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a565b5752b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a565b5752b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a565b5752b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a565b5752b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565b5752b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a565b5752b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565b5752b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a565b5752b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5b0cc4f6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a5b0cc4f6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a565b5752b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a565b5752b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565b5752b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a565b5752b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a565b5752b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a565b5752b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565b5752b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a565b5752b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a565b5752b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a565b5752b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a565b5752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a565b5752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a565b5752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a565b5752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a565b5752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a565b5752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a565b5752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a565b5752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a565b5752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a565b5752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a565b5752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a565b5752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a565b5752b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a565b5752b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a565b5752b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a565b5752b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drive.google.com/file/d/10VKJfpQO5QJWLi1p82_TuG-KW9awMH1A/view" TargetMode="Externa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spark.apache.org/" TargetMode="External"/><Relationship Id="rId4" Type="http://schemas.openxmlformats.org/officeDocument/2006/relationships/hyperlink" Target="https://spark.apache.org/" TargetMode="External"/><Relationship Id="rId10" Type="http://schemas.openxmlformats.org/officeDocument/2006/relationships/hyperlink" Target="https://www.pinecone.io/" TargetMode="External"/><Relationship Id="rId9" Type="http://schemas.openxmlformats.org/officeDocument/2006/relationships/hyperlink" Target="https://doi.org/10.48550/arXiv.2307.09288" TargetMode="External"/><Relationship Id="rId5" Type="http://schemas.openxmlformats.org/officeDocument/2006/relationships/hyperlink" Target="https://aws.amazon.com/ec2/" TargetMode="External"/><Relationship Id="rId6" Type="http://schemas.openxmlformats.org/officeDocument/2006/relationships/hyperlink" Target="https://datarepo.eng.ucsd.edu/mcauley_group/gdrive/googlelocal/#subsets" TargetMode="External"/><Relationship Id="rId7" Type="http://schemas.openxmlformats.org/officeDocument/2006/relationships/hyperlink" Target="https://www.langchain.com/" TargetMode="External"/><Relationship Id="rId8" Type="http://schemas.openxmlformats.org/officeDocument/2006/relationships/hyperlink" Target="https://doi.org/10.48550/arXiv.2307.0928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420"/>
              <a:t>Better recommendations with RAG and LLMs</a:t>
            </a:r>
            <a:endParaRPr sz="3420"/>
          </a:p>
        </p:txBody>
      </p:sp>
      <p:sp>
        <p:nvSpPr>
          <p:cNvPr id="68" name="Google Shape;68;p13"/>
          <p:cNvSpPr txBox="1"/>
          <p:nvPr/>
        </p:nvSpPr>
        <p:spPr>
          <a:xfrm>
            <a:off x="390525" y="3909825"/>
            <a:ext cx="2709300" cy="9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Roboto"/>
                <a:ea typeface="Roboto"/>
                <a:cs typeface="Roboto"/>
                <a:sym typeface="Roboto"/>
              </a:rPr>
              <a:t>Sushant Karki</a:t>
            </a:r>
            <a:endParaRPr sz="1600">
              <a:solidFill>
                <a:schemeClr val="lt1"/>
              </a:solidFill>
              <a:latin typeface="Roboto"/>
              <a:ea typeface="Roboto"/>
              <a:cs typeface="Roboto"/>
              <a:sym typeface="Roboto"/>
            </a:endParaRPr>
          </a:p>
          <a:p>
            <a:pPr indent="0" lvl="0" marL="0" rtl="0" algn="l">
              <a:spcBef>
                <a:spcPts val="0"/>
              </a:spcBef>
              <a:spcAft>
                <a:spcPts val="0"/>
              </a:spcAft>
              <a:buNone/>
            </a:pPr>
            <a:r>
              <a:rPr lang="en" sz="1600">
                <a:solidFill>
                  <a:schemeClr val="lt1"/>
                </a:solidFill>
                <a:latin typeface="Roboto"/>
                <a:ea typeface="Roboto"/>
                <a:cs typeface="Roboto"/>
                <a:sym typeface="Roboto"/>
              </a:rPr>
              <a:t>skarki@umd.edu</a:t>
            </a:r>
            <a:endParaRPr sz="1600">
              <a:solidFill>
                <a:schemeClr val="lt1"/>
              </a:solidFill>
              <a:latin typeface="Roboto"/>
              <a:ea typeface="Roboto"/>
              <a:cs typeface="Roboto"/>
              <a:sym typeface="Roboto"/>
            </a:endParaRPr>
          </a:p>
          <a:p>
            <a:pPr indent="0" lvl="0" marL="0" rtl="0" algn="l">
              <a:spcBef>
                <a:spcPts val="0"/>
              </a:spcBef>
              <a:spcAft>
                <a:spcPts val="0"/>
              </a:spcAft>
              <a:buNone/>
            </a:pPr>
            <a:r>
              <a:rPr lang="en" sz="1600">
                <a:solidFill>
                  <a:schemeClr val="lt1"/>
                </a:solidFill>
                <a:latin typeface="Roboto"/>
                <a:ea typeface="Roboto"/>
                <a:cs typeface="Roboto"/>
                <a:sym typeface="Roboto"/>
              </a:rPr>
              <a:t>University of Maryland</a:t>
            </a:r>
            <a:endParaRPr sz="1600">
              <a:solidFill>
                <a:schemeClr val="lt1"/>
              </a:solidFill>
              <a:latin typeface="Roboto"/>
              <a:ea typeface="Roboto"/>
              <a:cs typeface="Roboto"/>
              <a:sym typeface="Roboto"/>
            </a:endParaRPr>
          </a:p>
          <a:p>
            <a:pPr indent="0" lvl="0" marL="0" rtl="0" algn="l">
              <a:spcBef>
                <a:spcPts val="0"/>
              </a:spcBef>
              <a:spcAft>
                <a:spcPts val="0"/>
              </a:spcAft>
              <a:buNone/>
            </a:pPr>
            <a:r>
              <a:rPr lang="en" sz="1600">
                <a:solidFill>
                  <a:schemeClr val="lt1"/>
                </a:solidFill>
                <a:latin typeface="Roboto"/>
                <a:ea typeface="Roboto"/>
                <a:cs typeface="Roboto"/>
                <a:sym typeface="Roboto"/>
              </a:rPr>
              <a:t>Dec 11, 2023</a:t>
            </a:r>
            <a:endParaRPr sz="160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Knowledge Base</a:t>
            </a:r>
            <a:endParaRPr/>
          </a:p>
        </p:txBody>
      </p:sp>
      <p:sp>
        <p:nvSpPr>
          <p:cNvPr id="126" name="Google Shape;126;p22"/>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Used Pinecone as the Knowledge Base for storing document embeddings because of its ease of use</a:t>
            </a:r>
            <a:endParaRPr/>
          </a:p>
          <a:p>
            <a:pPr indent="-342900" lvl="0" marL="457200" rtl="0" algn="l">
              <a:spcBef>
                <a:spcPts val="0"/>
              </a:spcBef>
              <a:spcAft>
                <a:spcPts val="0"/>
              </a:spcAft>
              <a:buSzPts val="1800"/>
              <a:buChar char="●"/>
            </a:pPr>
            <a:r>
              <a:rPr lang="en"/>
              <a:t>A spark connector is provided by Pinecone that makes it easy to ingest embeddings into Pinecone database in a Spark workflow.</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Chatbot Implementation</a:t>
            </a:r>
            <a:endParaRPr/>
          </a:p>
        </p:txBody>
      </p:sp>
      <p:sp>
        <p:nvSpPr>
          <p:cNvPr id="132" name="Google Shape;132;p23"/>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Used Llama2-7B-chat as choice of LLM</a:t>
            </a:r>
            <a:endParaRPr/>
          </a:p>
          <a:p>
            <a:pPr indent="-325755" lvl="0" marL="457200" rtl="0" algn="l">
              <a:spcBef>
                <a:spcPts val="0"/>
              </a:spcBef>
              <a:spcAft>
                <a:spcPts val="0"/>
              </a:spcAft>
              <a:buSzPct val="100000"/>
              <a:buChar char="●"/>
            </a:pPr>
            <a:r>
              <a:rPr lang="en"/>
              <a:t>Used Langchain with Llama-2 to build a Retrieval-augmented generation (RAG) chatbot </a:t>
            </a:r>
            <a:endParaRPr/>
          </a:p>
          <a:p>
            <a:pPr indent="-325755" lvl="0" marL="457200" rtl="0" algn="l">
              <a:spcBef>
                <a:spcPts val="0"/>
              </a:spcBef>
              <a:spcAft>
                <a:spcPts val="0"/>
              </a:spcAft>
              <a:buSzPct val="100000"/>
              <a:buChar char="●"/>
            </a:pPr>
            <a:r>
              <a:rPr lang="en"/>
              <a:t>2 Approaches:</a:t>
            </a:r>
            <a:endParaRPr/>
          </a:p>
          <a:p>
            <a:pPr indent="-304165" lvl="1" marL="914400" rtl="0" algn="l">
              <a:spcBef>
                <a:spcPts val="0"/>
              </a:spcBef>
              <a:spcAft>
                <a:spcPts val="0"/>
              </a:spcAft>
              <a:buSzPct val="100000"/>
              <a:buChar char="○"/>
            </a:pPr>
            <a:r>
              <a:rPr lang="en"/>
              <a:t>LLM </a:t>
            </a:r>
            <a:r>
              <a:rPr lang="en"/>
              <a:t>Chain  </a:t>
            </a:r>
            <a:endParaRPr/>
          </a:p>
          <a:p>
            <a:pPr indent="-304164" lvl="2" marL="1371600" rtl="0" algn="l">
              <a:spcBef>
                <a:spcPts val="0"/>
              </a:spcBef>
              <a:spcAft>
                <a:spcPts val="0"/>
              </a:spcAft>
              <a:buSzPct val="100000"/>
              <a:buChar char="■"/>
            </a:pPr>
            <a:r>
              <a:rPr lang="en"/>
              <a:t>For any user query, looks it up in the knowledge base and responds based on the retrieved documents</a:t>
            </a:r>
            <a:endParaRPr/>
          </a:p>
          <a:p>
            <a:pPr indent="-304165" lvl="1" marL="914400" rtl="0" algn="l">
              <a:spcBef>
                <a:spcPts val="0"/>
              </a:spcBef>
              <a:spcAft>
                <a:spcPts val="0"/>
              </a:spcAft>
              <a:buSzPct val="100000"/>
              <a:buChar char="○"/>
            </a:pPr>
            <a:r>
              <a:rPr lang="en"/>
              <a:t>Agent</a:t>
            </a:r>
            <a:endParaRPr/>
          </a:p>
          <a:p>
            <a:pPr indent="-304164" lvl="2" marL="1371600" rtl="0" algn="l">
              <a:spcBef>
                <a:spcPts val="0"/>
              </a:spcBef>
              <a:spcAft>
                <a:spcPts val="0"/>
              </a:spcAft>
              <a:buSzPct val="100000"/>
              <a:buChar char="■"/>
            </a:pPr>
            <a:r>
              <a:rPr lang="en"/>
              <a:t>A LLM equipped with tools (in our case, the Pinecone knowledge base)</a:t>
            </a:r>
            <a:endParaRPr/>
          </a:p>
          <a:p>
            <a:pPr indent="-304164" lvl="2" marL="1371600" rtl="0" algn="l">
              <a:spcBef>
                <a:spcPts val="0"/>
              </a:spcBef>
              <a:spcAft>
                <a:spcPts val="0"/>
              </a:spcAft>
              <a:buSzPct val="100000"/>
              <a:buChar char="■"/>
            </a:pPr>
            <a:r>
              <a:rPr lang="en"/>
              <a:t>Based on the query, the LLM first decides whether or not it needs a tool to respond to the query, and only uses the tool if it decides that it needs to use the tool to respond to the query</a:t>
            </a:r>
            <a:endParaRPr/>
          </a:p>
          <a:p>
            <a:pPr indent="-304164" lvl="3" marL="1828800" rtl="0" algn="l">
              <a:spcBef>
                <a:spcPts val="0"/>
              </a:spcBef>
              <a:spcAft>
                <a:spcPts val="0"/>
              </a:spcAft>
              <a:buSzPct val="100000"/>
              <a:buChar char="●"/>
            </a:pPr>
            <a:r>
              <a:rPr lang="en"/>
              <a:t>Eg. For a user query of “Hi there”, the agent doesn’t need to search the knowledge base, so it decides not to use the knowledge base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Architecture</a:t>
            </a:r>
            <a:endParaRPr/>
          </a:p>
        </p:txBody>
      </p:sp>
      <p:pic>
        <p:nvPicPr>
          <p:cNvPr id="138" name="Google Shape;138;p24"/>
          <p:cNvPicPr preferRelativeResize="0"/>
          <p:nvPr/>
        </p:nvPicPr>
        <p:blipFill>
          <a:blip r:embed="rId3">
            <a:alphaModFix/>
          </a:blip>
          <a:stretch>
            <a:fillRect/>
          </a:stretch>
        </p:blipFill>
        <p:spPr>
          <a:xfrm>
            <a:off x="471900" y="1723450"/>
            <a:ext cx="7979974" cy="3324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Architecture</a:t>
            </a:r>
            <a:endParaRPr/>
          </a:p>
        </p:txBody>
      </p:sp>
      <p:pic>
        <p:nvPicPr>
          <p:cNvPr id="144" name="Google Shape;144;p25"/>
          <p:cNvPicPr preferRelativeResize="0"/>
          <p:nvPr/>
        </p:nvPicPr>
        <p:blipFill>
          <a:blip r:embed="rId3">
            <a:alphaModFix/>
          </a:blip>
          <a:stretch>
            <a:fillRect/>
          </a:stretch>
        </p:blipFill>
        <p:spPr>
          <a:xfrm>
            <a:off x="664075" y="1793475"/>
            <a:ext cx="7704424" cy="3053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Architecture</a:t>
            </a:r>
            <a:endParaRPr/>
          </a:p>
        </p:txBody>
      </p:sp>
      <p:pic>
        <p:nvPicPr>
          <p:cNvPr id="150" name="Google Shape;150;p26"/>
          <p:cNvPicPr preferRelativeResize="0"/>
          <p:nvPr/>
        </p:nvPicPr>
        <p:blipFill>
          <a:blip r:embed="rId3">
            <a:alphaModFix/>
          </a:blip>
          <a:stretch>
            <a:fillRect/>
          </a:stretch>
        </p:blipFill>
        <p:spPr>
          <a:xfrm>
            <a:off x="1447988" y="1739625"/>
            <a:ext cx="6248016" cy="3332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 and Demonstrations</a:t>
            </a:r>
            <a:endParaRPr/>
          </a:p>
        </p:txBody>
      </p:sp>
      <p:pic>
        <p:nvPicPr>
          <p:cNvPr id="156" name="Google Shape;156;p27" title="big-data-demo.mp4">
            <a:hlinkClick r:id="rId3"/>
          </p:cNvPr>
          <p:cNvPicPr preferRelativeResize="0"/>
          <p:nvPr/>
        </p:nvPicPr>
        <p:blipFill>
          <a:blip r:embed="rId4">
            <a:alphaModFix/>
          </a:blip>
          <a:stretch>
            <a:fillRect/>
          </a:stretch>
        </p:blipFill>
        <p:spPr>
          <a:xfrm>
            <a:off x="2853375" y="1671750"/>
            <a:ext cx="4443034" cy="3332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Challenges and Learnings</a:t>
            </a:r>
            <a:endParaRPr/>
          </a:p>
        </p:txBody>
      </p:sp>
      <p:sp>
        <p:nvSpPr>
          <p:cNvPr id="162" name="Google Shape;162;p2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Prompt Engineering is not easy</a:t>
            </a:r>
            <a:endParaRPr/>
          </a:p>
          <a:p>
            <a:pPr indent="-317500" lvl="1" marL="914400" rtl="0" algn="l">
              <a:spcBef>
                <a:spcPts val="0"/>
              </a:spcBef>
              <a:spcAft>
                <a:spcPts val="0"/>
              </a:spcAft>
              <a:buSzPts val="1400"/>
              <a:buChar char="○"/>
            </a:pPr>
            <a:r>
              <a:rPr lang="en"/>
              <a:t>Could get LLM chain to work but failed to use retrieval as a tool for a LLM agent</a:t>
            </a:r>
            <a:endParaRPr/>
          </a:p>
          <a:p>
            <a:pPr indent="-317500" lvl="1" marL="914400" rtl="0" algn="l">
              <a:spcBef>
                <a:spcPts val="0"/>
              </a:spcBef>
              <a:spcAft>
                <a:spcPts val="0"/>
              </a:spcAft>
              <a:buSzPts val="1400"/>
              <a:buChar char="○"/>
            </a:pPr>
            <a:r>
              <a:rPr lang="en"/>
              <a:t>Spent most of my time on finding the right prompt to make the LLM consistently respond with a specific format</a:t>
            </a:r>
            <a:endParaRPr/>
          </a:p>
          <a:p>
            <a:pPr indent="-317500" lvl="1" marL="914400" rtl="0" algn="l">
              <a:spcBef>
                <a:spcPts val="0"/>
              </a:spcBef>
              <a:spcAft>
                <a:spcPts val="0"/>
              </a:spcAft>
              <a:buSzPts val="1400"/>
              <a:buChar char="○"/>
            </a:pPr>
            <a:r>
              <a:rPr lang="en"/>
              <a:t>Langchain support for local LLMs is limited at the moment</a:t>
            </a:r>
            <a:endParaRPr/>
          </a:p>
          <a:p>
            <a:pPr indent="-342900" lvl="0" marL="457200" rtl="0" algn="l">
              <a:spcBef>
                <a:spcPts val="0"/>
              </a:spcBef>
              <a:spcAft>
                <a:spcPts val="0"/>
              </a:spcAft>
              <a:buSzPts val="1800"/>
              <a:buChar char="●"/>
            </a:pPr>
            <a:r>
              <a:rPr lang="en"/>
              <a:t>Learned a lot about Langchain and its ecosystem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Future work</a:t>
            </a:r>
            <a:endParaRPr/>
          </a:p>
        </p:txBody>
      </p:sp>
      <p:sp>
        <p:nvSpPr>
          <p:cNvPr id="168" name="Google Shape;168;p2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 RAG as a tool for an agent</a:t>
            </a:r>
            <a:endParaRPr/>
          </a:p>
          <a:p>
            <a:pPr indent="-342900" lvl="0" marL="457200" rtl="0" algn="l">
              <a:spcBef>
                <a:spcPts val="0"/>
              </a:spcBef>
              <a:spcAft>
                <a:spcPts val="0"/>
              </a:spcAft>
              <a:buSzPts val="1800"/>
              <a:buChar char="●"/>
            </a:pPr>
            <a:r>
              <a:rPr lang="en"/>
              <a:t>Build a Web UI</a:t>
            </a:r>
            <a:endParaRPr/>
          </a:p>
          <a:p>
            <a:pPr indent="-342900" lvl="0" marL="457200" rtl="0" algn="l">
              <a:spcBef>
                <a:spcPts val="0"/>
              </a:spcBef>
              <a:spcAft>
                <a:spcPts val="0"/>
              </a:spcAft>
              <a:buSzPts val="1800"/>
              <a:buChar char="●"/>
            </a:pPr>
            <a:r>
              <a:rPr lang="en"/>
              <a:t>Add more data</a:t>
            </a:r>
            <a:endParaRPr/>
          </a:p>
          <a:p>
            <a:pPr indent="-342900" lvl="0" marL="457200" rtl="0" algn="l">
              <a:spcBef>
                <a:spcPts val="0"/>
              </a:spcBef>
              <a:spcAft>
                <a:spcPts val="0"/>
              </a:spcAft>
              <a:buSzPts val="1800"/>
              <a:buChar char="●"/>
            </a:pPr>
            <a:r>
              <a:rPr lang="en"/>
              <a:t>Add more tools</a:t>
            </a:r>
            <a:endParaRPr/>
          </a:p>
          <a:p>
            <a:pPr indent="-342900" lvl="0" marL="457200" rtl="0" algn="l">
              <a:spcBef>
                <a:spcPts val="0"/>
              </a:spcBef>
              <a:spcAft>
                <a:spcPts val="0"/>
              </a:spcAft>
              <a:buSzPts val="1800"/>
              <a:buChar char="●"/>
            </a:pPr>
            <a:r>
              <a:rPr lang="en"/>
              <a:t>Replace Llama-2 with a more powerful LLM</a:t>
            </a:r>
            <a:endParaRPr/>
          </a:p>
          <a:p>
            <a:pPr indent="-342900" lvl="0" marL="457200" rtl="0" algn="l">
              <a:spcBef>
                <a:spcPts val="0"/>
              </a:spcBef>
              <a:spcAft>
                <a:spcPts val="0"/>
              </a:spcAft>
              <a:buSzPts val="1800"/>
              <a:buChar char="●"/>
            </a:pPr>
            <a:r>
              <a:rPr lang="en"/>
              <a:t>Use a stronger embedding model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Q&amp;A</a:t>
            </a:r>
            <a:endParaRPr/>
          </a:p>
        </p:txBody>
      </p:sp>
      <p:sp>
        <p:nvSpPr>
          <p:cNvPr id="174" name="Google Shape;174;p3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Any questions?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80" name="Google Shape;180;p3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20000"/>
          </a:bodyPr>
          <a:lstStyle/>
          <a:p>
            <a:pPr indent="-228600" lvl="0" marL="457200" rtl="0" algn="l">
              <a:spcBef>
                <a:spcPts val="0"/>
              </a:spcBef>
              <a:spcAft>
                <a:spcPts val="0"/>
              </a:spcAft>
              <a:buClr>
                <a:srgbClr val="374151"/>
              </a:buClr>
              <a:buSzPts val="1200"/>
              <a:buNone/>
            </a:pPr>
            <a:r>
              <a:rPr lang="en" sz="1200">
                <a:solidFill>
                  <a:srgbClr val="374151"/>
                </a:solidFill>
              </a:rPr>
              <a:t>1. Apache Spark: Used for data processing.</a:t>
            </a:r>
            <a:endParaRPr sz="1200">
              <a:solidFill>
                <a:srgbClr val="374151"/>
              </a:solidFill>
            </a:endParaRPr>
          </a:p>
          <a:p>
            <a:pPr indent="457200" lvl="0" marL="457200" rtl="0" algn="l">
              <a:spcBef>
                <a:spcPts val="0"/>
              </a:spcBef>
              <a:spcAft>
                <a:spcPts val="0"/>
              </a:spcAft>
              <a:buNone/>
            </a:pPr>
            <a:r>
              <a:rPr lang="en" sz="1200">
                <a:solidFill>
                  <a:srgbClr val="374151"/>
                </a:solidFill>
              </a:rPr>
              <a:t>URL: </a:t>
            </a:r>
            <a:r>
              <a:rPr lang="en" sz="1200" u="sng">
                <a:solidFill>
                  <a:schemeClr val="hlink"/>
                </a:solidFill>
                <a:hlinkClick r:id="rId3"/>
              </a:rPr>
              <a:t>https://spark.apache.org</a:t>
            </a:r>
            <a:r>
              <a:rPr lang="en" sz="1200" u="sng">
                <a:solidFill>
                  <a:schemeClr val="hlink"/>
                </a:solidFill>
                <a:hlinkClick r:id="rId4"/>
              </a:rPr>
              <a:t>/</a:t>
            </a:r>
            <a:endParaRPr sz="1200">
              <a:solidFill>
                <a:srgbClr val="374151"/>
              </a:solidFill>
            </a:endParaRPr>
          </a:p>
          <a:p>
            <a:pPr indent="0" lvl="0" marL="457200" rtl="0" algn="l">
              <a:spcBef>
                <a:spcPts val="0"/>
              </a:spcBef>
              <a:spcAft>
                <a:spcPts val="0"/>
              </a:spcAft>
              <a:buNone/>
            </a:pPr>
            <a:r>
              <a:rPr lang="en" sz="1200">
                <a:solidFill>
                  <a:srgbClr val="374151"/>
                </a:solidFill>
              </a:rPr>
              <a:t>2. AWS EC2: Used for compute resources</a:t>
            </a:r>
            <a:endParaRPr sz="1200">
              <a:solidFill>
                <a:srgbClr val="374151"/>
              </a:solidFill>
            </a:endParaRPr>
          </a:p>
          <a:p>
            <a:pPr indent="457200" lvl="0" marL="457200" rtl="0" algn="l">
              <a:spcBef>
                <a:spcPts val="0"/>
              </a:spcBef>
              <a:spcAft>
                <a:spcPts val="0"/>
              </a:spcAft>
              <a:buNone/>
            </a:pPr>
            <a:r>
              <a:rPr lang="en" sz="1200">
                <a:solidFill>
                  <a:srgbClr val="374151"/>
                </a:solidFill>
              </a:rPr>
              <a:t>URL: </a:t>
            </a:r>
            <a:r>
              <a:rPr lang="en" sz="1200" u="sng">
                <a:solidFill>
                  <a:schemeClr val="hlink"/>
                </a:solidFill>
                <a:hlinkClick r:id="rId5"/>
              </a:rPr>
              <a:t>https://aws.amazon.com/ec2/</a:t>
            </a:r>
            <a:endParaRPr sz="1200">
              <a:solidFill>
                <a:srgbClr val="374151"/>
              </a:solidFill>
            </a:endParaRPr>
          </a:p>
          <a:p>
            <a:pPr indent="-228600" lvl="0" marL="457200" rtl="0" algn="l">
              <a:spcBef>
                <a:spcPts val="0"/>
              </a:spcBef>
              <a:spcAft>
                <a:spcPts val="0"/>
              </a:spcAft>
              <a:buClr>
                <a:srgbClr val="374151"/>
              </a:buClr>
              <a:buSzPts val="1200"/>
              <a:buNone/>
            </a:pPr>
            <a:r>
              <a:rPr lang="en" sz="1200">
                <a:solidFill>
                  <a:srgbClr val="374151"/>
                </a:solidFill>
              </a:rPr>
              <a:t>3. Google Local Data (2021): Dataset used for the chatbot’s knowledge base.</a:t>
            </a:r>
            <a:endParaRPr sz="1200">
              <a:solidFill>
                <a:srgbClr val="374151"/>
              </a:solidFill>
            </a:endParaRPr>
          </a:p>
          <a:p>
            <a:pPr indent="457200" lvl="0" marL="457200" rtl="0" algn="l">
              <a:spcBef>
                <a:spcPts val="0"/>
              </a:spcBef>
              <a:spcAft>
                <a:spcPts val="0"/>
              </a:spcAft>
              <a:buNone/>
            </a:pPr>
            <a:r>
              <a:rPr lang="en" sz="1200">
                <a:solidFill>
                  <a:srgbClr val="374151"/>
                </a:solidFill>
              </a:rPr>
              <a:t>URL: </a:t>
            </a:r>
            <a:r>
              <a:rPr lang="en" sz="1200" u="sng">
                <a:solidFill>
                  <a:schemeClr val="accent5"/>
                </a:solidFill>
                <a:hlinkClick r:id="rId6">
                  <a:extLst>
                    <a:ext uri="{A12FA001-AC4F-418D-AE19-62706E023703}">
                      <ahyp:hlinkClr val="tx"/>
                    </a:ext>
                  </a:extLst>
                </a:hlinkClick>
              </a:rPr>
              <a:t>https://datarepo.eng.ucsd.edu/mcauley_group/gdrive/googlelocal/#subsets</a:t>
            </a:r>
            <a:endParaRPr sz="1200">
              <a:solidFill>
                <a:srgbClr val="374151"/>
              </a:solidFill>
            </a:endParaRPr>
          </a:p>
          <a:p>
            <a:pPr indent="-228600" lvl="0" marL="457200" rtl="0" algn="l">
              <a:spcBef>
                <a:spcPts val="0"/>
              </a:spcBef>
              <a:spcAft>
                <a:spcPts val="0"/>
              </a:spcAft>
              <a:buClr>
                <a:srgbClr val="374151"/>
              </a:buClr>
              <a:buSzPts val="1200"/>
              <a:buNone/>
            </a:pPr>
            <a:r>
              <a:rPr lang="en" sz="1200">
                <a:solidFill>
                  <a:srgbClr val="374151"/>
                </a:solidFill>
              </a:rPr>
              <a:t>4. Langchain: Application of Retrieval Augmented Generation (RAG) with LLMs.</a:t>
            </a:r>
            <a:endParaRPr sz="1200">
              <a:solidFill>
                <a:srgbClr val="374151"/>
              </a:solidFill>
            </a:endParaRPr>
          </a:p>
          <a:p>
            <a:pPr indent="457200" lvl="0" marL="457200" rtl="0" algn="l">
              <a:spcBef>
                <a:spcPts val="0"/>
              </a:spcBef>
              <a:spcAft>
                <a:spcPts val="0"/>
              </a:spcAft>
              <a:buNone/>
            </a:pPr>
            <a:r>
              <a:rPr lang="en" sz="1200">
                <a:solidFill>
                  <a:srgbClr val="374151"/>
                </a:solidFill>
              </a:rPr>
              <a:t>URL: </a:t>
            </a:r>
            <a:r>
              <a:rPr lang="en" sz="1200" u="sng">
                <a:solidFill>
                  <a:schemeClr val="hlink"/>
                </a:solidFill>
                <a:hlinkClick r:id="rId7"/>
              </a:rPr>
              <a:t>https://www.langchain.com/</a:t>
            </a:r>
            <a:endParaRPr sz="1200">
              <a:solidFill>
                <a:srgbClr val="374151"/>
              </a:solidFill>
            </a:endParaRPr>
          </a:p>
          <a:p>
            <a:pPr indent="-228600" lvl="0" marL="457200" rtl="0" algn="l">
              <a:spcBef>
                <a:spcPts val="0"/>
              </a:spcBef>
              <a:spcAft>
                <a:spcPts val="0"/>
              </a:spcAft>
              <a:buClr>
                <a:srgbClr val="374151"/>
              </a:buClr>
              <a:buSzPts val="1200"/>
              <a:buNone/>
            </a:pPr>
            <a:r>
              <a:rPr lang="en" sz="1200">
                <a:solidFill>
                  <a:srgbClr val="374151"/>
                </a:solidFill>
              </a:rPr>
              <a:t>5. LLaMA-2-7B-chat Model: Used as the Large Language Model for chatbot development.</a:t>
            </a:r>
            <a:endParaRPr sz="1200">
              <a:solidFill>
                <a:srgbClr val="374151"/>
              </a:solidFill>
            </a:endParaRPr>
          </a:p>
          <a:p>
            <a:pPr indent="457200" lvl="0" marL="457200" rtl="0" algn="l">
              <a:spcBef>
                <a:spcPts val="0"/>
              </a:spcBef>
              <a:spcAft>
                <a:spcPts val="0"/>
              </a:spcAft>
              <a:buNone/>
            </a:pPr>
            <a:r>
              <a:rPr lang="en" sz="1200">
                <a:solidFill>
                  <a:srgbClr val="374151"/>
                </a:solidFill>
              </a:rPr>
              <a:t>Hugo Touvron et al. "Llama 2: Open Foundation and Fine-Tuned Chat Models." arXiv:2307.09288 [cs.CL]. </a:t>
            </a:r>
            <a:endParaRPr sz="1200">
              <a:solidFill>
                <a:srgbClr val="374151"/>
              </a:solidFill>
            </a:endParaRPr>
          </a:p>
          <a:p>
            <a:pPr indent="457200" lvl="0" marL="457200" rtl="0" algn="l">
              <a:spcBef>
                <a:spcPts val="0"/>
              </a:spcBef>
              <a:spcAft>
                <a:spcPts val="0"/>
              </a:spcAft>
              <a:buNone/>
            </a:pPr>
            <a:r>
              <a:rPr lang="en" sz="1200">
                <a:solidFill>
                  <a:srgbClr val="374151"/>
                </a:solidFill>
              </a:rPr>
              <a:t>Available at:</a:t>
            </a:r>
            <a:r>
              <a:rPr lang="en" sz="1200">
                <a:solidFill>
                  <a:srgbClr val="374151"/>
                </a:solidFill>
                <a:uFill>
                  <a:noFill/>
                </a:uFill>
                <a:hlinkClick r:id="rId8">
                  <a:extLst>
                    <a:ext uri="{A12FA001-AC4F-418D-AE19-62706E023703}">
                      <ahyp:hlinkClr val="tx"/>
                    </a:ext>
                  </a:extLst>
                </a:hlinkClick>
              </a:rPr>
              <a:t> </a:t>
            </a:r>
            <a:r>
              <a:rPr lang="en" sz="1200">
                <a:solidFill>
                  <a:schemeClr val="hlink"/>
                </a:solidFill>
                <a:uFill>
                  <a:noFill/>
                </a:uFill>
                <a:hlinkClick r:id="rId9"/>
              </a:rPr>
              <a:t>https://doi.org/10.48550/arXiv.2307.09288</a:t>
            </a:r>
            <a:endParaRPr sz="1200">
              <a:solidFill>
                <a:schemeClr val="hlink"/>
              </a:solidFill>
            </a:endParaRPr>
          </a:p>
          <a:p>
            <a:pPr indent="457200" lvl="0" marL="0" rtl="0" algn="l">
              <a:spcBef>
                <a:spcPts val="0"/>
              </a:spcBef>
              <a:spcAft>
                <a:spcPts val="0"/>
              </a:spcAft>
              <a:buNone/>
            </a:pPr>
            <a:r>
              <a:rPr lang="en" sz="1200">
                <a:solidFill>
                  <a:srgbClr val="374151"/>
                </a:solidFill>
              </a:rPr>
              <a:t>6</a:t>
            </a:r>
            <a:r>
              <a:rPr lang="en" sz="1200">
                <a:solidFill>
                  <a:srgbClr val="374151"/>
                </a:solidFill>
              </a:rPr>
              <a:t>. Pinecone: Vector Database</a:t>
            </a:r>
            <a:endParaRPr sz="1200">
              <a:solidFill>
                <a:srgbClr val="374151"/>
              </a:solidFill>
            </a:endParaRPr>
          </a:p>
          <a:p>
            <a:pPr indent="457200" lvl="0" marL="457200" rtl="0" algn="l">
              <a:spcBef>
                <a:spcPts val="0"/>
              </a:spcBef>
              <a:spcAft>
                <a:spcPts val="0"/>
              </a:spcAft>
              <a:buNone/>
            </a:pPr>
            <a:r>
              <a:rPr lang="en" sz="1200">
                <a:solidFill>
                  <a:srgbClr val="374151"/>
                </a:solidFill>
              </a:rPr>
              <a:t>URL: </a:t>
            </a:r>
            <a:r>
              <a:rPr lang="en" sz="1200" u="sng">
                <a:solidFill>
                  <a:schemeClr val="accent5"/>
                </a:solidFill>
                <a:hlinkClick r:id="rId10">
                  <a:extLst>
                    <a:ext uri="{A12FA001-AC4F-418D-AE19-62706E023703}">
                      <ahyp:hlinkClr val="tx"/>
                    </a:ext>
                  </a:extLst>
                </a:hlinkClick>
              </a:rPr>
              <a:t>https://www.pinecone.io/</a:t>
            </a:r>
            <a:endParaRPr sz="1200">
              <a:solidFill>
                <a:srgbClr val="374151"/>
              </a:solidFill>
            </a:endParaRPr>
          </a:p>
          <a:p>
            <a:pPr indent="457200" lvl="0" marL="0" rtl="0" algn="l">
              <a:spcBef>
                <a:spcPts val="0"/>
              </a:spcBef>
              <a:spcAft>
                <a:spcPts val="1200"/>
              </a:spcAft>
              <a:buNone/>
            </a:pPr>
            <a:r>
              <a:t/>
            </a:r>
            <a:endParaRPr sz="1200">
              <a:solidFill>
                <a:srgbClr val="37415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Agenda</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Project Overview</a:t>
            </a:r>
            <a:endParaRPr sz="1400"/>
          </a:p>
          <a:p>
            <a:pPr indent="-317500" lvl="0" marL="457200" rtl="0" algn="l">
              <a:spcBef>
                <a:spcPts val="0"/>
              </a:spcBef>
              <a:spcAft>
                <a:spcPts val="0"/>
              </a:spcAft>
              <a:buSzPts val="1400"/>
              <a:buChar char="❖"/>
            </a:pPr>
            <a:r>
              <a:rPr lang="en" sz="1400"/>
              <a:t>Motivation</a:t>
            </a:r>
            <a:endParaRPr sz="1400"/>
          </a:p>
          <a:p>
            <a:pPr indent="-317500" lvl="0" marL="457200" rtl="0" algn="l">
              <a:spcBef>
                <a:spcPts val="0"/>
              </a:spcBef>
              <a:spcAft>
                <a:spcPts val="0"/>
              </a:spcAft>
              <a:buSzPts val="1400"/>
              <a:buChar char="❖"/>
            </a:pPr>
            <a:r>
              <a:rPr lang="en" sz="1400"/>
              <a:t>Objectives</a:t>
            </a:r>
            <a:endParaRPr sz="1400"/>
          </a:p>
          <a:p>
            <a:pPr indent="-317500" lvl="0" marL="457200" rtl="0" algn="l">
              <a:spcBef>
                <a:spcPts val="0"/>
              </a:spcBef>
              <a:spcAft>
                <a:spcPts val="0"/>
              </a:spcAft>
              <a:buSzPts val="1400"/>
              <a:buChar char="❖"/>
            </a:pPr>
            <a:r>
              <a:rPr lang="en" sz="1400"/>
              <a:t>Methodology</a:t>
            </a:r>
            <a:endParaRPr sz="1400"/>
          </a:p>
          <a:p>
            <a:pPr indent="-317500" lvl="0" marL="457200" rtl="0" algn="l">
              <a:spcBef>
                <a:spcPts val="0"/>
              </a:spcBef>
              <a:spcAft>
                <a:spcPts val="0"/>
              </a:spcAft>
              <a:buSzPts val="1400"/>
              <a:buChar char="❖"/>
            </a:pPr>
            <a:r>
              <a:rPr lang="en" sz="1400"/>
              <a:t>Architecture</a:t>
            </a:r>
            <a:endParaRPr sz="1400"/>
          </a:p>
          <a:p>
            <a:pPr indent="-317500" lvl="0" marL="457200" rtl="0" algn="l">
              <a:spcBef>
                <a:spcPts val="0"/>
              </a:spcBef>
              <a:spcAft>
                <a:spcPts val="0"/>
              </a:spcAft>
              <a:buSzPts val="1400"/>
              <a:buChar char="❖"/>
            </a:pPr>
            <a:r>
              <a:rPr lang="en" sz="1400"/>
              <a:t>Results and Demonstrations</a:t>
            </a:r>
            <a:endParaRPr sz="1400"/>
          </a:p>
          <a:p>
            <a:pPr indent="-317500" lvl="0" marL="457200" rtl="0" algn="l">
              <a:spcBef>
                <a:spcPts val="0"/>
              </a:spcBef>
              <a:spcAft>
                <a:spcPts val="0"/>
              </a:spcAft>
              <a:buSzPts val="1400"/>
              <a:buChar char="❖"/>
            </a:pPr>
            <a:r>
              <a:rPr lang="en" sz="1400"/>
              <a:t>Challenges and Learnings:</a:t>
            </a:r>
            <a:endParaRPr sz="1400"/>
          </a:p>
          <a:p>
            <a:pPr indent="-317500" lvl="0" marL="457200" rtl="0" algn="l">
              <a:spcBef>
                <a:spcPts val="0"/>
              </a:spcBef>
              <a:spcAft>
                <a:spcPts val="0"/>
              </a:spcAft>
              <a:buSzPts val="1400"/>
              <a:buChar char="❖"/>
            </a:pPr>
            <a:r>
              <a:rPr lang="en" sz="1400"/>
              <a:t>Q&amp;A</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Project Overview</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b="1" lang="en" sz="1600"/>
              <a:t>Combining Retrieval Augmented Generation and LLMs:</a:t>
            </a:r>
            <a:r>
              <a:rPr lang="en" sz="1600"/>
              <a:t> </a:t>
            </a:r>
            <a:endParaRPr sz="1600"/>
          </a:p>
          <a:p>
            <a:pPr indent="0" lvl="0" marL="457200" rtl="0" algn="l">
              <a:spcBef>
                <a:spcPts val="1200"/>
              </a:spcBef>
              <a:spcAft>
                <a:spcPts val="0"/>
              </a:spcAft>
              <a:buNone/>
            </a:pPr>
            <a:r>
              <a:rPr lang="en" sz="1600"/>
              <a:t>Using Retrieval Augmented Generation with Large Language Models to improve local business recommendations.</a:t>
            </a:r>
            <a:endParaRPr sz="1600"/>
          </a:p>
          <a:p>
            <a:pPr indent="0" lvl="0" marL="457200" rtl="0" algn="l">
              <a:spcBef>
                <a:spcPts val="1200"/>
              </a:spcBef>
              <a:spcAft>
                <a:spcPts val="0"/>
              </a:spcAft>
              <a:buNone/>
            </a:pPr>
            <a:r>
              <a:rPr b="1" lang="en" sz="1600"/>
              <a:t>Personalization:</a:t>
            </a:r>
            <a:r>
              <a:rPr lang="en" sz="1600"/>
              <a:t> </a:t>
            </a:r>
            <a:endParaRPr sz="1600"/>
          </a:p>
          <a:p>
            <a:pPr indent="0" lvl="0" marL="457200" rtl="0" algn="l">
              <a:spcBef>
                <a:spcPts val="1200"/>
              </a:spcBef>
              <a:spcAft>
                <a:spcPts val="0"/>
              </a:spcAft>
              <a:buNone/>
            </a:pPr>
            <a:r>
              <a:rPr lang="en" sz="1600"/>
              <a:t>Creating a chatbot that makes recommendations based on individual user queries and preferences.</a:t>
            </a:r>
            <a:endParaRPr sz="1600"/>
          </a:p>
          <a:p>
            <a:pPr indent="0" lvl="0" marL="457200" rtl="0" algn="l">
              <a:spcBef>
                <a:spcPts val="1200"/>
              </a:spcBef>
              <a:spcAft>
                <a:spcPts val="12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Motivation</a:t>
            </a:r>
            <a:endParaRPr/>
          </a:p>
        </p:txBody>
      </p:sp>
      <p:sp>
        <p:nvSpPr>
          <p:cNvPr id="86" name="Google Shape;86;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lt2"/>
              </a:buClr>
              <a:buSzPts val="1600"/>
              <a:buChar char="●"/>
            </a:pPr>
            <a:r>
              <a:rPr b="1" lang="en" sz="1600"/>
              <a:t>Addressing Search Limitations: </a:t>
            </a:r>
            <a:endParaRPr b="1" sz="1600"/>
          </a:p>
          <a:p>
            <a:pPr indent="0" lvl="0" marL="457200" rtl="0" algn="l">
              <a:spcBef>
                <a:spcPts val="0"/>
              </a:spcBef>
              <a:spcAft>
                <a:spcPts val="0"/>
              </a:spcAft>
              <a:buNone/>
            </a:pPr>
            <a:r>
              <a:rPr lang="en" sz="1600"/>
              <a:t>Tackling the challenge of standard search engines' inability to provide highly personalized and context-specific results.</a:t>
            </a:r>
            <a:endParaRPr sz="1600"/>
          </a:p>
          <a:p>
            <a:pPr indent="-330200" lvl="0" marL="457200" rtl="0" algn="l">
              <a:spcBef>
                <a:spcPts val="1000"/>
              </a:spcBef>
              <a:spcAft>
                <a:spcPts val="0"/>
              </a:spcAft>
              <a:buClr>
                <a:schemeClr val="lt2"/>
              </a:buClr>
              <a:buSzPts val="1600"/>
              <a:buChar char="●"/>
            </a:pPr>
            <a:r>
              <a:rPr b="1" lang="en" sz="1600"/>
              <a:t>Evolving Search Trends: </a:t>
            </a:r>
            <a:endParaRPr sz="1600"/>
          </a:p>
          <a:p>
            <a:pPr indent="0" lvl="0" marL="457200" rtl="0" algn="l">
              <a:spcBef>
                <a:spcPts val="0"/>
              </a:spcBef>
              <a:spcAft>
                <a:spcPts val="0"/>
              </a:spcAft>
              <a:buNone/>
            </a:pPr>
            <a:r>
              <a:rPr lang="en" sz="1600"/>
              <a:t>Responding to the shift in user search behavior, with a growing preference for AI-driven, conversational interfaces like ChatGPT.</a:t>
            </a:r>
            <a:endParaRPr sz="1600"/>
          </a:p>
          <a:p>
            <a:pPr indent="-330200" lvl="0" marL="457200" rtl="0" algn="l">
              <a:spcBef>
                <a:spcPts val="1500"/>
              </a:spcBef>
              <a:spcAft>
                <a:spcPts val="0"/>
              </a:spcAft>
              <a:buClr>
                <a:schemeClr val="lt2"/>
              </a:buClr>
              <a:buSzPts val="1600"/>
              <a:buChar char="●"/>
            </a:pPr>
            <a:r>
              <a:rPr b="1" lang="en" sz="1600"/>
              <a:t>Potential of LLMs:</a:t>
            </a:r>
            <a:r>
              <a:rPr lang="en" sz="1600"/>
              <a:t> </a:t>
            </a:r>
            <a:endParaRPr sz="1600"/>
          </a:p>
          <a:p>
            <a:pPr indent="0" lvl="0" marL="457200" rtl="0" algn="l">
              <a:spcBef>
                <a:spcPts val="0"/>
              </a:spcBef>
              <a:spcAft>
                <a:spcPts val="0"/>
              </a:spcAft>
              <a:buNone/>
            </a:pPr>
            <a:r>
              <a:rPr lang="en" sz="1600"/>
              <a:t>Inspired by the advancements in Large Language Models, leveraging their capacity to significantly enhance the accuracy and relevance of business recommendations.</a:t>
            </a:r>
            <a:endParaRPr sz="1600"/>
          </a:p>
          <a:p>
            <a:pPr indent="0" lvl="0" marL="0" rtl="0" algn="l">
              <a:spcBef>
                <a:spcPts val="0"/>
              </a:spcBef>
              <a:spcAft>
                <a:spcPts val="12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Objective</a:t>
            </a:r>
            <a:endParaRPr/>
          </a:p>
        </p:txBody>
      </p:sp>
      <p:sp>
        <p:nvSpPr>
          <p:cNvPr id="92" name="Google Shape;92;p1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create a chatbot that, based on its interactions with the user, refines its recommendations and responds with tailored recommendations for the user’s query.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98" name="Google Shape;98;p1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Dataset</a:t>
            </a:r>
            <a:endParaRPr/>
          </a:p>
          <a:p>
            <a:pPr indent="-342900" lvl="0" marL="457200" rtl="0" algn="l">
              <a:spcBef>
                <a:spcPts val="0"/>
              </a:spcBef>
              <a:spcAft>
                <a:spcPts val="0"/>
              </a:spcAft>
              <a:buSzPts val="1800"/>
              <a:buChar char="❖"/>
            </a:pPr>
            <a:r>
              <a:rPr lang="en"/>
              <a:t>Data processing</a:t>
            </a:r>
            <a:endParaRPr/>
          </a:p>
          <a:p>
            <a:pPr indent="-342900" lvl="0" marL="457200" rtl="0" algn="l">
              <a:spcBef>
                <a:spcPts val="0"/>
              </a:spcBef>
              <a:spcAft>
                <a:spcPts val="0"/>
              </a:spcAft>
              <a:buSzPts val="1800"/>
              <a:buChar char="❖"/>
            </a:pPr>
            <a:r>
              <a:rPr lang="en"/>
              <a:t>Knowledge Base</a:t>
            </a:r>
            <a:endParaRPr/>
          </a:p>
          <a:p>
            <a:pPr indent="-342900" lvl="0" marL="457200" rtl="0" algn="l">
              <a:spcBef>
                <a:spcPts val="0"/>
              </a:spcBef>
              <a:spcAft>
                <a:spcPts val="0"/>
              </a:spcAft>
              <a:buSzPts val="1800"/>
              <a:buChar char="❖"/>
            </a:pPr>
            <a:r>
              <a:rPr lang="en"/>
              <a:t>Chatbot Implementation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500"/>
              <a:t>Dataset</a:t>
            </a:r>
            <a:endParaRPr sz="2300"/>
          </a:p>
        </p:txBody>
      </p:sp>
      <p:sp>
        <p:nvSpPr>
          <p:cNvPr id="104" name="Google Shape;104;p19"/>
          <p:cNvSpPr txBox="1"/>
          <p:nvPr>
            <p:ph idx="1" type="body"/>
          </p:nvPr>
        </p:nvSpPr>
        <p:spPr>
          <a:xfrm>
            <a:off x="471900" y="1785700"/>
            <a:ext cx="4100100" cy="329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Google Reviews</a:t>
            </a:r>
            <a:r>
              <a:rPr lang="en"/>
              <a:t> </a:t>
            </a:r>
            <a:r>
              <a:rPr lang="en" sz="1000"/>
              <a:t>(5 Million reviews, 1M used)</a:t>
            </a:r>
            <a:endParaRPr sz="1000"/>
          </a:p>
        </p:txBody>
      </p:sp>
      <p:sp>
        <p:nvSpPr>
          <p:cNvPr id="105" name="Google Shape;105;p19"/>
          <p:cNvSpPr txBox="1"/>
          <p:nvPr/>
        </p:nvSpPr>
        <p:spPr>
          <a:xfrm>
            <a:off x="565200" y="2355075"/>
            <a:ext cx="3913500" cy="26466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lt2"/>
                </a:solidFill>
                <a:latin typeface="Roboto"/>
                <a:ea typeface="Roboto"/>
                <a:cs typeface="Roboto"/>
                <a:sym typeface="Roboto"/>
              </a:rPr>
              <a:t>{</a:t>
            </a:r>
            <a:endParaRPr sz="900">
              <a:solidFill>
                <a:schemeClr val="lt2"/>
              </a:solidFill>
              <a:latin typeface="Roboto"/>
              <a:ea typeface="Roboto"/>
              <a:cs typeface="Roboto"/>
              <a:sym typeface="Roboto"/>
            </a:endParaRPr>
          </a:p>
          <a:p>
            <a:pPr indent="0" lvl="0" marL="0" rtl="0" algn="l">
              <a:spcBef>
                <a:spcPts val="0"/>
              </a:spcBef>
              <a:spcAft>
                <a:spcPts val="0"/>
              </a:spcAft>
              <a:buNone/>
            </a:pPr>
            <a:r>
              <a:rPr lang="en" sz="900">
                <a:solidFill>
                  <a:schemeClr val="lt2"/>
                </a:solidFill>
                <a:latin typeface="Roboto"/>
                <a:ea typeface="Roboto"/>
                <a:cs typeface="Roboto"/>
                <a:sym typeface="Roboto"/>
              </a:rPr>
              <a:t>         "user_id": "116210082545550472083", </a:t>
            </a:r>
            <a:endParaRPr sz="900">
              <a:solidFill>
                <a:schemeClr val="lt2"/>
              </a:solidFill>
              <a:latin typeface="Roboto"/>
              <a:ea typeface="Roboto"/>
              <a:cs typeface="Roboto"/>
              <a:sym typeface="Roboto"/>
            </a:endParaRPr>
          </a:p>
          <a:p>
            <a:pPr indent="0" lvl="0" marL="0" rtl="0" algn="l">
              <a:spcBef>
                <a:spcPts val="0"/>
              </a:spcBef>
              <a:spcAft>
                <a:spcPts val="0"/>
              </a:spcAft>
              <a:buNone/>
            </a:pPr>
            <a:r>
              <a:rPr lang="en" sz="900">
                <a:solidFill>
                  <a:schemeClr val="lt2"/>
                </a:solidFill>
                <a:latin typeface="Roboto"/>
                <a:ea typeface="Roboto"/>
                <a:cs typeface="Roboto"/>
                <a:sym typeface="Roboto"/>
              </a:rPr>
              <a:t>          "name": "Brian A", </a:t>
            </a:r>
            <a:endParaRPr sz="900">
              <a:solidFill>
                <a:schemeClr val="lt2"/>
              </a:solidFill>
              <a:latin typeface="Roboto"/>
              <a:ea typeface="Roboto"/>
              <a:cs typeface="Roboto"/>
              <a:sym typeface="Roboto"/>
            </a:endParaRPr>
          </a:p>
          <a:p>
            <a:pPr indent="0" lvl="0" marL="0" rtl="0" algn="l">
              <a:spcBef>
                <a:spcPts val="0"/>
              </a:spcBef>
              <a:spcAft>
                <a:spcPts val="0"/>
              </a:spcAft>
              <a:buNone/>
            </a:pPr>
            <a:r>
              <a:rPr lang="en" sz="900">
                <a:solidFill>
                  <a:schemeClr val="lt2"/>
                </a:solidFill>
                <a:latin typeface="Roboto"/>
                <a:ea typeface="Roboto"/>
                <a:cs typeface="Roboto"/>
                <a:sym typeface="Roboto"/>
              </a:rPr>
              <a:t>          "time": 1528719383671, </a:t>
            </a:r>
            <a:endParaRPr sz="900">
              <a:solidFill>
                <a:schemeClr val="lt2"/>
              </a:solidFill>
              <a:latin typeface="Roboto"/>
              <a:ea typeface="Roboto"/>
              <a:cs typeface="Roboto"/>
              <a:sym typeface="Roboto"/>
            </a:endParaRPr>
          </a:p>
          <a:p>
            <a:pPr indent="0" lvl="0" marL="0" rtl="0" algn="l">
              <a:spcBef>
                <a:spcPts val="0"/>
              </a:spcBef>
              <a:spcAft>
                <a:spcPts val="0"/>
              </a:spcAft>
              <a:buNone/>
            </a:pPr>
            <a:r>
              <a:rPr lang="en" sz="900">
                <a:solidFill>
                  <a:schemeClr val="lt2"/>
                </a:solidFill>
                <a:latin typeface="Roboto"/>
                <a:ea typeface="Roboto"/>
                <a:cs typeface="Roboto"/>
                <a:sym typeface="Roboto"/>
              </a:rPr>
              <a:t>          "rating": 5, </a:t>
            </a:r>
            <a:endParaRPr sz="900">
              <a:solidFill>
                <a:schemeClr val="lt2"/>
              </a:solidFill>
              <a:latin typeface="Roboto"/>
              <a:ea typeface="Roboto"/>
              <a:cs typeface="Roboto"/>
              <a:sym typeface="Roboto"/>
            </a:endParaRPr>
          </a:p>
          <a:p>
            <a:pPr indent="0" lvl="0" marL="0" rtl="0" algn="l">
              <a:spcBef>
                <a:spcPts val="0"/>
              </a:spcBef>
              <a:spcAft>
                <a:spcPts val="0"/>
              </a:spcAft>
              <a:buNone/>
            </a:pPr>
            <a:r>
              <a:rPr lang="en" sz="900">
                <a:solidFill>
                  <a:schemeClr val="lt2"/>
                </a:solidFill>
                <a:latin typeface="Roboto"/>
                <a:ea typeface="Roboto"/>
                <a:cs typeface="Roboto"/>
                <a:sym typeface="Roboto"/>
              </a:rPr>
              <a:t>          "text": "Every time I have been to this place I am in and </a:t>
            </a:r>
            <a:endParaRPr sz="900">
              <a:solidFill>
                <a:schemeClr val="lt2"/>
              </a:solidFill>
              <a:latin typeface="Roboto"/>
              <a:ea typeface="Roboto"/>
              <a:cs typeface="Roboto"/>
              <a:sym typeface="Roboto"/>
            </a:endParaRPr>
          </a:p>
          <a:p>
            <a:pPr indent="0" lvl="0" marL="0" rtl="0" algn="l">
              <a:spcBef>
                <a:spcPts val="0"/>
              </a:spcBef>
              <a:spcAft>
                <a:spcPts val="0"/>
              </a:spcAft>
              <a:buNone/>
            </a:pPr>
            <a:r>
              <a:rPr lang="en" sz="900">
                <a:solidFill>
                  <a:schemeClr val="lt2"/>
                </a:solidFill>
                <a:latin typeface="Roboto"/>
                <a:ea typeface="Roboto"/>
                <a:cs typeface="Roboto"/>
                <a:sym typeface="Roboto"/>
              </a:rPr>
              <a:t>                      out and the customer service is outstanding. Every </a:t>
            </a:r>
            <a:endParaRPr sz="900">
              <a:solidFill>
                <a:schemeClr val="lt2"/>
              </a:solidFill>
              <a:latin typeface="Roboto"/>
              <a:ea typeface="Roboto"/>
              <a:cs typeface="Roboto"/>
              <a:sym typeface="Roboto"/>
            </a:endParaRPr>
          </a:p>
          <a:p>
            <a:pPr indent="0" lvl="0" marL="0" rtl="0" algn="l">
              <a:spcBef>
                <a:spcPts val="0"/>
              </a:spcBef>
              <a:spcAft>
                <a:spcPts val="0"/>
              </a:spcAft>
              <a:buNone/>
            </a:pPr>
            <a:r>
              <a:rPr lang="en" sz="900">
                <a:solidFill>
                  <a:schemeClr val="lt2"/>
                </a:solidFill>
                <a:latin typeface="Roboto"/>
                <a:ea typeface="Roboto"/>
                <a:cs typeface="Roboto"/>
                <a:sym typeface="Roboto"/>
              </a:rPr>
              <a:t>                      staff member I have interacted with was extremely </a:t>
            </a:r>
            <a:endParaRPr sz="900">
              <a:solidFill>
                <a:schemeClr val="lt2"/>
              </a:solidFill>
              <a:latin typeface="Roboto"/>
              <a:ea typeface="Roboto"/>
              <a:cs typeface="Roboto"/>
              <a:sym typeface="Roboto"/>
            </a:endParaRPr>
          </a:p>
          <a:p>
            <a:pPr indent="0" lvl="0" marL="0" rtl="0" algn="l">
              <a:spcBef>
                <a:spcPts val="0"/>
              </a:spcBef>
              <a:spcAft>
                <a:spcPts val="0"/>
              </a:spcAft>
              <a:buNone/>
            </a:pPr>
            <a:r>
              <a:rPr lang="en" sz="900">
                <a:solidFill>
                  <a:schemeClr val="lt2"/>
                </a:solidFill>
                <a:latin typeface="Roboto"/>
                <a:ea typeface="Roboto"/>
                <a:cs typeface="Roboto"/>
                <a:sym typeface="Roboto"/>
              </a:rPr>
              <a:t>                      nice and professional.", </a:t>
            </a:r>
            <a:endParaRPr sz="900">
              <a:solidFill>
                <a:schemeClr val="lt2"/>
              </a:solidFill>
              <a:latin typeface="Roboto"/>
              <a:ea typeface="Roboto"/>
              <a:cs typeface="Roboto"/>
              <a:sym typeface="Roboto"/>
            </a:endParaRPr>
          </a:p>
          <a:p>
            <a:pPr indent="0" lvl="0" marL="0" rtl="0" algn="l">
              <a:spcBef>
                <a:spcPts val="0"/>
              </a:spcBef>
              <a:spcAft>
                <a:spcPts val="0"/>
              </a:spcAft>
              <a:buNone/>
            </a:pPr>
            <a:r>
              <a:rPr lang="en" sz="900">
                <a:solidFill>
                  <a:schemeClr val="lt2"/>
                </a:solidFill>
                <a:latin typeface="Roboto"/>
                <a:ea typeface="Roboto"/>
                <a:cs typeface="Roboto"/>
                <a:sym typeface="Roboto"/>
              </a:rPr>
              <a:t>          "pics": null, </a:t>
            </a:r>
            <a:endParaRPr sz="900">
              <a:solidFill>
                <a:schemeClr val="lt2"/>
              </a:solidFill>
              <a:latin typeface="Roboto"/>
              <a:ea typeface="Roboto"/>
              <a:cs typeface="Roboto"/>
              <a:sym typeface="Roboto"/>
            </a:endParaRPr>
          </a:p>
          <a:p>
            <a:pPr indent="0" lvl="0" marL="0" rtl="0" algn="l">
              <a:spcBef>
                <a:spcPts val="0"/>
              </a:spcBef>
              <a:spcAft>
                <a:spcPts val="0"/>
              </a:spcAft>
              <a:buNone/>
            </a:pPr>
            <a:r>
              <a:rPr lang="en" sz="900">
                <a:solidFill>
                  <a:schemeClr val="lt2"/>
                </a:solidFill>
                <a:latin typeface="Roboto"/>
                <a:ea typeface="Roboto"/>
                <a:cs typeface="Roboto"/>
                <a:sym typeface="Roboto"/>
              </a:rPr>
              <a:t>          "resp": null, </a:t>
            </a:r>
            <a:endParaRPr sz="900">
              <a:solidFill>
                <a:schemeClr val="lt2"/>
              </a:solidFill>
              <a:latin typeface="Roboto"/>
              <a:ea typeface="Roboto"/>
              <a:cs typeface="Roboto"/>
              <a:sym typeface="Roboto"/>
            </a:endParaRPr>
          </a:p>
          <a:p>
            <a:pPr indent="0" lvl="0" marL="0" rtl="0" algn="l">
              <a:spcBef>
                <a:spcPts val="0"/>
              </a:spcBef>
              <a:spcAft>
                <a:spcPts val="0"/>
              </a:spcAft>
              <a:buNone/>
            </a:pPr>
            <a:r>
              <a:rPr lang="en" sz="900">
                <a:solidFill>
                  <a:schemeClr val="lt2"/>
                </a:solidFill>
                <a:latin typeface="Roboto"/>
                <a:ea typeface="Roboto"/>
                <a:cs typeface="Roboto"/>
                <a:sym typeface="Roboto"/>
              </a:rPr>
              <a:t>          "gmap_id": "0x89b7a76096bdad0b:0x66e4be0af3dc1720"</a:t>
            </a:r>
            <a:endParaRPr sz="900">
              <a:solidFill>
                <a:schemeClr val="lt2"/>
              </a:solidFill>
              <a:latin typeface="Roboto"/>
              <a:ea typeface="Roboto"/>
              <a:cs typeface="Roboto"/>
              <a:sym typeface="Roboto"/>
            </a:endParaRPr>
          </a:p>
          <a:p>
            <a:pPr indent="0" lvl="0" marL="0" rtl="0" algn="l">
              <a:spcBef>
                <a:spcPts val="0"/>
              </a:spcBef>
              <a:spcAft>
                <a:spcPts val="0"/>
              </a:spcAft>
              <a:buNone/>
            </a:pPr>
            <a:r>
              <a:rPr lang="en" sz="900">
                <a:solidFill>
                  <a:schemeClr val="lt2"/>
                </a:solidFill>
                <a:latin typeface="Roboto"/>
                <a:ea typeface="Roboto"/>
                <a:cs typeface="Roboto"/>
                <a:sym typeface="Roboto"/>
              </a:rPr>
              <a:t>}</a:t>
            </a:r>
            <a:endParaRPr sz="900">
              <a:solidFill>
                <a:schemeClr val="lt2"/>
              </a:solidFill>
              <a:latin typeface="Roboto"/>
              <a:ea typeface="Roboto"/>
              <a:cs typeface="Roboto"/>
              <a:sym typeface="Roboto"/>
            </a:endParaRPr>
          </a:p>
        </p:txBody>
      </p:sp>
      <p:sp>
        <p:nvSpPr>
          <p:cNvPr id="106" name="Google Shape;106;p19"/>
          <p:cNvSpPr txBox="1"/>
          <p:nvPr>
            <p:ph idx="1" type="body"/>
          </p:nvPr>
        </p:nvSpPr>
        <p:spPr>
          <a:xfrm>
            <a:off x="4875825" y="1785700"/>
            <a:ext cx="4100100" cy="329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Business</a:t>
            </a:r>
            <a:r>
              <a:rPr b="1" lang="en"/>
              <a:t> Metadata</a:t>
            </a:r>
            <a:r>
              <a:rPr lang="en"/>
              <a:t> </a:t>
            </a:r>
            <a:r>
              <a:rPr lang="en" sz="1000"/>
              <a:t>(78,000 businesses)</a:t>
            </a:r>
            <a:endParaRPr sz="1000"/>
          </a:p>
        </p:txBody>
      </p:sp>
      <p:sp>
        <p:nvSpPr>
          <p:cNvPr id="107" name="Google Shape;107;p19"/>
          <p:cNvSpPr txBox="1"/>
          <p:nvPr/>
        </p:nvSpPr>
        <p:spPr>
          <a:xfrm>
            <a:off x="4969125" y="2355075"/>
            <a:ext cx="3913500" cy="26466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lt2"/>
                </a:solidFill>
                <a:latin typeface="Roboto"/>
                <a:ea typeface="Roboto"/>
                <a:cs typeface="Roboto"/>
                <a:sym typeface="Roboto"/>
              </a:rPr>
              <a:t>{</a:t>
            </a:r>
            <a:endParaRPr sz="900">
              <a:solidFill>
                <a:schemeClr val="lt2"/>
              </a:solidFill>
              <a:latin typeface="Roboto"/>
              <a:ea typeface="Roboto"/>
              <a:cs typeface="Roboto"/>
              <a:sym typeface="Roboto"/>
            </a:endParaRPr>
          </a:p>
          <a:p>
            <a:pPr indent="457200" lvl="0" marL="0" rtl="0" algn="l">
              <a:spcBef>
                <a:spcPts val="0"/>
              </a:spcBef>
              <a:spcAft>
                <a:spcPts val="0"/>
              </a:spcAft>
              <a:buNone/>
            </a:pPr>
            <a:r>
              <a:rPr lang="en" sz="900">
                <a:solidFill>
                  <a:schemeClr val="lt2"/>
                </a:solidFill>
                <a:latin typeface="Roboto"/>
                <a:ea typeface="Roboto"/>
                <a:cs typeface="Roboto"/>
                <a:sym typeface="Roboto"/>
              </a:rPr>
              <a:t>"name": "My Express Care Pharmacy", </a:t>
            </a:r>
            <a:endParaRPr sz="900">
              <a:solidFill>
                <a:schemeClr val="lt2"/>
              </a:solidFill>
              <a:latin typeface="Roboto"/>
              <a:ea typeface="Roboto"/>
              <a:cs typeface="Roboto"/>
              <a:sym typeface="Roboto"/>
            </a:endParaRPr>
          </a:p>
          <a:p>
            <a:pPr indent="0" lvl="0" marL="457200" rtl="0" algn="l">
              <a:spcBef>
                <a:spcPts val="0"/>
              </a:spcBef>
              <a:spcAft>
                <a:spcPts val="0"/>
              </a:spcAft>
              <a:buNone/>
            </a:pPr>
            <a:r>
              <a:rPr lang="en" sz="900">
                <a:solidFill>
                  <a:schemeClr val="lt2"/>
                </a:solidFill>
                <a:latin typeface="Roboto"/>
                <a:ea typeface="Roboto"/>
                <a:cs typeface="Roboto"/>
                <a:sym typeface="Roboto"/>
              </a:rPr>
              <a:t>"address": "My Express Care Pharmacy, 4453 Crain Hwy, </a:t>
            </a:r>
            <a:endParaRPr sz="900">
              <a:solidFill>
                <a:schemeClr val="lt2"/>
              </a:solidFill>
              <a:latin typeface="Roboto"/>
              <a:ea typeface="Roboto"/>
              <a:cs typeface="Roboto"/>
              <a:sym typeface="Roboto"/>
            </a:endParaRPr>
          </a:p>
          <a:p>
            <a:pPr indent="457200" lvl="0" marL="457200" rtl="0" algn="l">
              <a:spcBef>
                <a:spcPts val="0"/>
              </a:spcBef>
              <a:spcAft>
                <a:spcPts val="0"/>
              </a:spcAft>
              <a:buNone/>
            </a:pPr>
            <a:r>
              <a:rPr lang="en" sz="900">
                <a:solidFill>
                  <a:schemeClr val="lt2"/>
                </a:solidFill>
                <a:latin typeface="Roboto"/>
                <a:ea typeface="Roboto"/>
                <a:cs typeface="Roboto"/>
                <a:sym typeface="Roboto"/>
              </a:rPr>
              <a:t>    White Plains, MD 20695", </a:t>
            </a:r>
            <a:endParaRPr sz="900">
              <a:solidFill>
                <a:schemeClr val="lt2"/>
              </a:solidFill>
              <a:latin typeface="Roboto"/>
              <a:ea typeface="Roboto"/>
              <a:cs typeface="Roboto"/>
              <a:sym typeface="Roboto"/>
            </a:endParaRPr>
          </a:p>
          <a:p>
            <a:pPr indent="0" lvl="0" marL="457200" rtl="0" algn="l">
              <a:spcBef>
                <a:spcPts val="0"/>
              </a:spcBef>
              <a:spcAft>
                <a:spcPts val="0"/>
              </a:spcAft>
              <a:buNone/>
            </a:pPr>
            <a:r>
              <a:rPr lang="en" sz="900">
                <a:solidFill>
                  <a:schemeClr val="lt2"/>
                </a:solidFill>
                <a:latin typeface="Roboto"/>
                <a:ea typeface="Roboto"/>
                <a:cs typeface="Roboto"/>
                <a:sym typeface="Roboto"/>
              </a:rPr>
              <a:t>"gmap_id": "0x89b7a76096bdad0b:0x66e4be0af3dc1720", </a:t>
            </a:r>
            <a:endParaRPr sz="900">
              <a:solidFill>
                <a:schemeClr val="lt2"/>
              </a:solidFill>
              <a:latin typeface="Roboto"/>
              <a:ea typeface="Roboto"/>
              <a:cs typeface="Roboto"/>
              <a:sym typeface="Roboto"/>
            </a:endParaRPr>
          </a:p>
          <a:p>
            <a:pPr indent="0" lvl="0" marL="457200" rtl="0" algn="l">
              <a:spcBef>
                <a:spcPts val="0"/>
              </a:spcBef>
              <a:spcAft>
                <a:spcPts val="0"/>
              </a:spcAft>
              <a:buNone/>
            </a:pPr>
            <a:r>
              <a:rPr lang="en" sz="900">
                <a:solidFill>
                  <a:schemeClr val="lt2"/>
                </a:solidFill>
                <a:latin typeface="Roboto"/>
                <a:ea typeface="Roboto"/>
                <a:cs typeface="Roboto"/>
                <a:sym typeface="Roboto"/>
              </a:rPr>
              <a:t>"description": null, </a:t>
            </a:r>
            <a:endParaRPr sz="900">
              <a:solidFill>
                <a:schemeClr val="lt2"/>
              </a:solidFill>
              <a:latin typeface="Roboto"/>
              <a:ea typeface="Roboto"/>
              <a:cs typeface="Roboto"/>
              <a:sym typeface="Roboto"/>
            </a:endParaRPr>
          </a:p>
          <a:p>
            <a:pPr indent="0" lvl="0" marL="457200" rtl="0" algn="l">
              <a:spcBef>
                <a:spcPts val="0"/>
              </a:spcBef>
              <a:spcAft>
                <a:spcPts val="0"/>
              </a:spcAft>
              <a:buNone/>
            </a:pPr>
            <a:r>
              <a:rPr lang="en" sz="900">
                <a:solidFill>
                  <a:schemeClr val="lt2"/>
                </a:solidFill>
                <a:latin typeface="Roboto"/>
                <a:ea typeface="Roboto"/>
                <a:cs typeface="Roboto"/>
                <a:sym typeface="Roboto"/>
              </a:rPr>
              <a:t>"latitude": 38.5908611, </a:t>
            </a:r>
            <a:endParaRPr sz="900">
              <a:solidFill>
                <a:schemeClr val="lt2"/>
              </a:solidFill>
              <a:latin typeface="Roboto"/>
              <a:ea typeface="Roboto"/>
              <a:cs typeface="Roboto"/>
              <a:sym typeface="Roboto"/>
            </a:endParaRPr>
          </a:p>
          <a:p>
            <a:pPr indent="0" lvl="0" marL="457200" rtl="0" algn="l">
              <a:spcBef>
                <a:spcPts val="0"/>
              </a:spcBef>
              <a:spcAft>
                <a:spcPts val="0"/>
              </a:spcAft>
              <a:buNone/>
            </a:pPr>
            <a:r>
              <a:rPr lang="en" sz="900">
                <a:solidFill>
                  <a:schemeClr val="lt2"/>
                </a:solidFill>
                <a:latin typeface="Roboto"/>
                <a:ea typeface="Roboto"/>
                <a:cs typeface="Roboto"/>
                <a:sym typeface="Roboto"/>
              </a:rPr>
              <a:t>"longitude": -76.9429746, </a:t>
            </a:r>
            <a:endParaRPr sz="900">
              <a:solidFill>
                <a:schemeClr val="lt2"/>
              </a:solidFill>
              <a:latin typeface="Roboto"/>
              <a:ea typeface="Roboto"/>
              <a:cs typeface="Roboto"/>
              <a:sym typeface="Roboto"/>
            </a:endParaRPr>
          </a:p>
          <a:p>
            <a:pPr indent="0" lvl="0" marL="457200" rtl="0" algn="l">
              <a:spcBef>
                <a:spcPts val="0"/>
              </a:spcBef>
              <a:spcAft>
                <a:spcPts val="0"/>
              </a:spcAft>
              <a:buNone/>
            </a:pPr>
            <a:r>
              <a:rPr lang="en" sz="900">
                <a:solidFill>
                  <a:schemeClr val="lt2"/>
                </a:solidFill>
                <a:latin typeface="Roboto"/>
                <a:ea typeface="Roboto"/>
                <a:cs typeface="Roboto"/>
                <a:sym typeface="Roboto"/>
              </a:rPr>
              <a:t>"category": ["Pharmacy"], </a:t>
            </a:r>
            <a:endParaRPr sz="900">
              <a:solidFill>
                <a:schemeClr val="lt2"/>
              </a:solidFill>
              <a:latin typeface="Roboto"/>
              <a:ea typeface="Roboto"/>
              <a:cs typeface="Roboto"/>
              <a:sym typeface="Roboto"/>
            </a:endParaRPr>
          </a:p>
          <a:p>
            <a:pPr indent="0" lvl="0" marL="457200" rtl="0" algn="l">
              <a:spcBef>
                <a:spcPts val="0"/>
              </a:spcBef>
              <a:spcAft>
                <a:spcPts val="0"/>
              </a:spcAft>
              <a:buNone/>
            </a:pPr>
            <a:r>
              <a:rPr lang="en" sz="900">
                <a:solidFill>
                  <a:schemeClr val="lt2"/>
                </a:solidFill>
                <a:latin typeface="Roboto"/>
                <a:ea typeface="Roboto"/>
                <a:cs typeface="Roboto"/>
                <a:sym typeface="Roboto"/>
              </a:rPr>
              <a:t>"avg_rating": 4.6, </a:t>
            </a:r>
            <a:endParaRPr sz="900">
              <a:solidFill>
                <a:schemeClr val="lt2"/>
              </a:solidFill>
              <a:latin typeface="Roboto"/>
              <a:ea typeface="Roboto"/>
              <a:cs typeface="Roboto"/>
              <a:sym typeface="Roboto"/>
            </a:endParaRPr>
          </a:p>
          <a:p>
            <a:pPr indent="0" lvl="0" marL="457200" rtl="0" algn="l">
              <a:spcBef>
                <a:spcPts val="0"/>
              </a:spcBef>
              <a:spcAft>
                <a:spcPts val="0"/>
              </a:spcAft>
              <a:buNone/>
            </a:pPr>
            <a:r>
              <a:rPr lang="en" sz="900">
                <a:solidFill>
                  <a:schemeClr val="lt2"/>
                </a:solidFill>
                <a:latin typeface="Roboto"/>
                <a:ea typeface="Roboto"/>
                <a:cs typeface="Roboto"/>
                <a:sym typeface="Roboto"/>
              </a:rPr>
              <a:t>"num_of_reviews": 32, </a:t>
            </a:r>
            <a:endParaRPr sz="900">
              <a:solidFill>
                <a:schemeClr val="lt2"/>
              </a:solidFill>
              <a:latin typeface="Roboto"/>
              <a:ea typeface="Roboto"/>
              <a:cs typeface="Roboto"/>
              <a:sym typeface="Roboto"/>
            </a:endParaRPr>
          </a:p>
          <a:p>
            <a:pPr indent="0" lvl="0" marL="457200" rtl="0" algn="l">
              <a:spcBef>
                <a:spcPts val="0"/>
              </a:spcBef>
              <a:spcAft>
                <a:spcPts val="0"/>
              </a:spcAft>
              <a:buNone/>
            </a:pPr>
            <a:r>
              <a:rPr lang="en" sz="900">
                <a:solidFill>
                  <a:schemeClr val="lt2"/>
                </a:solidFill>
                <a:latin typeface="Roboto"/>
                <a:ea typeface="Roboto"/>
                <a:cs typeface="Roboto"/>
                <a:sym typeface="Roboto"/>
              </a:rPr>
              <a:t>"price": null, </a:t>
            </a:r>
            <a:endParaRPr sz="900">
              <a:solidFill>
                <a:schemeClr val="lt2"/>
              </a:solidFill>
              <a:latin typeface="Roboto"/>
              <a:ea typeface="Roboto"/>
              <a:cs typeface="Roboto"/>
              <a:sym typeface="Roboto"/>
            </a:endParaRPr>
          </a:p>
          <a:p>
            <a:pPr indent="0" lvl="0" marL="457200" rtl="0" algn="l">
              <a:spcBef>
                <a:spcPts val="0"/>
              </a:spcBef>
              <a:spcAft>
                <a:spcPts val="0"/>
              </a:spcAft>
              <a:buNone/>
            </a:pPr>
            <a:r>
              <a:rPr lang="en" sz="900">
                <a:solidFill>
                  <a:schemeClr val="lt2"/>
                </a:solidFill>
                <a:latin typeface="Roboto"/>
                <a:ea typeface="Roboto"/>
                <a:cs typeface="Roboto"/>
                <a:sym typeface="Roboto"/>
              </a:rPr>
              <a:t>………………………………………………………………….</a:t>
            </a:r>
            <a:endParaRPr sz="900">
              <a:solidFill>
                <a:schemeClr val="lt2"/>
              </a:solidFill>
              <a:latin typeface="Roboto"/>
              <a:ea typeface="Roboto"/>
              <a:cs typeface="Roboto"/>
              <a:sym typeface="Roboto"/>
            </a:endParaRPr>
          </a:p>
          <a:p>
            <a:pPr indent="0" lvl="0" marL="0" rtl="0" algn="l">
              <a:spcBef>
                <a:spcPts val="0"/>
              </a:spcBef>
              <a:spcAft>
                <a:spcPts val="0"/>
              </a:spcAft>
              <a:buNone/>
            </a:pPr>
            <a:r>
              <a:rPr lang="en" sz="900">
                <a:solidFill>
                  <a:schemeClr val="lt2"/>
                </a:solidFill>
                <a:latin typeface="Roboto"/>
                <a:ea typeface="Roboto"/>
                <a:cs typeface="Roboto"/>
                <a:sym typeface="Roboto"/>
              </a:rPr>
              <a:t>	…………………………………………………………………..</a:t>
            </a:r>
            <a:endParaRPr sz="900">
              <a:solidFill>
                <a:schemeClr val="lt2"/>
              </a:solidFill>
              <a:latin typeface="Roboto"/>
              <a:ea typeface="Roboto"/>
              <a:cs typeface="Roboto"/>
              <a:sym typeface="Roboto"/>
            </a:endParaRPr>
          </a:p>
          <a:p>
            <a:pPr indent="0" lvl="0" marL="0" rtl="0" algn="l">
              <a:spcBef>
                <a:spcPts val="0"/>
              </a:spcBef>
              <a:spcAft>
                <a:spcPts val="0"/>
              </a:spcAft>
              <a:buNone/>
            </a:pPr>
            <a:r>
              <a:rPr lang="en" sz="900">
                <a:solidFill>
                  <a:schemeClr val="lt2"/>
                </a:solidFill>
                <a:latin typeface="Roboto"/>
                <a:ea typeface="Roboto"/>
                <a:cs typeface="Roboto"/>
                <a:sym typeface="Roboto"/>
              </a:rPr>
              <a:t>}</a:t>
            </a:r>
            <a:endParaRPr sz="900">
              <a:solidFill>
                <a:schemeClr val="lt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Processing</a:t>
            </a:r>
            <a:endParaRPr/>
          </a:p>
        </p:txBody>
      </p:sp>
      <p:sp>
        <p:nvSpPr>
          <p:cNvPr id="113" name="Google Shape;113;p20"/>
          <p:cNvSpPr txBox="1"/>
          <p:nvPr>
            <p:ph idx="1" type="body"/>
          </p:nvPr>
        </p:nvSpPr>
        <p:spPr>
          <a:xfrm>
            <a:off x="471900" y="1919075"/>
            <a:ext cx="8222100" cy="309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Platform: Databricks 		</a:t>
            </a:r>
            <a:endParaRPr b="1"/>
          </a:p>
          <a:p>
            <a:pPr indent="0" lvl="0" marL="0" rtl="0" algn="l">
              <a:spcBef>
                <a:spcPts val="0"/>
              </a:spcBef>
              <a:spcAft>
                <a:spcPts val="0"/>
              </a:spcAft>
              <a:buNone/>
            </a:pPr>
            <a:r>
              <a:rPr b="1" lang="en"/>
              <a:t>Engine: Apache Spark		</a:t>
            </a:r>
            <a:endParaRPr b="1"/>
          </a:p>
          <a:p>
            <a:pPr indent="0" lvl="0" marL="0" rtl="0" algn="l">
              <a:spcBef>
                <a:spcPts val="0"/>
              </a:spcBef>
              <a:spcAft>
                <a:spcPts val="0"/>
              </a:spcAft>
              <a:buNone/>
            </a:pPr>
            <a:r>
              <a:rPr b="1" lang="en"/>
              <a:t>Cloud Provider: AWS</a:t>
            </a:r>
            <a:endParaRPr b="1"/>
          </a:p>
          <a:p>
            <a:pPr indent="0" lvl="0" marL="0" rtl="0" algn="l">
              <a:spcBef>
                <a:spcPts val="0"/>
              </a:spcBef>
              <a:spcAft>
                <a:spcPts val="0"/>
              </a:spcAft>
              <a:buNone/>
            </a:pPr>
            <a:r>
              <a:rPr b="1" lang="en"/>
              <a:t>Details:</a:t>
            </a:r>
            <a:endParaRPr b="1"/>
          </a:p>
          <a:p>
            <a:pPr indent="-342900" lvl="0" marL="457200" rtl="0" algn="l">
              <a:spcBef>
                <a:spcPts val="1200"/>
              </a:spcBef>
              <a:spcAft>
                <a:spcPts val="0"/>
              </a:spcAft>
              <a:buSzPts val="1800"/>
              <a:buChar char="●"/>
            </a:pPr>
            <a:r>
              <a:rPr lang="en"/>
              <a:t>Augmented reviews data with the corresponding business data</a:t>
            </a:r>
            <a:endParaRPr/>
          </a:p>
          <a:p>
            <a:pPr indent="-342900" lvl="0" marL="457200" rtl="0" algn="l">
              <a:spcBef>
                <a:spcPts val="0"/>
              </a:spcBef>
              <a:spcAft>
                <a:spcPts val="0"/>
              </a:spcAft>
              <a:buSzPts val="1800"/>
              <a:buChar char="●"/>
            </a:pPr>
            <a:r>
              <a:rPr lang="en"/>
              <a:t>Created appropriately formatted documents for storage</a:t>
            </a:r>
            <a:endParaRPr/>
          </a:p>
          <a:p>
            <a:pPr indent="-342900" lvl="0" marL="457200" rtl="0" algn="l">
              <a:spcBef>
                <a:spcPts val="0"/>
              </a:spcBef>
              <a:spcAft>
                <a:spcPts val="0"/>
              </a:spcAft>
              <a:buSzPts val="1800"/>
              <a:buChar char="●"/>
            </a:pPr>
            <a:r>
              <a:rPr lang="en"/>
              <a:t>Build knowledge base using the documents by generating embeddings and storing them in a vector database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Processing</a:t>
            </a:r>
            <a:endParaRPr/>
          </a:p>
        </p:txBody>
      </p:sp>
      <p:sp>
        <p:nvSpPr>
          <p:cNvPr id="119" name="Google Shape;119;p21"/>
          <p:cNvSpPr txBox="1"/>
          <p:nvPr>
            <p:ph idx="1" type="body"/>
          </p:nvPr>
        </p:nvSpPr>
        <p:spPr>
          <a:xfrm>
            <a:off x="471900" y="2217450"/>
            <a:ext cx="8222100" cy="22341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a:t>### Address: Pisces Crab &amp; Seafood, 1448 Martin Blvd, Middle River, MD 21220</a:t>
            </a:r>
            <a:endParaRPr/>
          </a:p>
          <a:p>
            <a:pPr indent="0" lvl="0" marL="0" rtl="0" algn="l">
              <a:spcBef>
                <a:spcPts val="0"/>
              </a:spcBef>
              <a:spcAft>
                <a:spcPts val="0"/>
              </a:spcAft>
              <a:buNone/>
            </a:pPr>
            <a:r>
              <a:rPr lang="en"/>
              <a:t>### Name: Pisces Crab &amp; Seafood</a:t>
            </a:r>
            <a:endParaRPr/>
          </a:p>
          <a:p>
            <a:pPr indent="0" lvl="0" marL="0" rtl="0" algn="l">
              <a:spcBef>
                <a:spcPts val="0"/>
              </a:spcBef>
              <a:spcAft>
                <a:spcPts val="0"/>
              </a:spcAft>
              <a:buNone/>
            </a:pPr>
            <a:r>
              <a:rPr lang="en"/>
              <a:t>### Review: First i called and someone picked up the phone but didn't say hello or anything and left me on the phone.  I called again at 245pm and ordered 1 med male and 2 med female and was told my order will be ready at 3:30. I then get a call at 315 telling me they didn't have no more med female but small. So I said give me two small females then and was told that my order will now be ready 30min later than the original time. So now its so suppose to be ready at 4pm. So now I get another call at 3:45 saying I'm calling to let you know we out of med female and I said someone already called me a half hour ago. Then a girl said oh someone told her they didn't call to explain about the med female. So now its 4pm I go get the crabs and was told there not ready probably about 10 to 15min. So over this. Also while I was in there someone ordered shrimp before I came in and the guy was sitting waiting then was told they was sold out of the shrimp. Lol  i waited because I drove 30 min to try this place out and was not driving all over.I went back in at 4:17pm they know longer have med males.. they tried to offer me something. I just got my money back.. Horrible This was my first time and will not be back. Hey you have to see for yourself but this was my personal review and experience. You might just have a better experience than I had.</a:t>
            </a:r>
            <a:endParaRPr/>
          </a:p>
          <a:p>
            <a:pPr indent="0" lvl="0" marL="0" rtl="0" algn="l">
              <a:spcBef>
                <a:spcPts val="0"/>
              </a:spcBef>
              <a:spcAft>
                <a:spcPts val="0"/>
              </a:spcAft>
              <a:buNone/>
            </a:pPr>
            <a:r>
              <a:rPr lang="en"/>
              <a:t>### Average Rating: 4.40</a:t>
            </a:r>
            <a:endParaRPr/>
          </a:p>
          <a:p>
            <a:pPr indent="0" lvl="0" marL="0" rtl="0" algn="l">
              <a:spcBef>
                <a:spcPts val="0"/>
              </a:spcBef>
              <a:spcAft>
                <a:spcPts val="0"/>
              </a:spcAft>
              <a:buNone/>
            </a:pPr>
            <a:r>
              <a:rPr lang="en"/>
              <a:t>### Hours: [['Thursday', '11AM–9PM'], ['Friday', '11AM–9PM'], ['Saturday', '11AM–9PM'], ['Sunday', '11AM–9PM'], ['Monday', 'Closed'], ['Tuesday', '11AM–9PM'], ['Wednesday', '11AM–9PM']]</a:t>
            </a:r>
            <a:endParaRPr/>
          </a:p>
          <a:p>
            <a:pPr indent="0" lvl="0" marL="0" rtl="0" algn="l">
              <a:spcBef>
                <a:spcPts val="0"/>
              </a:spcBef>
              <a:spcAft>
                <a:spcPts val="0"/>
              </a:spcAft>
              <a:buNone/>
            </a:pPr>
            <a:r>
              <a:rPr lang="en"/>
              <a:t>### URL: https://www.google.com/maps/place//data=!4m2!3m1!1s0x89c7fdc2fef23149:0xe285d99a76b16ca1?authuser=-1&amp;hl=en&amp;gl=us</a:t>
            </a:r>
            <a:endParaRPr/>
          </a:p>
          <a:p>
            <a:pPr indent="0" lvl="0" marL="0" rtl="0" algn="l">
              <a:spcBef>
                <a:spcPts val="0"/>
              </a:spcBef>
              <a:spcAft>
                <a:spcPts val="0"/>
              </a:spcAft>
              <a:buNone/>
            </a:pPr>
            <a:r>
              <a:rPr lang="en"/>
              <a:t>### Description: N/A</a:t>
            </a:r>
            <a:endParaRPr/>
          </a:p>
          <a:p>
            <a:pPr indent="0" lvl="0" marL="0" rtl="0" algn="l">
              <a:spcBef>
                <a:spcPts val="0"/>
              </a:spcBef>
              <a:spcAft>
                <a:spcPts val="0"/>
              </a:spcAft>
              <a:buNone/>
            </a:pPr>
            <a:r>
              <a:rPr lang="en"/>
              <a:t>### Categories: Seafood restaurant</a:t>
            </a:r>
            <a:endParaRPr/>
          </a:p>
          <a:p>
            <a:pPr indent="0" lvl="0" marL="0" rtl="0" algn="l">
              <a:spcBef>
                <a:spcPts val="0"/>
              </a:spcBef>
              <a:spcAft>
                <a:spcPts val="0"/>
              </a:spcAft>
              <a:buNone/>
            </a:pPr>
            <a:r>
              <a:rPr lang="en"/>
              <a:t>### Latitude/Longitude: 39.3343099, -76.4454445</a:t>
            </a:r>
            <a:endParaRPr/>
          </a:p>
          <a:p>
            <a:pPr indent="0" lvl="0" marL="0" rtl="0" algn="l">
              <a:spcBef>
                <a:spcPts val="0"/>
              </a:spcBef>
              <a:spcAft>
                <a:spcPts val="0"/>
              </a:spcAft>
              <a:buNone/>
            </a:pPr>
            <a:r>
              <a:rPr lang="en"/>
              <a:t>### Hours: [['Thursday', '11AM–9PM'], ['Friday', '11AM–9PM'], ['Saturday', '11AM–9PM'], ['Sunday', '11AM–9PM'], ['Monday', 'Closed'], ['Tuesday', '11AM–9PM'], ['Wednesday', '11AM–9PM']]</a:t>
            </a:r>
            <a:endParaRPr/>
          </a:p>
          <a:p>
            <a:pPr indent="0" lvl="0" marL="0" rtl="0" algn="l">
              <a:spcBef>
                <a:spcPts val="0"/>
              </a:spcBef>
              <a:spcAft>
                <a:spcPts val="0"/>
              </a:spcAft>
              <a:buNone/>
            </a:pPr>
            <a:r>
              <a:rPr lang="en"/>
              <a:t>### Misc: {"Accessibility": ["Wheelchair accessible entrance"], "Amenities": ["Good for kids"], "Atmosphere": ["Casual"], "Dining options": ["Dessert"], "Health &amp; safety": ["Mask required", "Staff required to disinfect surfaces between visits"], "Offerings": ["Comfort food", "Quick bite"], "Popular for": ["Dinner", "Solo dining"], "Service options": ["Takeout", "Dine-in"]}</a:t>
            </a:r>
            <a:endParaRPr/>
          </a:p>
        </p:txBody>
      </p:sp>
      <p:sp>
        <p:nvSpPr>
          <p:cNvPr id="120" name="Google Shape;120;p21"/>
          <p:cNvSpPr txBox="1"/>
          <p:nvPr/>
        </p:nvSpPr>
        <p:spPr>
          <a:xfrm>
            <a:off x="525200" y="1867350"/>
            <a:ext cx="3459600" cy="350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rPr lang="en" sz="1500">
                <a:solidFill>
                  <a:schemeClr val="lt2"/>
                </a:solidFill>
                <a:latin typeface="Roboto"/>
                <a:ea typeface="Roboto"/>
                <a:cs typeface="Roboto"/>
                <a:sym typeface="Roboto"/>
              </a:rPr>
              <a:t>Sample</a:t>
            </a:r>
            <a:r>
              <a:rPr lang="en" sz="1500">
                <a:solidFill>
                  <a:schemeClr val="lt2"/>
                </a:solidFill>
                <a:latin typeface="Roboto"/>
                <a:ea typeface="Roboto"/>
                <a:cs typeface="Roboto"/>
                <a:sym typeface="Roboto"/>
              </a:rPr>
              <a:t> document:</a:t>
            </a:r>
            <a:endParaRPr sz="1500">
              <a:solidFill>
                <a:schemeClr val="lt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