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68" r:id="rId5"/>
    <p:sldId id="310" r:id="rId6"/>
    <p:sldId id="314" r:id="rId7"/>
    <p:sldId id="313" r:id="rId8"/>
    <p:sldId id="315" r:id="rId9"/>
    <p:sldId id="318" r:id="rId10"/>
    <p:sldId id="317" r:id="rId11"/>
    <p:sldId id="316" r:id="rId12"/>
    <p:sldId id="319" r:id="rId13"/>
    <p:sldId id="320" r:id="rId14"/>
    <p:sldId id="321" r:id="rId15"/>
    <p:sldId id="322" r:id="rId16"/>
    <p:sldId id="323" r:id="rId17"/>
    <p:sldId id="324" r:id="rId18"/>
    <p:sldId id="32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EDD3BA9-002B-482C-B4B3-6A26C6B75CC1}">
          <p14:sldIdLst>
            <p14:sldId id="268"/>
            <p14:sldId id="310"/>
            <p14:sldId id="314"/>
            <p14:sldId id="313"/>
            <p14:sldId id="315"/>
            <p14:sldId id="318"/>
            <p14:sldId id="317"/>
            <p14:sldId id="316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24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B2777-739F-400D-B414-17A1DE5CF607}" type="datetimeFigureOut">
              <a:rPr lang="en-IN" smtClean="0"/>
              <a:t>03-12-24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9AC58-00EA-40B1-BD19-AFE8763B9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61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9AC58-00EA-40B1-BD19-AFE8763B997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354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85" y="1013554"/>
            <a:ext cx="6786733" cy="2807451"/>
          </a:xfrm>
        </p:spPr>
        <p:txBody>
          <a:bodyPr>
            <a:normAutofit/>
          </a:bodyPr>
          <a:lstStyle/>
          <a:p>
            <a:r>
              <a:rPr lang="en-US" sz="6000" dirty="0"/>
              <a:t>Seminar on basic Linux Commands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64618" y="1013554"/>
            <a:ext cx="4635315" cy="33036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25E7920-C26C-7EC6-F8C3-A95BC76C9537}"/>
              </a:ext>
            </a:extLst>
          </p:cNvPr>
          <p:cNvSpPr/>
          <p:nvPr/>
        </p:nvSpPr>
        <p:spPr>
          <a:xfrm>
            <a:off x="0" y="6546055"/>
            <a:ext cx="12192000" cy="3119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7F5C41-5A22-A3F2-35DE-A0F638491303}"/>
              </a:ext>
            </a:extLst>
          </p:cNvPr>
          <p:cNvSpPr txBox="1"/>
          <p:nvPr/>
        </p:nvSpPr>
        <p:spPr>
          <a:xfrm>
            <a:off x="7836248" y="5119123"/>
            <a:ext cx="4635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Charan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Adhithya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CSE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F63167-6802-8137-5A14-A7041F9BE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FFBFC6-FA95-1137-C4C8-626EFF3AF18F}"/>
              </a:ext>
            </a:extLst>
          </p:cNvPr>
          <p:cNvSpPr/>
          <p:nvPr/>
        </p:nvSpPr>
        <p:spPr>
          <a:xfrm>
            <a:off x="0" y="6390968"/>
            <a:ext cx="12192000" cy="4670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5A6F89-E3F2-32A2-7C8D-F2118E600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979" y="-88492"/>
            <a:ext cx="1789471" cy="1622323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5BFEBAB1-5E00-57BD-A4E2-4A430AD4A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660" y="184294"/>
            <a:ext cx="705750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Information -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top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htop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9882EF-19D5-5F1A-E58B-B8BAE64110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3509" r="9274" b="34078"/>
          <a:stretch/>
        </p:blipFill>
        <p:spPr>
          <a:xfrm>
            <a:off x="285135" y="2075881"/>
            <a:ext cx="6636774" cy="178819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BAABC5-D727-F530-4989-CD0F1F794F15}"/>
              </a:ext>
            </a:extLst>
          </p:cNvPr>
          <p:cNvSpPr txBox="1"/>
          <p:nvPr/>
        </p:nvSpPr>
        <p:spPr>
          <a:xfrm>
            <a:off x="6258233" y="553626"/>
            <a:ext cx="489154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Display Running Processes: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real-time information about active processes, CPU, memory, etc.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Opens the process list with resource usage.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exit.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View Processes: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aux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Shows all running processes.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Displays all processes.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Displays a detailed process list.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htop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Advanced Process Viewer: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user-friendly and interactive than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htop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Opens an interactive interface to manage processes.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556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98DFAA-EDCA-6B9B-9A21-17CFA8087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7577EB-A96F-FE05-D0B8-ECD2B36B1EF4}"/>
              </a:ext>
            </a:extLst>
          </p:cNvPr>
          <p:cNvSpPr/>
          <p:nvPr/>
        </p:nvSpPr>
        <p:spPr>
          <a:xfrm>
            <a:off x="0" y="6390968"/>
            <a:ext cx="12192000" cy="4670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EA7831-7B36-7AA7-85D7-32E950678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4979" y="-88492"/>
            <a:ext cx="1789471" cy="1622323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5242B988-55FB-E3BD-31A4-B4FAD1DFE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019" y="539501"/>
            <a:ext cx="8772017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Information -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df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free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uptime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Disk Space Usage: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Displays disk usage in a human-readable format.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Shows available and used disk space.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free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Memory Usage: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free -h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Displays memory usage in a human-readable format.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free -h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Shows total, used, and available memory.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uptime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System Uptime: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how long the system has been running since the last reboot.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uptime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Shows the system’s uptime along with load averages.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415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E8E80C-92DD-E46C-3D17-62DA8C54A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87BFC7-56BA-F4F8-639D-27DE45B6E512}"/>
              </a:ext>
            </a:extLst>
          </p:cNvPr>
          <p:cNvSpPr/>
          <p:nvPr/>
        </p:nvSpPr>
        <p:spPr>
          <a:xfrm>
            <a:off x="0" y="6390968"/>
            <a:ext cx="12192000" cy="4670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37A51-9FF6-19EE-A5D4-543131102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979" y="-88492"/>
            <a:ext cx="1789471" cy="1622323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6C6ADF3-9571-DAF4-098A-03EE3BA3D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19" y="616673"/>
            <a:ext cx="7206588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Permissions -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chmod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chown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chgrp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chmod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Change File Permissions: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chmod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&lt;permissions&gt; &lt;filename&gt;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chmod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755 file.txt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Gives read, write, execute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permissions to the owner and read-execute to others.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Numeric (e.g.,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755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or symbolic (e.g.,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u+x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chown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Change File Owner: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chown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&lt;user&gt;:&lt;group&gt; &lt;filename&gt;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chown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user:group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file.txt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Changes the file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owner and group.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chgrp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Change File Group: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chgrp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&lt;group&gt; &lt;filename&gt;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chgrp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group1 file.txt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Changes the group of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file.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93400F-20B7-1134-8408-FC69FA6CA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780" y="2172276"/>
            <a:ext cx="4652388" cy="34194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32529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F6D000-D463-889E-117E-668D50BFC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DA6A5C-D9E0-9E28-5763-E10D5CBEB15F}"/>
              </a:ext>
            </a:extLst>
          </p:cNvPr>
          <p:cNvSpPr/>
          <p:nvPr/>
        </p:nvSpPr>
        <p:spPr>
          <a:xfrm>
            <a:off x="0" y="6390968"/>
            <a:ext cx="12192000" cy="4670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D5E579-222C-6B36-A4DD-4078143FA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979" y="-88492"/>
            <a:ext cx="1789471" cy="1622323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5E00D072-9E33-2002-FDAC-A02D8D4F0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291" y="0"/>
            <a:ext cx="8119595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Redirection and Pipelines -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Redirection 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redirects command output to a file.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echo "Hello, World!" &gt; file.txt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Writes output to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file.txt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appends output to the end of a file.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echo "Goodbye!" &gt;&gt; file.txt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Appends text to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file.txt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Pipelines 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|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Passes the output of one command as input to another.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ls -l | grep "txt"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Lists all files and filters those with "txt".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070B8-9869-393D-19F7-5DDC7FBD9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61" y="3877985"/>
            <a:ext cx="6096000" cy="222753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8B952B-4A03-6DB4-D116-447841885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581" y="4046814"/>
            <a:ext cx="5102942" cy="17206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7707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8C3768-E6F7-55F0-8526-161CC89C5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0744AF-8099-69C3-24CE-C3BFD3DC7B69}"/>
              </a:ext>
            </a:extLst>
          </p:cNvPr>
          <p:cNvSpPr/>
          <p:nvPr/>
        </p:nvSpPr>
        <p:spPr>
          <a:xfrm>
            <a:off x="0" y="6390968"/>
            <a:ext cx="12192000" cy="4670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8CC0DF-2F77-C8FE-40D9-1D9D1E3A0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979" y="-88492"/>
            <a:ext cx="1789471" cy="1622323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5468EB8E-B94B-C4F0-59B8-065DBBD2F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07" y="205655"/>
            <a:ext cx="9182835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Searching Files -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grep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locate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Search for Files: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find &lt;directory&gt; -name &lt;filename&gt;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find /home/user/ -name "file.txt"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Searches 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file.txt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the specified directory.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grep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Search within Files: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grep &lt;pattern&gt; &lt;filename&gt;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grep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search_term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file.txt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Searches for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search_term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 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file.txt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(ignore case),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(recursive).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locate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Find Files by Name: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locate &lt;filename&gt;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locate file.txt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Quickly searches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system 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file.txt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19D7A-6A0A-D180-66A2-6FBFC6C8F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222" y="3539614"/>
            <a:ext cx="3719871" cy="264487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72911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FC6467-9284-4FFE-4C6A-64ED72E44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B5C5B0-2140-03A8-C606-BB8B2E674428}"/>
              </a:ext>
            </a:extLst>
          </p:cNvPr>
          <p:cNvSpPr/>
          <p:nvPr/>
        </p:nvSpPr>
        <p:spPr>
          <a:xfrm>
            <a:off x="0" y="6390968"/>
            <a:ext cx="12192000" cy="4670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09E0EB-D42D-D641-85E7-DE0510777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979" y="-88492"/>
            <a:ext cx="1789471" cy="1622323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3EA4D059-DB7A-3ECD-631F-014EB97D0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342" y="630966"/>
            <a:ext cx="8583561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 of Key Commands: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pwd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Management: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touch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mv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rm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Information: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free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uptime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Permissions: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chmod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chown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chgrp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Redirection: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|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grep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locate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4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DB4946-A3F1-1011-66A6-460738C936A6}"/>
              </a:ext>
            </a:extLst>
          </p:cNvPr>
          <p:cNvSpPr/>
          <p:nvPr/>
        </p:nvSpPr>
        <p:spPr>
          <a:xfrm>
            <a:off x="0" y="6390968"/>
            <a:ext cx="12192000" cy="4670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0CD334-7A84-37FD-498C-587780456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979" y="-88492"/>
            <a:ext cx="1789471" cy="16223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54ACF3-DA46-C777-6EE1-94FF9E0441F9}"/>
              </a:ext>
            </a:extLst>
          </p:cNvPr>
          <p:cNvSpPr txBox="1"/>
          <p:nvPr/>
        </p:nvSpPr>
        <p:spPr>
          <a:xfrm>
            <a:off x="147484" y="287338"/>
            <a:ext cx="965527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Linux?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is a free, open-source operating system based on Unix.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Powers web servers, data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mobile devices (Android).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Distributions of Linux 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Ubuntu: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User-friendly, great for beginners.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CentOS: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Enterprise-focused, used for servers.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Debian: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Known for its stability.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Fedora: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Cutting-edge with the latest features.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Kernel: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core of the Linux operating system that handles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resources.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EACD72-6FDA-0D27-2659-0FB53F97E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607" y="2222092"/>
            <a:ext cx="3873909" cy="38149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FA5044-779D-98AE-A506-1571672F7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CEDA10-94E3-914F-7985-CBE8FDA2E7B6}"/>
              </a:ext>
            </a:extLst>
          </p:cNvPr>
          <p:cNvSpPr/>
          <p:nvPr/>
        </p:nvSpPr>
        <p:spPr>
          <a:xfrm>
            <a:off x="0" y="6390968"/>
            <a:ext cx="12192000" cy="4670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F0D5EE-1F1E-10CA-464C-041FC3EF1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134" y="-88492"/>
            <a:ext cx="1789471" cy="1622323"/>
          </a:xfrm>
          <a:prstGeom prst="rect">
            <a:avLst/>
          </a:prstGeom>
        </p:spPr>
      </p:pic>
      <p:sp>
        <p:nvSpPr>
          <p:cNvPr id="20" name="Rectangle 11">
            <a:extLst>
              <a:ext uri="{FF2B5EF4-FFF2-40B4-BE49-F238E27FC236}">
                <a16:creationId xmlns:a16="http://schemas.microsoft.com/office/drawing/2014/main" id="{96928F1C-7149-7A53-33C5-E587F303D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65" y="112804"/>
            <a:ext cx="9089922" cy="615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Command Line Interface (CLI)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CLI?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text-based interface for interacting with the system.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type commands to control the system.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 Benefits: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Faster and more powerful than graphical interfaces.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automation through scripts.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 Prompt: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Typically displays information like the username, machine name,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current directory (e.g.,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user@hostname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:~$).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Commands: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Command: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program to be executed (e.g., ls, cd).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Options: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Modify the command behavior (e.g., -l).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Arguments: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Specify what the command will operate on (e.g., file.txt).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6BD5F82-DC84-5EFF-382A-9C45C9DB6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7303" y="2086896"/>
            <a:ext cx="2428568" cy="268420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5949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3E2515-AFC3-F0E1-3A94-DA0B5BA4A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BAF017-D3ED-6707-222A-7FF7332E09BB}"/>
              </a:ext>
            </a:extLst>
          </p:cNvPr>
          <p:cNvSpPr/>
          <p:nvPr/>
        </p:nvSpPr>
        <p:spPr>
          <a:xfrm>
            <a:off x="0" y="6390968"/>
            <a:ext cx="12192000" cy="4670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063835-71A3-82A1-1231-720CB0FCE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979" y="-88492"/>
            <a:ext cx="1789471" cy="162232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0213407-5491-1CCA-6F19-C0E817FA8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4885" y="364011"/>
            <a:ext cx="922868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pwd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Print Working Directory: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the current directory’s full path.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pwd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/home/user/Documents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List Directory Contents: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ls -l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Lists files in long format, including permissions, ownership, and size.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ls -a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Includes hidden files (those starting with a dot).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ls -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Shows sizes in a human-readable format.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ls -l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Lists files with detailed info.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Change Directory: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cd &lt;directory-path&gt;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cd /home/user/Documents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Changes to the Documents directory.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Special Shortcuts: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cd ..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Move up one directory level.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cd ~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Navigate to the home directory.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cd 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Go back to the previous directory.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5F0651A-76FC-C28A-FFF1-2A8BC5D97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125" y="102401"/>
            <a:ext cx="72337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Navigation Commands -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pwd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cd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1D5BBF-CC2E-D992-BEA6-A86A922D83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3296"/>
          <a:stretch/>
        </p:blipFill>
        <p:spPr>
          <a:xfrm>
            <a:off x="263365" y="2264727"/>
            <a:ext cx="2841520" cy="210787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4834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FD3183-7411-3DDF-7F0E-320CAA8C8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CD61D0-9C7B-C033-B295-45C0E699FB50}"/>
              </a:ext>
            </a:extLst>
          </p:cNvPr>
          <p:cNvSpPr/>
          <p:nvPr/>
        </p:nvSpPr>
        <p:spPr>
          <a:xfrm>
            <a:off x="0" y="6390968"/>
            <a:ext cx="12192000" cy="4670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660520-64FB-3BCD-7EA7-D592B9746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979" y="-88492"/>
            <a:ext cx="1789471" cy="162232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FEC701D-E4D3-333B-9F75-7892B1F1A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68" y="202991"/>
            <a:ext cx="9861754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Management - Creating Files 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touch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nano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touch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Create an Empty File: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touch &lt;filename&gt;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touch file.txt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Creates an empty file named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file.txt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Quickly create a new file without any content.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nano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Simple Text Editor: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terminal-based text editor for editing files.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nano file.txt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Open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file.txt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nano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editor.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Shortcuts: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CTRL + 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save,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CTRL + 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exit.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Advanced Text Editor: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 file.txt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Opens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file.txt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Command mode (default), Insert mode (for typing), and Visual mode (for selection).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enter Insert mode, and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wq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save and quit.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37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BDDDE9-5331-0D6F-76E7-2AF4764AB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52883F-0445-A6E9-6C7B-A1FEF3A0A322}"/>
              </a:ext>
            </a:extLst>
          </p:cNvPr>
          <p:cNvSpPr/>
          <p:nvPr/>
        </p:nvSpPr>
        <p:spPr>
          <a:xfrm>
            <a:off x="0" y="6390968"/>
            <a:ext cx="12192000" cy="4670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18BA09-7495-7849-64E9-321C2F00F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979" y="-88492"/>
            <a:ext cx="1789471" cy="162232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502BD12-B1F7-6B20-D71E-7AAF2022D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70" y="82678"/>
            <a:ext cx="6941196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Copy Files or Directories: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cp &lt;source&gt; &lt;destination&gt;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cp file1.txt file2.txt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Copies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file1.txt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file2.txt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lang="en-US" altLang="en-US" sz="200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Copy Directories: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copy directories recursively.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cp -r folder1/ folder2/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Copies the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entire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folder1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folder2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Options: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cp 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Prompts before overwriting.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cp -u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Only copies when the source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file is newer than the destination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6197F5-B9A5-3BC9-8C05-B92BB15FA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85792"/>
            <a:ext cx="6038482" cy="377405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D8D6E4-BF5C-473F-E518-CBB0116FFF01}"/>
              </a:ext>
            </a:extLst>
          </p:cNvPr>
          <p:cNvSpPr txBox="1"/>
          <p:nvPr/>
        </p:nvSpPr>
        <p:spPr>
          <a:xfrm>
            <a:off x="3790336" y="51900"/>
            <a:ext cx="564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Management - Copying Files 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cp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71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2A907D-B0D5-E7FB-07E2-1E3E24BB8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A713C7-3EE6-A245-F489-BEC10AEA88B6}"/>
              </a:ext>
            </a:extLst>
          </p:cNvPr>
          <p:cNvSpPr/>
          <p:nvPr/>
        </p:nvSpPr>
        <p:spPr>
          <a:xfrm>
            <a:off x="0" y="6390968"/>
            <a:ext cx="12192000" cy="4670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5A2816-8131-5F80-A392-4E15298D0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979" y="-88492"/>
            <a:ext cx="1789471" cy="1622323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F2F68420-82D5-0BE3-5BAD-4D1011D51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456" y="240289"/>
            <a:ext cx="809708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Management - Moving or Renaming Files 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mv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B293E9-ACE5-BE9A-BF29-8874640E10F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446" b="27712"/>
          <a:stretch/>
        </p:blipFill>
        <p:spPr>
          <a:xfrm>
            <a:off x="420521" y="983479"/>
            <a:ext cx="5350260" cy="321489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386C0A-4021-7400-DCEF-D58AE18F6216}"/>
              </a:ext>
            </a:extLst>
          </p:cNvPr>
          <p:cNvSpPr txBox="1"/>
          <p:nvPr/>
        </p:nvSpPr>
        <p:spPr>
          <a:xfrm>
            <a:off x="5722375" y="1285229"/>
            <a:ext cx="632214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Move or Rename Files: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mv &lt;source&gt; &lt;destination&gt;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mv file.txt /home/user/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Moves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file.txt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the home directory.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Renaming Files: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mv file1.txt file2.txt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Renames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file1.txt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file2.txt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Move Directories: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mv folder1/ folder2/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Moves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folder1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folder2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mv 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Prompts before overwriting an existing file.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mv -u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Moves only when the source file is newer.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73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3836A3-1BDE-D05A-DF7E-748391A22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75F15B-A693-BBBB-A2F5-24012546DD77}"/>
              </a:ext>
            </a:extLst>
          </p:cNvPr>
          <p:cNvSpPr/>
          <p:nvPr/>
        </p:nvSpPr>
        <p:spPr>
          <a:xfrm>
            <a:off x="0" y="6390968"/>
            <a:ext cx="12192000" cy="4670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DCD8E4-17AC-AB77-6E6E-E7BCB0792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979" y="-88492"/>
            <a:ext cx="1789471" cy="1622323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E0B703E0-6D9F-66D0-B682-1900900F8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490" y="261004"/>
            <a:ext cx="68611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Management - Removing Files (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rm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CFA85B-E256-FE1D-B6DD-77FE6A1FB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7331" y="2118246"/>
            <a:ext cx="5217018" cy="29387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895235-C4CC-F01F-AE4B-24EF9E8D6F1E}"/>
              </a:ext>
            </a:extLst>
          </p:cNvPr>
          <p:cNvSpPr txBox="1"/>
          <p:nvPr/>
        </p:nvSpPr>
        <p:spPr>
          <a:xfrm>
            <a:off x="732503" y="1095143"/>
            <a:ext cx="632214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Remove Files or Directories: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rm &lt;filename&gt;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rm file.txt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Deletes the file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file.txt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Removing Directories: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delete directories.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rm -r folder1/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Deletes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folder1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its contents.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Warning: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permanent, be careful!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rm 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Asks for confirmation before deletion.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rm -f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Forces deletion without confirmation.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60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A5A340-43A2-CE08-235E-56F6B9365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7D2F9E-E7C0-BD97-86C5-0FFD777D7895}"/>
              </a:ext>
            </a:extLst>
          </p:cNvPr>
          <p:cNvSpPr/>
          <p:nvPr/>
        </p:nvSpPr>
        <p:spPr>
          <a:xfrm>
            <a:off x="0" y="6390968"/>
            <a:ext cx="12192000" cy="4670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F56F1-7379-96C7-DF64-3955D8657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979" y="-88492"/>
            <a:ext cx="1789471" cy="1622323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94789635-6A4F-E112-AC6A-6D1CDE9A3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396" y="-66900"/>
            <a:ext cx="1056417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Viewing File Contents -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more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less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Concatenate and Display File Contents: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cat &lt;filename&gt;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cat file.txt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Displays the contents of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file.txt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Quick preview of small files.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View Files Page by Page: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more &lt;filename&gt;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more file.txt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Displays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file.txt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page by page.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SPACE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scroll,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quit.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View Files with Advanced Scrolling: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less &lt;filename&gt;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less file.txt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Opens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file.txt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easier reading with the ability to scroll both ways.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4C6C62-A94C-EB28-6A20-97B3EF2F779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2154" r="37521"/>
          <a:stretch/>
        </p:blipFill>
        <p:spPr>
          <a:xfrm>
            <a:off x="452286" y="4543841"/>
            <a:ext cx="3539781" cy="15712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0FB805-D89E-667E-036E-E32C8AC7E7C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1199" t="213" r="44036" b="54841"/>
          <a:stretch/>
        </p:blipFill>
        <p:spPr>
          <a:xfrm>
            <a:off x="6990734" y="4554261"/>
            <a:ext cx="4748980" cy="14556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9123493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10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1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1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13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14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15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4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5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6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7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8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9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{38CA32F5-7C42-48A0-A2D0-4DB8708B12DF}tf33845126_win32</Template>
  <TotalTime>187</TotalTime>
  <Words>1565</Words>
  <Application>Microsoft Office PowerPoint</Application>
  <PresentationFormat>Widescreen</PresentationFormat>
  <Paragraphs>200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Unicode MS</vt:lpstr>
      <vt:lpstr>Bookman Old Style</vt:lpstr>
      <vt:lpstr>Calibri</vt:lpstr>
      <vt:lpstr>Franklin Gothic Book</vt:lpstr>
      <vt:lpstr>Times New Roman</vt:lpstr>
      <vt:lpstr>1_RetrospectVTI</vt:lpstr>
      <vt:lpstr>Seminar on basic Linux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Anshalin Sharu S R</dc:creator>
  <cp:lastModifiedBy>Anshalin Sharu S R</cp:lastModifiedBy>
  <cp:revision>2</cp:revision>
  <dcterms:created xsi:type="dcterms:W3CDTF">2024-12-03T09:21:04Z</dcterms:created>
  <dcterms:modified xsi:type="dcterms:W3CDTF">2024-12-03T12:28:17Z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