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fcc238bb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fcc238bb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fcc238bb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fcc238bb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fcc238bbe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fcc238bb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fcc238b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fcc238b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fcc238bb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fcc238bb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fcc238bb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fcc238bb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fcc238bb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fcc238bb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cc238b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cc238b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fcc238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fcc238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cc238bb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cc238bb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cc238bb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cc238bb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cc238bb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cc238bb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cc238b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cc238b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fcc238bb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fcc238bb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fcc238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fcc238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tbrgiGTceu0eaIolg26c9YpOvPtmHjza/view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aZbaFOYZGps4Rny5d3IkZx0GIzMNAMLr/view" TargetMode="External"/><Relationship Id="rId4" Type="http://schemas.openxmlformats.org/officeDocument/2006/relationships/image" Target="../media/image5.jpg"/><Relationship Id="rId5" Type="http://schemas.openxmlformats.org/officeDocument/2006/relationships/hyperlink" Target="http://drive.google.com/file/d/1inotZCsiu_ciHNldeAiZsScqSmTlUTFt/view" TargetMode="External"/><Relationship Id="rId6" Type="http://schemas.openxmlformats.org/officeDocument/2006/relationships/image" Target="../media/image6.jpg"/><Relationship Id="rId7" Type="http://schemas.openxmlformats.org/officeDocument/2006/relationships/hyperlink" Target="https://github.com/00czechm8/Mini-project-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athworks.com/help/nav/ref/plannerhybridastar.html#mw_b9fa4294-805e-48fe-a637-47fff9a30c70" TargetMode="External"/><Relationship Id="rId4" Type="http://schemas.openxmlformats.org/officeDocument/2006/relationships/hyperlink" Target="http://drive.google.com/file/d/1C5tfkcN5ynfpZ6JIpeyXyLQ6B9OaphpI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roxima Nova"/>
                <a:ea typeface="Proxima Nova"/>
                <a:cs typeface="Proxima Nova"/>
                <a:sym typeface="Proxima Nova"/>
              </a:rPr>
              <a:t>Collision Avoidance in Formation Control</a:t>
            </a:r>
            <a:endParaRPr b="1" sz="3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Mike Reynolds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93550" y="30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Results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71" name="Google Shape;171;p22" title="ObstacleFormationPath1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88" y="106117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Deviation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0" y="1056625"/>
            <a:ext cx="4566725" cy="376270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5385225" y="1459950"/>
            <a:ext cx="3011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Shows reasonable deviation for individual agents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 deviation for whole formation (i.e. deviation gets large while in obstacle field, and drops after the formation passes through)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Computationally Expensive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Clear drawback to this method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Mitigation: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-Implement A* if nonholonomic constraints can be ignored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-RRT*?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-Local best point may be faster to compute than a global best point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WARNING: make sure local region has a feasible path to best point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Discussion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: Zeroing Control Barrier Function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1753038" y="3516988"/>
            <a:ext cx="5637900" cy="1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-Smooth Max for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Lipschitz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Continuity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-Issues with miscalculation since smooth max is upper bound of actual max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{&quot;mathml&quot;:&quot;&lt;math style=\&quot;font-family:stix;font-size:26px;\&quot; xmlns=\&quot;http://www.w3.org/1998/Math/MathML\&quot;&gt;&lt;mstyle mathsize=\&quot;26px\&quot;&gt;&lt;msub&gt;&lt;mi&gt;h&lt;/mi&gt;&lt;mrow&gt;&lt;mi&gt;s&lt;/mi&gt;&lt;mo&gt;,&lt;/mo&gt;&lt;mi&gt;i&lt;/mi&gt;&lt;/mrow&gt;&lt;/msub&gt;&lt;mo&gt;=&lt;/mo&gt;&lt;mo&gt;-&lt;/mo&gt;&lt;mi&gt;m&lt;/mi&gt;&lt;mi&gt;a&lt;/mi&gt;&lt;mi&gt;x&lt;/mi&gt;&lt;mfenced&gt;&lt;mrow&gt;&lt;msub&gt;&lt;mi&gt;r&lt;/mi&gt;&lt;mrow&gt;&lt;mi&gt;s&lt;/mi&gt;&lt;mo&gt;,&lt;/mo&gt;&lt;mi&gt;i&lt;/mi&gt;&lt;/mrow&gt;&lt;/msub&gt;&lt;mo&gt;+&lt;/mo&gt;&lt;msub&gt;&lt;mi&gt;r&lt;/mi&gt;&lt;mrow&gt;&lt;mi&gt;s&lt;/mi&gt;&lt;mo&gt;,&lt;/mo&gt;&lt;mi&gt;j&lt;/mi&gt;&lt;/mrow&gt;&lt;/msub&gt;&lt;mo&gt;-&lt;/mo&gt;&lt;mo&gt;&amp;#x2225;&lt;/mo&gt;&lt;msub&gt;&lt;mi&gt;x&lt;/mi&gt;&lt;mi&gt;i&lt;/mi&gt;&lt;/msub&gt;&lt;mo&gt;-&lt;/mo&gt;&lt;msub&gt;&lt;mi&gt;&amp;#x3C3;&lt;/mi&gt;&lt;mi&gt;j&lt;/mi&gt;&lt;/msub&gt;&lt;mo&gt;&amp;#x2225;&lt;/mo&gt;&lt;/mrow&gt;&lt;/mfenced&gt;&lt;mo&gt;,&lt;/mo&gt;&lt;mo&gt;&amp;#xA0;&lt;/mo&gt;&lt;mo&gt;&amp;#x2200;&lt;/mo&gt;&lt;msub&gt;&lt;mi&gt;x&lt;/mi&gt;&lt;mi&gt;i&lt;/mi&gt;&lt;/msub&gt;&lt;mo&gt;&amp;#x2260;&lt;/mo&gt;&lt;msub&gt;&lt;mi&gt;&amp;#x3C3;&lt;/mi&gt;&lt;mi&gt;j&lt;/mi&gt;&lt;/msub&gt;&lt;/mstyle&gt;&lt;/math&gt;&quot;,&quot;truncated&quot;:false}" id="191" name="Google Shape;191;p25" title="h subscript s comma i end subscript equals negative m a x open parentheses r subscript s comma i end subscript plus r subscript s comma j end subscript minus parallel to x subscript i minus sigma subscript j parallel to close parentheses comma space for all x subscript i not equal to sigma subscript j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75" y="1334950"/>
            <a:ext cx="5529275" cy="39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i&gt;w&lt;/mi&gt;&lt;mi&gt;h&lt;/mi&gt;&lt;mi&gt;e&lt;/mi&gt;&lt;mi&gt;r&lt;/mi&gt;&lt;mi&gt;e&lt;/mi&gt;&lt;mspace linebreak=\&quot;newline\&quot;/&gt;&lt;mi&gt;X&lt;/mi&gt;&lt;mo&gt;&amp;#xA0;&lt;/mo&gt;&lt;mo&gt;=&lt;/mo&gt;&lt;mo&gt;&amp;#xA0;&lt;/mo&gt;&lt;mi&gt;s&lt;/mi&gt;&lt;mi&gt;e&lt;/mi&gt;&lt;mi&gt;t&lt;/mi&gt;&lt;mo&gt;&amp;#xA0;&lt;/mo&gt;&lt;mi&gt;o&lt;/mi&gt;&lt;mi&gt;f&lt;/mi&gt;&lt;mo&gt;&amp;#xA0;&lt;/mo&gt;&lt;mi&gt;a&lt;/mi&gt;&lt;mi&gt;g&lt;/mi&gt;&lt;mi&gt;e&lt;/mi&gt;&lt;mi&gt;n&lt;/mi&gt;&lt;mi&gt;t&lt;/mi&gt;&lt;mi&gt;s&lt;/mi&gt;&lt;mspace linebreak=\&quot;newline\&quot;/&gt;&lt;mi&gt;&amp;#x3A6;&lt;/mi&gt;&lt;mo&gt;&amp;#xA0;&lt;/mo&gt;&lt;mo&gt;=&lt;/mo&gt;&lt;mo&gt;&amp;#xA0;&lt;/mo&gt;&lt;mi&gt;s&lt;/mi&gt;&lt;mi&gt;e&lt;/mi&gt;&lt;mi&gt;t&lt;/mi&gt;&lt;mo&gt;&amp;#xA0;&lt;/mo&gt;&lt;mi&gt;o&lt;/mi&gt;&lt;mi&gt;f&lt;/mi&gt;&lt;mo&gt;&amp;#xA0;&lt;/mo&gt;&lt;mi&gt;o&lt;/mi&gt;&lt;mi&gt;b&lt;/mi&gt;&lt;mi&gt;s&lt;/mi&gt;&lt;mi&gt;t&lt;/mi&gt;&lt;mi&gt;a&lt;/mi&gt;&lt;mi&gt;c&lt;/mi&gt;&lt;mi&gt;l&lt;/mi&gt;&lt;mi&gt;e&lt;/mi&gt;&lt;mi&gt;s&lt;/mi&gt;&lt;mspace linebreak=\&quot;newline\&quot;/&gt;&lt;mi&gt;&amp;#x3A3;&lt;/mi&gt;&lt;mo&gt;&amp;#xA0;&lt;/mo&gt;&lt;mo&gt;=&lt;/mo&gt;&lt;mo&gt;&amp;#xA0;&lt;/mo&gt;&lt;mi&gt;X&lt;/mi&gt;&lt;mo&gt;&amp;#x222A;&lt;/mo&gt;&lt;mi&gt;&amp;#x3A6;&lt;/mi&gt;&lt;mspace linebreak=\&quot;newline\&quot;/&gt;&lt;msub&gt;&lt;mi&gt;x&lt;/mi&gt;&lt;mi&gt;i&lt;/mi&gt;&lt;/msub&gt;&lt;mo&gt;&amp;#x2208;&lt;/mo&gt;&lt;mi&gt;X&lt;/mi&gt;&lt;mspace linebreak=\&quot;newline\&quot;/&gt;&lt;msub&gt;&lt;mi&gt;&amp;#x3C3;&lt;/mi&gt;&lt;mi&gt;j&lt;/mi&gt;&lt;/msub&gt;&lt;mo&gt;&amp;#x2208;&lt;/mo&gt;&lt;mi&gt;&amp;#x3A3;&lt;/mi&gt;&lt;mspace linebreak=\&quot;newline\&quot;/&gt;&lt;msub&gt;&lt;mi&gt;r&lt;/mi&gt;&lt;mrow&gt;&lt;mi&gt;s&lt;/mi&gt;&lt;mo&gt;,&lt;/mo&gt;&lt;mi&gt;i&lt;/mi&gt;&lt;/mrow&gt;&lt;/msub&gt;&lt;mo&gt;&amp;#xA0;&lt;/mo&gt;&lt;mo&gt;=&lt;/mo&gt;&lt;mo&gt;&amp;#xA0;&lt;/mo&gt;&lt;mi&gt;s&lt;/mi&gt;&lt;mi&gt;a&lt;/mi&gt;&lt;mi&gt;f&lt;/mi&gt;&lt;mi&gt;e&lt;/mi&gt;&lt;mi&gt;t&lt;/mi&gt;&lt;mi&gt;y&lt;/mi&gt;&lt;mo&gt;&amp;#xA0;&lt;/mo&gt;&lt;mi&gt;r&lt;/mi&gt;&lt;mi&gt;a&lt;/mi&gt;&lt;mi&gt;d&lt;/mi&gt;&lt;mi&gt;i&lt;/mi&gt;&lt;mi&gt;u&lt;/mi&gt;&lt;mi&gt;s&lt;/mi&gt;&lt;mo&gt;&amp;#xA0;&lt;/mo&gt;&lt;mi&gt;o&lt;/mi&gt;&lt;mi&gt;f&lt;/mi&gt;&lt;mo&gt;&amp;#xA0;&lt;/mo&gt;&lt;mi&gt;a&lt;/mi&gt;&lt;mi&gt;n&lt;/mi&gt;&lt;mi&gt;y&lt;/mi&gt;&lt;mo&gt;&amp;#xA0;&lt;/mo&gt;&lt;msub&gt;&lt;mi&gt;&amp;#x3C3;&lt;/mi&gt;&lt;mi&gt;i&lt;/mi&gt;&lt;/msub&gt;&lt;mspace linebreak=\&quot;newline\&quot;/&gt;&lt;/mstyle&gt;&lt;/math&gt;&quot;,&quot;truncated&quot;:false}" id="192" name="Google Shape;192;p25" title="w h e r e&#10;X space equals space s e t space o f space a g e n t s&#10;capital phi space equals space s e t space o f space o b s t a c l e s&#10;capital sigma space equals space X union capital phi&#10;x subscript i element of X&#10;sigma subscript j element of capital sigma&#10;r subscript s comma i end subscript space equals space s a f e t y space r a d i u s space o f space a n y space sigma subscript i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248" y="1888825"/>
            <a:ext cx="1673500" cy="1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/>
        </p:nvSpPr>
        <p:spPr>
          <a:xfrm>
            <a:off x="0" y="4456125"/>
            <a:ext cx="891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A. D. Ames, X. Xu, J. W. Grizzle and P. Tabuada, "Control Barrier Function Based Quadratic Programs for Safety Critical Systems," in </a:t>
            </a:r>
            <a:r>
              <a:rPr i="1" lang="en" sz="9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IEEE Transactions on Automatic Control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, vol. 62, no. 8, pp. 3861-3876, Aug. 2017, doi: 10.1109/TAC.2016.2638961. keywords: {Safety;Lyapunov methods;Cruise control;Electronic mail;Automotive engineering;Electrical engineering;Barrier function;control Lyapunov function;nonlinear control;quadratic program;safety;set invariance},</a:t>
            </a: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QP with Square Constraints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1607375" y="2361400"/>
            <a:ext cx="922800" cy="1011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5301875" y="2413125"/>
            <a:ext cx="740700" cy="752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3444700" y="3879425"/>
            <a:ext cx="740700" cy="800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3588825" y="1084475"/>
            <a:ext cx="740700" cy="800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3105549" y="1885175"/>
            <a:ext cx="1934700" cy="1825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3428050" y="2134275"/>
            <a:ext cx="1289700" cy="13098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4014400" y="2726175"/>
            <a:ext cx="117000" cy="1260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6"/>
          <p:cNvCxnSpPr/>
          <p:nvPr/>
        </p:nvCxnSpPr>
        <p:spPr>
          <a:xfrm flipH="1">
            <a:off x="4747550" y="1852900"/>
            <a:ext cx="580500" cy="684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6"/>
          <p:cNvSpPr txBox="1"/>
          <p:nvPr/>
        </p:nvSpPr>
        <p:spPr>
          <a:xfrm>
            <a:off x="5301875" y="1423475"/>
            <a:ext cx="15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Safe Square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041525" y="1516350"/>
            <a:ext cx="152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Safe Circle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9" name="Google Shape;209;p26"/>
          <p:cNvCxnSpPr>
            <a:stCxn id="208" idx="3"/>
          </p:cNvCxnSpPr>
          <p:nvPr/>
        </p:nvCxnSpPr>
        <p:spPr>
          <a:xfrm>
            <a:off x="2567025" y="1885800"/>
            <a:ext cx="640200" cy="37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6"/>
          <p:cNvSpPr txBox="1"/>
          <p:nvPr/>
        </p:nvSpPr>
        <p:spPr>
          <a:xfrm>
            <a:off x="3720700" y="2726175"/>
            <a:ext cx="8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i="1"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5834050" y="3444075"/>
            <a:ext cx="271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Safe set constricts when close to other agents or obstacles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Future Work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better formulation of a Control Barrier Function may improve computation time and safety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Relaxation of the assumption that the positions of the obstacles and agents are known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Implementation of an online planner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More Examples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28" title="ObstacleFormationPath2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025" y="1017725"/>
            <a:ext cx="3526275" cy="2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 title="ObstacleFormationPath3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6425" y="1017719"/>
            <a:ext cx="3526275" cy="264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1332000" y="4316025"/>
            <a:ext cx="42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Git Repository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Abstract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94475" y="1174800"/>
            <a:ext cx="3907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Task: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Path Planning for a formation with collision avoidance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Challenges: </a:t>
            </a:r>
            <a:endParaRPr b="1" i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Avoidance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Feasibility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Computational Efficiency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Solution: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Motion planning to “best spot” to minimize formation deviation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Future Work: </a:t>
            </a:r>
            <a:endParaRPr b="1" i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Exploration of dynamic obstacles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Control Barrier Function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Online planning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Path Planning Used: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Hybrid A* planner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4" title="ObstacleFormationPath6.av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4375" y="1170125"/>
            <a:ext cx="4337225" cy="325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Problem Formulation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5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Assumptions: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 u="sng">
                <a:latin typeface="Proxima Nova"/>
                <a:ea typeface="Proxima Nova"/>
                <a:cs typeface="Proxima Nova"/>
                <a:sym typeface="Proxima Nova"/>
              </a:rPr>
              <a:t>-Single Integrator Dynamics</a:t>
            </a:r>
            <a:endParaRPr i="1" sz="15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- All obstacles have the same safety radius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-All agents have the same safety radii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-Every agent is stationary except for the agent moving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 u="sng">
                <a:latin typeface="Proxima Nova"/>
                <a:ea typeface="Proxima Nova"/>
                <a:cs typeface="Proxima Nova"/>
                <a:sym typeface="Proxima Nova"/>
              </a:rPr>
              <a:t>-Each agent has knowledge of each other agent and the obstacles</a:t>
            </a:r>
            <a:endParaRPr i="1" sz="15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-The formation will in general follow a predetermined path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-Formation is initially safe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11363" r="0" t="0"/>
          <a:stretch/>
        </p:blipFill>
        <p:spPr>
          <a:xfrm>
            <a:off x="4516925" y="969225"/>
            <a:ext cx="4392825" cy="3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rot="3468488">
            <a:off x="4237639" y="2348984"/>
            <a:ext cx="1113830" cy="1160296"/>
          </a:xfrm>
          <a:prstGeom prst="arc">
            <a:avLst>
              <a:gd fmla="val 15867713" name="adj1"/>
              <a:gd fmla="val 17798811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5" name="Google Shape;75;p16"/>
          <p:cNvSpPr/>
          <p:nvPr/>
        </p:nvSpPr>
        <p:spPr>
          <a:xfrm rot="3468488">
            <a:off x="4195124" y="2367422"/>
            <a:ext cx="1113830" cy="1160296"/>
          </a:xfrm>
          <a:prstGeom prst="arc">
            <a:avLst>
              <a:gd fmla="val 15867713" name="adj1"/>
              <a:gd fmla="val 17666058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Formation Construction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77" name="Google Shape;77;p16"/>
          <p:cNvCxnSpPr/>
          <p:nvPr/>
        </p:nvCxnSpPr>
        <p:spPr>
          <a:xfrm rot="-1475162">
            <a:off x="3408488" y="1830177"/>
            <a:ext cx="971256" cy="131726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 flipH="1" rot="9325438">
            <a:off x="4569284" y="2611503"/>
            <a:ext cx="1260157" cy="939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/>
          <p:nvPr/>
        </p:nvCxnSpPr>
        <p:spPr>
          <a:xfrm rot="10800000">
            <a:off x="2603005" y="2804753"/>
            <a:ext cx="9900" cy="14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>
            <a:off x="2612905" y="4291253"/>
            <a:ext cx="1481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/>
          <p:nvPr/>
        </p:nvSpPr>
        <p:spPr>
          <a:xfrm rot="-1473221">
            <a:off x="2987903" y="1934848"/>
            <a:ext cx="298162" cy="291951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-1474455">
            <a:off x="4050019" y="2312863"/>
            <a:ext cx="1135445" cy="1138548"/>
          </a:xfrm>
          <a:prstGeom prst="arc">
            <a:avLst>
              <a:gd fmla="val 14093079" name="adj1"/>
              <a:gd fmla="val 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76554" y="1811625"/>
            <a:ext cx="174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𝜃* </a:t>
            </a:r>
            <a:r>
              <a:rPr b="1" lang="en" sz="9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= Angle w.r.t Formation Heading</a:t>
            </a:r>
            <a:endParaRPr b="1" sz="9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 rot="2089">
            <a:off x="2674322" y="2363999"/>
            <a:ext cx="148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r* </a:t>
            </a:r>
            <a:r>
              <a:rPr b="1" lang="en" sz="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= Distance from Formation Center</a:t>
            </a:r>
            <a:endParaRPr b="1" sz="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300372" y="2482924"/>
            <a:ext cx="26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𝛾</a:t>
            </a:r>
            <a:r>
              <a:rPr lang="en" sz="1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r>
              <a:rPr b="1" lang="en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 w.r.t global x</a:t>
            </a:r>
            <a:endParaRPr b="1" sz="1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4617599" y="2879435"/>
            <a:ext cx="1210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7" name="Google Shape;87;p16"/>
          <p:cNvSpPr txBox="1"/>
          <p:nvPr/>
        </p:nvSpPr>
        <p:spPr>
          <a:xfrm>
            <a:off x="3668203" y="4207111"/>
            <a:ext cx="4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b="1" i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138598" y="2804753"/>
            <a:ext cx="4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b="1" i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592661" y="2850414"/>
            <a:ext cx="72600" cy="6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96890" y="3314251"/>
            <a:ext cx="115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1" baseline="-25000" lang="en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b="1" lang="en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r>
              <a:rPr b="1" lang="en" sz="1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Formation Center</a:t>
            </a:r>
            <a:endParaRPr b="1" sz="1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918163" y="4511477"/>
            <a:ext cx="34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Inertial Coordinate System</a:t>
            </a:r>
            <a:endParaRPr i="1"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332500" y="1555250"/>
            <a:ext cx="10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i="1"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828400" y="1965050"/>
            <a:ext cx="185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Heading of formation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4" name="Google Shape;94;p16"/>
          <p:cNvCxnSpPr>
            <a:endCxn id="89" idx="3"/>
          </p:cNvCxnSpPr>
          <p:nvPr/>
        </p:nvCxnSpPr>
        <p:spPr>
          <a:xfrm flipH="1" rot="10800000">
            <a:off x="2620893" y="2904700"/>
            <a:ext cx="1982400" cy="137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Ideal Location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1985963"/>
            <a:ext cx="45339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Best Point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675" y="850150"/>
            <a:ext cx="56798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225600" y="1704075"/>
            <a:ext cx="409200" cy="51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Sample Best Point Calculation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25" y="1128400"/>
            <a:ext cx="4776699" cy="358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4101175" y="3626475"/>
            <a:ext cx="249000" cy="217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9"/>
          <p:cNvCxnSpPr>
            <a:endCxn id="114" idx="2"/>
          </p:cNvCxnSpPr>
          <p:nvPr/>
        </p:nvCxnSpPr>
        <p:spPr>
          <a:xfrm flipH="1" rot="10800000">
            <a:off x="2031175" y="3735375"/>
            <a:ext cx="2070000" cy="35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9"/>
          <p:cNvSpPr txBox="1"/>
          <p:nvPr/>
        </p:nvSpPr>
        <p:spPr>
          <a:xfrm>
            <a:off x="599275" y="3844275"/>
            <a:ext cx="14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“Best Point”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Path Planning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12287" r="13780" t="0"/>
          <a:stretch/>
        </p:blipFill>
        <p:spPr>
          <a:xfrm>
            <a:off x="694850" y="1017725"/>
            <a:ext cx="376654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799" y="1170125"/>
            <a:ext cx="4377803" cy="328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Method Workflow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967163" y="3428150"/>
            <a:ext cx="10125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Get next point for Formation center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4527388" y="3428150"/>
            <a:ext cx="1057500" cy="7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Ideal location, </a:t>
            </a: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x*,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</a:t>
            </a: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r*,</a:t>
            </a: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𝜃*, 𝛾,  and </a:t>
            </a: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aseline="-25000"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i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5776288" y="3498950"/>
            <a:ext cx="922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all unoccupied points, </a:t>
            </a:r>
            <a:r>
              <a:rPr i="1"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find </a:t>
            </a:r>
            <a:r>
              <a:rPr i="1"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||x-x*||</a:t>
            </a:r>
            <a:endParaRPr i="1"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845788" y="3498950"/>
            <a:ext cx="105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“Best Spot” = arg min </a:t>
            </a:r>
            <a:r>
              <a:rPr i="1"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||x-x*||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8027038" y="3567802"/>
            <a:ext cx="10125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 path to “Best Spot”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8027038" y="4420721"/>
            <a:ext cx="10125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to “Best Spot”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5712088" y="4418925"/>
            <a:ext cx="13821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Agent = Agent + 1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246463" y="2703625"/>
            <a:ext cx="10575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Agent =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355263" y="3138625"/>
            <a:ext cx="48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b="1"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722038" y="3492625"/>
            <a:ext cx="4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3176463" y="3428150"/>
            <a:ext cx="1125000" cy="71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Agent = N?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0" name="Google Shape;140;p21"/>
          <p:cNvCxnSpPr>
            <a:stCxn id="139" idx="3"/>
            <a:endCxn id="130" idx="1"/>
          </p:cNvCxnSpPr>
          <p:nvPr/>
        </p:nvCxnSpPr>
        <p:spPr>
          <a:xfrm>
            <a:off x="4301463" y="3785300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1"/>
          <p:cNvCxnSpPr>
            <a:stCxn id="130" idx="3"/>
            <a:endCxn id="131" idx="1"/>
          </p:cNvCxnSpPr>
          <p:nvPr/>
        </p:nvCxnSpPr>
        <p:spPr>
          <a:xfrm>
            <a:off x="5584888" y="3785300"/>
            <a:ext cx="1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1"/>
          <p:cNvCxnSpPr>
            <a:stCxn id="131" idx="3"/>
            <a:endCxn id="132" idx="1"/>
          </p:cNvCxnSpPr>
          <p:nvPr/>
        </p:nvCxnSpPr>
        <p:spPr>
          <a:xfrm>
            <a:off x="6698488" y="3785300"/>
            <a:ext cx="14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>
            <a:stCxn id="132" idx="3"/>
            <a:endCxn id="133" idx="1"/>
          </p:cNvCxnSpPr>
          <p:nvPr/>
        </p:nvCxnSpPr>
        <p:spPr>
          <a:xfrm>
            <a:off x="7903288" y="3785300"/>
            <a:ext cx="12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1"/>
          <p:cNvCxnSpPr>
            <a:stCxn id="133" idx="2"/>
            <a:endCxn id="134" idx="0"/>
          </p:cNvCxnSpPr>
          <p:nvPr/>
        </p:nvCxnSpPr>
        <p:spPr>
          <a:xfrm>
            <a:off x="8533288" y="4002802"/>
            <a:ext cx="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1"/>
          <p:cNvCxnSpPr>
            <a:stCxn id="134" idx="1"/>
            <a:endCxn id="135" idx="3"/>
          </p:cNvCxnSpPr>
          <p:nvPr/>
        </p:nvCxnSpPr>
        <p:spPr>
          <a:xfrm rot="10800000">
            <a:off x="7094338" y="4636421"/>
            <a:ext cx="932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1"/>
          <p:cNvCxnSpPr>
            <a:stCxn id="139" idx="0"/>
          </p:cNvCxnSpPr>
          <p:nvPr/>
        </p:nvCxnSpPr>
        <p:spPr>
          <a:xfrm rot="10800000">
            <a:off x="3738963" y="2916050"/>
            <a:ext cx="0" cy="5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>
            <a:endCxn id="136" idx="3"/>
          </p:cNvCxnSpPr>
          <p:nvPr/>
        </p:nvCxnSpPr>
        <p:spPr>
          <a:xfrm flipH="1">
            <a:off x="3303963" y="2916025"/>
            <a:ext cx="4425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/>
          <p:nvPr/>
        </p:nvSpPr>
        <p:spPr>
          <a:xfrm>
            <a:off x="645363" y="2563975"/>
            <a:ext cx="1125000" cy="714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Step = K?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21"/>
          <p:cNvCxnSpPr>
            <a:stCxn id="148" idx="2"/>
            <a:endCxn id="150" idx="0"/>
          </p:cNvCxnSpPr>
          <p:nvPr/>
        </p:nvCxnSpPr>
        <p:spPr>
          <a:xfrm>
            <a:off x="1207863" y="3278275"/>
            <a:ext cx="0" cy="2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1"/>
          <p:cNvCxnSpPr>
            <a:stCxn id="129" idx="3"/>
            <a:endCxn id="139" idx="1"/>
          </p:cNvCxnSpPr>
          <p:nvPr/>
        </p:nvCxnSpPr>
        <p:spPr>
          <a:xfrm>
            <a:off x="2979663" y="3785300"/>
            <a:ext cx="19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1"/>
          <p:cNvSpPr/>
          <p:nvPr/>
        </p:nvSpPr>
        <p:spPr>
          <a:xfrm>
            <a:off x="645363" y="3567800"/>
            <a:ext cx="11250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Step = Step + 1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2" name="Google Shape;152;p21"/>
          <p:cNvCxnSpPr>
            <a:stCxn id="135" idx="1"/>
          </p:cNvCxnSpPr>
          <p:nvPr/>
        </p:nvCxnSpPr>
        <p:spPr>
          <a:xfrm rot="10800000">
            <a:off x="3738988" y="4634625"/>
            <a:ext cx="1973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>
            <a:endCxn id="139" idx="2"/>
          </p:cNvCxnSpPr>
          <p:nvPr/>
        </p:nvCxnSpPr>
        <p:spPr>
          <a:xfrm rot="10800000">
            <a:off x="3738963" y="4142450"/>
            <a:ext cx="1200" cy="4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1"/>
          <p:cNvCxnSpPr>
            <a:stCxn id="136" idx="1"/>
            <a:endCxn id="148" idx="3"/>
          </p:cNvCxnSpPr>
          <p:nvPr/>
        </p:nvCxnSpPr>
        <p:spPr>
          <a:xfrm rot="10800000">
            <a:off x="1770363" y="2921125"/>
            <a:ext cx="4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>
            <a:stCxn id="150" idx="3"/>
            <a:endCxn id="129" idx="1"/>
          </p:cNvCxnSpPr>
          <p:nvPr/>
        </p:nvCxnSpPr>
        <p:spPr>
          <a:xfrm>
            <a:off x="1770363" y="3785300"/>
            <a:ext cx="19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1"/>
          <p:cNvSpPr txBox="1"/>
          <p:nvPr/>
        </p:nvSpPr>
        <p:spPr>
          <a:xfrm>
            <a:off x="1178663" y="2182350"/>
            <a:ext cx="48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b="1"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188963" y="3253675"/>
            <a:ext cx="4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04463" y="1983925"/>
            <a:ext cx="746700" cy="43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Step = 0, Agent = 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9" name="Google Shape;159;p21"/>
          <p:cNvCxnSpPr>
            <a:stCxn id="158" idx="2"/>
          </p:cNvCxnSpPr>
          <p:nvPr/>
        </p:nvCxnSpPr>
        <p:spPr>
          <a:xfrm>
            <a:off x="477813" y="2418925"/>
            <a:ext cx="27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endCxn id="148" idx="1"/>
          </p:cNvCxnSpPr>
          <p:nvPr/>
        </p:nvCxnSpPr>
        <p:spPr>
          <a:xfrm flipH="1" rot="10800000">
            <a:off x="476763" y="2921125"/>
            <a:ext cx="168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>
            <a:stCxn id="148" idx="0"/>
          </p:cNvCxnSpPr>
          <p:nvPr/>
        </p:nvCxnSpPr>
        <p:spPr>
          <a:xfrm rot="10800000">
            <a:off x="1199463" y="2081275"/>
            <a:ext cx="8400" cy="4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/>
          <p:nvPr/>
        </p:nvCxnSpPr>
        <p:spPr>
          <a:xfrm flipH="1" rot="10800000">
            <a:off x="1199463" y="2079775"/>
            <a:ext cx="1189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105813" y="1153675"/>
            <a:ext cx="746700" cy="58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Start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388963" y="1785625"/>
            <a:ext cx="746700" cy="58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End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Google Shape;165;p21"/>
          <p:cNvCxnSpPr>
            <a:stCxn id="163" idx="4"/>
            <a:endCxn id="158" idx="0"/>
          </p:cNvCxnSpPr>
          <p:nvPr/>
        </p:nvCxnSpPr>
        <p:spPr>
          <a:xfrm flipH="1">
            <a:off x="477963" y="1743475"/>
            <a:ext cx="12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