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F4018F-D515-473A-A861-E4758264C529}">
  <a:tblStyle styleId="{50F4018F-D515-473A-A861-E4758264C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59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>
  <p:cSld name="2_목차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286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01">
  <p:cSld name="내용_0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공백">
  <p:cSld name="공백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hira.or.kr/main.do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380588" y="2544791"/>
            <a:ext cx="6766078" cy="176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50" b="1" u="sng">
                <a:solidFill>
                  <a:srgbClr val="262626"/>
                </a:solidFill>
              </a:rPr>
              <a:t>O</a:t>
            </a:r>
            <a:r>
              <a:rPr lang="ko-KR" altLang="en-US" sz="1850" b="1" u="sng">
                <a:solidFill>
                  <a:srgbClr val="262626"/>
                </a:solidFill>
              </a:rPr>
              <a:t>조 </a:t>
            </a:r>
            <a:r>
              <a:rPr lang="en-US" altLang="ko-KR" sz="1850" b="1" u="sng">
                <a:solidFill>
                  <a:srgbClr val="262626"/>
                </a:solidFill>
              </a:rPr>
              <a:t>OOO</a:t>
            </a:r>
            <a:r>
              <a:rPr lang="ko-KR" altLang="en-US" sz="1850" b="1" u="sng">
                <a:solidFill>
                  <a:srgbClr val="262626"/>
                </a:solidFill>
              </a:rPr>
              <a:t>팀</a:t>
            </a:r>
            <a:endParaRPr sz="1850" b="1" i="0" u="sng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995">
              <a:solidFill>
                <a:srgbClr val="262626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4995">
                <a:solidFill>
                  <a:srgbClr val="262626"/>
                </a:solidFill>
              </a:rPr>
              <a:t>OOO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4995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sz="4995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995">
              <a:solidFill>
                <a:srgbClr val="262626"/>
              </a:solidFill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/>
          <p:nvPr/>
        </p:nvSpPr>
        <p:spPr>
          <a:xfrm>
            <a:off x="7643425" y="5454574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</a:t>
            </a:r>
            <a:r>
              <a:rPr lang="en-US" alt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18</a:t>
            </a:r>
            <a:r>
              <a:rPr 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4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2950256" y="2210262"/>
            <a:ext cx="384024" cy="2684133"/>
          </a:xfrm>
          <a:prstGeom prst="rect">
            <a:avLst/>
          </a:prstGeom>
          <a:solidFill>
            <a:srgbClr val="C10F17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14"/>
              <a:buFont typeface="Arial"/>
              <a:buNone/>
            </a:pPr>
            <a:r>
              <a:rPr lang="ko-KR" sz="1714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343"/>
              </a:spcBef>
              <a:spcAft>
                <a:spcPts val="0"/>
              </a:spcAft>
              <a:buClr>
                <a:srgbClr val="FFFFFF"/>
              </a:buClr>
              <a:buSzPts val="1714"/>
              <a:buFont typeface="Arial"/>
              <a:buNone/>
            </a:pPr>
            <a:r>
              <a:rPr lang="ko-KR" sz="1714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343"/>
              </a:spcBef>
              <a:spcAft>
                <a:spcPts val="0"/>
              </a:spcAft>
              <a:buClr>
                <a:srgbClr val="FFFFFF"/>
              </a:buClr>
              <a:buSzPts val="1714"/>
              <a:buFont typeface="Arial"/>
              <a:buNone/>
            </a:pPr>
            <a:r>
              <a:rPr lang="ko-KR" sz="1714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343"/>
              </a:spcBef>
              <a:spcAft>
                <a:spcPts val="0"/>
              </a:spcAft>
              <a:buClr>
                <a:srgbClr val="FFFFFF"/>
              </a:buClr>
              <a:buSzPts val="1714"/>
              <a:buFont typeface="Arial"/>
              <a:buNone/>
            </a:pPr>
            <a:r>
              <a:rPr lang="ko-KR" sz="1714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343"/>
              </a:spcBef>
              <a:spcAft>
                <a:spcPts val="0"/>
              </a:spcAft>
              <a:buClr>
                <a:srgbClr val="FFFFFF"/>
              </a:buClr>
              <a:buSzPts val="1714"/>
              <a:buFont typeface="Arial"/>
              <a:buNone/>
            </a:pPr>
            <a:r>
              <a:rPr lang="ko-KR" sz="1714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343"/>
              </a:spcBef>
              <a:spcAft>
                <a:spcPts val="0"/>
              </a:spcAft>
              <a:buClr>
                <a:srgbClr val="FFFFFF"/>
              </a:buClr>
              <a:buSzPts val="1714"/>
              <a:buFont typeface="Arial"/>
              <a:buNone/>
            </a:pPr>
            <a:r>
              <a:rPr lang="ko-KR" sz="1714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426506" y="2202199"/>
            <a:ext cx="6530294" cy="273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방법론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79425" y="770283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1551472" y="1624198"/>
            <a:ext cx="8663268" cy="4935547"/>
            <a:chOff x="1551400" y="1784066"/>
            <a:chExt cx="8663268" cy="4921275"/>
          </a:xfrm>
        </p:grpSpPr>
        <p:sp>
          <p:nvSpPr>
            <p:cNvPr id="116" name="Google Shape;116;p20"/>
            <p:cNvSpPr/>
            <p:nvPr/>
          </p:nvSpPr>
          <p:spPr>
            <a:xfrm>
              <a:off x="1551468" y="1784066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배경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Google Shape;117;p20" descr="ar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4106020" y="3895749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0"/>
            <p:cNvSpPr/>
            <p:nvPr/>
          </p:nvSpPr>
          <p:spPr>
            <a:xfrm>
              <a:off x="1551475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altLang="en-US" sz="1200" dirty="0" smtClean="0">
                  <a:solidFill>
                    <a:schemeClr val="dk1"/>
                  </a:solidFill>
                </a:rPr>
                <a:t>서울시 </a:t>
              </a:r>
              <a:r>
                <a:rPr lang="ko-KR" altLang="en-US" sz="1200" dirty="0" smtClean="0">
                  <a:solidFill>
                    <a:schemeClr val="dk1"/>
                  </a:solidFill>
                </a:rPr>
                <a:t>코로나 </a:t>
              </a:r>
              <a:r>
                <a:rPr lang="ko-KR" altLang="en-US" sz="1200" dirty="0" err="1" smtClean="0">
                  <a:solidFill>
                    <a:schemeClr val="dk1"/>
                  </a:solidFill>
                </a:rPr>
                <a:t>확진자</a:t>
              </a:r>
              <a:r>
                <a:rPr lang="ko-KR" altLang="en-US" sz="1200" dirty="0" smtClean="0">
                  <a:solidFill>
                    <a:schemeClr val="dk1"/>
                  </a:solidFill>
                </a:rPr>
                <a:t> 수가 증가함에 따라 </a:t>
              </a:r>
              <a:endParaRPr lang="en-US" altLang="ko-KR" sz="1200" dirty="0" smtClean="0">
                <a:solidFill>
                  <a:schemeClr val="dk1"/>
                </a:solidFill>
              </a:endParaRPr>
            </a:p>
            <a:p>
              <a:pPr marL="1397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r>
                <a:rPr lang="ko-KR" altLang="en-US" sz="1200" dirty="0" smtClean="0">
                  <a:solidFill>
                    <a:schemeClr val="dk1"/>
                  </a:solidFill>
                </a:rPr>
                <a:t>다양한 카테고리 별  코로나 데이터 분석의 필요성</a:t>
              </a: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551468" y="2314434"/>
              <a:ext cx="3878400" cy="3603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1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551400" y="4280954"/>
              <a:ext cx="3878400" cy="836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dirty="0" smtClean="0"/>
                <a:t>코로나에 의한 영향의 업종별 상이함</a:t>
              </a:r>
              <a:endParaRPr lang="en-US" altLang="ko-KR" dirty="0" smtClean="0"/>
            </a:p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상권 별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확진자수의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상이함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551468" y="3951894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2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551475" y="5656841"/>
              <a:ext cx="3878100" cy="1048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dirty="0" smtClean="0"/>
                <a:t>업종별 매출 규모가 연령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시간대</a:t>
              </a:r>
              <a:r>
                <a:rPr lang="en-US" altLang="ko-KR" dirty="0" smtClean="0"/>
                <a:t>'</a:t>
              </a:r>
              <a:r>
                <a:rPr lang="ko-KR" altLang="en-US" dirty="0" smtClean="0"/>
                <a:t>성별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요일 별로 달라 업종 고객 타겟에 대한 조사 필요성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551468" y="5296483"/>
              <a:ext cx="3878262" cy="360362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3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목적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6336200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dirty="0"/>
                <a:t> </a:t>
              </a:r>
              <a:r>
                <a:rPr lang="ko-KR" altLang="en-US" sz="1200" dirty="0" smtClean="0">
                  <a:solidFill>
                    <a:schemeClr val="dk1"/>
                  </a:solidFill>
                </a:rPr>
                <a:t>코로나 </a:t>
              </a:r>
              <a:r>
                <a:rPr lang="ko-KR" altLang="en-US" sz="1200" dirty="0" err="1" smtClean="0">
                  <a:solidFill>
                    <a:schemeClr val="dk1"/>
                  </a:solidFill>
                </a:rPr>
                <a:t>확진자</a:t>
              </a:r>
              <a:r>
                <a:rPr lang="ko-KR" altLang="en-US" sz="1200" dirty="0" smtClean="0">
                  <a:solidFill>
                    <a:schemeClr val="dk1"/>
                  </a:solidFill>
                </a:rPr>
                <a:t> 수에 따른 구간</a:t>
              </a:r>
              <a:r>
                <a:rPr lang="en-US" altLang="ko-KR" sz="1200" dirty="0" smtClean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dk1"/>
                  </a:solidFill>
                </a:rPr>
                <a:t>분기별</a:t>
              </a:r>
              <a:r>
                <a:rPr lang="en-US" altLang="ko-KR" sz="1200" dirty="0" smtClean="0">
                  <a:solidFill>
                    <a:schemeClr val="dk1"/>
                  </a:solidFill>
                </a:rPr>
                <a:t>) </a:t>
              </a:r>
              <a:r>
                <a:rPr lang="ko-KR" altLang="en-US" sz="1200" dirty="0" smtClean="0">
                  <a:solidFill>
                    <a:schemeClr val="dk1"/>
                  </a:solidFill>
                </a:rPr>
                <a:t>업종별 </a:t>
              </a:r>
              <a:r>
                <a:rPr lang="ko-KR" altLang="en-US" sz="1200" dirty="0" err="1" smtClean="0">
                  <a:solidFill>
                    <a:schemeClr val="dk1"/>
                  </a:solidFill>
                </a:rPr>
                <a:t>확진자</a:t>
              </a:r>
              <a:r>
                <a:rPr lang="ko-KR" altLang="en-US" sz="1200" dirty="0" smtClean="0">
                  <a:solidFill>
                    <a:schemeClr val="dk1"/>
                  </a:solidFill>
                </a:rPr>
                <a:t> 동향 파악</a:t>
              </a: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6336193" y="2291345"/>
              <a:ext cx="3878262" cy="360363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1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6336268" y="4148721"/>
              <a:ext cx="3878400" cy="1048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3" marR="0" lvl="0" indent="-176213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dirty="0" smtClean="0"/>
                <a:t>지역별확진자 와 업종별 매출 조사</a:t>
              </a:r>
              <a:endParaRPr lang="en-US" altLang="ko-KR" dirty="0" smtClean="0"/>
            </a:p>
            <a:p>
              <a:pPr marL="176213" marR="0" lvl="0" indent="-176213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코로나 확산 추이에 따른 업종별 매출 동향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336193" y="3865507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2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6336200" y="5656841"/>
              <a:ext cx="3878400" cy="1048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3" marR="0" lvl="0" indent="-176213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dirty="0" smtClean="0"/>
                <a:t>업종별 연령별 </a:t>
              </a:r>
              <a:r>
                <a:rPr lang="ko-KR" altLang="en-US" dirty="0" err="1" smtClean="0"/>
                <a:t>요일별</a:t>
              </a:r>
              <a:r>
                <a:rPr lang="ko-KR" altLang="en-US" dirty="0" smtClean="0"/>
                <a:t> 성별에 따른 매출 규모 파악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336193" y="5296483"/>
              <a:ext cx="3878262" cy="360362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3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31" name="Google Shape;131;p20"/>
          <p:cNvSpPr/>
          <p:nvPr/>
        </p:nvSpPr>
        <p:spPr>
          <a:xfrm>
            <a:off x="7229286" y="1109151"/>
            <a:ext cx="3627900" cy="37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0000.00.00 ~ 0000.00.00 </a:t>
            </a: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주)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390468" y="11091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79425" y="874770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프로젝트의 구축범위는 </a:t>
            </a:r>
            <a:r>
              <a:rPr lang="ko-KR"/>
              <a:t>건강보험심사평가원</a:t>
            </a: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데이터와 </a:t>
            </a:r>
            <a:r>
              <a:rPr lang="ko-KR"/>
              <a:t>유가, 온실가스, 날씨 관련 데이터까지 입니다. 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79425" y="2376575"/>
            <a:ext cx="1920300" cy="7396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00" b="1" dirty="0" smtClean="0">
                <a:solidFill>
                  <a:schemeClr val="dk1"/>
                </a:solidFill>
              </a:rPr>
              <a:t>서울 </a:t>
            </a:r>
            <a:r>
              <a:rPr lang="ko-KR" altLang="en-US" sz="1000" b="1" dirty="0" err="1" smtClean="0">
                <a:solidFill>
                  <a:schemeClr val="dk1"/>
                </a:solidFill>
              </a:rPr>
              <a:t>열린데이터</a:t>
            </a:r>
            <a:r>
              <a:rPr lang="ko-KR" altLang="en-US" sz="1000" b="1" dirty="0" smtClean="0">
                <a:solidFill>
                  <a:schemeClr val="dk1"/>
                </a:solidFill>
              </a:rPr>
              <a:t> 광장</a:t>
            </a:r>
            <a:r>
              <a:rPr lang="ko-KR" sz="1000" b="1" dirty="0" smtClean="0">
                <a:solidFill>
                  <a:schemeClr val="dk1"/>
                </a:solidFill>
              </a:rPr>
              <a:t>          </a:t>
            </a:r>
            <a:r>
              <a:rPr lang="en-US" altLang="ko-KR" sz="1000" b="1" dirty="0">
                <a:solidFill>
                  <a:schemeClr val="dk1"/>
                </a:solidFill>
              </a:rPr>
              <a:t>https://data.seoul.go.kr/dataList/OA-15572/A/1/datasetView.do</a:t>
            </a:r>
            <a:endParaRPr sz="10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536624" y="2346199"/>
            <a:ext cx="1725000" cy="770011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chemeClr val="dk1"/>
                </a:solidFill>
              </a:rPr>
              <a:t>서울시 상권분석 서비스</a:t>
            </a:r>
            <a:endParaRPr sz="12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(</a:t>
            </a:r>
            <a:r>
              <a:rPr lang="ko-KR" sz="1200" b="1" dirty="0" smtClean="0">
                <a:solidFill>
                  <a:schemeClr val="dk1"/>
                </a:solidFill>
              </a:rPr>
              <a:t>1</a:t>
            </a:r>
            <a:r>
              <a:rPr lang="en-US" altLang="ko-KR" sz="1200" b="1" dirty="0">
                <a:solidFill>
                  <a:schemeClr val="dk1"/>
                </a:solidFill>
              </a:rPr>
              <a:t>3</a:t>
            </a:r>
            <a:r>
              <a:rPr lang="ko-KR" sz="1200" b="1" dirty="0" err="1" smtClean="0">
                <a:solidFill>
                  <a:schemeClr val="dk1"/>
                </a:solidFill>
              </a:rPr>
              <a:t>만건</a:t>
            </a:r>
            <a:r>
              <a:rPr lang="ko-KR" sz="1200" b="1" dirty="0">
                <a:solidFill>
                  <a:schemeClr val="dk1"/>
                </a:solidFill>
              </a:rPr>
              <a:t>)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536624" y="3233210"/>
            <a:ext cx="1725000" cy="106441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1200" b="1" dirty="0">
                <a:solidFill>
                  <a:schemeClr val="dk1"/>
                </a:solidFill>
              </a:rPr>
              <a:t>서울 특별시 코로나</a:t>
            </a:r>
            <a:r>
              <a:rPr lang="en-US" altLang="ko-KR" sz="1200" b="1" dirty="0">
                <a:solidFill>
                  <a:schemeClr val="dk1"/>
                </a:solidFill>
              </a:rPr>
              <a:t>19 </a:t>
            </a:r>
            <a:r>
              <a:rPr lang="ko-KR" altLang="en-US" sz="1200" b="1" dirty="0" err="1">
                <a:solidFill>
                  <a:schemeClr val="dk1"/>
                </a:solidFill>
              </a:rPr>
              <a:t>확진자</a:t>
            </a:r>
            <a:r>
              <a:rPr lang="ko-KR" altLang="en-US" sz="1200" b="1" dirty="0">
                <a:solidFill>
                  <a:schemeClr val="dk1"/>
                </a:solidFill>
              </a:rPr>
              <a:t> </a:t>
            </a:r>
            <a:r>
              <a:rPr lang="ko-KR" altLang="en-US" sz="1200" b="1" dirty="0" err="1">
                <a:solidFill>
                  <a:schemeClr val="dk1"/>
                </a:solidFill>
              </a:rPr>
              <a:t>발생동향</a:t>
            </a:r>
            <a:endParaRPr lang="en-US" altLang="ko-KR" sz="12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ko-KR" sz="1200" b="1" dirty="0" smtClean="0">
                <a:solidFill>
                  <a:schemeClr val="dk1"/>
                </a:solidFill>
              </a:rPr>
              <a:t>332</a:t>
            </a:r>
            <a:r>
              <a:rPr lang="ko-KR" sz="1200" b="1" dirty="0" smtClean="0">
                <a:solidFill>
                  <a:schemeClr val="dk1"/>
                </a:solidFill>
              </a:rPr>
              <a:t>건</a:t>
            </a:r>
            <a:r>
              <a:rPr lang="ko-KR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536624" y="4615104"/>
            <a:ext cx="1725000" cy="89109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100" b="1" dirty="0"/>
              <a:t>서울특별시 동대문구</a:t>
            </a:r>
            <a:r>
              <a:rPr lang="en-US" altLang="ko-KR" sz="1100" b="1" dirty="0"/>
              <a:t>_</a:t>
            </a:r>
            <a:r>
              <a:rPr lang="ko-KR" altLang="en-US" sz="1100" b="1" dirty="0"/>
              <a:t>코로나 </a:t>
            </a:r>
            <a:r>
              <a:rPr lang="ko-KR" altLang="en-US" sz="1100" b="1" dirty="0" err="1"/>
              <a:t>동별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확진자</a:t>
            </a:r>
            <a:r>
              <a:rPr lang="ko-KR" altLang="en-US" sz="1100" b="1" dirty="0"/>
              <a:t> 수</a:t>
            </a:r>
            <a:endParaRPr sz="1100" b="1" dirty="0">
              <a:solidFill>
                <a:schemeClr val="dk1"/>
              </a:solidFill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sym typeface="Arial"/>
              </a:rPr>
              <a:t>(</a:t>
            </a:r>
            <a:r>
              <a:rPr lang="ko-KR" sz="1100" b="1" dirty="0" smtClean="0">
                <a:solidFill>
                  <a:schemeClr val="dk1"/>
                </a:solidFill>
              </a:rPr>
              <a:t>10</a:t>
            </a:r>
            <a:r>
              <a:rPr lang="ko-KR" sz="1100" b="1" dirty="0">
                <a:solidFill>
                  <a:schemeClr val="dk1"/>
                </a:solidFill>
              </a:rPr>
              <a:t>만건</a:t>
            </a:r>
            <a:r>
              <a:rPr lang="ko-KR" sz="1100" b="1" dirty="0">
                <a:solidFill>
                  <a:schemeClr val="dk1"/>
                </a:solidFill>
                <a:sym typeface="Arial"/>
              </a:rPr>
              <a:t>)</a:t>
            </a:r>
            <a:endParaRPr sz="1100" b="1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481495" y="2245060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21"/>
          <p:cNvSpPr/>
          <p:nvPr/>
        </p:nvSpPr>
        <p:spPr>
          <a:xfrm>
            <a:off x="5161942" y="2395047"/>
            <a:ext cx="2872596" cy="362170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 smtClean="0">
                <a:solidFill>
                  <a:schemeClr val="dk1"/>
                </a:solidFill>
                <a:sym typeface="Arial"/>
              </a:rPr>
              <a:t>업종별 매출 관련 데이터</a:t>
            </a:r>
            <a:endParaRPr lang="en-US" altLang="ko-KR" sz="1600" dirty="0" smtClean="0">
              <a:solidFill>
                <a:schemeClr val="dk1"/>
              </a:solidFill>
              <a:sym typeface="Arial"/>
            </a:endParaRPr>
          </a:p>
          <a:p>
            <a:pPr marL="285750" indent="-215900">
              <a:buClr>
                <a:schemeClr val="dk1"/>
              </a:buClr>
              <a:buSzPts val="1100"/>
            </a:pPr>
            <a:r>
              <a:rPr lang="en-US" altLang="ko-KR" sz="1600" dirty="0">
                <a:solidFill>
                  <a:schemeClr val="dk1"/>
                </a:solidFill>
              </a:rPr>
              <a:t>https://data.seoul.go.kr</a:t>
            </a:r>
            <a:endParaRPr lang="ko-KR" altLang="en-US" sz="1600" dirty="0"/>
          </a:p>
          <a:p>
            <a:pPr marL="28575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 smtClean="0">
              <a:solidFill>
                <a:schemeClr val="dk1"/>
              </a:solidFill>
              <a:sym typeface="Arial"/>
            </a:endParaRPr>
          </a:p>
          <a:p>
            <a:pPr marL="28575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 smtClean="0">
                <a:solidFill>
                  <a:schemeClr val="dk1"/>
                </a:solidFill>
              </a:rPr>
              <a:t>지역구별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확진자</a:t>
            </a:r>
            <a:r>
              <a:rPr lang="ko-KR" altLang="en-US" sz="1600" dirty="0" smtClean="0">
                <a:solidFill>
                  <a:schemeClr val="dk1"/>
                </a:solidFill>
              </a:rPr>
              <a:t> 수 관련 데이터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285750" indent="-215900">
              <a:buClr>
                <a:schemeClr val="dk1"/>
              </a:buClr>
              <a:buSzPts val="1100"/>
            </a:pPr>
            <a:r>
              <a:rPr lang="en-US" altLang="ko-KR" sz="1600" b="1" u="sng" dirty="0">
                <a:solidFill>
                  <a:schemeClr val="hlink"/>
                </a:solidFill>
                <a:hlinkClick r:id="rId3"/>
              </a:rPr>
              <a:t>https://www.data.go.kr</a:t>
            </a:r>
            <a:r>
              <a:rPr lang="en-US" altLang="ko-KR" sz="1600" b="1" u="sng" dirty="0" smtClean="0">
                <a:solidFill>
                  <a:schemeClr val="hlink"/>
                </a:solidFill>
                <a:hlinkClick r:id="rId3"/>
              </a:rPr>
              <a:t>/</a:t>
            </a:r>
            <a:endParaRPr lang="en-US" altLang="ko-KR" sz="1600" b="1" u="sng" dirty="0" smtClean="0">
              <a:solidFill>
                <a:schemeClr val="hlink"/>
              </a:solidFill>
            </a:endParaRPr>
          </a:p>
          <a:p>
            <a:pPr marL="285750" indent="-215900">
              <a:buClr>
                <a:schemeClr val="dk1"/>
              </a:buClr>
              <a:buSzPts val="1100"/>
            </a:pPr>
            <a:endParaRPr lang="en-US" altLang="ko-KR" sz="1600" b="1" u="sng" dirty="0">
              <a:solidFill>
                <a:schemeClr val="hlink"/>
              </a:solidFill>
            </a:endParaRPr>
          </a:p>
          <a:p>
            <a:pPr marL="285750" indent="-215900">
              <a:buClr>
                <a:schemeClr val="dk1"/>
              </a:buClr>
              <a:buSzPts val="1100"/>
            </a:pPr>
            <a:endParaRPr lang="ko-KR" altLang="en-US" sz="1600" dirty="0"/>
          </a:p>
          <a:p>
            <a:pPr marL="28575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919399" y="1622066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5448346" y="2245060"/>
            <a:ext cx="217148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1"/>
          <p:cNvSpPr/>
          <p:nvPr/>
        </p:nvSpPr>
        <p:spPr>
          <a:xfrm>
            <a:off x="5812681" y="1596566"/>
            <a:ext cx="110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79425" y="5759895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79425" y="6313818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1" descr="ar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81170" y="3904256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8644262" y="1784583"/>
            <a:ext cx="2700634" cy="49688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기대 효과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5400000">
            <a:off x="6756467" y="4159235"/>
            <a:ext cx="3249622" cy="2520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8644894" y="2361524"/>
            <a:ext cx="2700001" cy="37891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b="1" dirty="0">
                <a:solidFill>
                  <a:schemeClr val="dk1"/>
                </a:solidFill>
                <a:sym typeface="Arial"/>
              </a:rPr>
              <a:t>기대효과 </a:t>
            </a:r>
            <a:r>
              <a:rPr lang="ko-KR" b="1" dirty="0" smtClean="0">
                <a:solidFill>
                  <a:schemeClr val="dk1"/>
                </a:solidFill>
                <a:sym typeface="Arial"/>
              </a:rPr>
              <a:t>1</a:t>
            </a:r>
            <a:endParaRPr lang="en-US" altLang="ko-KR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Tx/>
              <a:buChar char="-"/>
            </a:pPr>
            <a:r>
              <a:rPr lang="ko-KR" altLang="en-US" b="1" dirty="0" smtClean="0">
                <a:solidFill>
                  <a:schemeClr val="dk1"/>
                </a:solidFill>
              </a:rPr>
              <a:t>포스트코로나 시기 유망한 업종 </a:t>
            </a:r>
            <a:r>
              <a:rPr lang="ko-KR" altLang="en-US" b="1" dirty="0" err="1" smtClean="0">
                <a:solidFill>
                  <a:schemeClr val="dk1"/>
                </a:solidFill>
              </a:rPr>
              <a:t>파악가능</a:t>
            </a:r>
            <a:endParaRPr lang="en-US" altLang="ko-KR" b="1" dirty="0" smtClean="0">
              <a:solidFill>
                <a:schemeClr val="dk1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Tx/>
              <a:buChar char="-"/>
            </a:pPr>
            <a:endParaRPr b="1" dirty="0">
              <a:solidFill>
                <a:schemeClr val="dk1"/>
              </a:solidFill>
              <a:sym typeface="Arial"/>
            </a:endParaRPr>
          </a:p>
          <a:p>
            <a:pPr marL="182563" marR="0" lvl="0" indent="-182563" algn="l" rtl="0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b="1" dirty="0">
                <a:solidFill>
                  <a:schemeClr val="dk1"/>
                </a:solidFill>
                <a:sym typeface="Arial"/>
              </a:rPr>
              <a:t>기대효과 </a:t>
            </a:r>
            <a:r>
              <a:rPr lang="ko-KR" b="1" dirty="0" smtClean="0">
                <a:solidFill>
                  <a:schemeClr val="dk1"/>
                </a:solidFill>
                <a:sym typeface="Arial"/>
              </a:rPr>
              <a:t>2</a:t>
            </a:r>
            <a:endParaRPr lang="en-US" altLang="ko-KR" dirty="0"/>
          </a:p>
          <a:p>
            <a:pPr marL="17145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Tx/>
              <a:buChar char="-"/>
            </a:pPr>
            <a:r>
              <a:rPr lang="ko-KR" altLang="en-US" b="1" dirty="0" smtClean="0">
                <a:solidFill>
                  <a:schemeClr val="dk1"/>
                </a:solidFill>
              </a:rPr>
              <a:t>세대별 소비트렌드를 파악해 맞춤형 서비스 제공 가능</a:t>
            </a:r>
            <a:endParaRPr lang="en-US" altLang="ko-KR" b="1" dirty="0" smtClean="0">
              <a:solidFill>
                <a:schemeClr val="dk1"/>
              </a:solidFill>
            </a:endParaRPr>
          </a:p>
          <a:p>
            <a:pPr marL="171450" lvl="0" indent="-171450">
              <a:buClr>
                <a:srgbClr val="1F497D"/>
              </a:buClr>
              <a:buSzPts val="1200"/>
              <a:buFontTx/>
              <a:buChar char="-"/>
            </a:pPr>
            <a:endParaRPr lang="ko-KR" altLang="en-US" b="1" dirty="0">
              <a:solidFill>
                <a:schemeClr val="dk1"/>
              </a:solidFill>
            </a:endParaRPr>
          </a:p>
          <a:p>
            <a:pPr marL="182563" lvl="0" indent="-182563">
              <a:spcBef>
                <a:spcPts val="600"/>
              </a:spcBef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altLang="en-US" b="1" dirty="0">
                <a:solidFill>
                  <a:schemeClr val="dk1"/>
                </a:solidFill>
              </a:rPr>
              <a:t>기대효과 </a:t>
            </a:r>
            <a:r>
              <a:rPr lang="en-US" altLang="ko-KR" b="1" dirty="0" smtClean="0">
                <a:solidFill>
                  <a:schemeClr val="dk1"/>
                </a:solidFill>
              </a:rPr>
              <a:t>3</a:t>
            </a:r>
            <a:endParaRPr lang="en-US" altLang="ko-KR" dirty="0"/>
          </a:p>
          <a:p>
            <a:pPr marL="171450" indent="-171450">
              <a:spcBef>
                <a:spcPts val="600"/>
              </a:spcBef>
              <a:buClr>
                <a:srgbClr val="1F497D"/>
              </a:buClr>
              <a:buSzPts val="1200"/>
              <a:buFontTx/>
              <a:buChar char="-"/>
            </a:pPr>
            <a:r>
              <a:rPr lang="ko-KR" altLang="en-US" b="1" dirty="0" err="1" smtClean="0">
                <a:solidFill>
                  <a:schemeClr val="dk1"/>
                </a:solidFill>
              </a:rPr>
              <a:t>소비경향</a:t>
            </a:r>
            <a:r>
              <a:rPr lang="ko-KR" altLang="en-US" b="1" dirty="0" smtClean="0">
                <a:solidFill>
                  <a:schemeClr val="dk1"/>
                </a:solidFill>
              </a:rPr>
              <a:t> </a:t>
            </a:r>
            <a:r>
              <a:rPr lang="ko-KR" altLang="en-US" b="1" dirty="0">
                <a:solidFill>
                  <a:schemeClr val="dk1"/>
                </a:solidFill>
              </a:rPr>
              <a:t>파악으로 최적의 마케팅 전략 </a:t>
            </a:r>
            <a:r>
              <a:rPr lang="ko-KR" altLang="en-US" b="1" dirty="0" err="1" smtClean="0">
                <a:solidFill>
                  <a:schemeClr val="dk1"/>
                </a:solidFill>
              </a:rPr>
              <a:t>수립가능</a:t>
            </a:r>
            <a:endParaRPr lang="ko-KR" altLang="en-US" b="1" dirty="0"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79425" y="4639399"/>
            <a:ext cx="1920300" cy="866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 b="1" dirty="0">
                <a:solidFill>
                  <a:schemeClr val="dk1"/>
                </a:solidFill>
              </a:rPr>
              <a:t>  </a:t>
            </a:r>
            <a:r>
              <a:rPr lang="ko-KR" altLang="en-US" sz="1100" b="1" dirty="0" smtClean="0">
                <a:solidFill>
                  <a:schemeClr val="dk1"/>
                </a:solidFill>
              </a:rPr>
              <a:t>공공 데이터 포털</a:t>
            </a:r>
            <a:endParaRPr lang="en-US" altLang="ko-KR" sz="1100" b="1" dirty="0" smtClean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1100" b="1" dirty="0">
                <a:solidFill>
                  <a:schemeClr val="dk1"/>
                </a:solidFill>
              </a:rPr>
              <a:t>https://www.data.go.kr/data/15061747/fileData.do#tab-layer-openapi</a:t>
            </a:r>
            <a:r>
              <a:rPr lang="ko-KR" sz="1100" b="1" dirty="0" smtClean="0">
                <a:solidFill>
                  <a:schemeClr val="dk1"/>
                </a:solidFill>
              </a:rPr>
              <a:t> </a:t>
            </a:r>
            <a:r>
              <a:rPr lang="ko-KR" sz="1100" dirty="0" smtClean="0">
                <a:solidFill>
                  <a:schemeClr val="dk1"/>
                </a:solidFill>
              </a:rPr>
              <a:t>    </a:t>
            </a:r>
            <a:endParaRPr sz="1100" u="sng" dirty="0">
              <a:solidFill>
                <a:schemeClr val="hlink"/>
              </a:solidFill>
              <a:hlinkClick r:id="rId5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79425" y="3269260"/>
            <a:ext cx="1920300" cy="10283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</a:rPr>
              <a:t>서</a:t>
            </a:r>
            <a:r>
              <a:rPr lang="ko-KR" altLang="en-US" sz="1100" b="1" dirty="0" smtClean="0">
                <a:solidFill>
                  <a:schemeClr val="dk1"/>
                </a:solidFill>
              </a:rPr>
              <a:t>울 </a:t>
            </a:r>
            <a:r>
              <a:rPr lang="ko-KR" altLang="en-US" sz="1100" b="1" dirty="0" err="1" smtClean="0">
                <a:solidFill>
                  <a:schemeClr val="dk1"/>
                </a:solidFill>
              </a:rPr>
              <a:t>열린데이터</a:t>
            </a:r>
            <a:r>
              <a:rPr lang="ko-KR" altLang="en-US" sz="1100" b="1" dirty="0" smtClean="0">
                <a:solidFill>
                  <a:schemeClr val="dk1"/>
                </a:solidFill>
              </a:rPr>
              <a:t> 광장</a:t>
            </a:r>
            <a:endParaRPr lang="en-US" altLang="ko-KR" sz="1100" b="1" dirty="0" smtClean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100" b="1" dirty="0">
                <a:solidFill>
                  <a:schemeClr val="dk1"/>
                </a:solidFill>
              </a:rPr>
              <a:t>https://data.seoul.go.kr/dataList/OA-20461/S/1/datasetView.do</a:t>
            </a:r>
            <a:endParaRPr sz="1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프로젝트 추진 방법론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프로젝트에서는 OOO 방법론을 사용하며, 각 단계별 산출물 작업으로 원활한 </a:t>
            </a:r>
            <a:r>
              <a:rPr lang="ko-KR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커뮤니테이션을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이루도록 할 것입니다.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321155" y="2244037"/>
            <a:ext cx="1403701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내용 이해 및 </a:t>
            </a:r>
            <a:r>
              <a:rPr lang="ko-KR" sz="1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진행계획</a:t>
            </a: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수립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계획 수립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 구성 사업환경 준비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72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환경의 이해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72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세부일정 계획 수립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72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Kick-off</a:t>
            </a:r>
            <a:endParaRPr sz="1000" b="1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2816787" y="2240862"/>
            <a:ext cx="2605863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요구사항을 정의하고 환경에 대한 분석과 시스템 설계를 진행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항목에 대한 요구사항 정의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요구사항별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목적 정의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고객사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업무 프로세스 분석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및 데이터 환경에 대한 분석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UI개발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운영환경에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대한 분석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 구조 설계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엔티티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설계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ERD설계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테이블 설계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 화면 설계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논리/</a:t>
            </a: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물리모델링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로딩 프로세스/</a:t>
            </a: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흐름설계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권한설계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493365" y="2240862"/>
            <a:ext cx="252630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구조 및 화면 개발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모델링 구현 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 구축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적재(마스터, 트랜잭션)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구축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구축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분석화면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설계 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 화면 개발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개별 화면 개발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데이터와 화면 연계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설정 및 구축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보고서 폼 개발</a:t>
            </a:r>
            <a:endParaRPr sz="1000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8095693" y="2240863"/>
            <a:ext cx="1485024" cy="2628899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구현된 화면 결과에 대한 통합 테스트(데이터 검증) 진행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환경 준비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운영환경이관 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데이터 적재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 수립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 작성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시니라오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작성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진행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시나리오 중심 테스트 진행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 반영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</a:t>
            </a: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결과서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작성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결과서</a:t>
            </a: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작성</a:t>
            </a:r>
            <a:endParaRPr sz="1000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9672647" y="2240862"/>
            <a:ext cx="132237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정리 및 완료보고서 작성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결과에 대한 리뷰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 작성</a:t>
            </a:r>
            <a:endParaRPr sz="100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2816787" y="1724924"/>
            <a:ext cx="2605863" cy="431800"/>
          </a:xfrm>
          <a:prstGeom prst="homePlate">
            <a:avLst>
              <a:gd name="adj" fmla="val 20674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Biz.Blueprint</a:t>
            </a:r>
            <a:endParaRPr sz="14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493365" y="1724924"/>
            <a:ext cx="2526308" cy="431800"/>
          </a:xfrm>
          <a:prstGeom prst="homePlate">
            <a:avLst>
              <a:gd name="adj" fmla="val 2904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Realization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9672647" y="1724924"/>
            <a:ext cx="1322378" cy="431800"/>
          </a:xfrm>
          <a:prstGeom prst="homePlate">
            <a:avLst>
              <a:gd name="adj" fmla="val 13686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Go-Live &amp; Support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8095693" y="1724924"/>
            <a:ext cx="1485024" cy="431800"/>
          </a:xfrm>
          <a:prstGeom prst="homePlate">
            <a:avLst>
              <a:gd name="adj" fmla="val 1657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Final Preparation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1299941" y="1724924"/>
            <a:ext cx="1403701" cy="431800"/>
          </a:xfrm>
          <a:prstGeom prst="homePlate">
            <a:avLst>
              <a:gd name="adj" fmla="val 18995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461963" y="2242449"/>
            <a:ext cx="802620" cy="2628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Task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61963" y="4965012"/>
            <a:ext cx="802620" cy="13717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산출물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321155" y="4965012"/>
            <a:ext cx="1403701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계획서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816787" y="4961352"/>
            <a:ext cx="2605863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테이블설계서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흐름 설계서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화면설계서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5493365" y="4961352"/>
            <a:ext cx="252630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데이터 모델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분석용 화면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분석보고서 폼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9672647" y="4961352"/>
            <a:ext cx="132237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8090388" y="4961352"/>
            <a:ext cx="1485024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테스트시나리오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프로젝트 조직 및 역할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변지영</a:t>
            </a:r>
            <a:r>
              <a:rPr lang="ko-KR" altLang="en-US" dirty="0"/>
              <a:t>을</a:t>
            </a:r>
            <a:r>
              <a:rPr lang="ko-KR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리더로 본 시스템 구축이 진행되며, 투입 </a:t>
            </a:r>
            <a:r>
              <a:rPr lang="ko-KR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</a:t>
            </a:r>
            <a:r>
              <a:rPr lang="en-US" altLang="ko-KR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역할은 아래와 같습니다.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886731" y="2245058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3"/>
          <p:cNvSpPr/>
          <p:nvPr/>
        </p:nvSpPr>
        <p:spPr>
          <a:xfrm>
            <a:off x="2296063" y="1741532"/>
            <a:ext cx="24881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3"/>
          <p:cNvCxnSpPr/>
          <p:nvPr/>
        </p:nvCxnSpPr>
        <p:spPr>
          <a:xfrm>
            <a:off x="6849374" y="2245058"/>
            <a:ext cx="334718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23"/>
          <p:cNvSpPr/>
          <p:nvPr/>
        </p:nvSpPr>
        <p:spPr>
          <a:xfrm>
            <a:off x="7698987" y="1786502"/>
            <a:ext cx="255911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498676" y="2286079"/>
            <a:ext cx="5118939" cy="3697118"/>
            <a:chOff x="479425" y="2487332"/>
            <a:chExt cx="5888576" cy="2147614"/>
          </a:xfrm>
        </p:grpSpPr>
        <p:grpSp>
          <p:nvGrpSpPr>
            <p:cNvPr id="193" name="Google Shape;193;p23"/>
            <p:cNvGrpSpPr/>
            <p:nvPr/>
          </p:nvGrpSpPr>
          <p:grpSpPr>
            <a:xfrm>
              <a:off x="2704422" y="2487332"/>
              <a:ext cx="1671405" cy="747711"/>
              <a:chOff x="3798888" y="2497558"/>
              <a:chExt cx="1671405" cy="747711"/>
            </a:xfrm>
          </p:grpSpPr>
          <p:sp>
            <p:nvSpPr>
              <p:cNvPr id="194" name="Google Shape;194;p23"/>
              <p:cNvSpPr/>
              <p:nvPr/>
            </p:nvSpPr>
            <p:spPr>
              <a:xfrm>
                <a:off x="3798888" y="2789238"/>
                <a:ext cx="1670259" cy="456031"/>
              </a:xfrm>
              <a:prstGeom prst="rect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ko-KR" altLang="en-US" sz="1200" dirty="0"/>
                  <a:t>데이터 </a:t>
                </a:r>
                <a:r>
                  <a:rPr lang="ko-KR" altLang="en-US" sz="1200" dirty="0" smtClean="0"/>
                  <a:t>정제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/>
                  <a:t>데이터 </a:t>
                </a:r>
                <a:r>
                  <a:rPr lang="ko-KR" altLang="en-US" sz="1200" dirty="0" smtClean="0"/>
                  <a:t>시각화</a:t>
                </a:r>
                <a:r>
                  <a:rPr lang="en-US" altLang="ko-KR" sz="1200" dirty="0" smtClean="0"/>
                  <a:t>,  </a:t>
                </a:r>
                <a:r>
                  <a:rPr lang="ko-KR" altLang="en-US" sz="1200" dirty="0"/>
                  <a:t>시스템 구현</a:t>
                </a:r>
                <a:endParaRPr dirty="0"/>
              </a:p>
            </p:txBody>
          </p:sp>
          <p:sp>
            <p:nvSpPr>
              <p:cNvPr id="195" name="Google Shape;195;p23" descr="강-4단"/>
              <p:cNvSpPr/>
              <p:nvPr/>
            </p:nvSpPr>
            <p:spPr>
              <a:xfrm>
                <a:off x="3798888" y="2497558"/>
                <a:ext cx="1671405" cy="288925"/>
              </a:xfrm>
              <a:prstGeom prst="rect">
                <a:avLst/>
              </a:prstGeom>
              <a:solidFill>
                <a:srgbClr val="BFBFBF"/>
              </a:solidFill>
              <a:ln w="190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400" b="1" dirty="0" smtClean="0">
                    <a:solidFill>
                      <a:srgbClr val="000000"/>
                    </a:solidFill>
                    <a:sym typeface="Arial"/>
                  </a:rPr>
                  <a:t>변지영</a:t>
                </a:r>
                <a:endParaRPr sz="2400" b="1" dirty="0"/>
              </a:p>
            </p:txBody>
          </p:sp>
        </p:grpSp>
        <p:cxnSp>
          <p:nvCxnSpPr>
            <p:cNvPr id="196" name="Google Shape;196;p23"/>
            <p:cNvCxnSpPr>
              <a:stCxn id="194" idx="2"/>
              <a:endCxn id="197" idx="0"/>
            </p:cNvCxnSpPr>
            <p:nvPr/>
          </p:nvCxnSpPr>
          <p:spPr>
            <a:xfrm rot="-5400000" flipH="1">
              <a:off x="3530251" y="3244343"/>
              <a:ext cx="652200" cy="6336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8" name="Google Shape;198;p23"/>
            <p:cNvGrpSpPr/>
            <p:nvPr/>
          </p:nvGrpSpPr>
          <p:grpSpPr>
            <a:xfrm>
              <a:off x="479425" y="3887235"/>
              <a:ext cx="5888576" cy="747711"/>
              <a:chOff x="1236843" y="3887235"/>
              <a:chExt cx="6951602" cy="747711"/>
            </a:xfrm>
          </p:grpSpPr>
          <p:grpSp>
            <p:nvGrpSpPr>
              <p:cNvPr id="199" name="Google Shape;199;p23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0" name="Google Shape;200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93663" lvl="0" indent="-37783" algn="ctr">
                    <a:buClr>
                      <a:schemeClr val="dk1"/>
                    </a:buClr>
                    <a:buSzPts val="880"/>
                  </a:pPr>
                  <a:r>
                    <a:rPr lang="ko-KR" altLang="en-US" sz="1100" dirty="0"/>
                    <a:t>데이터 </a:t>
                  </a:r>
                  <a:r>
                    <a:rPr lang="ko-KR" altLang="en-US" sz="1100" dirty="0" smtClean="0"/>
                    <a:t>수집</a:t>
                  </a:r>
                  <a:r>
                    <a:rPr lang="en-US" altLang="ko-KR" sz="1100" dirty="0" smtClean="0"/>
                    <a:t>, </a:t>
                  </a:r>
                  <a:r>
                    <a:rPr lang="ko-KR" altLang="en-US" sz="1100" dirty="0" smtClean="0"/>
                    <a:t>데이터 정제</a:t>
                  </a:r>
                  <a:r>
                    <a:rPr lang="en-US" altLang="ko-KR" sz="1100" dirty="0" smtClean="0"/>
                    <a:t>, </a:t>
                  </a:r>
                  <a:r>
                    <a:rPr lang="ko-KR" altLang="en-US" sz="1100" dirty="0" smtClean="0"/>
                    <a:t>요구사항 </a:t>
                  </a:r>
                  <a:r>
                    <a:rPr lang="ko-KR" altLang="en-US" sz="1100" dirty="0"/>
                    <a:t>분석</a:t>
                  </a:r>
                  <a:endParaRPr lang="ko-KR" altLang="en-US" sz="1100" dirty="0"/>
                </a:p>
              </p:txBody>
            </p:sp>
            <p:sp>
              <p:nvSpPr>
                <p:cNvPr id="201" name="Google Shape;201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2000" b="1" dirty="0" smtClean="0"/>
                    <a:t>김형우</a:t>
                  </a:r>
                  <a:r>
                    <a:rPr lang="en-US" altLang="ko-KR" sz="2000" b="1" dirty="0" smtClean="0"/>
                    <a:t>	</a:t>
                  </a:r>
                  <a:endParaRPr sz="2000" b="1" dirty="0">
                    <a:solidFill>
                      <a:srgbClr val="000000"/>
                    </a:solidFill>
                    <a:sym typeface="Arial"/>
                  </a:endParaRPr>
                </a:p>
              </p:txBody>
            </p:sp>
          </p:grpSp>
          <p:grpSp>
            <p:nvGrpSpPr>
              <p:cNvPr id="202" name="Google Shape;202;p23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3" name="Google Shape;203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93663" lvl="0" indent="-37783" algn="ctr">
                    <a:buClr>
                      <a:schemeClr val="dk1"/>
                    </a:buClr>
                    <a:buSzPts val="880"/>
                  </a:pPr>
                  <a:r>
                    <a:rPr lang="ko-KR" altLang="en-US" sz="1100" dirty="0"/>
                    <a:t>데이터 </a:t>
                  </a:r>
                  <a:r>
                    <a:rPr lang="ko-KR" altLang="en-US" sz="1100" dirty="0" smtClean="0"/>
                    <a:t>수집</a:t>
                  </a:r>
                  <a:r>
                    <a:rPr lang="en-US" altLang="ko-KR" sz="1100" dirty="0" smtClean="0"/>
                    <a:t>, </a:t>
                  </a:r>
                  <a:r>
                    <a:rPr lang="ko-KR" altLang="en-US" sz="1100" dirty="0"/>
                    <a:t>데이터 </a:t>
                  </a:r>
                  <a:r>
                    <a:rPr lang="ko-KR" altLang="en-US" sz="1100" dirty="0" smtClean="0"/>
                    <a:t>정제</a:t>
                  </a:r>
                  <a:r>
                    <a:rPr lang="en-US" altLang="ko-KR" sz="1100" dirty="0" smtClean="0"/>
                    <a:t>, </a:t>
                  </a:r>
                  <a:r>
                    <a:rPr lang="ko-KR" altLang="en-US" sz="1100" dirty="0" err="1" smtClean="0"/>
                    <a:t>인사이트</a:t>
                  </a:r>
                  <a:r>
                    <a:rPr lang="ko-KR" altLang="en-US" sz="1100" dirty="0" smtClean="0"/>
                    <a:t> </a:t>
                  </a:r>
                  <a:r>
                    <a:rPr lang="ko-KR" altLang="en-US" sz="1100" dirty="0"/>
                    <a:t>도출</a:t>
                  </a:r>
                  <a:endParaRPr lang="ko-KR" altLang="en-US" sz="1100" dirty="0"/>
                </a:p>
              </p:txBody>
            </p:sp>
            <p:sp>
              <p:nvSpPr>
                <p:cNvPr id="204" name="Google Shape;204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2000" b="1" dirty="0" err="1" smtClean="0"/>
                    <a:t>손상우</a:t>
                  </a:r>
                  <a:endParaRPr sz="2000" b="1" dirty="0">
                    <a:solidFill>
                      <a:srgbClr val="000000"/>
                    </a:solidFill>
                    <a:sym typeface="Arial"/>
                  </a:endParaRPr>
                </a:p>
              </p:txBody>
            </p:sp>
          </p:grpSp>
          <p:grpSp>
            <p:nvGrpSpPr>
              <p:cNvPr id="205" name="Google Shape;205;p23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6" name="Google Shape;206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93663" lvl="0" indent="-37783" algn="ctr">
                    <a:buClr>
                      <a:schemeClr val="dk1"/>
                    </a:buClr>
                    <a:buSzPts val="880"/>
                  </a:pPr>
                  <a:r>
                    <a:rPr lang="ko-KR" altLang="en-US" sz="1100" dirty="0"/>
                    <a:t>요구사항 </a:t>
                  </a:r>
                  <a:r>
                    <a:rPr lang="ko-KR" altLang="en-US" sz="1100" dirty="0" smtClean="0"/>
                    <a:t>분석</a:t>
                  </a:r>
                  <a:r>
                    <a:rPr lang="en-US" altLang="ko-KR" sz="1100" dirty="0" smtClean="0"/>
                    <a:t>,</a:t>
                  </a:r>
                  <a:r>
                    <a:rPr lang="ko-KR" altLang="en-US" sz="1100" dirty="0" smtClean="0"/>
                    <a:t> </a:t>
                  </a:r>
                  <a:r>
                    <a:rPr lang="ko-KR" altLang="en-US" sz="1100" dirty="0"/>
                    <a:t>데이터 </a:t>
                  </a:r>
                  <a:r>
                    <a:rPr lang="ko-KR" altLang="en-US" sz="1100" dirty="0" smtClean="0"/>
                    <a:t>모델링</a:t>
                  </a:r>
                  <a:r>
                    <a:rPr lang="en-US" altLang="ko-KR" sz="1100" dirty="0" smtClean="0"/>
                    <a:t>,</a:t>
                  </a:r>
                  <a:r>
                    <a:rPr lang="ko-KR" altLang="en-US" sz="1100" dirty="0" smtClean="0"/>
                    <a:t> </a:t>
                  </a:r>
                  <a:r>
                    <a:rPr lang="ko-KR" altLang="en-US" sz="1100" dirty="0" err="1"/>
                    <a:t>인사이트</a:t>
                  </a:r>
                  <a:r>
                    <a:rPr lang="ko-KR" altLang="en-US" sz="1100" dirty="0"/>
                    <a:t> 도출</a:t>
                  </a:r>
                  <a:endParaRPr lang="ko-KR" altLang="en-US" sz="1100" dirty="0"/>
                </a:p>
              </p:txBody>
            </p:sp>
            <p:sp>
              <p:nvSpPr>
                <p:cNvPr id="197" name="Google Shape;197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2000" b="1" dirty="0" err="1" smtClean="0"/>
                    <a:t>이동언</a:t>
                  </a:r>
                  <a:endParaRPr sz="2000" b="1" dirty="0">
                    <a:solidFill>
                      <a:srgbClr val="000000"/>
                    </a:solidFill>
                    <a:sym typeface="Arial"/>
                  </a:endParaRPr>
                </a:p>
              </p:txBody>
            </p:sp>
          </p:grpSp>
          <p:grpSp>
            <p:nvGrpSpPr>
              <p:cNvPr id="207" name="Google Shape;207;p23"/>
              <p:cNvGrpSpPr/>
              <p:nvPr/>
            </p:nvGrpSpPr>
            <p:grpSpPr>
              <a:xfrm>
                <a:off x="6517040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8" name="Google Shape;208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93663" lvl="0" indent="-37783" algn="ctr">
                    <a:buClr>
                      <a:schemeClr val="dk1"/>
                    </a:buClr>
                    <a:buSzPts val="880"/>
                  </a:pPr>
                  <a:r>
                    <a:rPr lang="ko-KR" altLang="en-US" sz="1100" dirty="0"/>
                    <a:t>데이터 모델링</a:t>
                  </a:r>
                  <a:r>
                    <a:rPr lang="en-US" altLang="ko-KR" sz="1100" dirty="0"/>
                    <a:t>, </a:t>
                  </a:r>
                  <a:r>
                    <a:rPr lang="ko-KR" altLang="en-US" sz="1100" dirty="0"/>
                    <a:t>데이터 분석</a:t>
                  </a:r>
                  <a:r>
                    <a:rPr lang="en-US" altLang="ko-KR" sz="1100" dirty="0"/>
                    <a:t>, </a:t>
                  </a:r>
                  <a:r>
                    <a:rPr lang="ko-KR" altLang="en-US" sz="1100" dirty="0"/>
                    <a:t>시스템 구현</a:t>
                  </a:r>
                  <a:endParaRPr lang="ko-KR" altLang="en-US" sz="1100" dirty="0"/>
                </a:p>
              </p:txBody>
            </p:sp>
            <p:sp>
              <p:nvSpPr>
                <p:cNvPr id="209" name="Google Shape;209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2000" b="1" dirty="0" smtClean="0"/>
                    <a:t>김민정</a:t>
                  </a:r>
                  <a:endParaRPr sz="2000" b="1" dirty="0">
                    <a:solidFill>
                      <a:srgbClr val="000000"/>
                    </a:solidFill>
                    <a:sym typeface="Arial"/>
                  </a:endParaRPr>
                </a:p>
              </p:txBody>
            </p:sp>
          </p:grpSp>
        </p:grpSp>
        <p:cxnSp>
          <p:nvCxnSpPr>
            <p:cNvPr id="210" name="Google Shape;210;p23"/>
            <p:cNvCxnSpPr>
              <a:stCxn id="194" idx="2"/>
              <a:endCxn id="209" idx="0"/>
            </p:cNvCxnSpPr>
            <p:nvPr/>
          </p:nvCxnSpPr>
          <p:spPr>
            <a:xfrm rot="-5400000" flipH="1">
              <a:off x="4273801" y="2500793"/>
              <a:ext cx="652200" cy="21207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3"/>
            <p:cNvCxnSpPr>
              <a:stCxn id="194" idx="2"/>
              <a:endCxn id="201" idx="0"/>
            </p:cNvCxnSpPr>
            <p:nvPr/>
          </p:nvCxnSpPr>
          <p:spPr>
            <a:xfrm rot="5400000">
              <a:off x="2037301" y="2384993"/>
              <a:ext cx="652200" cy="23523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3"/>
            <p:cNvCxnSpPr>
              <a:stCxn id="194" idx="2"/>
              <a:endCxn id="204" idx="0"/>
            </p:cNvCxnSpPr>
            <p:nvPr/>
          </p:nvCxnSpPr>
          <p:spPr>
            <a:xfrm rot="5400000">
              <a:off x="2768401" y="3116093"/>
              <a:ext cx="652200" cy="8901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13" name="Google Shape;213;p23"/>
          <p:cNvGraphicFramePr/>
          <p:nvPr>
            <p:extLst>
              <p:ext uri="{D42A27DB-BD31-4B8C-83A1-F6EECF244321}">
                <p14:modId xmlns:p14="http://schemas.microsoft.com/office/powerpoint/2010/main" val="1838109975"/>
              </p:ext>
            </p:extLst>
          </p:nvPr>
        </p:nvGraphicFramePr>
        <p:xfrm>
          <a:off x="5968731" y="2401333"/>
          <a:ext cx="5128425" cy="3163168"/>
        </p:xfrm>
        <a:graphic>
          <a:graphicData uri="http://schemas.openxmlformats.org/drawingml/2006/table">
            <a:tbl>
              <a:tblPr>
                <a:noFill/>
                <a:tableStyleId>{50F4018F-D515-473A-A861-E4758264C529}</a:tableStyleId>
              </a:tblPr>
              <a:tblGrid>
                <a:gridCol w="138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Responsibilities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내 역할</a:t>
                      </a:r>
                      <a:endParaRPr sz="12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변지영</a:t>
                      </a:r>
                      <a:r>
                        <a:rPr lang="ko-KR" sz="1200" b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lvl="0" indent="-37782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000" u="none" strike="noStrike" cap="none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sz="1000" u="none" strike="noStrike" cap="none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u="none" strike="noStrike" cap="none" dirty="0" smtClean="0">
                          <a:solidFill>
                            <a:srgbClr val="000000"/>
                          </a:solidFill>
                        </a:rPr>
                        <a:t>데이터</a:t>
                      </a:r>
                      <a:r>
                        <a:rPr lang="ko-KR" altLang="en-US" sz="1000" u="none" strike="noStrike" cap="none" baseline="0" dirty="0" smtClean="0">
                          <a:solidFill>
                            <a:srgbClr val="000000"/>
                          </a:solidFill>
                        </a:rPr>
                        <a:t> 정제</a:t>
                      </a:r>
                      <a:r>
                        <a:rPr lang="en-US" altLang="ko-KR" sz="1000" u="none" strike="noStrike" cap="none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u="none" strike="noStrike" cap="none" baseline="0" dirty="0" smtClean="0">
                          <a:solidFill>
                            <a:srgbClr val="000000"/>
                          </a:solidFill>
                        </a:rPr>
                        <a:t>데이터 시각화</a:t>
                      </a:r>
                      <a:r>
                        <a:rPr lang="en-US" altLang="ko-KR" sz="1000" u="none" strike="noStrike" cap="none" baseline="0" dirty="0" smtClean="0">
                          <a:solidFill>
                            <a:srgbClr val="000000"/>
                          </a:solidFill>
                        </a:rPr>
                        <a:t>,  </a:t>
                      </a:r>
                      <a:r>
                        <a:rPr lang="ko-KR" altLang="en-US" sz="1000" u="none" strike="noStrike" cap="none" baseline="0" dirty="0" smtClean="0">
                          <a:solidFill>
                            <a:srgbClr val="000000"/>
                          </a:solidFill>
                        </a:rPr>
                        <a:t>시스템 구현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김형우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 smtClean="0">
                          <a:solidFill>
                            <a:srgbClr val="000000"/>
                          </a:solidFill>
                        </a:rPr>
                        <a:t>데이터 수집</a:t>
                      </a:r>
                      <a:r>
                        <a:rPr lang="en-US" altLang="ko-KR" sz="1000" i="0" u="none" strike="noStrike" cap="none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i="0" u="none" strike="noStrike" cap="none" dirty="0" smtClean="0">
                          <a:solidFill>
                            <a:srgbClr val="000000"/>
                          </a:solidFill>
                        </a:rPr>
                        <a:t>데이터 정제</a:t>
                      </a:r>
                      <a:r>
                        <a:rPr lang="en-US" altLang="ko-KR" sz="1000" i="0" u="none" strike="noStrike" cap="none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i="0" u="none" strike="noStrike" cap="none" dirty="0" smtClean="0">
                          <a:solidFill>
                            <a:srgbClr val="000000"/>
                          </a:solidFill>
                        </a:rPr>
                        <a:t>요구사항 분석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손상우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 smtClean="0">
                          <a:solidFill>
                            <a:srgbClr val="000000"/>
                          </a:solidFill>
                        </a:rPr>
                        <a:t>데이터 수집</a:t>
                      </a:r>
                      <a:r>
                        <a:rPr lang="en-US" altLang="ko-KR" sz="1000" i="0" u="none" strike="noStrike" cap="none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i="0" u="none" strike="noStrike" cap="none" dirty="0" smtClean="0">
                          <a:solidFill>
                            <a:srgbClr val="000000"/>
                          </a:solidFill>
                        </a:rPr>
                        <a:t>데이터 정제</a:t>
                      </a:r>
                      <a:r>
                        <a:rPr lang="en-US" altLang="ko-KR" sz="1000" i="0" u="none" strike="noStrike" cap="none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i="0" u="none" strike="noStrike" cap="none" dirty="0" err="1" smtClean="0">
                          <a:solidFill>
                            <a:srgbClr val="000000"/>
                          </a:solidFill>
                        </a:rPr>
                        <a:t>인사이트</a:t>
                      </a:r>
                      <a:r>
                        <a:rPr lang="ko-KR" altLang="en-US" sz="1000" i="0" u="none" strike="noStrike" cap="none" dirty="0" smtClean="0">
                          <a:solidFill>
                            <a:srgbClr val="000000"/>
                          </a:solidFill>
                        </a:rPr>
                        <a:t> 도출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이동언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dirty="0" smtClean="0">
                          <a:solidFill>
                            <a:srgbClr val="000000"/>
                          </a:solidFill>
                        </a:rPr>
                        <a:t>요구사항 분석</a:t>
                      </a:r>
                      <a:r>
                        <a:rPr lang="en-US" altLang="ko-KR" sz="1000" i="0" u="none" strike="noStrike" cap="none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000" i="0" u="none" strike="noStrike" cap="none" dirty="0" smtClean="0">
                          <a:solidFill>
                            <a:srgbClr val="000000"/>
                          </a:solidFill>
                        </a:rPr>
                        <a:t> 데이터 모델링</a:t>
                      </a:r>
                      <a:r>
                        <a:rPr lang="en-US" altLang="ko-KR" sz="1000" i="0" u="none" strike="noStrike" cap="none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sz="1000" i="0" u="none" strike="noStrike" cap="none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i="0" u="none" strike="noStrike" cap="none" baseline="0" dirty="0" err="1" smtClean="0">
                          <a:solidFill>
                            <a:srgbClr val="000000"/>
                          </a:solidFill>
                        </a:rPr>
                        <a:t>인사이트</a:t>
                      </a:r>
                      <a:r>
                        <a:rPr lang="ko-KR" altLang="en-US" sz="1000" i="0" u="none" strike="noStrike" cap="none" baseline="0" dirty="0" smtClean="0">
                          <a:solidFill>
                            <a:srgbClr val="000000"/>
                          </a:solidFill>
                        </a:rPr>
                        <a:t> 도출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김민정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000" i="0" u="none" strike="noStrike" cap="none" baseline="0" dirty="0" smtClean="0">
                          <a:solidFill>
                            <a:srgbClr val="000000"/>
                          </a:solidFill>
                        </a:rPr>
                        <a:t>데이터 모델링</a:t>
                      </a:r>
                      <a:r>
                        <a:rPr lang="en-US" altLang="ko-KR" sz="1000" i="0" u="none" strike="noStrike" cap="none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i="0" u="none" strike="noStrike" cap="none" baseline="0" dirty="0" smtClean="0">
                          <a:solidFill>
                            <a:srgbClr val="000000"/>
                          </a:solidFill>
                        </a:rPr>
                        <a:t>데이터 분석</a:t>
                      </a:r>
                      <a:r>
                        <a:rPr lang="en-US" altLang="ko-KR" sz="1000" i="0" u="none" strike="noStrike" cap="none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i="0" u="none" strike="noStrike" cap="none" baseline="0" dirty="0" smtClean="0">
                          <a:solidFill>
                            <a:srgbClr val="000000"/>
                          </a:solidFill>
                        </a:rPr>
                        <a:t>시스템 구현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예상 이슈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5"/>
          <p:cNvGraphicFramePr/>
          <p:nvPr>
            <p:extLst>
              <p:ext uri="{D42A27DB-BD31-4B8C-83A1-F6EECF244321}">
                <p14:modId xmlns:p14="http://schemas.microsoft.com/office/powerpoint/2010/main" val="1810094549"/>
              </p:ext>
            </p:extLst>
          </p:nvPr>
        </p:nvGraphicFramePr>
        <p:xfrm>
          <a:off x="698740" y="1892374"/>
          <a:ext cx="10696750" cy="4175917"/>
        </p:xfrm>
        <a:graphic>
          <a:graphicData uri="http://schemas.openxmlformats.org/drawingml/2006/table">
            <a:tbl>
              <a:tblPr>
                <a:noFill/>
                <a:tableStyleId>{50F4018F-D515-473A-A861-E4758264C529}</a:tableStyleId>
              </a:tblPr>
              <a:tblGrid>
                <a:gridCol w="6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서울시의 데이터만을 사용하여 전체국민의 소비 경향을 파악하는데 어려움이 있음</a:t>
                      </a:r>
                      <a:r>
                        <a:rPr lang="en-US" altLang="ko-KR" sz="1400" b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b="1" dirty="0" smtClean="0"/>
                        <a:t>각 시도별 공공데이터를</a:t>
                      </a:r>
                      <a:r>
                        <a:rPr lang="ko-KR" altLang="en-US" b="1" baseline="0" dirty="0" smtClean="0"/>
                        <a:t> 활용하여 지역별 </a:t>
                      </a:r>
                      <a:r>
                        <a:rPr lang="ko-KR" altLang="en-US" b="1" baseline="0" dirty="0" err="1" smtClean="0"/>
                        <a:t>소비경향을</a:t>
                      </a:r>
                      <a:r>
                        <a:rPr lang="ko-KR" altLang="en-US" b="1" baseline="0" dirty="0" smtClean="0"/>
                        <a:t> 파악할 수 있음</a:t>
                      </a:r>
                      <a:r>
                        <a:rPr lang="en-US" altLang="ko-KR" b="1" baseline="0" dirty="0" smtClean="0"/>
                        <a:t>.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marR="0" lvl="0" indent="-2254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 dirty="0"/>
                        <a:t>데이터의 양들이 방대하여 </a:t>
                      </a:r>
                      <a:r>
                        <a:rPr lang="ko-KR" b="1" dirty="0" smtClean="0"/>
                        <a:t>데이터</a:t>
                      </a:r>
                      <a:r>
                        <a:rPr lang="ko-KR" altLang="en-US" b="1" dirty="0" smtClean="0"/>
                        <a:t>의 항목별</a:t>
                      </a:r>
                      <a:r>
                        <a:rPr lang="ko-KR" b="1" dirty="0" smtClean="0"/>
                        <a:t> </a:t>
                      </a:r>
                      <a:r>
                        <a:rPr lang="ko-KR" altLang="en-US" b="1" dirty="0" smtClean="0"/>
                        <a:t>분류</a:t>
                      </a:r>
                      <a:r>
                        <a:rPr lang="ko-KR" b="1" dirty="0" smtClean="0"/>
                        <a:t>에 </a:t>
                      </a:r>
                      <a:r>
                        <a:rPr lang="ko-KR" b="1" dirty="0"/>
                        <a:t>상당한 </a:t>
                      </a:r>
                      <a:endParaRPr b="1" dirty="0"/>
                    </a:p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 dirty="0"/>
                        <a:t>시간이 소요가 될 수 </a:t>
                      </a:r>
                      <a:r>
                        <a:rPr lang="ko-KR" b="1" dirty="0" smtClean="0"/>
                        <a:t>있음</a:t>
                      </a:r>
                      <a:r>
                        <a:rPr lang="en-US" altLang="ko-KR" b="1" dirty="0" smtClean="0"/>
                        <a:t>.</a:t>
                      </a:r>
                      <a:endParaRPr b="1" dirty="0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b="1" dirty="0" smtClean="0"/>
                        <a:t>데이터의 양을 나눠 데이터를 세부항목들로 분류하여 효율적으로 관리함</a:t>
                      </a:r>
                      <a:r>
                        <a:rPr lang="en-US" altLang="ko-KR" b="1" dirty="0" smtClean="0"/>
                        <a:t>.</a:t>
                      </a:r>
                      <a:endParaRPr b="1" dirty="0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 dirty="0" smtClean="0"/>
                        <a:t>데이터</a:t>
                      </a:r>
                      <a:r>
                        <a:rPr lang="ko-KR" altLang="en-US" b="1" dirty="0" smtClean="0"/>
                        <a:t>의 구간이 상이하여 데이터매칭에 어려움이 있음</a:t>
                      </a:r>
                      <a:r>
                        <a:rPr lang="en-US" altLang="ko-KR" b="1" dirty="0" smtClean="0"/>
                        <a:t>.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b="1" dirty="0" smtClean="0"/>
                        <a:t>일별 데이터를 분기별로 종합하여 데이터형식을 통일해 비교함</a:t>
                      </a:r>
                      <a:r>
                        <a:rPr lang="en-US" altLang="ko-KR" b="1" dirty="0" smtClean="0"/>
                        <a:t>.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7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상권 및 분기 별 </a:t>
                      </a:r>
                      <a:r>
                        <a:rPr lang="ko-KR" alt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매출규모에</a:t>
                      </a: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영향을 주는 요소가 데이터만으로 분석하기에는 어려움이 있음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업종에 도메인 지식을 가진 전문가의 분석이 필요함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217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715</Words>
  <Application>Microsoft Office PowerPoint</Application>
  <PresentationFormat>와이드스크린</PresentationFormat>
  <Paragraphs>193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Symbols</vt:lpstr>
      <vt:lpstr>Arial</vt:lpstr>
      <vt:lpstr>Trebuchet MS</vt:lpstr>
      <vt:lpstr>Office 테마</vt:lpstr>
      <vt:lpstr>1_Office 테마</vt:lpstr>
      <vt:lpstr>PowerPoint 프레젠테이션</vt:lpstr>
      <vt:lpstr>PowerPoint 프레젠테이션</vt:lpstr>
      <vt:lpstr>1. 프로젝트 구축 개요</vt:lpstr>
      <vt:lpstr>2. 구축 범위</vt:lpstr>
      <vt:lpstr>3. 프로젝트 추진 방법론</vt:lpstr>
      <vt:lpstr>4. 프로젝트 조직 및 역할</vt:lpstr>
      <vt:lpstr>6. 예상 이슈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69</cp:revision>
  <dcterms:modified xsi:type="dcterms:W3CDTF">2022-01-06T11:15:59Z</dcterms:modified>
</cp:coreProperties>
</file>