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6" r:id="rId2"/>
    <p:sldId id="270" r:id="rId3"/>
    <p:sldId id="273" r:id="rId4"/>
    <p:sldId id="289" r:id="rId5"/>
    <p:sldId id="287" r:id="rId6"/>
    <p:sldId id="288" r:id="rId7"/>
    <p:sldId id="286" r:id="rId8"/>
    <p:sldId id="292" r:id="rId9"/>
    <p:sldId id="267" r:id="rId10"/>
    <p:sldId id="260" r:id="rId11"/>
    <p:sldId id="291" r:id="rId12"/>
    <p:sldId id="279" r:id="rId13"/>
    <p:sldId id="277" r:id="rId14"/>
    <p:sldId id="280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/>
    <p:restoredTop sz="94718"/>
  </p:normalViewPr>
  <p:slideViewPr>
    <p:cSldViewPr snapToGrid="0" snapToObjects="1">
      <p:cViewPr>
        <p:scale>
          <a:sx n="161" d="100"/>
          <a:sy n="161" d="100"/>
        </p:scale>
        <p:origin x="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1989082" y="4731544"/>
            <a:ext cx="51658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altLang="ko-KR" dirty="0"/>
              <a:t>–</a:t>
            </a:r>
            <a:r>
              <a:rPr dirty="0"/>
              <a:t> </a:t>
            </a:r>
            <a:r>
              <a:rPr lang="en-US" dirty="0"/>
              <a:t>BMWG: Containerized Infrastructure Benchmarking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huyng14/bmwg-container-network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dcn-bmwg-containerized-infr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57" y="1306003"/>
            <a:ext cx="5983113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BMWG – Containerized Infrastructure Benchmarking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IETF 111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July 19-23, </a:t>
            </a:r>
            <a:r>
              <a:rPr lang="en-US" sz="2400" dirty="0">
                <a:solidFill>
                  <a:schemeClr val="bg2"/>
                </a:solidFill>
              </a:rPr>
              <a:t>2020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 err="1"/>
              <a:t>Younghan</a:t>
            </a:r>
            <a:r>
              <a:rPr lang="en-US" sz="1800" b="1" dirty="0"/>
              <a:t> Kim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/>
              <a:t>KJ Sun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/>
              <a:t>Quang </a:t>
            </a:r>
            <a:r>
              <a:rPr lang="en-US" sz="1800" b="1" dirty="0" err="1"/>
              <a:t>Huy</a:t>
            </a:r>
            <a:r>
              <a:rPr lang="en-US" sz="1800" b="1" dirty="0"/>
              <a:t> Nguyen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 err="1"/>
              <a:t>Jangwon</a:t>
            </a:r>
            <a:r>
              <a:rPr lang="en-US" sz="1800" b="1" dirty="0"/>
              <a:t> Lee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 err="1"/>
              <a:t>Hokeun</a:t>
            </a:r>
            <a:r>
              <a:rPr lang="en-US" sz="1800" b="1" dirty="0"/>
              <a:t> Lim (SSU)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1800" b="1" dirty="0"/>
              <a:t>Minh Ngoc Tran (SSU)</a:t>
            </a:r>
            <a:endParaRPr sz="1800"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dirty="0"/>
              <a:t>Git repo: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dirty="0">
                <a:hlinkClick r:id="rId2"/>
              </a:rPr>
              <a:t>https://github.com/huyng14/bmwg-container-networking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200150"/>
            <a:ext cx="3955435" cy="35544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E2815-9020-7A4B-A48B-003AFF5FBCA1}"/>
              </a:ext>
            </a:extLst>
          </p:cNvPr>
          <p:cNvSpPr txBox="1"/>
          <p:nvPr/>
        </p:nvSpPr>
        <p:spPr>
          <a:xfrm>
            <a:off x="5110843" y="1201476"/>
            <a:ext cx="334001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ore-KR" dirty="0"/>
              <a:t>IETF Korea Forum:</a:t>
            </a:r>
          </a:p>
          <a:p>
            <a:r>
              <a:rPr lang="en-US" altLang="ko-Kore-KR" dirty="0"/>
              <a:t>Remote Hackathon Event at Busan</a:t>
            </a:r>
          </a:p>
          <a:p>
            <a:endParaRPr lang="en-US" altLang="ko-Kore-KR" dirty="0"/>
          </a:p>
          <a:p>
            <a:r>
              <a:rPr lang="en-US" altLang="ko-Kore-KR" dirty="0"/>
              <a:t>with I2NSF, IPWAVE (SKKU team)</a:t>
            </a:r>
          </a:p>
        </p:txBody>
      </p:sp>
      <p:pic>
        <p:nvPicPr>
          <p:cNvPr id="4" name="그림 3" descr="천장, 실내, 사람, 벽이(가) 표시된 사진&#10;&#10;자동 생성된 설명">
            <a:extLst>
              <a:ext uri="{FF2B5EF4-FFF2-40B4-BE49-F238E27FC236}">
                <a16:creationId xmlns:a16="http://schemas.microsoft.com/office/drawing/2014/main" id="{98561C1D-0072-D745-BA10-161917330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0"/>
          <a:stretch/>
        </p:blipFill>
        <p:spPr>
          <a:xfrm>
            <a:off x="5264398" y="2507417"/>
            <a:ext cx="3519237" cy="19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7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333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49"/>
            <a:ext cx="7831564" cy="323921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/>
              <a:t>Results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SR/IOV has highest throughput, then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2000"/>
              <a:t>VPP and OVS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The gap between 3 techniques reduces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2000"/>
              <a:t>as packet size increases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SR-IOV has the most stable packet loss rate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2000"/>
              <a:t>outperforms VPP and OVS</a:t>
            </a:r>
            <a:endParaRPr lang="en-US" altLang="ko-KR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Explanation</a:t>
            </a:r>
            <a:endParaRPr lang="en-US" altLang="ko-KR" sz="20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Reason 1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Reason 2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2000"/>
              <a:t>Reason 3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2416D7-6057-44FA-B16A-18A52D4C0970}"/>
              </a:ext>
            </a:extLst>
          </p:cNvPr>
          <p:cNvSpPr txBox="1">
            <a:spLocks/>
          </p:cNvSpPr>
          <p:nvPr/>
        </p:nvSpPr>
        <p:spPr>
          <a:xfrm>
            <a:off x="407676" y="996007"/>
            <a:ext cx="7940441" cy="58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84163" indent="-284163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sz="2000" b="1"/>
              <a:t>Accelaration Techniques Performance Comparison</a:t>
            </a:r>
          </a:p>
          <a:p>
            <a:pPr marL="688975" lvl="1" indent="-231775">
              <a:lnSpc>
                <a:spcPct val="90000"/>
              </a:lnSpc>
              <a:spcBef>
                <a:spcPts val="500"/>
              </a:spcBef>
              <a:buFont typeface="+mj-lt"/>
              <a:buAutoNum type="alphaLcPeriod" startAt="2"/>
              <a:defRPr sz="2400"/>
            </a:pPr>
            <a:r>
              <a:rPr lang="en-US" sz="2000" i="1"/>
              <a:t>Throughput when increasing packet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E6EDC-F101-4472-8D70-26864462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13" y="1530349"/>
            <a:ext cx="3589315" cy="28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2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49"/>
            <a:ext cx="7831564" cy="3239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Results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CNF &amp; </a:t>
            </a:r>
            <a:r>
              <a:rPr lang="en-US" altLang="ko-KR" sz="1600" dirty="0" err="1"/>
              <a:t>vSwitch</a:t>
            </a:r>
            <a:r>
              <a:rPr lang="en-US" altLang="ko-KR" sz="1600" dirty="0"/>
              <a:t> on same NUMA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1600" dirty="0"/>
              <a:t>has better throughput and packet 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1600" dirty="0"/>
              <a:t>loss rate than on different NUMAs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NIC &amp; </a:t>
            </a:r>
            <a:r>
              <a:rPr lang="en-US" altLang="ko-KR" sz="1600" dirty="0" err="1"/>
              <a:t>vSwitch</a:t>
            </a:r>
            <a:r>
              <a:rPr lang="en-US" altLang="ko-KR" sz="1600" dirty="0"/>
              <a:t> on same NUMA has 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1600" dirty="0"/>
              <a:t>better performance than on different 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ko-KR" sz="1600" dirty="0"/>
              <a:t>NUMAs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Explanation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Reason 1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Reason 2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600" dirty="0"/>
              <a:t>…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ko-KR" altLang="en-US" sz="20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2416D7-6057-44FA-B16A-18A52D4C0970}"/>
              </a:ext>
            </a:extLst>
          </p:cNvPr>
          <p:cNvSpPr txBox="1">
            <a:spLocks/>
          </p:cNvSpPr>
          <p:nvPr/>
        </p:nvSpPr>
        <p:spPr>
          <a:xfrm>
            <a:off x="407676" y="996007"/>
            <a:ext cx="7940441" cy="58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84163" indent="-284163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2"/>
              <a:defRPr sz="2400"/>
            </a:pPr>
            <a:r>
              <a:rPr lang="en-US" sz="2000" b="1"/>
              <a:t>NUMA effects on Accelaration Techniques</a:t>
            </a:r>
          </a:p>
          <a:p>
            <a:pPr marL="630057" lvl="1" indent="-189186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/>
              <a:t>Scenario 1: Single container on Single host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919-BBD7-4C81-86BE-DC1714C1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0349"/>
            <a:ext cx="4469538" cy="22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47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76470" y="3856105"/>
            <a:ext cx="7831564" cy="3239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Test Results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ko-KR" altLang="en-US" sz="20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2416D7-6057-44FA-B16A-18A52D4C0970}"/>
              </a:ext>
            </a:extLst>
          </p:cNvPr>
          <p:cNvSpPr txBox="1">
            <a:spLocks/>
          </p:cNvSpPr>
          <p:nvPr/>
        </p:nvSpPr>
        <p:spPr>
          <a:xfrm>
            <a:off x="407676" y="996007"/>
            <a:ext cx="7940441" cy="58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84163" indent="-284163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2"/>
              <a:defRPr sz="2400"/>
            </a:pPr>
            <a:r>
              <a:rPr lang="en-US" sz="2000" b="1"/>
              <a:t>NUMA effects on Accelaration Techniques</a:t>
            </a:r>
          </a:p>
          <a:p>
            <a:pPr marL="630057" lvl="1" indent="-189186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/>
              <a:t>Scenario 2: Multiple containers on Single host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48E3A-886D-434B-BBAE-F181A225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543816"/>
            <a:ext cx="3584713" cy="2225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5DCC2-D63D-4C2A-BF2E-932B5CE3A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05" y="1536442"/>
            <a:ext cx="3584713" cy="22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58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045966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ko-KR" sz="1800" dirty="0"/>
              <a:t>The main goal is to figure out container networking performance impacts by various resource options.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ko-KR" sz="1800" dirty="0"/>
              <a:t>Related Draft: </a:t>
            </a:r>
            <a:br>
              <a:rPr lang="en-US" altLang="ko-KR" sz="1800" dirty="0"/>
            </a:br>
            <a:r>
              <a:rPr lang="en-US" altLang="ko-KR" sz="1800" dirty="0"/>
              <a:t>Considerations for Benchmarking Network Performance in Containerized Infrastructures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​https://tools.ietf.org/html/draft-dcn-bmwg-containerized-infra</a:t>
            </a:r>
            <a:endParaRPr lang="en-US" altLang="ko-KR" sz="18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ko-KR" sz="1800" dirty="0"/>
              <a:t>Two main features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ko-KR" sz="1800" dirty="0"/>
              <a:t>Implementing containerized infrastructure with various network models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ko-KR" sz="1800" dirty="0"/>
              <a:t>Verifying performance impacts depending on configuration settings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15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E9E97-FFFA-D64C-8161-ABB10724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644889"/>
            <a:ext cx="7557025" cy="30069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067C20-3703-154A-A36D-DC29F9BC12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098" y="1143000"/>
            <a:ext cx="8229600" cy="37555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2000" dirty="0"/>
              <a:t>Plan for Hackathon-110</a:t>
            </a:r>
            <a:endParaRPr lang="en-US" altLang="ko-KR" sz="2000" b="0" dirty="0"/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27714074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/>
              <a:t>What got done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600359-2232-4248-AB1E-8AAE8848B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098" y="1143000"/>
            <a:ext cx="8229600" cy="3543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1800" dirty="0"/>
              <a:t>Discussion for draft update</a:t>
            </a:r>
          </a:p>
          <a:p>
            <a:pPr marL="726621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1800" dirty="0"/>
              <a:t>Need to clear definition and description of container networking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1800" dirty="0"/>
              <a:t>Gathering benchmarking experience done by</a:t>
            </a:r>
            <a:br>
              <a:rPr lang="en-US" altLang="ko-KR" sz="1800" dirty="0"/>
            </a:br>
            <a:r>
              <a:rPr lang="en-US" altLang="ko-KR" sz="1800" dirty="0"/>
              <a:t>other communities (</a:t>
            </a:r>
            <a:r>
              <a:rPr lang="en-US" altLang="ko-KR" sz="1800" dirty="0" err="1"/>
              <a:t>ViNePERF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Anuket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userspace-cni</a:t>
            </a:r>
            <a:r>
              <a:rPr lang="en-US" altLang="ko-KR" sz="1800" dirty="0"/>
              <a:t>, Intel, ..)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1800" dirty="0"/>
              <a:t>Re-Classification of network model</a:t>
            </a:r>
          </a:p>
          <a:p>
            <a:pPr marL="726621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1800" dirty="0"/>
              <a:t>From </a:t>
            </a:r>
            <a:r>
              <a:rPr lang="en-US" altLang="ko-KR" sz="1800" dirty="0" err="1"/>
              <a:t>vSwitch</a:t>
            </a:r>
            <a:r>
              <a:rPr lang="en-US" altLang="ko-KR" sz="1800" dirty="0"/>
              <a:t> aspect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B2F9-EE77-C741-9EF4-826E451D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07" y="2794378"/>
            <a:ext cx="1858185" cy="18097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623682A-5236-BF4E-BC13-A741F76C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95" y="2413988"/>
            <a:ext cx="1484235" cy="111469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599162A-1EF1-D740-8F03-F7A8EB99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82" y="2823115"/>
            <a:ext cx="1354306" cy="102264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30ACF8E-2083-F24F-8725-51A79AD1F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956" y="4000691"/>
            <a:ext cx="1638711" cy="943095"/>
          </a:xfrm>
          <a:prstGeom prst="rect">
            <a:avLst/>
          </a:prstGeom>
        </p:spPr>
      </p:pic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DE59F5C6-C3F6-8447-B526-9612504B7AD1}"/>
              </a:ext>
            </a:extLst>
          </p:cNvPr>
          <p:cNvSpPr/>
          <p:nvPr/>
        </p:nvSpPr>
        <p:spPr>
          <a:xfrm>
            <a:off x="5501092" y="2995568"/>
            <a:ext cx="222072" cy="141037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4B7766A0-F14A-3C42-B80E-DB7E79E1C012}"/>
              </a:ext>
            </a:extLst>
          </p:cNvPr>
          <p:cNvSpPr/>
          <p:nvPr/>
        </p:nvSpPr>
        <p:spPr>
          <a:xfrm>
            <a:off x="5561502" y="3587359"/>
            <a:ext cx="1807736" cy="141037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6C3D3C5E-D8A2-AF4A-81CD-B54C7333D5DA}"/>
              </a:ext>
            </a:extLst>
          </p:cNvPr>
          <p:cNvSpPr/>
          <p:nvPr/>
        </p:nvSpPr>
        <p:spPr>
          <a:xfrm>
            <a:off x="5360571" y="4246783"/>
            <a:ext cx="222072" cy="141037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3006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725A-5937-034A-AA08-013A33E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What got done</a:t>
            </a:r>
            <a:endParaRPr kumimoji="1" lang="ko-Kore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4B7FF3-7418-1449-83D9-F4E92094C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098" y="1143000"/>
            <a:ext cx="8229600" cy="37555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2000" b="0" dirty="0"/>
              <a:t>Benchmarking Scenario - Networking Acceleration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endParaRPr lang="en-US" altLang="ko-KR" sz="20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7E45F-FAF2-B040-BB63-303FD08AC6FE}"/>
              </a:ext>
            </a:extLst>
          </p:cNvPr>
          <p:cNvSpPr txBox="1"/>
          <p:nvPr/>
        </p:nvSpPr>
        <p:spPr>
          <a:xfrm>
            <a:off x="889907" y="1518557"/>
            <a:ext cx="209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OVS-DPDK / VPP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61272-E490-7C43-8168-0721AD150B02}"/>
              </a:ext>
            </a:extLst>
          </p:cNvPr>
          <p:cNvSpPr/>
          <p:nvPr/>
        </p:nvSpPr>
        <p:spPr>
          <a:xfrm>
            <a:off x="1200151" y="4616914"/>
            <a:ext cx="2383972" cy="409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Traffic Generator </a:t>
            </a:r>
            <a:r>
              <a:rPr lang="en-US" altLang="ko-Kore-KR" sz="1400" dirty="0"/>
              <a:t>(T-Rex)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EA2E6E-0B08-0940-9337-469F3335E76B}"/>
              </a:ext>
            </a:extLst>
          </p:cNvPr>
          <p:cNvSpPr/>
          <p:nvPr/>
        </p:nvSpPr>
        <p:spPr>
          <a:xfrm>
            <a:off x="1514912" y="4486903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7F302-7A0F-6E49-940D-3BA0C394072E}"/>
              </a:ext>
            </a:extLst>
          </p:cNvPr>
          <p:cNvSpPr/>
          <p:nvPr/>
        </p:nvSpPr>
        <p:spPr>
          <a:xfrm>
            <a:off x="2628070" y="4486903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E56E18-9CEC-A147-A1D7-CF73E0F9655C}"/>
              </a:ext>
            </a:extLst>
          </p:cNvPr>
          <p:cNvSpPr/>
          <p:nvPr/>
        </p:nvSpPr>
        <p:spPr>
          <a:xfrm>
            <a:off x="1200151" y="1887887"/>
            <a:ext cx="2383972" cy="2277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2B43E-07A4-AE4B-8233-2A1B6E20D5F2}"/>
              </a:ext>
            </a:extLst>
          </p:cNvPr>
          <p:cNvSpPr/>
          <p:nvPr/>
        </p:nvSpPr>
        <p:spPr>
          <a:xfrm>
            <a:off x="1308513" y="3609896"/>
            <a:ext cx="2167248" cy="450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NIC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E31F00-136C-7E4E-AA53-60738EAA30DF}"/>
              </a:ext>
            </a:extLst>
          </p:cNvPr>
          <p:cNvSpPr/>
          <p:nvPr/>
        </p:nvSpPr>
        <p:spPr>
          <a:xfrm>
            <a:off x="1514912" y="3990122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188CF9-F3E3-184A-A02B-66B9D2E1F3AC}"/>
              </a:ext>
            </a:extLst>
          </p:cNvPr>
          <p:cNvSpPr/>
          <p:nvPr/>
        </p:nvSpPr>
        <p:spPr>
          <a:xfrm>
            <a:off x="2628070" y="3990122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7C88C8-CC4D-B94C-ABA8-CF87A78F29BB}"/>
              </a:ext>
            </a:extLst>
          </p:cNvPr>
          <p:cNvSpPr/>
          <p:nvPr/>
        </p:nvSpPr>
        <p:spPr>
          <a:xfrm>
            <a:off x="1308513" y="2764430"/>
            <a:ext cx="2167248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OVS-DPDK/VPP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5F6B8-932C-464E-AAA8-9016A910D6E5}"/>
              </a:ext>
            </a:extLst>
          </p:cNvPr>
          <p:cNvSpPr/>
          <p:nvPr/>
        </p:nvSpPr>
        <p:spPr>
          <a:xfrm>
            <a:off x="1305388" y="3316841"/>
            <a:ext cx="2167248" cy="231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Kernel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B6C36-1240-2A46-A23A-06B75F4CCEEC}"/>
              </a:ext>
            </a:extLst>
          </p:cNvPr>
          <p:cNvSpPr/>
          <p:nvPr/>
        </p:nvSpPr>
        <p:spPr>
          <a:xfrm>
            <a:off x="1648882" y="3040595"/>
            <a:ext cx="1480261" cy="19655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PMD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698F3-EC10-A848-A305-CEF0863F9366}"/>
              </a:ext>
            </a:extLst>
          </p:cNvPr>
          <p:cNvSpPr/>
          <p:nvPr/>
        </p:nvSpPr>
        <p:spPr>
          <a:xfrm>
            <a:off x="1394687" y="2585882"/>
            <a:ext cx="835570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 err="1"/>
              <a:t>vhost</a:t>
            </a:r>
            <a:r>
              <a:rPr lang="en-US" altLang="ko-Kore-KR" sz="1100" dirty="0"/>
              <a:t>-user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513E3-C2F7-CF44-BB63-A80514142E50}"/>
              </a:ext>
            </a:extLst>
          </p:cNvPr>
          <p:cNvSpPr/>
          <p:nvPr/>
        </p:nvSpPr>
        <p:spPr>
          <a:xfrm>
            <a:off x="2561035" y="2590357"/>
            <a:ext cx="835570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 err="1"/>
              <a:t>vhost</a:t>
            </a:r>
            <a:r>
              <a:rPr lang="en-US" altLang="ko-Kore-KR" sz="1100" dirty="0"/>
              <a:t>-user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CD8DA-5C6B-DA46-BBF8-A1E0AB5CC932}"/>
              </a:ext>
            </a:extLst>
          </p:cNvPr>
          <p:cNvSpPr/>
          <p:nvPr/>
        </p:nvSpPr>
        <p:spPr>
          <a:xfrm>
            <a:off x="1305387" y="1963628"/>
            <a:ext cx="2167247" cy="405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C-VNF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076D79-EE53-B149-B4A0-A6CEBB58900B}"/>
              </a:ext>
            </a:extLst>
          </p:cNvPr>
          <p:cNvSpPr/>
          <p:nvPr/>
        </p:nvSpPr>
        <p:spPr>
          <a:xfrm>
            <a:off x="1394687" y="2202401"/>
            <a:ext cx="835570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virtio</a:t>
            </a:r>
            <a:r>
              <a:rPr kumimoji="0" lang="en-US" altLang="ko-Kore-KR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-user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35ADED-C1A8-9442-89CD-951DBC92426A}"/>
              </a:ext>
            </a:extLst>
          </p:cNvPr>
          <p:cNvSpPr/>
          <p:nvPr/>
        </p:nvSpPr>
        <p:spPr>
          <a:xfrm>
            <a:off x="2561035" y="2206876"/>
            <a:ext cx="835570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 err="1"/>
              <a:t>virtio</a:t>
            </a:r>
            <a:r>
              <a:rPr lang="en-US" altLang="ko-Kore-KR" sz="1100" dirty="0"/>
              <a:t>-user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817C5C-DE60-4A4F-A803-416A7CBA118B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1828800" y="4206327"/>
            <a:ext cx="0" cy="2805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A6A48B-0209-8941-B88F-8FA5799C3CC9}"/>
              </a:ext>
            </a:extLst>
          </p:cNvPr>
          <p:cNvCxnSpPr>
            <a:cxnSpLocks/>
          </p:cNvCxnSpPr>
          <p:nvPr/>
        </p:nvCxnSpPr>
        <p:spPr>
          <a:xfrm flipV="1">
            <a:off x="1828800" y="3237145"/>
            <a:ext cx="0" cy="7529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B534710-CF5C-E647-98C1-C491AEAB5B3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941958" y="3237145"/>
            <a:ext cx="0" cy="7529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034B30-59ED-A743-8DF7-D842A2E2013F}"/>
              </a:ext>
            </a:extLst>
          </p:cNvPr>
          <p:cNvCxnSpPr>
            <a:cxnSpLocks/>
          </p:cNvCxnSpPr>
          <p:nvPr/>
        </p:nvCxnSpPr>
        <p:spPr>
          <a:xfrm flipV="1">
            <a:off x="1828800" y="2425902"/>
            <a:ext cx="0" cy="193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8E46A9-F15B-934C-B648-7E05B838FC9C}"/>
              </a:ext>
            </a:extLst>
          </p:cNvPr>
          <p:cNvCxnSpPr>
            <a:cxnSpLocks/>
          </p:cNvCxnSpPr>
          <p:nvPr/>
        </p:nvCxnSpPr>
        <p:spPr>
          <a:xfrm flipV="1">
            <a:off x="2974614" y="2425902"/>
            <a:ext cx="0" cy="193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D5D28D4-FD70-254C-A1E1-29792BA44359}"/>
              </a:ext>
            </a:extLst>
          </p:cNvPr>
          <p:cNvCxnSpPr/>
          <p:nvPr/>
        </p:nvCxnSpPr>
        <p:spPr>
          <a:xfrm flipV="1">
            <a:off x="2941958" y="4206327"/>
            <a:ext cx="0" cy="2805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A444C2-D155-0849-AFA3-9E74E4F95F8F}"/>
              </a:ext>
            </a:extLst>
          </p:cNvPr>
          <p:cNvSpPr txBox="1"/>
          <p:nvPr/>
        </p:nvSpPr>
        <p:spPr>
          <a:xfrm>
            <a:off x="4018236" y="1518557"/>
            <a:ext cx="209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SR-IOV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3B1D0C-E686-4B42-9F3F-F0418115C1DC}"/>
              </a:ext>
            </a:extLst>
          </p:cNvPr>
          <p:cNvSpPr/>
          <p:nvPr/>
        </p:nvSpPr>
        <p:spPr>
          <a:xfrm>
            <a:off x="4241395" y="4616914"/>
            <a:ext cx="2383972" cy="409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Traffic Generator </a:t>
            </a:r>
            <a:r>
              <a:rPr lang="en-US" altLang="ko-Kore-KR" sz="1400" dirty="0"/>
              <a:t>(T-Rex)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28390F-6815-174A-A8C5-138A89E850DC}"/>
              </a:ext>
            </a:extLst>
          </p:cNvPr>
          <p:cNvSpPr/>
          <p:nvPr/>
        </p:nvSpPr>
        <p:spPr>
          <a:xfrm>
            <a:off x="4556156" y="4486903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29A61A-9A16-F344-9144-C52CCC614990}"/>
              </a:ext>
            </a:extLst>
          </p:cNvPr>
          <p:cNvSpPr/>
          <p:nvPr/>
        </p:nvSpPr>
        <p:spPr>
          <a:xfrm>
            <a:off x="5669314" y="4486903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F75010-12BB-E644-9F97-65104CD7A7CE}"/>
              </a:ext>
            </a:extLst>
          </p:cNvPr>
          <p:cNvSpPr/>
          <p:nvPr/>
        </p:nvSpPr>
        <p:spPr>
          <a:xfrm>
            <a:off x="4241395" y="1887887"/>
            <a:ext cx="2383972" cy="2277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E6A71-8C4A-ED42-8177-DCD09A5F8F73}"/>
              </a:ext>
            </a:extLst>
          </p:cNvPr>
          <p:cNvSpPr/>
          <p:nvPr/>
        </p:nvSpPr>
        <p:spPr>
          <a:xfrm>
            <a:off x="4349757" y="3611857"/>
            <a:ext cx="2167248" cy="495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SR-IOV NIC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1CDF67-2800-E44F-88DA-0E4B7F25FEE6}"/>
              </a:ext>
            </a:extLst>
          </p:cNvPr>
          <p:cNvSpPr/>
          <p:nvPr/>
        </p:nvSpPr>
        <p:spPr>
          <a:xfrm>
            <a:off x="4556156" y="3990122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057525-01B9-0B4C-8819-61113F152D07}"/>
              </a:ext>
            </a:extLst>
          </p:cNvPr>
          <p:cNvSpPr/>
          <p:nvPr/>
        </p:nvSpPr>
        <p:spPr>
          <a:xfrm>
            <a:off x="5669314" y="3990122"/>
            <a:ext cx="627776" cy="21620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Port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3FD578-3F01-E94A-A788-0EED84FF4F13}"/>
              </a:ext>
            </a:extLst>
          </p:cNvPr>
          <p:cNvSpPr/>
          <p:nvPr/>
        </p:nvSpPr>
        <p:spPr>
          <a:xfrm>
            <a:off x="4346632" y="2962229"/>
            <a:ext cx="2167248" cy="450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Kernel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030B23-7298-4840-A859-51CFBE25AF14}"/>
              </a:ext>
            </a:extLst>
          </p:cNvPr>
          <p:cNvSpPr/>
          <p:nvPr/>
        </p:nvSpPr>
        <p:spPr>
          <a:xfrm>
            <a:off x="4346631" y="2084759"/>
            <a:ext cx="2167247" cy="653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C-VNF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039E471-D267-0B4F-907F-A68F6406C998}"/>
              </a:ext>
            </a:extLst>
          </p:cNvPr>
          <p:cNvCxnSpPr>
            <a:stCxn id="41" idx="0"/>
            <a:endCxn id="45" idx="2"/>
          </p:cNvCxnSpPr>
          <p:nvPr/>
        </p:nvCxnSpPr>
        <p:spPr>
          <a:xfrm flipV="1">
            <a:off x="4870044" y="4206327"/>
            <a:ext cx="0" cy="2805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784A115-2ACD-8044-B1CB-0AAA2D704D01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870044" y="2850645"/>
            <a:ext cx="0" cy="645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A92791-7C42-B34C-9612-D2747E4910C1}"/>
              </a:ext>
            </a:extLst>
          </p:cNvPr>
          <p:cNvCxnSpPr>
            <a:cxnSpLocks/>
            <a:stCxn id="62" idx="0"/>
            <a:endCxn id="68" idx="2"/>
          </p:cNvCxnSpPr>
          <p:nvPr/>
        </p:nvCxnSpPr>
        <p:spPr>
          <a:xfrm flipH="1" flipV="1">
            <a:off x="5983201" y="2854617"/>
            <a:ext cx="1" cy="6218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8CAC0D-9130-CD4F-90F9-730BB27DCD77}"/>
              </a:ext>
            </a:extLst>
          </p:cNvPr>
          <p:cNvCxnSpPr/>
          <p:nvPr/>
        </p:nvCxnSpPr>
        <p:spPr>
          <a:xfrm flipV="1">
            <a:off x="5983202" y="4206327"/>
            <a:ext cx="0" cy="2805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72B7E4-4719-DF4E-8583-DBBB35281BA5}"/>
              </a:ext>
            </a:extLst>
          </p:cNvPr>
          <p:cNvSpPr/>
          <p:nvPr/>
        </p:nvSpPr>
        <p:spPr>
          <a:xfrm>
            <a:off x="4556156" y="3482704"/>
            <a:ext cx="627776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VF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70F57A-911B-6248-96FE-2E254D35C8C4}"/>
              </a:ext>
            </a:extLst>
          </p:cNvPr>
          <p:cNvSpPr/>
          <p:nvPr/>
        </p:nvSpPr>
        <p:spPr>
          <a:xfrm>
            <a:off x="5669314" y="3476504"/>
            <a:ext cx="627776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VF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E8F891-D109-9A40-9E81-FC3DBCB6AB73}"/>
              </a:ext>
            </a:extLst>
          </p:cNvPr>
          <p:cNvSpPr/>
          <p:nvPr/>
        </p:nvSpPr>
        <p:spPr>
          <a:xfrm>
            <a:off x="4556156" y="2589037"/>
            <a:ext cx="627776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VF driver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DAB4C0-9A43-9240-9400-FE343B0C95F2}"/>
              </a:ext>
            </a:extLst>
          </p:cNvPr>
          <p:cNvSpPr/>
          <p:nvPr/>
        </p:nvSpPr>
        <p:spPr>
          <a:xfrm>
            <a:off x="5669313" y="2593009"/>
            <a:ext cx="627776" cy="2616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00" dirty="0"/>
              <a:t>VF driver</a:t>
            </a:r>
            <a:endParaRPr kumimoji="0" lang="ko-Kore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829124-544A-8D4C-ABA1-A329B80A4B23}"/>
              </a:ext>
            </a:extLst>
          </p:cNvPr>
          <p:cNvSpPr txBox="1"/>
          <p:nvPr/>
        </p:nvSpPr>
        <p:spPr>
          <a:xfrm>
            <a:off x="6897710" y="1879236"/>
            <a:ext cx="209227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In both case, </a:t>
            </a:r>
            <a:r>
              <a:rPr kumimoji="0" lang="en-US" altLang="ko-Kore-KR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Multus</a:t>
            </a: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CNI plugin is needed to create multiple interface of VNF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E2BA00-6D37-E649-B91D-6870AD85179C}"/>
              </a:ext>
            </a:extLst>
          </p:cNvPr>
          <p:cNvSpPr txBox="1"/>
          <p:nvPr/>
        </p:nvSpPr>
        <p:spPr>
          <a:xfrm>
            <a:off x="6897711" y="2541207"/>
            <a:ext cx="178909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For SR-IOV scenario, SR-IOV plugin in DPDK mode </a:t>
            </a:r>
            <a:r>
              <a:rPr lang="en-US" altLang="ko-Kore-KR" sz="1200" dirty="0"/>
              <a:t>is needed to create VF driver of VNF </a:t>
            </a:r>
            <a:endParaRPr kumimoji="0" lang="en-US" altLang="ko-Kore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C8F4C-ED55-8640-BC34-E1C89C5D052A}"/>
              </a:ext>
            </a:extLst>
          </p:cNvPr>
          <p:cNvSpPr txBox="1"/>
          <p:nvPr/>
        </p:nvSpPr>
        <p:spPr>
          <a:xfrm>
            <a:off x="6897711" y="3371867"/>
            <a:ext cx="178909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C-VNF </a:t>
            </a:r>
            <a:r>
              <a:rPr lang="en-US" altLang="ko-Kore-KR" sz="1200" dirty="0"/>
              <a:t>: L2fwd</a:t>
            </a:r>
            <a:endParaRPr kumimoji="0" lang="en-US" altLang="ko-Kore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3148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725A-5937-034A-AA08-013A33E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What got done</a:t>
            </a:r>
            <a:endParaRPr kumimoji="1" lang="ko-Kore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4B7FF3-7418-1449-83D9-F4E92094C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098" y="1143000"/>
            <a:ext cx="8229600" cy="37555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2000" b="0" dirty="0"/>
              <a:t>Benchmarking Scenario – NUMA Affinity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endParaRPr lang="en-US" altLang="ko-KR" sz="2000" b="0" dirty="0"/>
          </a:p>
        </p:txBody>
      </p:sp>
      <p:sp>
        <p:nvSpPr>
          <p:cNvPr id="47" name="TextBox 94">
            <a:extLst>
              <a:ext uri="{FF2B5EF4-FFF2-40B4-BE49-F238E27FC236}">
                <a16:creationId xmlns:a16="http://schemas.microsoft.com/office/drawing/2014/main" id="{CC7F2B97-7417-184E-95E0-5E18D60D2882}"/>
              </a:ext>
            </a:extLst>
          </p:cNvPr>
          <p:cNvSpPr txBox="1"/>
          <p:nvPr/>
        </p:nvSpPr>
        <p:spPr>
          <a:xfrm>
            <a:off x="7917950" y="1916263"/>
            <a:ext cx="1104611" cy="5770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NIC &amp; </a:t>
            </a:r>
            <a:r>
              <a:rPr lang="en-US" sz="1050" dirty="0" err="1"/>
              <a:t>vSwitch</a:t>
            </a:r>
            <a:r>
              <a:rPr lang="en-US" sz="1050" dirty="0"/>
              <a:t> on same NUMA node</a:t>
            </a: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565E8C7F-4712-6D4F-A524-4ED873D1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14" y="1580127"/>
            <a:ext cx="2071704" cy="1717657"/>
          </a:xfrm>
          <a:prstGeom prst="rect">
            <a:avLst/>
          </a:prstGeom>
        </p:spPr>
      </p:pic>
      <p:pic>
        <p:nvPicPr>
          <p:cNvPr id="50" name="Picture 17">
            <a:extLst>
              <a:ext uri="{FF2B5EF4-FFF2-40B4-BE49-F238E27FC236}">
                <a16:creationId xmlns:a16="http://schemas.microsoft.com/office/drawing/2014/main" id="{9E83ED85-07C0-F94E-AAE3-3053E8C8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09" y="1594526"/>
            <a:ext cx="2068199" cy="1717657"/>
          </a:xfrm>
          <a:prstGeom prst="rect">
            <a:avLst/>
          </a:prstGeom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41124BF2-5884-1A48-B6F9-B84C82E5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05" y="3387862"/>
            <a:ext cx="2096244" cy="1717658"/>
          </a:xfrm>
          <a:prstGeom prst="rect">
            <a:avLst/>
          </a:prstGeom>
        </p:spPr>
      </p:pic>
      <p:pic>
        <p:nvPicPr>
          <p:cNvPr id="53" name="Picture 19">
            <a:extLst>
              <a:ext uri="{FF2B5EF4-FFF2-40B4-BE49-F238E27FC236}">
                <a16:creationId xmlns:a16="http://schemas.microsoft.com/office/drawing/2014/main" id="{E34F2DA8-19F6-5C4E-9538-22FD0C44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587" y="3378330"/>
            <a:ext cx="2082221" cy="1717657"/>
          </a:xfrm>
          <a:prstGeom prst="rect">
            <a:avLst/>
          </a:prstGeom>
        </p:spPr>
      </p:pic>
      <p:sp>
        <p:nvSpPr>
          <p:cNvPr id="54" name="TextBox 49">
            <a:extLst>
              <a:ext uri="{FF2B5EF4-FFF2-40B4-BE49-F238E27FC236}">
                <a16:creationId xmlns:a16="http://schemas.microsoft.com/office/drawing/2014/main" id="{9FCE7700-BB97-3C47-953E-7B3DF1D3B4F5}"/>
              </a:ext>
            </a:extLst>
          </p:cNvPr>
          <p:cNvSpPr txBox="1"/>
          <p:nvPr/>
        </p:nvSpPr>
        <p:spPr>
          <a:xfrm>
            <a:off x="7917950" y="3552584"/>
            <a:ext cx="1104611" cy="5770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NIC &amp; </a:t>
            </a:r>
            <a:r>
              <a:rPr lang="en-US" sz="1050" dirty="0" err="1"/>
              <a:t>vSwitch</a:t>
            </a:r>
            <a:r>
              <a:rPr lang="en-US" sz="1050" dirty="0"/>
              <a:t> on difference NUMA node</a:t>
            </a:r>
          </a:p>
        </p:txBody>
      </p:sp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E5C932FB-EB25-1246-87F7-6ACECD982C83}"/>
              </a:ext>
            </a:extLst>
          </p:cNvPr>
          <p:cNvCxnSpPr>
            <a:cxnSpLocks/>
          </p:cNvCxnSpPr>
          <p:nvPr/>
        </p:nvCxnSpPr>
        <p:spPr>
          <a:xfrm flipH="1">
            <a:off x="3520013" y="3346015"/>
            <a:ext cx="5304222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2FCDBE-C5E9-B64F-8DA6-E88816A87BBE}"/>
              </a:ext>
            </a:extLst>
          </p:cNvPr>
          <p:cNvSpPr txBox="1"/>
          <p:nvPr/>
        </p:nvSpPr>
        <p:spPr>
          <a:xfrm>
            <a:off x="668566" y="4337360"/>
            <a:ext cx="2628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ore-KR" sz="1100" dirty="0"/>
              <a:t>* This scenarios are based on “Cross-NUMA test” case in </a:t>
            </a:r>
            <a:r>
              <a:rPr lang="en-US" altLang="ko-Kore-KR" sz="1100" dirty="0" err="1"/>
              <a:t>ViNePERF</a:t>
            </a:r>
            <a:r>
              <a:rPr lang="en-US" altLang="ko-Kore-KR" sz="1100" dirty="0"/>
              <a:t> from </a:t>
            </a:r>
            <a:r>
              <a:rPr lang="en-US" altLang="ko-Kore-KR" sz="1100" dirty="0" err="1"/>
              <a:t>Anuket</a:t>
            </a:r>
            <a:r>
              <a:rPr lang="en-US" altLang="ko-Kore-KR" sz="1100" dirty="0"/>
              <a:t> project</a:t>
            </a:r>
            <a:br>
              <a:rPr lang="en-US" altLang="ko-Kore-KR" sz="1100" dirty="0"/>
            </a:br>
            <a:r>
              <a:rPr lang="en-US" altLang="ko-Kore-KR" sz="1100" dirty="0"/>
              <a:t>(OPNFV </a:t>
            </a:r>
            <a:r>
              <a:rPr lang="en-US" altLang="ko-Kore-KR" sz="1100" dirty="0" err="1"/>
              <a:t>vsperf</a:t>
            </a:r>
            <a:r>
              <a:rPr lang="en-US" altLang="ko-Kore-KR" sz="1100" dirty="0"/>
              <a:t> in previous)</a:t>
            </a:r>
            <a:endParaRPr kumimoji="0" lang="en-US" altLang="ko-Kore-KR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D538C-EFC9-7444-A44D-9F65BCDBFD91}"/>
              </a:ext>
            </a:extLst>
          </p:cNvPr>
          <p:cNvSpPr txBox="1"/>
          <p:nvPr/>
        </p:nvSpPr>
        <p:spPr>
          <a:xfrm>
            <a:off x="889907" y="1518557"/>
            <a:ext cx="247666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With OVS-DPDK / VPP, we compare network performance with different NUMA 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62FFB-CCDF-FF44-AEEA-3E7402AE235F}"/>
              </a:ext>
            </a:extLst>
          </p:cNvPr>
          <p:cNvSpPr txBox="1"/>
          <p:nvPr/>
        </p:nvSpPr>
        <p:spPr>
          <a:xfrm>
            <a:off x="3479714" y="2974589"/>
            <a:ext cx="9755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Scenario1 (s1)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B5BB4F-BDE1-584C-8013-01F452C241AD}"/>
              </a:ext>
            </a:extLst>
          </p:cNvPr>
          <p:cNvSpPr txBox="1"/>
          <p:nvPr/>
        </p:nvSpPr>
        <p:spPr>
          <a:xfrm>
            <a:off x="5722587" y="2974589"/>
            <a:ext cx="9755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Scenario2 (s2)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1876A-D41F-B34C-8A2E-A4D4C2172754}"/>
              </a:ext>
            </a:extLst>
          </p:cNvPr>
          <p:cNvSpPr txBox="1"/>
          <p:nvPr/>
        </p:nvSpPr>
        <p:spPr>
          <a:xfrm>
            <a:off x="5722587" y="4774531"/>
            <a:ext cx="9755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Scenario4 (s4)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BBC935-09C7-994B-8B8C-5A870BED129E}"/>
              </a:ext>
            </a:extLst>
          </p:cNvPr>
          <p:cNvSpPr txBox="1"/>
          <p:nvPr/>
        </p:nvSpPr>
        <p:spPr>
          <a:xfrm>
            <a:off x="3479714" y="4774531"/>
            <a:ext cx="9755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Scenario3 (s3)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8847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725A-5937-034A-AA08-013A33E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What got done</a:t>
            </a:r>
            <a:endParaRPr kumimoji="1" lang="ko-Kore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4B7FF3-7418-1449-83D9-F4E92094C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098" y="1143000"/>
            <a:ext cx="8229600" cy="37555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ko-KR" sz="2000" b="0" dirty="0"/>
              <a:t>Benchmarking Configuration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endParaRPr lang="en-US" altLang="ko-KR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EF19-AC19-1D48-9281-6FCD777EF5FE}"/>
              </a:ext>
            </a:extLst>
          </p:cNvPr>
          <p:cNvSpPr txBox="1"/>
          <p:nvPr/>
        </p:nvSpPr>
        <p:spPr>
          <a:xfrm>
            <a:off x="889908" y="1518557"/>
            <a:ext cx="14859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Hardware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54B09-BF74-874E-B159-D5E71E9D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72915"/>
              </p:ext>
            </p:extLst>
          </p:nvPr>
        </p:nvGraphicFramePr>
        <p:xfrm>
          <a:off x="957487" y="1986042"/>
          <a:ext cx="3875316" cy="294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24885">
                  <a:extLst>
                    <a:ext uri="{9D8B030D-6E8A-4147-A177-3AD203B41FA5}">
                      <a16:colId xmlns:a16="http://schemas.microsoft.com/office/drawing/2014/main" val="628288996"/>
                    </a:ext>
                  </a:extLst>
                </a:gridCol>
                <a:gridCol w="2950431">
                  <a:extLst>
                    <a:ext uri="{9D8B030D-6E8A-4147-A177-3AD203B41FA5}">
                      <a16:colId xmlns:a16="http://schemas.microsoft.com/office/drawing/2014/main" val="789108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CPU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Intel(R) Xeon(R) Gold 5220R CPU @ 2.20GHz</a:t>
                      </a:r>
                      <a:endParaRPr lang="ko-Kore-KR" sz="100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48 CPU cores * 2 NUMA nodes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0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Memory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256GB: 32GB x 4DIMMs x 2 NUMA nodes @ 2400MHz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642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NIC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Intel Corporation Ethernet Network Adapter X710-DA2 10Gbps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3863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Microcode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0x5003102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73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Intel NIC Device ID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0x1572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273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Intel NIC Firmware version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6.01 0x800035cf 1.1747.0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837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BIOS setting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CPU Power and Performance Policy &lt;Performance&gt;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CPU C-state Disabled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CPU P-state Disabled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Intel(R) Hyper-Threading Tech Enabled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Turbo Boost Disabled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2240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0B3BB1-5936-EE40-88B7-E588FBB2BF4D}"/>
              </a:ext>
            </a:extLst>
          </p:cNvPr>
          <p:cNvSpPr txBox="1"/>
          <p:nvPr/>
        </p:nvSpPr>
        <p:spPr>
          <a:xfrm>
            <a:off x="4914446" y="1518557"/>
            <a:ext cx="14859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CC5AD22-EC17-5F4C-972B-1D7A676F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55196"/>
              </p:ext>
            </p:extLst>
          </p:nvPr>
        </p:nvGraphicFramePr>
        <p:xfrm>
          <a:off x="5143500" y="1986042"/>
          <a:ext cx="3875316" cy="9178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24885">
                  <a:extLst>
                    <a:ext uri="{9D8B030D-6E8A-4147-A177-3AD203B41FA5}">
                      <a16:colId xmlns:a16="http://schemas.microsoft.com/office/drawing/2014/main" val="1769722170"/>
                    </a:ext>
                  </a:extLst>
                </a:gridCol>
                <a:gridCol w="2950431">
                  <a:extLst>
                    <a:ext uri="{9D8B030D-6E8A-4147-A177-3AD203B41FA5}">
                      <a16:colId xmlns:a16="http://schemas.microsoft.com/office/drawing/2014/main" val="36585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Operating System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CentOS Linux 7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53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Linux Kernel Version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3.10.0-1160.31.1.el7.x86_64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523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j-lt"/>
                        </a:rPr>
                        <a:t>GCC version</a:t>
                      </a:r>
                      <a:endParaRPr lang="ko-Kore-KR" sz="100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  <a:latin typeface="+mj-lt"/>
                        </a:rPr>
                        <a:t>gcc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 version 4.8.5 20150623 (Red Hat 4.8.5-44)</a:t>
                      </a:r>
                      <a:endParaRPr lang="ko-Kore-KR" sz="1000" dirty="0">
                        <a:effectLst/>
                        <a:latin typeface="+mj-lt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8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DPDK version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20.11</a:t>
                      </a:r>
                      <a:endParaRPr lang="ko-Kore-KR" sz="10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7374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B7794-B951-6F4C-9EBC-1267863B6A1C}"/>
              </a:ext>
            </a:extLst>
          </p:cNvPr>
          <p:cNvSpPr txBox="1"/>
          <p:nvPr/>
        </p:nvSpPr>
        <p:spPr>
          <a:xfrm>
            <a:off x="4914446" y="3119455"/>
            <a:ext cx="26946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Traffic Generator : T-Rex</a:t>
            </a:r>
          </a:p>
        </p:txBody>
      </p:sp>
    </p:spTree>
    <p:extLst>
      <p:ext uri="{BB962C8B-B14F-4D97-AF65-F5344CB8AC3E}">
        <p14:creationId xmlns:p14="http://schemas.microsoft.com/office/powerpoint/2010/main" val="32454814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063229"/>
            <a:ext cx="8229599" cy="3519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Benchmarking Results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8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8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8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8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546883-3B2B-1A42-A4A8-57F0BC97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38" y="1063229"/>
            <a:ext cx="2789323" cy="18443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7DDD9E-FB28-F74F-B8B6-417805F8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64" y="1063229"/>
            <a:ext cx="2815049" cy="1844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FD1F5C-CEF3-154B-9123-D43B95E5B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338" y="2944776"/>
            <a:ext cx="2776288" cy="1824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31F8E9-26EF-F749-BB45-A59B202CB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64" y="2944776"/>
            <a:ext cx="2821907" cy="18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22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200150"/>
            <a:ext cx="8229599" cy="3382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Benchmarking Summary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For packet loss measurement, results were not consistency at every tests trials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T-Rex problem? Or other reason..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The results of the NUMA-Affinity test were mostly similar to the expected values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But in the small size packet, throughput was measured in terrible to use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8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Future Works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Benchmarking results and trouble-shootings will be contributed to our draft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800" dirty="0"/>
              <a:t>Based on our full experiments of hackathon from IETF 106, plan to discuss with other related community (e.g., </a:t>
            </a:r>
            <a:r>
              <a:rPr lang="en-US" sz="1800" dirty="0" err="1"/>
              <a:t>ViNePERF</a:t>
            </a:r>
            <a:r>
              <a:rPr lang="en-US" sz="1800" dirty="0"/>
              <a:t> in </a:t>
            </a:r>
            <a:r>
              <a:rPr lang="en-US" sz="1800" dirty="0" err="1"/>
              <a:t>Anuket</a:t>
            </a:r>
            <a:r>
              <a:rPr lang="en-US" sz="1800" dirty="0"/>
              <a:t>) for improving BMWG work</a:t>
            </a:r>
            <a:endParaRPr sz="18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3619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700</Words>
  <Application>Microsoft Macintosh PowerPoint</Application>
  <PresentationFormat>화면 슬라이드 쇼(16:9)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Office Theme</vt:lpstr>
      <vt:lpstr>BMWG – Containerized Infrastructure Benchmarking</vt:lpstr>
      <vt:lpstr>Hackathon Plan</vt:lpstr>
      <vt:lpstr>Hackathon Plan</vt:lpstr>
      <vt:lpstr>What got done</vt:lpstr>
      <vt:lpstr>What got done</vt:lpstr>
      <vt:lpstr>What got done</vt:lpstr>
      <vt:lpstr>What got done</vt:lpstr>
      <vt:lpstr>What we learned</vt:lpstr>
      <vt:lpstr>What we learned</vt:lpstr>
      <vt:lpstr>Wrap Up</vt:lpstr>
      <vt:lpstr>PowerPoint 프레젠테이션</vt:lpstr>
      <vt:lpstr>What we learned</vt:lpstr>
      <vt:lpstr>What we learned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Tran Pearl</dc:creator>
  <cp:lastModifiedBy>선경재</cp:lastModifiedBy>
  <cp:revision>93</cp:revision>
  <dcterms:modified xsi:type="dcterms:W3CDTF">2021-07-23T18:17:34Z</dcterms:modified>
</cp:coreProperties>
</file>