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61" r:id="rId2"/>
    <p:sldMasterId id="2147483648" r:id="rId3"/>
    <p:sldMasterId id="2147483666" r:id="rId4"/>
    <p:sldMasterId id="2147483670" r:id="rId5"/>
    <p:sldMasterId id="2147483673" r:id="rId6"/>
  </p:sldMasterIdLst>
  <p:notesMasterIdLst>
    <p:notesMasterId r:id="rId39"/>
  </p:notesMasterIdLst>
  <p:handoutMasterIdLst>
    <p:handoutMasterId r:id="rId40"/>
  </p:handoutMasterIdLst>
  <p:sldIdLst>
    <p:sldId id="322" r:id="rId7"/>
    <p:sldId id="291" r:id="rId8"/>
    <p:sldId id="336" r:id="rId9"/>
    <p:sldId id="389" r:id="rId10"/>
    <p:sldId id="391" r:id="rId11"/>
    <p:sldId id="392" r:id="rId12"/>
    <p:sldId id="393" r:id="rId13"/>
    <p:sldId id="385" r:id="rId14"/>
    <p:sldId id="337" r:id="rId15"/>
    <p:sldId id="331" r:id="rId16"/>
    <p:sldId id="338" r:id="rId17"/>
    <p:sldId id="400" r:id="rId18"/>
    <p:sldId id="339" r:id="rId19"/>
    <p:sldId id="361" r:id="rId20"/>
    <p:sldId id="381" r:id="rId21"/>
    <p:sldId id="383" r:id="rId22"/>
    <p:sldId id="382" r:id="rId23"/>
    <p:sldId id="344" r:id="rId24"/>
    <p:sldId id="345" r:id="rId25"/>
    <p:sldId id="379" r:id="rId26"/>
    <p:sldId id="380" r:id="rId27"/>
    <p:sldId id="404" r:id="rId28"/>
    <p:sldId id="347" r:id="rId29"/>
    <p:sldId id="403" r:id="rId30"/>
    <p:sldId id="402" r:id="rId31"/>
    <p:sldId id="401" r:id="rId32"/>
    <p:sldId id="395" r:id="rId33"/>
    <p:sldId id="398" r:id="rId34"/>
    <p:sldId id="350" r:id="rId35"/>
    <p:sldId id="351" r:id="rId36"/>
    <p:sldId id="396" r:id="rId37"/>
    <p:sldId id="323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80"/>
    <a:srgbClr val="FC59B0"/>
    <a:srgbClr val="FDA1D4"/>
    <a:srgbClr val="3B3B3B"/>
    <a:srgbClr val="C5C5C5"/>
    <a:srgbClr val="F12972"/>
    <a:srgbClr val="E40363"/>
    <a:srgbClr val="FEC4E5"/>
    <a:srgbClr val="E47FBD"/>
    <a:srgbClr val="E40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2" autoAdjust="0"/>
    <p:restoredTop sz="99632" autoAdjust="0"/>
  </p:normalViewPr>
  <p:slideViewPr>
    <p:cSldViewPr snapToGrid="0">
      <p:cViewPr>
        <p:scale>
          <a:sx n="100" d="100"/>
          <a:sy n="100" d="100"/>
        </p:scale>
        <p:origin x="-1944" y="-10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53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7C57-9822-6A4D-908D-5748AB389473}" type="datetimeFigureOut">
              <a:rPr kumimoji="1" lang="zh-CN" altLang="en-US" smtClean="0"/>
              <a:t>2018/7/26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32972-AA04-8245-A842-ED0407530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0404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9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5/proc.5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1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-XX:+</a:t>
            </a:r>
            <a:r>
              <a:rPr lang="en-US" altLang="zh-CN" sz="1200" dirty="0" err="1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PrintHeapAtGC</a:t>
            </a:r>
            <a:r>
              <a:rPr lang="zh-CN" altLang="en-US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是个很好的参数，它可以打印内存边界，结合</a:t>
            </a:r>
            <a:r>
              <a:rPr lang="en-US" altLang="zh-CN" sz="1200" dirty="0" err="1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heapdump</a:t>
            </a:r>
            <a:r>
              <a:rPr lang="zh-CN" altLang="en-US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文件在线下搭配</a:t>
            </a:r>
            <a:r>
              <a:rPr lang="en-US" altLang="zh-CN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MAT</a:t>
            </a:r>
            <a:r>
              <a:rPr lang="zh-CN" altLang="en-US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使用是一绝配。但是</a:t>
            </a:r>
            <a:r>
              <a:rPr lang="en-US" altLang="zh-CN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-XX:+</a:t>
            </a:r>
            <a:r>
              <a:rPr lang="en-US" altLang="zh-CN" sz="1200" dirty="0" err="1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PrintHeapAtGC</a:t>
            </a:r>
            <a:r>
              <a:rPr lang="zh-CN" altLang="en-US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的参数通常是没有开启的，要开启的话还要重启进程，重启线上的进程通过需要经过繁琐的流程。而通过</a:t>
            </a:r>
            <a:r>
              <a:rPr lang="en-US" altLang="zh-CN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./vjmap.sh -address </a:t>
            </a:r>
            <a:r>
              <a:rPr lang="zh-CN" altLang="en-US" sz="12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就可以代价比较小的打印出来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0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HotSpotAgent.attach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的内容，下面详细解析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整个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Heap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的数据通过</a:t>
            </a:r>
            <a:r>
              <a:rPr lang="zh-CN" altLang="en-US" sz="1200" b="1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访问者模式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迭代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heap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的内部信息获取。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04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r>
              <a:rPr lang="zh-CN" altLang="en-US" dirty="0" smtClean="0"/>
              <a:t>：讲解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1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37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3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注意：小结，停顿，提问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3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与</a:t>
            </a:r>
            <a:r>
              <a:rPr lang="en-US" altLang="zh-CN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top</a:t>
            </a: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显示“操作系统概况与繁忙进程细节”相对应，</a:t>
            </a:r>
            <a:r>
              <a:rPr lang="en-US" altLang="zh-CN" sz="18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vjtop</a:t>
            </a: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显示“</a:t>
            </a:r>
            <a:r>
              <a:rPr lang="en-US" altLang="zh-CN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进程概况与繁忙线程细节”</a:t>
            </a:r>
            <a:endParaRPr lang="en-US" altLang="zh-CN" sz="18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285750" indent="-2857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在</a:t>
            </a:r>
            <a:r>
              <a:rPr lang="en-US" altLang="zh-CN" sz="18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jvmtop</a:t>
            </a:r>
            <a:r>
              <a:rPr lang="en-US" altLang="zh-CN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 </a:t>
            </a: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的基础上二次开发，结合 </a:t>
            </a:r>
            <a:r>
              <a:rPr lang="en-US" altLang="zh-CN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SJK</a:t>
            </a: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的优点，以及一些更好的想法。</a:t>
            </a:r>
            <a:endParaRPr lang="en-US" altLang="zh-CN" sz="18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4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展示进程数据，按总消耗</a:t>
            </a:r>
            <a:r>
              <a:rPr lang="en-US" altLang="zh-CN" sz="14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/delta</a:t>
            </a:r>
            <a:r>
              <a:rPr lang="zh-CN" altLang="en-US" sz="14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消耗排序等</a:t>
            </a:r>
            <a:endParaRPr lang="en-US" altLang="zh-CN" sz="14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4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交互式输出，显示格式切换等</a:t>
            </a:r>
            <a:endParaRPr lang="en-US" altLang="zh-CN" sz="14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285750" lvl="0" indent="-2857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不会造成</a:t>
            </a:r>
            <a:r>
              <a:rPr lang="en-US" altLang="zh-CN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8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停顿，线上运行</a:t>
            </a:r>
            <a:r>
              <a:rPr lang="zh-CN" altLang="en-US" sz="1800" b="1" kern="1200" dirty="0" smtClean="0">
                <a:solidFill>
                  <a:srgbClr val="0070C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安全</a:t>
            </a:r>
            <a:endParaRPr lang="en-US" altLang="zh-CN" sz="1800" b="1" kern="1200" dirty="0" smtClean="0">
              <a:solidFill>
                <a:srgbClr val="0070C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2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Resident Set Size,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该进程在内存中的页的数量。该数据从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//status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含义与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filesystem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中一致。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被交换出去的虚存大小。该数据从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//status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含义与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filesystem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中一致。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rchar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通过系统调用的读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写的字节数。该数据从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中获取，含义与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filesystem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中一致。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read_bytes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write_bytes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真正达到存储层的读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写的字节数。该数据从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中获取，含义与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filesystem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中一致。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codeCache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编译的二进制代码的存放区，满后将不能编译新的代码。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堆外内存，但注意新版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不经过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所分配的堆外内存未能纪录。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SAFE-POINT: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开启时可用，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真正的停顿次数及停顿时间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线程区数据解释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线程在打印间隔内所占的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按单个核计算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SYSCPU: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线程在打印间隔内所占的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 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按单个核计算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从进程启动到现在，线程的总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时间的百分比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TOLSYS: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从进程启动到现在，线程的总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 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时间的百分比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底部数据解释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time: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本次采集数据及输出的耗时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time: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本次采集数据及输出的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时间占用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通过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VirtualMachine.attach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并加载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JMX agent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，启动目标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JMX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服务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从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/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proc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/&lt;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pid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&gt;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下面获取进程层面的信息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通过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JMX/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PerfData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获取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层面的信息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统计所有线程的总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CPU/memory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和单位时间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CPU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memory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的数据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04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Attach</a:t>
            </a:r>
            <a:r>
              <a:rPr lang="zh-CN" altLang="en-US" dirty="0" smtClean="0"/>
              <a:t>如果没有启动</a:t>
            </a:r>
            <a:r>
              <a:rPr lang="en-US" altLang="zh-CN" dirty="0" smtClean="0"/>
              <a:t>JMX</a:t>
            </a:r>
            <a:r>
              <a:rPr lang="zh-CN" altLang="en-US" dirty="0" smtClean="0"/>
              <a:t>，则自动启动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0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品会内部许多业务系统已经上了内部的云平台，随着业务的发展，越来越多的容器会被进行发布上线。基于容器的云平台带来了许多便利，比如系统的弹性伸缩，运行环境的标准化等，但是也给线上排查问题带来了难度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时有个业务域，每次发布的时候都会多少有几个容器会超时起不来，然后云平台就自动杀掉重启了。重启了几次之后最终也能把所有容器起起来。云平台具备这种容错性固然是好事，但是每次都需要花费时间去等容器重启，必然会给用户带来发布效率的问题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在以前物理机的年代，某台机有问题只要保留好现场，登到机器里面进行各种排查，通常都能找到问题所在。但是如今容器的年代，这个方法已经行不通了，因为现场已经没有了。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那么问题来了，如何保留现场？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1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的方式映射到了内存里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是直接通过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DirectByteBuffer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里读取的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交互式，可控，避免不停刷新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04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模糊匹配不同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版本不同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算法的名称等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30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首先，传统意义的“现场”肯定是没有的了，因为容器已经被销毁了，这里能做的只是在现场存在的情况下，把数据尽量的保存下来。那么这就变成两个问题：</a:t>
            </a: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如何触发收集动作？从发布到重启，一连贯都是云平台的步骤，换句话说，如何把收集的钩子放到合适的地方。</a:t>
            </a: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收集哪些数据？</a:t>
            </a:r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唯品会云平台的</a:t>
            </a:r>
            <a:r>
              <a:rPr lang="en-US" altLang="zh-CN" baseline="0" dirty="0" smtClean="0"/>
              <a:t>image</a:t>
            </a:r>
            <a:r>
              <a:rPr lang="zh-CN" altLang="en-US" baseline="0" dirty="0" smtClean="0"/>
              <a:t>内置了</a:t>
            </a:r>
            <a:r>
              <a:rPr lang="en-US" altLang="zh-CN" dirty="0" smtClean="0"/>
              <a:t>pre_stop.sh</a:t>
            </a:r>
            <a:r>
              <a:rPr lang="zh-CN" altLang="en-US" dirty="0" smtClean="0"/>
              <a:t>的脚本，当容器被关闭的时候会触发这个脚本。可以在</a:t>
            </a:r>
            <a:r>
              <a:rPr lang="en-US" altLang="zh-CN" dirty="0" smtClean="0"/>
              <a:t>pre_stop.sh</a:t>
            </a:r>
            <a:r>
              <a:rPr lang="zh-CN" altLang="en-US" dirty="0" smtClean="0"/>
              <a:t>加入收集数据的钩子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应用来说，通常需要收集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类数据，线程数据，内存数据，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数据，甚至还需要收集一些特殊的信息比如一些没有写到宿主机的日志，一些安全信息等等。因为没有找到问题之前，数据总是越完整越好。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如果没有上</a:t>
            </a:r>
            <a:r>
              <a:rPr lang="en-US" altLang="zh-CN" dirty="0" err="1" smtClean="0"/>
              <a:t>vjdump</a:t>
            </a:r>
            <a:r>
              <a:rPr lang="zh-CN" altLang="en-US" dirty="0" smtClean="0"/>
              <a:t>，这种问题可能是非常难排查的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不知道大家有没有试过，代码在不停的迭代的过程中，经历过若干版本之后，性能没有那么高了，内存效率也没有那么好了？我们发现经过了几个版本之后，最初的版本和当前的版本的</a:t>
            </a:r>
            <a:r>
              <a:rPr lang="en-US" altLang="zh-CN" dirty="0" smtClean="0"/>
              <a:t>old</a:t>
            </a:r>
            <a:r>
              <a:rPr lang="en-US" altLang="zh-CN" baseline="0" dirty="0" smtClean="0"/>
              <a:t> gen</a:t>
            </a:r>
            <a:r>
              <a:rPr lang="zh-CN" altLang="en-US" baseline="0" dirty="0" smtClean="0"/>
              <a:t>的增长速度有明显的差别，那必须要调优啊。但是从什么时候开始，或者是改动了导致却不知道</a:t>
            </a:r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虽然说，最终发生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的时候能把内存回收到，但是对于一些实时性要求较高的应用，有时候</a:t>
            </a:r>
            <a:r>
              <a:rPr lang="en-US" altLang="zh-CN" dirty="0" smtClean="0"/>
              <a:t>GC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FGC</a:t>
            </a:r>
            <a:r>
              <a:rPr lang="zh-CN" altLang="en-US" dirty="0" smtClean="0"/>
              <a:t>带来的停顿是致命的，应该尽量避免或者减少</a:t>
            </a:r>
            <a:r>
              <a:rPr lang="en-US" altLang="zh-CN" dirty="0" smtClean="0"/>
              <a:t>FGC</a:t>
            </a:r>
            <a:r>
              <a:rPr lang="zh-CN" altLang="en-US" dirty="0" smtClean="0"/>
              <a:t>的产生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于是问题变成了，如何能够在生产环境（操作轻量简单），快速的查看</a:t>
            </a:r>
            <a:r>
              <a:rPr lang="en-US" altLang="zh-CN" dirty="0" smtClean="0"/>
              <a:t>old gen</a:t>
            </a:r>
            <a:r>
              <a:rPr lang="zh-CN" altLang="en-US" dirty="0" smtClean="0"/>
              <a:t>甚至是</a:t>
            </a:r>
            <a:r>
              <a:rPr lang="en-US" altLang="zh-CN" dirty="0" err="1" smtClean="0"/>
              <a:t>sur</a:t>
            </a:r>
            <a:r>
              <a:rPr lang="zh-CN" altLang="en-US" dirty="0" smtClean="0"/>
              <a:t>区的信息？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遇到问题怎么办？当然是先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啦。搜索发现，业界并不是很多工具可以既轻量又清晰的定位</a:t>
            </a:r>
            <a:r>
              <a:rPr lang="en-US" altLang="zh-CN" dirty="0" smtClean="0"/>
              <a:t>old</a:t>
            </a:r>
            <a:r>
              <a:rPr lang="en-US" altLang="zh-CN" baseline="0" dirty="0" smtClean="0"/>
              <a:t> gen</a:t>
            </a:r>
            <a:r>
              <a:rPr lang="zh-CN" altLang="en-US" baseline="0" dirty="0" smtClean="0"/>
              <a:t>的数据。比如用</a:t>
            </a:r>
            <a:r>
              <a:rPr lang="en-US" altLang="zh-CN" baseline="0" dirty="0" smtClean="0"/>
              <a:t>MAT</a:t>
            </a:r>
            <a:r>
              <a:rPr lang="zh-CN" altLang="en-US" baseline="0" dirty="0" smtClean="0"/>
              <a:t>，然后在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应用中打开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-XX:+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PrintHeapAtGC</a:t>
            </a:r>
            <a:r>
              <a:rPr lang="zh-CN" altLang="en-US" baseline="0" dirty="0" smtClean="0"/>
              <a:t>，然后用</a:t>
            </a:r>
            <a:r>
              <a:rPr lang="en-US" altLang="zh-CN" baseline="0" dirty="0" smtClean="0"/>
              <a:t>OQL</a:t>
            </a:r>
            <a:r>
              <a:rPr lang="zh-CN" altLang="en-US" baseline="0" dirty="0" smtClean="0"/>
              <a:t>通过地址过滤的方式把</a:t>
            </a:r>
            <a:r>
              <a:rPr lang="en-US" altLang="zh-CN" baseline="0" dirty="0" smtClean="0"/>
              <a:t>old gen</a:t>
            </a:r>
            <a:r>
              <a:rPr lang="zh-CN" altLang="en-US" baseline="0" dirty="0" smtClean="0"/>
              <a:t>对象过滤出来。这样当然是很好，但是</a:t>
            </a:r>
            <a:r>
              <a:rPr lang="en-US" altLang="zh-CN" baseline="0" dirty="0" smtClean="0"/>
              <a:t>MAT</a:t>
            </a:r>
            <a:r>
              <a:rPr lang="zh-CN" altLang="en-US" baseline="0" dirty="0" smtClean="0"/>
              <a:t>太慢，而且要在应用增加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参数然后重启才能比较准确的找到</a:t>
            </a:r>
            <a:r>
              <a:rPr lang="en-US" altLang="zh-CN" baseline="0" dirty="0" smtClean="0"/>
              <a:t>old gen</a:t>
            </a:r>
            <a:r>
              <a:rPr lang="zh-CN" altLang="en-US" baseline="0" dirty="0" smtClean="0"/>
              <a:t>对象</a:t>
            </a:r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案例讲解完，停顿，小结，提问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：性能的提升、更多数据的获得、更友好的显示。有病治病，无病强身，各位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程序员居家旅行的必备良药</a:t>
            </a:r>
            <a:endParaRPr lang="en-US" altLang="zh-CN" dirty="0" smtClean="0"/>
          </a:p>
          <a:p>
            <a:r>
              <a:rPr lang="zh-CN" altLang="en-US" dirty="0" smtClean="0"/>
              <a:t>问题排查：比如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内存，比如线程问题，比如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传统的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jmap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 -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histo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 &lt;PID&gt;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只能针对整个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heap</a:t>
            </a:r>
          </a:p>
          <a:p>
            <a:pPr marL="171450" indent="-1714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vjmap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可以针对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Old gen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survivor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区，并且可以根据对象的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age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进行过滤。对于内存缓慢泄露或者老生代增长过快的调查特别有帮助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171450" indent="-1714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支持打印内存边界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171450" indent="-1714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起源于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tbjmap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，在其基础上做了较大的二次开发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171450" indent="-1714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仅支持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CMS GC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200" kern="1200" dirty="0" err="1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ParallelGC</a:t>
            </a:r>
            <a:endParaRPr lang="en-US" altLang="zh-CN" sz="1200" kern="1200" dirty="0" smtClean="0">
              <a:solidFill>
                <a:srgbClr val="212040"/>
              </a:solidFill>
              <a:latin typeface="+mj-ea"/>
              <a:ea typeface="+mn-ea"/>
              <a:cs typeface="Microsoft YaHei Light" charset="-122"/>
              <a:sym typeface="PingFang SC Semibold"/>
            </a:endParaRPr>
          </a:p>
          <a:p>
            <a:pPr marL="171450" indent="-171450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停顿</a:t>
            </a:r>
            <a:r>
              <a:rPr lang="en-US" altLang="zh-CN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200" kern="1200" dirty="0" smtClean="0">
                <a:solidFill>
                  <a:srgbClr val="21204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，线上使用必须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+mj-ea"/>
                <a:ea typeface="+mn-ea"/>
                <a:cs typeface="Microsoft YaHei Light" charset="-122"/>
                <a:sym typeface="PingFang SC Semibold"/>
              </a:rPr>
              <a:t>摘流量！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9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常见的</a:t>
            </a:r>
            <a:r>
              <a:rPr lang="en-US" altLang="zh-CN" dirty="0" smtClean="0"/>
              <a:t>Promotion failed</a:t>
            </a:r>
            <a:r>
              <a:rPr lang="zh-CN" altLang="en-US" dirty="0" smtClean="0"/>
              <a:t>导致的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，都是因为有对象被</a:t>
            </a:r>
            <a:r>
              <a:rPr lang="en-US" altLang="zh-CN" dirty="0" smtClean="0"/>
              <a:t>promoted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old</a:t>
            </a:r>
            <a:r>
              <a:rPr lang="en-US" altLang="zh-CN" baseline="0" dirty="0" smtClean="0"/>
              <a:t> gen</a:t>
            </a:r>
            <a:r>
              <a:rPr lang="zh-CN" altLang="en-US" baseline="0" dirty="0" smtClean="0"/>
              <a:t>引起的。单看</a:t>
            </a:r>
            <a:r>
              <a:rPr lang="en-US" altLang="zh-CN" baseline="0" dirty="0" smtClean="0"/>
              <a:t>old gen</a:t>
            </a:r>
            <a:r>
              <a:rPr lang="zh-CN" altLang="en-US" baseline="0" dirty="0" smtClean="0"/>
              <a:t>的内容，不一定能看出问题，因为很多老年代的对象可能是被迫分配到老年代的。真正的问题对象可能一直占据着</a:t>
            </a:r>
            <a:r>
              <a:rPr lang="en-US" altLang="zh-CN" baseline="0" dirty="0" err="1" smtClean="0"/>
              <a:t>sur</a:t>
            </a:r>
            <a:r>
              <a:rPr lang="zh-CN" altLang="en-US" baseline="0" dirty="0" smtClean="0"/>
              <a:t>区。需要看</a:t>
            </a:r>
            <a:r>
              <a:rPr lang="en-US" altLang="zh-CN" baseline="0" dirty="0" err="1" smtClean="0"/>
              <a:t>sur</a:t>
            </a:r>
            <a:r>
              <a:rPr lang="zh-CN" altLang="en-US" baseline="0" dirty="0" smtClean="0"/>
              <a:t>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5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29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29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8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82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4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20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/>
          <a:lstStyle>
            <a:lvl1pPr algn="ctr">
              <a:defRPr b="1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51155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2517962" cy="326407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18062" y="1369456"/>
            <a:ext cx="2512919" cy="326407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内容占位符 3"/>
          <p:cNvSpPr>
            <a:spLocks noGrp="1"/>
          </p:cNvSpPr>
          <p:nvPr>
            <p:ph sz="half" idx="13"/>
          </p:nvPr>
        </p:nvSpPr>
        <p:spPr>
          <a:xfrm>
            <a:off x="6002431" y="1369457"/>
            <a:ext cx="2512919" cy="326407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8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82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4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20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/>
          <a:lstStyle>
            <a:lvl1pPr algn="ctr">
              <a:defRPr b="1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51155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2517962" cy="326407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18062" y="1369456"/>
            <a:ext cx="2512919" cy="326407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内容占位符 3"/>
          <p:cNvSpPr>
            <a:spLocks noGrp="1"/>
          </p:cNvSpPr>
          <p:nvPr>
            <p:ph sz="half" idx="13"/>
          </p:nvPr>
        </p:nvSpPr>
        <p:spPr>
          <a:xfrm>
            <a:off x="6002431" y="1369457"/>
            <a:ext cx="2512919" cy="326407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0"/>
          <a:stretch/>
        </p:blipFill>
        <p:spPr>
          <a:xfrm>
            <a:off x="0" y="1116261"/>
            <a:ext cx="9144000" cy="29966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87" y="4468873"/>
            <a:ext cx="973308" cy="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25"/>
            <a:ext cx="9144000" cy="4124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87" y="4455123"/>
            <a:ext cx="973308" cy="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flipH="1">
            <a:off x="0" y="0"/>
            <a:ext cx="73152" cy="5143500"/>
          </a:xfrm>
          <a:prstGeom prst="rect">
            <a:avLst/>
          </a:prstGeom>
          <a:solidFill>
            <a:srgbClr val="F12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b="35903"/>
          <a:stretch/>
        </p:blipFill>
        <p:spPr>
          <a:xfrm>
            <a:off x="8030915" y="4898608"/>
            <a:ext cx="764016" cy="189738"/>
          </a:xfrm>
          <a:prstGeom prst="rect">
            <a:avLst/>
          </a:prstGeom>
        </p:spPr>
      </p:pic>
      <p:cxnSp>
        <p:nvCxnSpPr>
          <p:cNvPr id="3" name="直线连接符 2"/>
          <p:cNvCxnSpPr/>
          <p:nvPr userDrawn="1"/>
        </p:nvCxnSpPr>
        <p:spPr>
          <a:xfrm>
            <a:off x="8738809" y="4937381"/>
            <a:ext cx="0" cy="132674"/>
          </a:xfrm>
          <a:prstGeom prst="line">
            <a:avLst/>
          </a:prstGeom>
          <a:ln>
            <a:solidFill>
              <a:srgbClr val="E531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0"/>
          <a:stretch/>
        </p:blipFill>
        <p:spPr>
          <a:xfrm>
            <a:off x="0" y="1116261"/>
            <a:ext cx="9144000" cy="29966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87" y="4468873"/>
            <a:ext cx="973308" cy="389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25"/>
            <a:ext cx="9144000" cy="4124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87" y="4455123"/>
            <a:ext cx="973308" cy="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25"/>
            <a:ext cx="9144000" cy="4124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87" y="4455123"/>
            <a:ext cx="973308" cy="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0" y="0"/>
            <a:ext cx="73152" cy="5143500"/>
          </a:xfrm>
          <a:prstGeom prst="rect">
            <a:avLst/>
          </a:prstGeom>
          <a:solidFill>
            <a:srgbClr val="F12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b="35903"/>
          <a:stretch/>
        </p:blipFill>
        <p:spPr>
          <a:xfrm>
            <a:off x="8030915" y="4898608"/>
            <a:ext cx="764016" cy="189738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>
          <a:xfrm>
            <a:off x="8738809" y="4937381"/>
            <a:ext cx="0" cy="132674"/>
          </a:xfrm>
          <a:prstGeom prst="line">
            <a:avLst/>
          </a:prstGeom>
          <a:ln>
            <a:solidFill>
              <a:srgbClr val="E531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19855" y="4862032"/>
            <a:ext cx="45032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7665-813E-8E4C-8413-682E1627469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hyperlink" Target="http://wiki.corp.vipshop.com/pages/viewpage.action?pageId=38892415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mp.weixin.qq.com/s/6cJ5JuEgEWmMBzJFBDsSM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java.com/bugdatabase/view_bug.do?bug_id=640393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 txBox="1">
            <a:spLocks/>
          </p:cNvSpPr>
          <p:nvPr/>
        </p:nvSpPr>
        <p:spPr>
          <a:xfrm>
            <a:off x="631789" y="876300"/>
            <a:ext cx="5911885" cy="78029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VJTools</a:t>
            </a:r>
            <a:r>
              <a: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如何利用佛性技术玩转</a:t>
            </a:r>
            <a:r>
              <a:rPr kumimoji="1" lang="en-US" altLang="zh-CN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JVM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副标题 5"/>
          <p:cNvSpPr txBox="1">
            <a:spLocks/>
          </p:cNvSpPr>
          <p:nvPr/>
        </p:nvSpPr>
        <p:spPr>
          <a:xfrm>
            <a:off x="641315" y="1607788"/>
            <a:ext cx="5452692" cy="49613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唯品会</a:t>
            </a:r>
            <a:r>
              <a:rPr kumimoji="1"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Java</a:t>
            </a:r>
            <a:r>
              <a:rPr kumimoji="1"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工具集</a:t>
            </a:r>
            <a:r>
              <a:rPr kumimoji="1" lang="en-US" altLang="zh-CN" sz="18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VJTools</a:t>
            </a:r>
            <a:r>
              <a:rPr kumimoji="1"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的使用及实现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原理</a:t>
            </a:r>
            <a:endParaRPr kumimoji="1"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855" y="3195889"/>
            <a:ext cx="5450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ea"/>
              </a:rPr>
              <a:t>郑德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ea"/>
              </a:rPr>
              <a:t>惠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ea"/>
              </a:rPr>
              <a:t>-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ea"/>
              </a:rPr>
              <a:t>唯品会基础架构部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  <a:sym typeface="+mn-ea"/>
            </a:endParaRPr>
          </a:p>
        </p:txBody>
      </p:sp>
      <p:pic>
        <p:nvPicPr>
          <p:cNvPr id="5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5" y="92661"/>
            <a:ext cx="1206505" cy="6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831939" y="281584"/>
            <a:ext cx="7569111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工具一：</a:t>
            </a:r>
            <a:r>
              <a:rPr lang="en-US" altLang="zh-CN" dirty="0" err="1" smtClean="0"/>
              <a:t>vjmap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048308" y="1021868"/>
            <a:ext cx="4505141" cy="4480931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jmap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</a:t>
            </a:r>
            <a:r>
              <a:rPr lang="en-US" altLang="zh-CN" sz="16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histo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&lt;PID&gt;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，但无分区信息；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vjmap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Old gen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sur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区，排查对象晋升过快；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打印内存边界；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起源于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tbjmap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，二开；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仅支持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CMS GC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ParallelGC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；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停顿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，线上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摘流量！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4" y="1485900"/>
            <a:ext cx="3434439" cy="1776434"/>
          </a:xfrm>
          <a:prstGeom prst="rect">
            <a:avLst/>
          </a:prstGeom>
        </p:spPr>
      </p:pic>
      <p:pic>
        <p:nvPicPr>
          <p:cNvPr id="9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64311" y="298317"/>
            <a:ext cx="7537282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vjmap</a:t>
            </a:r>
            <a:r>
              <a:rPr lang="zh-CN" altLang="en-US" dirty="0"/>
              <a:t>常用指令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4312" y="1034696"/>
            <a:ext cx="7537281" cy="1307390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03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5B6169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// 打印Survivor区的对象统计信息，age&gt;=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5B6169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// 先增大晋升阈值-XX:MaxTenuringThreshold=xx, 查询age较高对象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//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即必定会逃逸到cms区的对象。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5B6169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./vjmap.sh -sur: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minage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=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2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lang="en-US" altLang="zh-CN" sz="1400" b="1" dirty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&lt;</a:t>
            </a:r>
            <a:r>
              <a:rPr lang="en-US" altLang="zh-CN" sz="1400" b="1" dirty="0" err="1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pid</a:t>
            </a:r>
            <a:r>
              <a:rPr lang="en-US" altLang="zh-CN" sz="1400" b="1" dirty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&gt;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5B6169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&gt; /tmp/histo-sur.log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5B6169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1" y="2525498"/>
            <a:ext cx="7537282" cy="23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513460" y="491267"/>
            <a:ext cx="7697089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vjmap</a:t>
            </a:r>
            <a:r>
              <a:rPr lang="zh-CN" altLang="en-US" dirty="0"/>
              <a:t>常用指令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3461" y="1334823"/>
            <a:ext cx="8543925" cy="66105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030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// </a:t>
            </a:r>
            <a:r>
              <a:rPr lang="zh-CN" altLang="en-US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输入</a:t>
            </a:r>
            <a:r>
              <a:rPr lang="en-US" altLang="zh-CN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heap</a:t>
            </a:r>
            <a:r>
              <a:rPr lang="zh-CN" altLang="en-US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地址，类似</a:t>
            </a:r>
            <a:r>
              <a:rPr lang="en-US" altLang="zh-CN" sz="1400" dirty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-XX:+</a:t>
            </a:r>
            <a:r>
              <a:rPr lang="en-US" altLang="zh-CN" sz="1400" dirty="0" err="1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PrintHeapAtGC</a:t>
            </a:r>
            <a:r>
              <a:rPr lang="zh-CN" altLang="en-US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的效果，但是不需要重启</a:t>
            </a:r>
            <a:r>
              <a:rPr lang="en-US" altLang="zh-CN" sz="1400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JVM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./vjmap.sh -address </a:t>
            </a:r>
            <a:r>
              <a:rPr lang="en-US" altLang="zh-CN" sz="1400" b="1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&lt;</a:t>
            </a:r>
            <a:r>
              <a:rPr lang="en-US" altLang="zh-CN" sz="1400" b="1" dirty="0" err="1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pid</a:t>
            </a:r>
            <a:r>
              <a:rPr lang="en-US" altLang="zh-CN" sz="1400" b="1" dirty="0" smtClean="0">
                <a:solidFill>
                  <a:srgbClr val="5B6169"/>
                </a:solidFill>
                <a:latin typeface="Arial Unicode MS" pitchFamily="34" charset="-122"/>
                <a:ea typeface="Menlo"/>
                <a:cs typeface="宋体" pitchFamily="2" charset="-122"/>
              </a:rPr>
              <a:t>&gt;</a:t>
            </a:r>
            <a:endParaRPr lang="en-US" altLang="zh-CN" sz="1400" b="1" dirty="0">
              <a:solidFill>
                <a:srgbClr val="5B6169"/>
              </a:solidFill>
              <a:latin typeface="Arial Unicode MS" pitchFamily="34" charset="-122"/>
              <a:ea typeface="Menl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1" y="2224641"/>
            <a:ext cx="85439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5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702057" y="534338"/>
            <a:ext cx="7584694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vjmap</a:t>
            </a:r>
            <a:r>
              <a:rPr lang="zh-CN" altLang="en-US" dirty="0"/>
              <a:t>实现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16329" y="1279241"/>
            <a:ext cx="3974719" cy="3399083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 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HotSpotAgent.attach</a:t>
            </a:r>
            <a:endParaRPr lang="en-US" altLang="zh-CN" sz="1600" b="1" dirty="0">
              <a:solidFill>
                <a:srgbClr val="0070C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8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访问</a:t>
            </a:r>
            <a:r>
              <a:rPr lang="zh-CN" altLang="en-US" sz="1800" b="1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者</a:t>
            </a:r>
            <a:r>
              <a:rPr lang="zh-CN" altLang="en-US" sz="18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模式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迭代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heap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的内部信息获取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对于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old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gen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survivor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区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</a:t>
            </a:r>
            <a:r>
              <a:rPr lang="zh-CN" altLang="en-US" sz="18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主动遍历</a:t>
            </a:r>
            <a:endParaRPr lang="en-US" altLang="zh-CN" sz="1800" b="1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89" y="1152526"/>
            <a:ext cx="4812355" cy="287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9524"/>
            <a:ext cx="7324726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80865" y="217781"/>
            <a:ext cx="1695586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zh-CN" altLang="en-US" dirty="0"/>
              <a:t>主动遍历</a:t>
            </a:r>
          </a:p>
        </p:txBody>
      </p:sp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35381" y="486502"/>
            <a:ext cx="8079994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/>
              <a:t>JVM Attach</a:t>
            </a:r>
            <a:r>
              <a:rPr lang="zh-CN" altLang="en-US" dirty="0"/>
              <a:t>机制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16331" y="1279243"/>
            <a:ext cx="7985409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5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提供</a:t>
            </a:r>
            <a:r>
              <a:rPr lang="zh-CN" altLang="en-US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的一种</a:t>
            </a:r>
            <a:r>
              <a:rPr lang="en-US" altLang="zh-CN" sz="18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进程间通信的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能力</a:t>
            </a:r>
            <a:endParaRPr lang="en-US" altLang="zh-CN" sz="18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5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 </a:t>
            </a:r>
            <a:r>
              <a:rPr lang="en-US" altLang="zh-CN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Attach</a:t>
            </a:r>
            <a:r>
              <a:rPr lang="zh-CN" altLang="en-US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机制可以对目标进程收集很多信息，如内存</a:t>
            </a:r>
            <a:r>
              <a:rPr lang="en-US" altLang="zh-CN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dump</a:t>
            </a:r>
            <a:r>
              <a:rPr lang="zh-CN" altLang="en-US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，线程</a:t>
            </a:r>
            <a:r>
              <a:rPr lang="en-US" altLang="zh-CN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dump</a:t>
            </a:r>
            <a:r>
              <a:rPr lang="zh-CN" altLang="en-US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，类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信息统计，</a:t>
            </a:r>
            <a:r>
              <a:rPr lang="zh-CN" altLang="en-US" sz="18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动态加载</a:t>
            </a:r>
            <a:r>
              <a:rPr lang="en-US" altLang="zh-CN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agent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等</a:t>
            </a:r>
            <a:endParaRPr lang="en-US" altLang="zh-CN" sz="18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主要分为两种</a:t>
            </a:r>
            <a:endParaRPr lang="en-US" altLang="zh-CN" sz="18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HotSpotAgent.attach</a:t>
            </a:r>
            <a:endParaRPr lang="en-US" altLang="zh-CN" sz="14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VirtualMachine.attach</a:t>
            </a:r>
            <a:endParaRPr lang="en-US" altLang="zh-CN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lang="en-US" altLang="zh-CN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505075"/>
            <a:ext cx="4533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5282" y="4508548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hlinkClick r:id="rId4"/>
              </a:rPr>
              <a:t>Java</a:t>
            </a:r>
            <a:r>
              <a:rPr lang="zh-CN" altLang="en-US" sz="1400" dirty="0" smtClean="0">
                <a:hlinkClick r:id="rId4"/>
              </a:rPr>
              <a:t>工具</a:t>
            </a:r>
            <a:r>
              <a:rPr lang="en-US" altLang="zh-CN" sz="1400" dirty="0" smtClean="0">
                <a:hlinkClick r:id="rId4"/>
              </a:rPr>
              <a:t>attach</a:t>
            </a:r>
            <a:r>
              <a:rPr lang="zh-CN" altLang="en-US" sz="1400" dirty="0" smtClean="0">
                <a:hlinkClick r:id="rId4"/>
              </a:rPr>
              <a:t>方法小结</a:t>
            </a:r>
            <a:endParaRPr lang="zh-CN" altLang="en-US" sz="1400" dirty="0"/>
          </a:p>
        </p:txBody>
      </p:sp>
      <p:pic>
        <p:nvPicPr>
          <p:cNvPr id="10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16330" y="293753"/>
            <a:ext cx="7985409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HotSpotAgent.attach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16331" y="981532"/>
            <a:ext cx="7985409" cy="3962608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algn="just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基于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SA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（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Serviceability Agent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）</a:t>
            </a:r>
            <a:endParaRPr lang="en-US" altLang="zh-CN" sz="1600" b="1" u="sng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algn="just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 </a:t>
            </a:r>
            <a:r>
              <a:rPr lang="en-US" altLang="zh-CN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SNAPSHOT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式的使用方式，目标进程都要</a:t>
            </a:r>
            <a:r>
              <a:rPr lang="zh-CN" altLang="en-US" sz="1600" b="1" u="sng" dirty="0" smtClean="0">
                <a:solidFill>
                  <a:srgbClr val="FF000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暂停。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生产一定要</a:t>
            </a:r>
            <a:r>
              <a:rPr lang="zh-CN" altLang="en-US" sz="1600" b="1" u="sng" dirty="0" smtClean="0">
                <a:solidFill>
                  <a:srgbClr val="FF000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摘流量</a:t>
            </a:r>
            <a:r>
              <a:rPr lang="en-US" altLang="zh-CN" sz="1600" b="1" u="sng" dirty="0" smtClean="0">
                <a:solidFill>
                  <a:srgbClr val="FF000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!</a:t>
            </a:r>
          </a:p>
          <a:p>
            <a:pPr lvl="1" algn="just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操作范围局限于</a:t>
            </a:r>
            <a:r>
              <a:rPr lang="en-US" altLang="zh-CN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sun.jvm.hotspot.runtime.VM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的能力</a:t>
            </a:r>
            <a:endParaRPr lang="en-US" altLang="zh-CN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algn="just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执行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机制</a:t>
            </a:r>
            <a:endParaRPr lang="en-US" altLang="zh-CN" sz="1600" b="1" u="sng" dirty="0">
              <a:solidFill>
                <a:srgbClr val="212040"/>
              </a:solidFill>
              <a:latin typeface="+mj-ea"/>
              <a:ea typeface="+mj-ea"/>
              <a:cs typeface="Microsoft YaHei Light" charset="-122"/>
            </a:endParaRPr>
          </a:p>
          <a:p>
            <a:pPr marL="514350" lvl="2" algn="just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读取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/</a:t>
            </a:r>
            <a:r>
              <a:rPr lang="en-US" altLang="zh-CN" sz="14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proc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/[</a:t>
            </a:r>
            <a:r>
              <a:rPr lang="en-US" altLang="zh-CN" sz="14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pid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]/maps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读取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elf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文件，通过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ptrace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读取</a:t>
            </a:r>
            <a:r>
              <a:rPr lang="en-US" altLang="zh-CN" sz="14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HotSpotVM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中的数据的元信息。</a:t>
            </a:r>
            <a:endParaRPr lang="en-US" altLang="zh-CN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</a:endParaRPr>
          </a:p>
          <a:p>
            <a:pPr marL="514350" lvl="2" algn="just" defTabSz="914377">
              <a:lnSpc>
                <a:spcPct val="15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ptrace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会使内核暂停当前进程并将控制权交给跟踪进程，使跟踪进程得以察看或者修改被跟踪进程的寄存器，待收集完跟踪信息以后会把控制权交回给当前进程让其继续运行</a:t>
            </a:r>
          </a:p>
          <a:p>
            <a:pPr marL="635" indent="0" algn="just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  <a:cs typeface="PingFang SC Semibold"/>
                <a:sym typeface="PingFang SC Semibold"/>
              </a:rPr>
              <a:t>★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例子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：</a:t>
            </a:r>
            <a:r>
              <a:rPr lang="en-US" altLang="zh-CN" sz="1600" b="1" u="sng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jstack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-F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&lt;</a:t>
            </a:r>
            <a:r>
              <a:rPr lang="en-US" altLang="zh-CN" sz="1600" b="1" u="sng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pid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&gt;</a:t>
            </a:r>
          </a:p>
        </p:txBody>
      </p:sp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63956" y="317455"/>
            <a:ext cx="7985409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VirtualMachine.attach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16331" y="1279243"/>
            <a:ext cx="7985409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基于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Attach Listener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和</a:t>
            </a:r>
            <a:r>
              <a:rPr lang="en-US" altLang="zh-CN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Signal Dispatcher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机制</a:t>
            </a:r>
            <a:endParaRPr lang="en-US" altLang="zh-CN" sz="1600" b="1" u="sng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API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比较有限，只能做一些</a:t>
            </a:r>
            <a:r>
              <a:rPr lang="en-US" altLang="zh-CN" sz="14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threaddump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、</a:t>
            </a:r>
            <a:r>
              <a:rPr lang="en-US" altLang="zh-CN" sz="14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dumpheap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、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load agent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等事情</a:t>
            </a:r>
            <a:endParaRPr lang="en-US" altLang="zh-CN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基于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进程间通信机制，目标进程</a:t>
            </a:r>
            <a:r>
              <a:rPr lang="zh-CN" altLang="en-US" sz="1600" b="1" u="sng" dirty="0">
                <a:solidFill>
                  <a:srgbClr val="0070C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不需暂停</a:t>
            </a:r>
            <a:endParaRPr lang="en-US" altLang="zh-CN" sz="1600" b="1" u="sng" dirty="0">
              <a:solidFill>
                <a:srgbClr val="0070C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执行</a:t>
            </a:r>
            <a:r>
              <a:rPr lang="zh-CN" altLang="en-US" sz="16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机制</a:t>
            </a:r>
            <a:endParaRPr lang="en-US" altLang="zh-CN" sz="1600" b="1" u="sng" dirty="0">
              <a:solidFill>
                <a:srgbClr val="212040"/>
              </a:solidFill>
              <a:latin typeface="+mj-ea"/>
              <a:ea typeface="+mj-ea"/>
              <a:cs typeface="Microsoft YaHei Light" charset="-122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Signal Dispatcher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接收外部进程发送的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SIGQUIT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信号，创建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Attach Listener</a:t>
            </a: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Attach Listener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通过</a:t>
            </a:r>
            <a:r>
              <a:rPr lang="en-US" altLang="zh-CN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Unix domain socket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与接收外部进程的命令进行执行</a:t>
            </a:r>
            <a:endParaRPr lang="en-US" altLang="zh-CN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>
                <a:latin typeface="+mj-ea"/>
              </a:rPr>
              <a:t>★</a:t>
            </a:r>
            <a:r>
              <a:rPr lang="zh-CN" altLang="en-US" sz="18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例子</a:t>
            </a:r>
            <a:r>
              <a:rPr lang="zh-CN" altLang="en-US" sz="18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：</a:t>
            </a:r>
            <a:r>
              <a:rPr lang="en-US" altLang="zh-CN" sz="1800" b="1" u="sng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jstack</a:t>
            </a:r>
            <a:r>
              <a:rPr lang="en-US" altLang="zh-CN" sz="18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&lt;</a:t>
            </a:r>
            <a:r>
              <a:rPr lang="en-US" altLang="zh-CN" sz="1800" b="1" u="sng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pid</a:t>
            </a:r>
            <a:r>
              <a:rPr lang="en-US" altLang="zh-CN" sz="1800" b="1" u="sng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&gt;</a:t>
            </a:r>
          </a:p>
          <a:p>
            <a:endParaRPr lang="zh-CN" altLang="en-US" sz="2000" dirty="0"/>
          </a:p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lang="en-US" altLang="zh-CN" sz="2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776952"/>
            <a:ext cx="44386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835185" y="448605"/>
            <a:ext cx="7061040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+mj-ea"/>
                <a:ea typeface="+mj-ea"/>
              </a:rPr>
              <a:t>工具二：</a:t>
            </a:r>
            <a:r>
              <a:rPr lang="en-US" altLang="zh-CN" dirty="0" err="1" smtClean="0">
                <a:latin typeface="+mj-ea"/>
                <a:ea typeface="+mj-ea"/>
              </a:rPr>
              <a:t>vjtop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3848285" y="1009649"/>
            <a:ext cx="4124140" cy="3705785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 </a:t>
            </a:r>
            <a:r>
              <a:rPr lang="en-US" altLang="zh-CN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top</a:t>
            </a:r>
            <a:r>
              <a:rPr lang="zh-CN" altLang="en-US" sz="1600" b="1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之于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进程，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vjtop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之于线程。</a:t>
            </a:r>
            <a:endParaRPr lang="en-US" altLang="zh-CN" sz="1600" b="1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 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jvmtop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二开，</a:t>
            </a:r>
            <a:r>
              <a:rPr lang="en-US" altLang="zh-CN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SJK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，更多改进。</a:t>
            </a:r>
            <a:endParaRPr lang="en-US" altLang="zh-CN" sz="1600" b="1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展示进程数据，按总消耗</a:t>
            </a:r>
            <a:r>
              <a:rPr lang="en-US" altLang="zh-CN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/delta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消耗排序等</a:t>
            </a:r>
            <a:endParaRPr lang="en-US" altLang="zh-CN" sz="14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交互式输出，单线程堆栈等</a:t>
            </a:r>
            <a:endParaRPr lang="en-US" altLang="zh-CN" sz="14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不停顿</a:t>
            </a:r>
            <a:r>
              <a:rPr lang="en-US" altLang="zh-CN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安全</a:t>
            </a:r>
            <a:endParaRPr lang="en-US" altLang="zh-CN" sz="1600" b="1" dirty="0" smtClean="0">
              <a:solidFill>
                <a:srgbClr val="0070C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5" y="1535332"/>
            <a:ext cx="2140197" cy="2140197"/>
          </a:xfrm>
          <a:prstGeom prst="rect">
            <a:avLst/>
          </a:prstGeom>
        </p:spPr>
      </p:pic>
      <p:pic>
        <p:nvPicPr>
          <p:cNvPr id="9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24527" y="253522"/>
            <a:ext cx="7566973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/>
              <a:t>vjtop</a:t>
            </a:r>
            <a:r>
              <a:rPr lang="zh-CN" altLang="en-US" dirty="0"/>
              <a:t>找出</a:t>
            </a:r>
            <a:r>
              <a:rPr lang="en-US" altLang="zh-CN" dirty="0"/>
              <a:t>CPU</a:t>
            </a:r>
            <a:r>
              <a:rPr lang="zh-CN" altLang="en-US" dirty="0"/>
              <a:t>最繁忙的线程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7" y="1006869"/>
            <a:ext cx="7468707" cy="36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13166" y="839859"/>
            <a:ext cx="1817757" cy="405206"/>
            <a:chOff x="4823456" y="514661"/>
            <a:chExt cx="1817757" cy="405206"/>
          </a:xfrm>
        </p:grpSpPr>
        <p:sp>
          <p:nvSpPr>
            <p:cNvPr id="7" name="TextBox 6"/>
            <p:cNvSpPr txBox="1"/>
            <p:nvPr/>
          </p:nvSpPr>
          <p:spPr>
            <a:xfrm>
              <a:off x="4823456" y="51466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800" dirty="0" smtClean="0">
                  <a:solidFill>
                    <a:srgbClr val="F84182"/>
                  </a:solidFill>
                  <a:latin typeface="+mj-ea"/>
                  <a:ea typeface="+mj-ea"/>
                  <a:cs typeface="Arial" charset="0"/>
                </a:rPr>
                <a:t>01</a:t>
              </a:r>
              <a:endParaRPr lang="zh-CN" altLang="en-US" sz="1800" dirty="0">
                <a:solidFill>
                  <a:srgbClr val="F84182"/>
                </a:solidFill>
                <a:latin typeface="+mj-ea"/>
                <a:ea typeface="+mj-ea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33217" y="5505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真实</a:t>
              </a:r>
              <a:r>
                <a:rPr lang="zh-CN" altLang="en-US" dirty="0" smtClean="0">
                  <a:latin typeface="+mj-ea"/>
                  <a:ea typeface="+mj-ea"/>
                </a:rPr>
                <a:t>案例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6733" y="0"/>
            <a:ext cx="2193182" cy="5143499"/>
          </a:xfrm>
          <a:prstGeom prst="rect">
            <a:avLst/>
          </a:prstGeom>
          <a:solidFill>
            <a:srgbClr val="E4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TextBox 8"/>
          <p:cNvSpPr txBox="1"/>
          <p:nvPr/>
        </p:nvSpPr>
        <p:spPr>
          <a:xfrm>
            <a:off x="474994" y="559002"/>
            <a:ext cx="143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11"/>
          <p:cNvCxnSpPr/>
          <p:nvPr/>
        </p:nvCxnSpPr>
        <p:spPr>
          <a:xfrm>
            <a:off x="984216" y="1676619"/>
            <a:ext cx="277740" cy="0"/>
          </a:xfrm>
          <a:prstGeom prst="line">
            <a:avLst/>
          </a:prstGeom>
          <a:ln w="1905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2"/>
          <p:cNvSpPr txBox="1"/>
          <p:nvPr/>
        </p:nvSpPr>
        <p:spPr>
          <a:xfrm>
            <a:off x="500339" y="1131191"/>
            <a:ext cx="12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alpha val="4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CONTENTS</a:t>
            </a:r>
            <a:endParaRPr lang="zh-CN" altLang="en-US" sz="1600" dirty="0">
              <a:solidFill>
                <a:srgbClr val="FFFFFF">
                  <a:alpha val="40000"/>
                </a:srgb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39" name="组合 5"/>
          <p:cNvGrpSpPr/>
          <p:nvPr/>
        </p:nvGrpSpPr>
        <p:grpSpPr>
          <a:xfrm>
            <a:off x="4413166" y="1868795"/>
            <a:ext cx="3319130" cy="405206"/>
            <a:chOff x="4823456" y="514661"/>
            <a:chExt cx="3319130" cy="405206"/>
          </a:xfrm>
        </p:grpSpPr>
        <p:sp>
          <p:nvSpPr>
            <p:cNvPr id="42" name="TextBox 6"/>
            <p:cNvSpPr txBox="1"/>
            <p:nvPr/>
          </p:nvSpPr>
          <p:spPr>
            <a:xfrm>
              <a:off x="4823456" y="51466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800" dirty="0" smtClean="0">
                  <a:solidFill>
                    <a:srgbClr val="F84182"/>
                  </a:solidFill>
                  <a:latin typeface="+mj-ea"/>
                  <a:ea typeface="+mj-ea"/>
                  <a:cs typeface="Arial" charset="0"/>
                </a:rPr>
                <a:t>02</a:t>
              </a:r>
              <a:endParaRPr lang="zh-CN" altLang="en-US" sz="1800" dirty="0">
                <a:solidFill>
                  <a:srgbClr val="F84182"/>
                </a:solidFill>
                <a:latin typeface="+mj-ea"/>
                <a:ea typeface="+mj-ea"/>
                <a:cs typeface="Arial" charset="0"/>
              </a:endParaRPr>
            </a:p>
          </p:txBody>
        </p:sp>
        <p:sp>
          <p:nvSpPr>
            <p:cNvPr id="43" name="TextBox 7"/>
            <p:cNvSpPr txBox="1"/>
            <p:nvPr/>
          </p:nvSpPr>
          <p:spPr>
            <a:xfrm>
              <a:off x="5533217" y="550535"/>
              <a:ext cx="2609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+mj-ea"/>
                  <a:ea typeface="+mj-ea"/>
                </a:rPr>
                <a:t>VJTools</a:t>
              </a:r>
              <a:r>
                <a:rPr lang="zh-CN" altLang="en-US" dirty="0" smtClean="0">
                  <a:latin typeface="+mj-ea"/>
                  <a:ea typeface="+mj-ea"/>
                </a:rPr>
                <a:t>用法及实现原理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45" name="组合 5"/>
          <p:cNvGrpSpPr/>
          <p:nvPr/>
        </p:nvGrpSpPr>
        <p:grpSpPr>
          <a:xfrm>
            <a:off x="4413166" y="2894927"/>
            <a:ext cx="1356092" cy="405206"/>
            <a:chOff x="4823456" y="514661"/>
            <a:chExt cx="1356092" cy="405206"/>
          </a:xfrm>
        </p:grpSpPr>
        <p:sp>
          <p:nvSpPr>
            <p:cNvPr id="46" name="TextBox 6"/>
            <p:cNvSpPr txBox="1"/>
            <p:nvPr/>
          </p:nvSpPr>
          <p:spPr>
            <a:xfrm>
              <a:off x="4823456" y="51466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800" dirty="0" smtClean="0">
                  <a:solidFill>
                    <a:srgbClr val="F84182"/>
                  </a:solidFill>
                  <a:latin typeface="+mj-ea"/>
                  <a:ea typeface="+mj-ea"/>
                  <a:cs typeface="Arial" charset="0"/>
                </a:rPr>
                <a:t>03</a:t>
              </a:r>
              <a:endParaRPr lang="zh-CN" altLang="en-US" sz="1800" dirty="0">
                <a:solidFill>
                  <a:srgbClr val="F84182"/>
                </a:solidFill>
                <a:latin typeface="+mj-ea"/>
                <a:ea typeface="+mj-ea"/>
                <a:cs typeface="Arial" charset="0"/>
              </a:endParaRPr>
            </a:p>
          </p:txBody>
        </p:sp>
        <p:sp>
          <p:nvSpPr>
            <p:cNvPr id="47" name="TextBox 7"/>
            <p:cNvSpPr txBox="1"/>
            <p:nvPr/>
          </p:nvSpPr>
          <p:spPr>
            <a:xfrm>
              <a:off x="5533217" y="5505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j-ea"/>
                  <a:ea typeface="+mj-ea"/>
                </a:rPr>
                <a:t>总结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  <p:sp>
        <p:nvSpPr>
          <p:cNvPr id="15" name="幻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77603" y="25295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5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952500"/>
            <a:ext cx="77343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52450" y="272573"/>
            <a:ext cx="7734300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进程区信息</a:t>
            </a:r>
          </a:p>
        </p:txBody>
      </p:sp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828675"/>
            <a:ext cx="7905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69183"/>
            <a:ext cx="8029575" cy="345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28625" y="257877"/>
            <a:ext cx="8029575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线程区信息</a:t>
            </a:r>
          </a:p>
        </p:txBody>
      </p:sp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5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57200" y="227836"/>
            <a:ext cx="8235002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线程堆栈信息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7848"/>
            <a:ext cx="8235002" cy="443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747908" y="420979"/>
            <a:ext cx="7567417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/>
              <a:t>vjtop</a:t>
            </a:r>
            <a:r>
              <a:rPr lang="zh-CN" altLang="en-US" dirty="0"/>
              <a:t>实现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778256" y="1279243"/>
            <a:ext cx="3956611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VirtualMachine.attach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JMX agent</a:t>
            </a:r>
            <a:endParaRPr lang="en-US" altLang="zh-CN" sz="16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/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proc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/&lt;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pid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&gt;</a:t>
            </a: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PerfData</a:t>
            </a:r>
            <a:r>
              <a:rPr lang="en-US" altLang="zh-CN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/ JMX</a:t>
            </a:r>
          </a:p>
        </p:txBody>
      </p:sp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16332" y="525754"/>
            <a:ext cx="7708518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/>
              <a:t>vjtop</a:t>
            </a:r>
            <a:r>
              <a:rPr lang="zh-CN" altLang="en-US" dirty="0"/>
              <a:t> </a:t>
            </a:r>
            <a:r>
              <a:rPr lang="en-US" altLang="zh-CN" dirty="0"/>
              <a:t>- JMX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16332" y="1279243"/>
            <a:ext cx="3736594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 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VirtualMachine.attach</a:t>
            </a:r>
            <a:endParaRPr lang="en-US" altLang="zh-CN" sz="1600" b="1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 </a:t>
            </a:r>
            <a:r>
              <a:rPr lang="en-US" altLang="zh-CN" sz="16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Mbean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获取线程信息，不停顿</a:t>
            </a:r>
            <a:r>
              <a:rPr lang="en-US" altLang="zh-CN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endParaRPr lang="en-US" altLang="zh-CN" sz="1600" b="1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34" y="1000125"/>
            <a:ext cx="46101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16331" y="379706"/>
            <a:ext cx="7763191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>
                <a:sym typeface="PingFang SC Semibold"/>
              </a:rPr>
              <a:t>vjtop</a:t>
            </a:r>
            <a:r>
              <a:rPr lang="en-US" altLang="zh-CN" dirty="0">
                <a:sym typeface="PingFang SC Semibold"/>
              </a:rPr>
              <a:t>  - </a:t>
            </a:r>
            <a:r>
              <a:rPr lang="en-US" altLang="zh-CN" dirty="0" err="1">
                <a:sym typeface="PingFang SC Semibold"/>
              </a:rPr>
              <a:t>PerfData</a:t>
            </a:r>
            <a:endParaRPr lang="en-US" altLang="zh-CN" dirty="0">
              <a:sym typeface="PingFang SC Semibold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16331" y="1022068"/>
            <a:ext cx="4584319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en-US" altLang="zh-CN" sz="1600" b="1" u="sng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PerfData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是什么</a:t>
            </a:r>
            <a:endParaRPr lang="en-US" altLang="zh-CN" sz="1600" b="1" u="sng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Mmap</a:t>
            </a:r>
            <a:endParaRPr lang="en-US" altLang="zh-CN" sz="13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-XX:-</a:t>
            </a: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UsePerfData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, -XX:+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PerfDisableSharedMem</a:t>
            </a:r>
            <a:endParaRPr lang="en-US" altLang="zh-CN" sz="13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en-US" altLang="zh-CN" sz="1600" b="1" u="sng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PerfData</a:t>
            </a:r>
            <a:r>
              <a:rPr lang="zh-CN" altLang="en-US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有什么</a:t>
            </a:r>
            <a:endParaRPr lang="en-US" altLang="zh-CN" sz="1600" b="1" u="sng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gcutil</a:t>
            </a:r>
            <a:r>
              <a:rPr lang="zh-CN" altLang="en-US" sz="13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，安全点信息</a:t>
            </a:r>
            <a:endParaRPr lang="en-US" altLang="zh-CN" sz="13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en-US" altLang="zh-CN" sz="1600" b="1" u="sng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PerfData</a:t>
            </a:r>
            <a:r>
              <a:rPr lang="en-US" altLang="zh-CN" sz="1600" b="1" u="sng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vs. JMX</a:t>
            </a: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3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某些数据只存在于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</a:t>
            </a: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erfData</a:t>
            </a:r>
            <a:endParaRPr lang="en-US" altLang="zh-CN" sz="13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358" y="981075"/>
            <a:ext cx="2886077" cy="3429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44559" y="3724394"/>
            <a:ext cx="1556259" cy="42148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400" dirty="0"/>
              <a:t>/</a:t>
            </a:r>
            <a:r>
              <a:rPr lang="en-US" altLang="zh-CN" sz="1400" dirty="0" err="1" smtClean="0"/>
              <a:t>tmp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hsperfdat</a:t>
            </a:r>
            <a:r>
              <a:rPr lang="en-US" altLang="zh-CN" sz="1400" dirty="0" smtClean="0"/>
              <a:t>_\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803634" y="1314449"/>
            <a:ext cx="2295435" cy="1691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6622" y="41022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host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3635" y="1314450"/>
            <a:ext cx="60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JVM</a:t>
            </a:r>
            <a:endParaRPr lang="zh-CN" altLang="en-US" sz="1200" dirty="0"/>
          </a:p>
        </p:txBody>
      </p:sp>
      <p:sp>
        <p:nvSpPr>
          <p:cNvPr id="19" name="圆柱形 18"/>
          <p:cNvSpPr/>
          <p:nvPr/>
        </p:nvSpPr>
        <p:spPr>
          <a:xfrm>
            <a:off x="6017758" y="2344178"/>
            <a:ext cx="609860" cy="623533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050" dirty="0" err="1"/>
              <a:t>perfData</a:t>
            </a:r>
            <a:endParaRPr lang="zh-CN" altLang="en-US" sz="1050" dirty="0"/>
          </a:p>
        </p:txBody>
      </p:sp>
      <p:cxnSp>
        <p:nvCxnSpPr>
          <p:cNvPr id="21" name="曲线连接符 20"/>
          <p:cNvCxnSpPr>
            <a:stCxn id="19" idx="3"/>
            <a:endCxn id="9" idx="0"/>
          </p:cNvCxnSpPr>
          <p:nvPr/>
        </p:nvCxnSpPr>
        <p:spPr>
          <a:xfrm rot="16200000" flipH="1">
            <a:off x="5944347" y="3346051"/>
            <a:ext cx="756683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2225" y="320755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mmap</a:t>
            </a:r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7711884" y="3590985"/>
            <a:ext cx="566379" cy="28098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200" dirty="0" err="1" smtClean="0"/>
              <a:t>jstat</a:t>
            </a:r>
            <a:endParaRPr lang="zh-CN" altLang="en-US" sz="1200" dirty="0"/>
          </a:p>
        </p:txBody>
      </p:sp>
      <p:cxnSp>
        <p:nvCxnSpPr>
          <p:cNvPr id="31" name="曲线连接符 30"/>
          <p:cNvCxnSpPr>
            <a:stCxn id="4" idx="1"/>
            <a:endCxn id="9" idx="3"/>
          </p:cNvCxnSpPr>
          <p:nvPr/>
        </p:nvCxnSpPr>
        <p:spPr>
          <a:xfrm rot="10800000" flipV="1">
            <a:off x="7100818" y="3731477"/>
            <a:ext cx="611066" cy="203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1044" y="386887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</a:t>
            </a:r>
            <a:endParaRPr lang="zh-CN" altLang="en-US" sz="1200" dirty="0"/>
          </a:p>
        </p:txBody>
      </p:sp>
      <p:sp>
        <p:nvSpPr>
          <p:cNvPr id="3073" name="矩形 3072"/>
          <p:cNvSpPr/>
          <p:nvPr/>
        </p:nvSpPr>
        <p:spPr>
          <a:xfrm>
            <a:off x="6951396" y="1591449"/>
            <a:ext cx="905226" cy="5687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200" dirty="0" smtClean="0"/>
              <a:t>VM statistics</a:t>
            </a:r>
            <a:endParaRPr lang="zh-CN" altLang="en-US" sz="1200" dirty="0"/>
          </a:p>
        </p:txBody>
      </p:sp>
      <p:cxnSp>
        <p:nvCxnSpPr>
          <p:cNvPr id="3076" name="曲线连接符 3075"/>
          <p:cNvCxnSpPr>
            <a:stCxn id="3073" idx="1"/>
            <a:endCxn id="19" idx="1"/>
          </p:cNvCxnSpPr>
          <p:nvPr/>
        </p:nvCxnSpPr>
        <p:spPr>
          <a:xfrm rot="10800000" flipV="1">
            <a:off x="6322688" y="1875842"/>
            <a:ext cx="628708" cy="468335"/>
          </a:xfrm>
          <a:prstGeom prst="curvedConnector2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542925" y="322557"/>
            <a:ext cx="6245225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/>
              <a:t>vjtop</a:t>
            </a:r>
            <a:r>
              <a:rPr lang="en-US" altLang="zh-CN" dirty="0"/>
              <a:t>  - </a:t>
            </a:r>
            <a:r>
              <a:rPr lang="zh-CN" altLang="en-US" dirty="0"/>
              <a:t>交互式获取线程堆栈信息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16331" y="1181381"/>
            <a:ext cx="3956611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交互式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不停顿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获取线程信息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API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0"/>
            <a:ext cx="3790950" cy="532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790825"/>
            <a:ext cx="5276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8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704010" y="436664"/>
            <a:ext cx="7135065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工具三：</a:t>
            </a:r>
            <a:r>
              <a:rPr lang="en-US" altLang="zh-CN" dirty="0" err="1" smtClean="0"/>
              <a:t>vjdump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667435" y="1353671"/>
            <a:ext cx="3956611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lang="en-US" altLang="zh-CN" sz="1800" b="1" dirty="0" smtClean="0">
              <a:solidFill>
                <a:srgbClr val="0070C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0" y="1895196"/>
            <a:ext cx="3114955" cy="155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4819835" y="1316692"/>
            <a:ext cx="3956611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紧急数据收集工具</a:t>
            </a:r>
            <a:endParaRPr lang="en-US" altLang="zh-CN" sz="1600" b="1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线程信息，内存信息，</a:t>
            </a:r>
            <a:r>
              <a:rPr lang="en-US" altLang="zh-CN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GC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日志</a:t>
            </a:r>
            <a:endParaRPr lang="en-US" altLang="zh-CN" sz="1600" b="1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打包保存</a:t>
            </a:r>
            <a:endParaRPr lang="en-US" altLang="zh-CN" sz="1600" b="1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11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741706" y="341413"/>
            <a:ext cx="7154519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/>
              <a:t>vjdump</a:t>
            </a:r>
            <a:r>
              <a:rPr lang="zh-CN" altLang="en-US" dirty="0"/>
              <a:t>实现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741707" y="1038225"/>
            <a:ext cx="7841869" cy="3602782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0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thread 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dump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数据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：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0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jstack</a:t>
            </a:r>
            <a:r>
              <a:rPr lang="en-US" altLang="zh-CN" sz="13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-l $PID</a:t>
            </a:r>
          </a:p>
          <a:p>
            <a:pPr marL="635" indent="0" defTabSz="914377">
              <a:lnSpc>
                <a:spcPct val="10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vjtop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概况及繁忙线程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：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0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vjtop.sh 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-n 1 $PID (</a:t>
            </a:r>
            <a:r>
              <a:rPr lang="zh-CN" altLang="en-US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需要将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vjtop.sh </a:t>
            </a:r>
            <a:r>
              <a:rPr lang="zh-CN" altLang="en-US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加入用户的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PATH</a:t>
            </a:r>
            <a:r>
              <a:rPr lang="zh-CN" altLang="en-US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变量中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)</a:t>
            </a:r>
          </a:p>
          <a:p>
            <a:pPr marL="635" indent="0" defTabSz="914377">
              <a:lnSpc>
                <a:spcPct val="10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jmap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6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histo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堆对象统计数据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：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0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jmap</a:t>
            </a:r>
            <a:r>
              <a:rPr lang="en-US" altLang="zh-CN" sz="13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histo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$PID &amp; 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jmap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-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histo:live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$PID</a:t>
            </a:r>
          </a:p>
          <a:p>
            <a:pPr marL="635" indent="0" defTabSz="914377">
              <a:lnSpc>
                <a:spcPct val="10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GC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日志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(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如果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有设定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GC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日志输出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)</a:t>
            </a:r>
          </a:p>
          <a:p>
            <a:pPr marL="635" indent="0" defTabSz="914377">
              <a:lnSpc>
                <a:spcPct val="10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 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heap 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dump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数据（需指定</a:t>
            </a:r>
            <a:r>
              <a:rPr lang="en-US" altLang="zh-CN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--</a:t>
            </a:r>
            <a:r>
              <a:rPr lang="en-US" altLang="zh-CN" sz="16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liveheap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开启）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：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0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3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jmap</a:t>
            </a:r>
            <a:r>
              <a:rPr lang="en-US" altLang="zh-CN" sz="13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-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dump:live,format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=</a:t>
            </a:r>
            <a:r>
              <a:rPr lang="en-US" altLang="zh-CN" sz="13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b,file</a:t>
            </a:r>
            <a:r>
              <a:rPr lang="en-US" altLang="zh-CN" sz="13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=${DUMP_FILE} $PID</a:t>
            </a:r>
          </a:p>
        </p:txBody>
      </p:sp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956328" y="491714"/>
            <a:ext cx="6920847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工具四：</a:t>
            </a:r>
            <a:r>
              <a:rPr lang="en-US" altLang="zh-CN" dirty="0" err="1" smtClean="0"/>
              <a:t>vjmxcli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1" y="1555376"/>
            <a:ext cx="3462610" cy="1791005"/>
          </a:xfrm>
          <a:prstGeom prst="rect">
            <a:avLst/>
          </a:prstGeom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3990973" y="1269067"/>
            <a:ext cx="4505325" cy="3361764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JXM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命令行工具，</a:t>
            </a:r>
            <a:r>
              <a:rPr lang="en-US" altLang="zh-CN" sz="16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pid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/JMX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地址定位目标</a:t>
            </a:r>
            <a:endParaRPr lang="en-US" altLang="zh-CN" sz="16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完全</a:t>
            </a:r>
            <a:r>
              <a:rPr lang="zh-CN" altLang="en-US" sz="16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模拟</a:t>
            </a:r>
            <a:r>
              <a:rPr lang="en-US" altLang="zh-CN" sz="1600" b="1" dirty="0" err="1">
                <a:solidFill>
                  <a:srgbClr val="0070C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jstat</a:t>
            </a:r>
            <a:r>
              <a:rPr lang="en-US" altLang="zh-CN" sz="1600" b="1" dirty="0">
                <a:solidFill>
                  <a:srgbClr val="0070C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 -</a:t>
            </a:r>
            <a:r>
              <a:rPr lang="en-US" altLang="zh-CN" sz="1600" b="1" dirty="0" err="1">
                <a:solidFill>
                  <a:srgbClr val="0070C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gcutil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输出</a:t>
            </a:r>
            <a:endParaRPr lang="en-US" altLang="zh-CN" sz="16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优化启动参数，线上运行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安全</a:t>
            </a:r>
            <a:endParaRPr lang="en-US" altLang="zh-CN" sz="1600" b="1" dirty="0" smtClean="0">
              <a:solidFill>
                <a:srgbClr val="0070C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lang="en-US" altLang="zh-CN" sz="1600" b="1" dirty="0" smtClean="0">
              <a:solidFill>
                <a:srgbClr val="0070C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</p:txBody>
      </p:sp>
      <p:pic>
        <p:nvPicPr>
          <p:cNvPr id="9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57347" y="305738"/>
            <a:ext cx="7597200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真实案例一：灵异的容器重启事件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4122" y="1009650"/>
            <a:ext cx="3400425" cy="336232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48250" y="1257300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06660" y="1257300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91350" y="1257300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48250" y="2257425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006660" y="2257425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91350" y="2257425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48250" y="3152775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006660" y="3152775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91350" y="3152775"/>
            <a:ext cx="895350" cy="552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8" name="乘号 7"/>
          <p:cNvSpPr/>
          <p:nvPr/>
        </p:nvSpPr>
        <p:spPr>
          <a:xfrm>
            <a:off x="6006660" y="2076450"/>
            <a:ext cx="914400" cy="91440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乘号 25"/>
          <p:cNvSpPr/>
          <p:nvPr/>
        </p:nvSpPr>
        <p:spPr>
          <a:xfrm>
            <a:off x="6991350" y="1076325"/>
            <a:ext cx="914400" cy="91440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33864" y="40026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K8S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347" y="804178"/>
            <a:ext cx="40705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zh-CN" altLang="en-US" sz="1600" dirty="0" smtClean="0">
                <a:latin typeface="+mj-ea"/>
                <a:ea typeface="+mj-ea"/>
              </a:rPr>
              <a:t>容器的批量发布，超时被重启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latin typeface="+mj-ea"/>
                <a:ea typeface="+mj-ea"/>
              </a:rPr>
              <a:t>容器随机</a:t>
            </a:r>
            <a:r>
              <a:rPr lang="zh-CN" altLang="en-US" sz="1600" dirty="0"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latin typeface="+mj-ea"/>
                <a:ea typeface="+mj-ea"/>
              </a:rPr>
              <a:t>本地难以重现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latin typeface="+mj-ea"/>
                <a:ea typeface="+mj-ea"/>
              </a:rPr>
              <a:t>时机稍纵即逝（分钟级），人力难以捕捉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346" y="3082939"/>
            <a:ext cx="3684771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方正姚体"/>
                <a:ea typeface="方正姚体"/>
              </a:rPr>
              <a:t>＊＊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问题的根源</a:t>
            </a:r>
            <a:r>
              <a:rPr lang="zh-CN" altLang="en-US" sz="1600" b="1" dirty="0">
                <a:solidFill>
                  <a:srgbClr val="FF0000"/>
                </a:solidFill>
                <a:latin typeface="方正姚体"/>
                <a:ea typeface="方正姚体"/>
              </a:rPr>
              <a:t>＊＊ 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：现场信息丢失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538141" y="362889"/>
            <a:ext cx="7700984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err="1"/>
              <a:t>vjmxcli</a:t>
            </a:r>
            <a:r>
              <a:rPr lang="zh-CN" altLang="en-US" dirty="0"/>
              <a:t>获取</a:t>
            </a:r>
            <a:r>
              <a:rPr lang="en-US" altLang="zh-CN" dirty="0" err="1"/>
              <a:t>GCUtil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93673" y="4611911"/>
            <a:ext cx="450327" cy="274637"/>
          </a:xfrm>
        </p:spPr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4342" y="3556794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JDK8 </a:t>
            </a:r>
            <a:r>
              <a:rPr lang="zh-CN" altLang="en-US" dirty="0"/>
              <a:t>示例输出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1" y="1180670"/>
            <a:ext cx="4189585" cy="215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2" y="3993267"/>
            <a:ext cx="7753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4986411" y="1184006"/>
            <a:ext cx="3956611" cy="2742120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800" b="1" u="sng" dirty="0" smtClean="0">
                <a:latin typeface="+mj-ea"/>
              </a:rPr>
              <a:t>★</a:t>
            </a:r>
            <a:r>
              <a:rPr lang="en-US" altLang="zh-CN" sz="18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jstat</a:t>
            </a:r>
            <a:r>
              <a:rPr lang="zh-CN" altLang="en-US" sz="18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不能使用时</a:t>
            </a:r>
            <a:endParaRPr lang="en-US" altLang="zh-CN" sz="1800" dirty="0" smtClean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5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PerfData</a:t>
            </a:r>
            <a:r>
              <a:rPr lang="zh-CN" altLang="en-US" sz="15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关闭</a:t>
            </a:r>
            <a:endParaRPr lang="en-US" altLang="zh-CN" sz="15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5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 /</a:t>
            </a:r>
            <a:r>
              <a:rPr lang="en-US" altLang="zh-CN" sz="15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tmp</a:t>
            </a:r>
            <a:r>
              <a:rPr lang="zh-CN" altLang="en-US" sz="15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路径与</a:t>
            </a:r>
            <a:r>
              <a:rPr lang="en-US" altLang="zh-CN" sz="1500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jstat</a:t>
            </a:r>
            <a:r>
              <a:rPr lang="zh-CN" altLang="en-US" sz="15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不一致</a:t>
            </a:r>
            <a:endParaRPr lang="en-US" altLang="zh-CN" sz="1500" dirty="0">
              <a:solidFill>
                <a:srgbClr val="212040"/>
              </a:solidFill>
              <a:latin typeface="+mj-ea"/>
              <a:ea typeface="+mj-ea"/>
              <a:cs typeface="Microsoft YaHei Light" charset="-122"/>
              <a:sym typeface="PingFang SC Semibold"/>
            </a:endParaRPr>
          </a:p>
          <a:p>
            <a:pPr lvl="1" defTabSz="914377">
              <a:lnSpc>
                <a:spcPct val="130000"/>
              </a:lnSpc>
              <a:spcBef>
                <a:spcPts val="1300"/>
              </a:spcBef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5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自动打开</a:t>
            </a:r>
            <a:r>
              <a:rPr lang="en-US" altLang="zh-CN" sz="15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JMX agent</a:t>
            </a:r>
          </a:p>
        </p:txBody>
      </p:sp>
      <p:pic>
        <p:nvPicPr>
          <p:cNvPr id="9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6733" y="0"/>
            <a:ext cx="2193182" cy="5143499"/>
          </a:xfrm>
          <a:prstGeom prst="rect">
            <a:avLst/>
          </a:prstGeom>
          <a:solidFill>
            <a:srgbClr val="E4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TextBox 8"/>
          <p:cNvSpPr txBox="1"/>
          <p:nvPr/>
        </p:nvSpPr>
        <p:spPr>
          <a:xfrm>
            <a:off x="474994" y="559002"/>
            <a:ext cx="143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 结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11"/>
          <p:cNvCxnSpPr/>
          <p:nvPr/>
        </p:nvCxnSpPr>
        <p:spPr>
          <a:xfrm>
            <a:off x="984216" y="1676619"/>
            <a:ext cx="277740" cy="0"/>
          </a:xfrm>
          <a:prstGeom prst="line">
            <a:avLst/>
          </a:prstGeom>
          <a:ln w="1905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幻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77603" y="25295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内容占位符 3"/>
          <p:cNvSpPr>
            <a:spLocks noGrp="1"/>
          </p:cNvSpPr>
          <p:nvPr>
            <p:ph sz="half" idx="1"/>
          </p:nvPr>
        </p:nvSpPr>
        <p:spPr>
          <a:xfrm>
            <a:off x="3462269" y="1290185"/>
            <a:ext cx="4476750" cy="24786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old gen</a:t>
            </a:r>
            <a:r>
              <a:rPr lang="zh-CN" altLang="en-US" dirty="0" smtClean="0">
                <a:latin typeface="+mj-ea"/>
                <a:ea typeface="+mj-ea"/>
              </a:rPr>
              <a:t>增速变快 </a:t>
            </a:r>
            <a:r>
              <a:rPr lang="en-US" altLang="zh-CN" dirty="0" smtClean="0">
                <a:latin typeface="+mj-ea"/>
                <a:ea typeface="+mj-ea"/>
              </a:rPr>
              <a:t>- </a:t>
            </a:r>
            <a:r>
              <a:rPr lang="en-US" altLang="zh-CN" dirty="0" err="1" smtClean="0">
                <a:latin typeface="+mj-ea"/>
                <a:ea typeface="+mj-ea"/>
              </a:rPr>
              <a:t>vjmap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JVM</a:t>
            </a:r>
            <a:r>
              <a:rPr lang="zh-CN" altLang="en-US" dirty="0" smtClean="0">
                <a:latin typeface="+mj-ea"/>
                <a:ea typeface="+mj-ea"/>
              </a:rPr>
              <a:t>进程</a:t>
            </a:r>
            <a:r>
              <a:rPr lang="en-US" altLang="zh-CN" dirty="0" smtClean="0">
                <a:latin typeface="+mj-ea"/>
                <a:ea typeface="+mj-ea"/>
              </a:rPr>
              <a:t>&amp;</a:t>
            </a:r>
            <a:r>
              <a:rPr lang="zh-CN" altLang="en-US" dirty="0" smtClean="0">
                <a:latin typeface="+mj-ea"/>
                <a:ea typeface="+mj-ea"/>
              </a:rPr>
              <a:t>线程信息 </a:t>
            </a:r>
            <a:r>
              <a:rPr lang="en-US" altLang="zh-CN" dirty="0" smtClean="0">
                <a:latin typeface="+mj-ea"/>
                <a:ea typeface="+mj-ea"/>
              </a:rPr>
              <a:t>- </a:t>
            </a:r>
            <a:r>
              <a:rPr lang="en-US" altLang="zh-CN" dirty="0" err="1" smtClean="0">
                <a:latin typeface="+mj-ea"/>
                <a:ea typeface="+mj-ea"/>
              </a:rPr>
              <a:t>vjtop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JVM</a:t>
            </a:r>
            <a:r>
              <a:rPr lang="zh-CN" altLang="en-US" dirty="0" smtClean="0">
                <a:latin typeface="+mj-ea"/>
                <a:ea typeface="+mj-ea"/>
              </a:rPr>
              <a:t>现场快照 </a:t>
            </a:r>
            <a:r>
              <a:rPr lang="en-US" altLang="zh-CN" dirty="0" smtClean="0">
                <a:latin typeface="+mj-ea"/>
                <a:ea typeface="+mj-ea"/>
              </a:rPr>
              <a:t>- </a:t>
            </a:r>
            <a:r>
              <a:rPr lang="en-US" altLang="zh-CN" dirty="0" err="1" smtClean="0">
                <a:latin typeface="+mj-ea"/>
                <a:ea typeface="+mj-ea"/>
              </a:rPr>
              <a:t>vjdump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j-ea"/>
                <a:ea typeface="+mj-ea"/>
              </a:rPr>
              <a:t>jstat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gcutil</a:t>
            </a:r>
            <a:r>
              <a:rPr lang="zh-CN" altLang="en-US" dirty="0" smtClean="0">
                <a:latin typeface="+mj-ea"/>
                <a:ea typeface="+mj-ea"/>
              </a:rPr>
              <a:t>不能用 </a:t>
            </a:r>
            <a:r>
              <a:rPr lang="en-US" altLang="zh-CN" dirty="0" smtClean="0">
                <a:latin typeface="+mj-ea"/>
                <a:ea typeface="+mj-ea"/>
              </a:rPr>
              <a:t>- </a:t>
            </a:r>
            <a:r>
              <a:rPr lang="en-US" altLang="zh-CN" dirty="0" err="1" smtClean="0">
                <a:latin typeface="+mj-ea"/>
                <a:ea typeface="+mj-ea"/>
              </a:rPr>
              <a:t>vjmxcli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8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5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351098" y="2923082"/>
            <a:ext cx="4441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THANKS!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2632348" y="1710075"/>
            <a:ext cx="3879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ea typeface="微软雅黑" pitchFamily="34" charset="-122"/>
              </a:rPr>
              <a:t>感谢聆听</a:t>
            </a:r>
            <a:endParaRPr lang="zh-CN" altLang="en-US" sz="3600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4" name="直接连接符 11"/>
          <p:cNvCxnSpPr/>
          <p:nvPr/>
        </p:nvCxnSpPr>
        <p:spPr>
          <a:xfrm>
            <a:off x="4365037" y="2649656"/>
            <a:ext cx="423417" cy="0"/>
          </a:xfrm>
          <a:prstGeom prst="line">
            <a:avLst/>
          </a:prstGeom>
          <a:ln w="28575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11" y="1202661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43439" y="227306"/>
            <a:ext cx="7128961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vjdump</a:t>
            </a:r>
            <a:r>
              <a:rPr lang="zh-CN" altLang="en-US" dirty="0"/>
              <a:t>自动化收集现场信息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814" y="927722"/>
            <a:ext cx="4290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zh-CN" altLang="en-US" sz="1600" b="1" dirty="0" smtClean="0">
                <a:latin typeface="+mj-ea"/>
                <a:ea typeface="+mj-ea"/>
              </a:rPr>
              <a:t>什么时间点收集？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）在容器关闭之前触发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pre_stop.sh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脚本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zh-CN" altLang="en-US" sz="1600" b="1" dirty="0" smtClean="0">
                <a:latin typeface="+mj-ea"/>
                <a:ea typeface="+mj-ea"/>
              </a:rPr>
              <a:t>收集什么数据？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）线程运行状态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内存状态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Gc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状态</a:t>
            </a:r>
            <a:endParaRPr lang="en-US" altLang="zh-CN" sz="1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  <a:ea typeface="+mj-ea"/>
              </a:rPr>
              <a:t>★</a:t>
            </a:r>
            <a:r>
              <a:rPr lang="en-US" altLang="zh-CN" sz="1600" b="1" dirty="0" err="1" smtClean="0">
                <a:latin typeface="+mj-ea"/>
                <a:ea typeface="+mj-ea"/>
              </a:rPr>
              <a:t>vjdump</a:t>
            </a:r>
            <a:r>
              <a:rPr lang="zh-CN" altLang="en-US" sz="1600" b="1" dirty="0" smtClean="0">
                <a:latin typeface="+mj-ea"/>
                <a:ea typeface="+mj-ea"/>
              </a:rPr>
              <a:t>应运而生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jstask</a:t>
            </a:r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jmap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histo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heapdump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（默认关闭）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gc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log</a:t>
            </a:r>
          </a:p>
        </p:txBody>
      </p:sp>
      <p:sp>
        <p:nvSpPr>
          <p:cNvPr id="3" name="矩形 2"/>
          <p:cNvSpPr/>
          <p:nvPr/>
        </p:nvSpPr>
        <p:spPr>
          <a:xfrm>
            <a:off x="4886323" y="981075"/>
            <a:ext cx="2886077" cy="3429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81600" y="3590984"/>
            <a:ext cx="1514475" cy="5619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zh-CN" altLang="en-US" sz="1400" dirty="0" smtClean="0"/>
              <a:t>宿主机文件系统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181599" y="1314449"/>
            <a:ext cx="2295435" cy="1691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029575" y="1476375"/>
            <a:ext cx="942975" cy="542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400" dirty="0" smtClean="0"/>
              <a:t>K8S master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49125" y="4102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宿主机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6329361" y="2528532"/>
            <a:ext cx="1018551" cy="3333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200" dirty="0" err="1" smtClean="0"/>
              <a:t>vjdump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1314450"/>
            <a:ext cx="60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容器</a:t>
            </a:r>
            <a:endParaRPr lang="zh-CN" altLang="en-US" sz="1200" dirty="0"/>
          </a:p>
        </p:txBody>
      </p:sp>
      <p:cxnSp>
        <p:nvCxnSpPr>
          <p:cNvPr id="32" name="曲线连接符 31"/>
          <p:cNvCxnSpPr>
            <a:stCxn id="16" idx="1"/>
            <a:endCxn id="9" idx="3"/>
          </p:cNvCxnSpPr>
          <p:nvPr/>
        </p:nvCxnSpPr>
        <p:spPr>
          <a:xfrm rot="10800000" flipV="1">
            <a:off x="7477035" y="1747837"/>
            <a:ext cx="552541" cy="4123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972800" y="1838323"/>
            <a:ext cx="1322946" cy="3333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r>
              <a:rPr lang="en-US" altLang="zh-CN" sz="1200" dirty="0" smtClean="0"/>
              <a:t>pre_stop.sh</a:t>
            </a:r>
            <a:endParaRPr lang="zh-CN" altLang="en-US" sz="1200" dirty="0"/>
          </a:p>
        </p:txBody>
      </p:sp>
      <p:cxnSp>
        <p:nvCxnSpPr>
          <p:cNvPr id="38" name="曲线连接符 37"/>
          <p:cNvCxnSpPr>
            <a:stCxn id="34" idx="2"/>
            <a:endCxn id="18" idx="0"/>
          </p:cNvCxnSpPr>
          <p:nvPr/>
        </p:nvCxnSpPr>
        <p:spPr>
          <a:xfrm rot="16200000" flipH="1">
            <a:off x="6558039" y="2247933"/>
            <a:ext cx="356833" cy="2043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5324474" y="1747837"/>
            <a:ext cx="429665" cy="623533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曲线连接符 41"/>
          <p:cNvCxnSpPr>
            <a:stCxn id="18" idx="1"/>
            <a:endCxn id="40" idx="3"/>
          </p:cNvCxnSpPr>
          <p:nvPr/>
        </p:nvCxnSpPr>
        <p:spPr>
          <a:xfrm rot="10800000">
            <a:off x="5539307" y="2371370"/>
            <a:ext cx="790054" cy="3238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2"/>
            <a:endCxn id="5" idx="0"/>
          </p:cNvCxnSpPr>
          <p:nvPr/>
        </p:nvCxnSpPr>
        <p:spPr>
          <a:xfrm rot="5400000">
            <a:off x="6024200" y="2776547"/>
            <a:ext cx="729076" cy="8997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08653" y="214312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1)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888664" y="221161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626416" y="269522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654362" y="322644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4410" y="4205542"/>
            <a:ext cx="70122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方正姚体"/>
                <a:ea typeface="方正姚体"/>
              </a:rPr>
              <a:t>＊＊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最终结果</a:t>
            </a:r>
            <a:r>
              <a:rPr lang="zh-CN" altLang="en-US" sz="1600" b="1" dirty="0" smtClean="0">
                <a:solidFill>
                  <a:srgbClr val="FF0000"/>
                </a:solidFill>
                <a:latin typeface="方正姚体"/>
                <a:ea typeface="方正姚体"/>
              </a:rPr>
              <a:t>＊</a:t>
            </a:r>
            <a:r>
              <a:rPr lang="zh-CN" altLang="en-US" sz="1600" b="1" dirty="0">
                <a:solidFill>
                  <a:srgbClr val="FF0000"/>
                </a:solidFill>
                <a:latin typeface="方正姚体"/>
                <a:ea typeface="方正姚体"/>
              </a:rPr>
              <a:t>＊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endParaRPr lang="en-US" altLang="zh-CN" sz="16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死锁导致的容器超时，从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j-ea"/>
                <a:ea typeface="+mj-ea"/>
              </a:rPr>
              <a:t>threaddump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看到了问题代码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</p:txBody>
      </p:sp>
      <p:pic>
        <p:nvPicPr>
          <p:cNvPr id="24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5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94458" y="206024"/>
            <a:ext cx="7392242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zh-CN" altLang="en-US" dirty="0"/>
              <a:t>真实案例二：老年代增长变快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308" y="962025"/>
            <a:ext cx="4229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若干版本之后，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 gen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的增长速度变快；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u="sng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生产环境出现，本地难重现；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u="sng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CMS GC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能回收；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u="sng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 smtClean="0">
                <a:latin typeface="+mj-ea"/>
              </a:rPr>
              <a:t>★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heapdump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，但如何区分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 gen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surivor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区数据。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58" y="885825"/>
            <a:ext cx="4382302" cy="411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46099" y="249235"/>
            <a:ext cx="7597775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vjmap</a:t>
            </a:r>
            <a:r>
              <a:rPr lang="zh-CN" altLang="en-US" dirty="0"/>
              <a:t>打印</a:t>
            </a:r>
            <a:r>
              <a:rPr lang="en-US" altLang="zh-CN" dirty="0"/>
              <a:t>old gen</a:t>
            </a:r>
            <a:r>
              <a:rPr lang="zh-CN" altLang="en-US" dirty="0"/>
              <a:t>对象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8474" y="964496"/>
            <a:ext cx="35020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>
                <a:latin typeface="+mj-ea"/>
              </a:rPr>
              <a:t>★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工具选择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tbjmap</a:t>
            </a:r>
            <a:endParaRPr lang="en-US" altLang="zh-CN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vjmap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sz="1600" b="1" dirty="0" smtClean="0">
                <a:latin typeface="+mj-ea"/>
                <a:ea typeface="+mj-ea"/>
              </a:rPr>
              <a:t>找到问题对象                    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JDBC4Connection</a:t>
            </a:r>
          </a:p>
          <a:p>
            <a:pPr>
              <a:lnSpc>
                <a:spcPct val="150000"/>
              </a:lnSpc>
            </a:pPr>
            <a:r>
              <a:rPr lang="zh-CN" altLang="en-US" b="1" u="sng" dirty="0">
                <a:latin typeface="+mj-ea"/>
              </a:rPr>
              <a:t>★</a:t>
            </a:r>
            <a:r>
              <a:rPr lang="zh-CN" altLang="en-US" sz="1600" b="1" dirty="0">
                <a:latin typeface="+mj-ea"/>
                <a:ea typeface="+mj-ea"/>
              </a:rPr>
              <a:t>查找相关代码</a:t>
            </a:r>
            <a:endParaRPr lang="en-US" altLang="zh-CN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）配置了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maxIdleTime</a:t>
            </a:r>
            <a:endParaRPr lang="en-US" altLang="zh-CN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定时任务移除过期连接</a:t>
            </a: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细节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wIBWhsMhicgaeZFfqLVs6xROE1asFzgPCoVKvcO0Nmico2fh6y45up6e6CdPs6J5BC2TiaCJu96K8JRgmSUsxPhAw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D:\Users\dehui.zheng\Downloads\{6E360B91-5EC1-4F2C-8395-8937ED649F40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5" y="898817"/>
            <a:ext cx="6678612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38650" y="3562348"/>
            <a:ext cx="4040186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18659" y="513057"/>
            <a:ext cx="7687116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zh-CN" altLang="en-US" dirty="0"/>
              <a:t>真实案例三：谁在吃</a:t>
            </a:r>
            <a:r>
              <a:rPr lang="en-US" altLang="zh-CN" dirty="0"/>
              <a:t>CPU</a:t>
            </a:r>
            <a:r>
              <a:rPr lang="zh-CN" altLang="en-US" dirty="0"/>
              <a:t>？问问</a:t>
            </a:r>
            <a:r>
              <a:rPr lang="en-US" altLang="zh-CN" dirty="0" err="1"/>
              <a:t>vjtop</a:t>
            </a:r>
            <a:endParaRPr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661" y="1166886"/>
            <a:ext cx="3753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u="sng" dirty="0">
                <a:latin typeface="+mj-ea"/>
              </a:rPr>
              <a:t>★</a:t>
            </a:r>
            <a:r>
              <a:rPr lang="zh-CN" altLang="en-US" b="1" u="sng" dirty="0">
                <a:latin typeface="+mj-ea"/>
              </a:rPr>
              <a:t> </a:t>
            </a:r>
            <a:r>
              <a:rPr lang="en-US" altLang="zh-CN" sz="1600" b="1" u="sng" dirty="0" smtClean="0">
                <a:latin typeface="+mj-ea"/>
                <a:ea typeface="+mj-ea"/>
              </a:rPr>
              <a:t>JVM</a:t>
            </a:r>
            <a:r>
              <a:rPr lang="zh-CN" altLang="en-US" sz="1600" b="1" u="sng" dirty="0" smtClean="0">
                <a:latin typeface="+mj-ea"/>
                <a:ea typeface="+mj-ea"/>
              </a:rPr>
              <a:t> </a:t>
            </a:r>
            <a:r>
              <a:rPr lang="en-US" altLang="zh-CN" sz="1600" b="1" u="sng" dirty="0" smtClean="0">
                <a:latin typeface="+mj-ea"/>
                <a:ea typeface="+mj-ea"/>
              </a:rPr>
              <a:t>bug</a:t>
            </a:r>
            <a:r>
              <a:rPr lang="zh-CN" altLang="en-US" sz="1600" b="1" dirty="0" smtClean="0">
                <a:latin typeface="+mj-ea"/>
                <a:ea typeface="+mj-ea"/>
              </a:rPr>
              <a:t>：</a:t>
            </a:r>
            <a:r>
              <a:rPr lang="en-US" altLang="zh-CN" sz="1600" dirty="0" smtClean="0">
                <a:latin typeface="+mj-ea"/>
                <a:ea typeface="+mj-ea"/>
                <a:hlinkClick r:id="rId3"/>
              </a:rPr>
              <a:t>Selector doesn't block on </a:t>
            </a:r>
            <a:r>
              <a:rPr lang="en-US" altLang="zh-CN" sz="1600" dirty="0" err="1" smtClean="0">
                <a:latin typeface="+mj-ea"/>
                <a:ea typeface="+mj-ea"/>
                <a:hlinkClick r:id="rId3"/>
              </a:rPr>
              <a:t>Selector.select</a:t>
            </a:r>
            <a:r>
              <a:rPr lang="en-US" altLang="zh-CN" sz="1600" dirty="0" smtClean="0">
                <a:latin typeface="+mj-ea"/>
                <a:ea typeface="+mj-ea"/>
                <a:hlinkClick r:id="rId3"/>
              </a:rPr>
              <a:t>(timeout)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NIO select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不阻塞，</a:t>
            </a:r>
            <a:r>
              <a:rPr lang="en-US" altLang="zh-CN" sz="1300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cpu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跑满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）号称修复了，但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jdk7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的高版本仍然遇到</a:t>
            </a:r>
            <a:endParaRPr lang="en-US" altLang="zh-CN" sz="13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）许多框架都自行修复了（</a:t>
            </a:r>
            <a:r>
              <a:rPr lang="en-US" altLang="zh-CN" sz="1300" dirty="0" err="1">
                <a:solidFill>
                  <a:schemeClr val="accent3">
                    <a:lumMod val="50000"/>
                  </a:schemeClr>
                </a:solidFill>
                <a:latin typeface="+mj-ea"/>
              </a:rPr>
              <a:t>netty</a:t>
            </a: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，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jetty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endParaRPr lang="en-US" altLang="zh-CN" sz="13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r>
              <a:rPr lang="en-US" altLang="zh-CN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zookeeper 3.4.6</a:t>
            </a:r>
            <a:r>
              <a:rPr lang="zh-CN" altLang="en-US" sz="13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没有修复</a:t>
            </a:r>
            <a:endParaRPr lang="en-US" altLang="zh-CN" sz="13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u="sng" dirty="0">
                <a:latin typeface="+mj-ea"/>
              </a:rPr>
              <a:t>★</a:t>
            </a:r>
            <a:r>
              <a:rPr lang="zh-CN" altLang="en-US" sz="1400" b="1" u="sng" dirty="0" smtClean="0">
                <a:latin typeface="+mj-ea"/>
                <a:ea typeface="+mj-ea"/>
              </a:rPr>
              <a:t>通过</a:t>
            </a:r>
            <a:r>
              <a:rPr lang="en-US" altLang="zh-CN" sz="1400" b="1" u="sng" dirty="0" err="1" smtClean="0">
                <a:latin typeface="+mj-ea"/>
                <a:ea typeface="+mj-ea"/>
              </a:rPr>
              <a:t>vjtop</a:t>
            </a:r>
            <a:r>
              <a:rPr lang="zh-CN" altLang="en-US" sz="1400" b="1" u="sng" dirty="0" smtClean="0">
                <a:latin typeface="+mj-ea"/>
                <a:ea typeface="+mj-ea"/>
              </a:rPr>
              <a:t>可以找出吃</a:t>
            </a:r>
            <a:r>
              <a:rPr lang="en-US" altLang="zh-CN" sz="1400" b="1" u="sng" dirty="0" err="1" smtClean="0">
                <a:latin typeface="+mj-ea"/>
                <a:ea typeface="+mj-ea"/>
              </a:rPr>
              <a:t>cpu</a:t>
            </a:r>
            <a:r>
              <a:rPr lang="zh-CN" altLang="en-US" sz="1400" b="1" u="sng" dirty="0" smtClean="0">
                <a:latin typeface="+mj-ea"/>
                <a:ea typeface="+mj-ea"/>
              </a:rPr>
              <a:t>的线程，线程</a:t>
            </a:r>
            <a:r>
              <a:rPr lang="en-US" altLang="zh-CN" sz="1400" b="1" u="sng" dirty="0" smtClean="0">
                <a:latin typeface="+mj-ea"/>
                <a:ea typeface="+mj-ea"/>
              </a:rPr>
              <a:t>ID</a:t>
            </a:r>
            <a:r>
              <a:rPr lang="zh-CN" altLang="en-US" sz="1400" b="1" u="sng" dirty="0" smtClean="0">
                <a:latin typeface="+mj-ea"/>
                <a:ea typeface="+mj-ea"/>
              </a:rPr>
              <a:t>结合</a:t>
            </a:r>
            <a:r>
              <a:rPr lang="en-US" altLang="zh-CN" sz="1400" b="1" u="sng" dirty="0" err="1" smtClean="0">
                <a:latin typeface="+mj-ea"/>
                <a:ea typeface="+mj-ea"/>
              </a:rPr>
              <a:t>threaddump</a:t>
            </a:r>
            <a:r>
              <a:rPr lang="zh-CN" altLang="en-US" sz="1400" b="1" u="sng" dirty="0" smtClean="0">
                <a:latin typeface="+mj-ea"/>
                <a:ea typeface="+mj-ea"/>
              </a:rPr>
              <a:t>定位代码。</a:t>
            </a:r>
            <a:endParaRPr lang="en-US" altLang="zh-CN" sz="1400" b="1" u="sng" dirty="0" smtClean="0">
              <a:latin typeface="+mj-ea"/>
              <a:ea typeface="+mj-ea"/>
            </a:endParaRPr>
          </a:p>
        </p:txBody>
      </p:sp>
      <p:pic>
        <p:nvPicPr>
          <p:cNvPr id="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267255"/>
            <a:ext cx="5057776" cy="267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573819" y="2349337"/>
            <a:ext cx="3361165" cy="1930674"/>
          </a:xfrm>
        </p:spPr>
        <p:txBody>
          <a:bodyPr/>
          <a:lstStyle/>
          <a:p>
            <a:pPr marL="635" indent="0" algn="ctr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600" b="1" dirty="0">
                <a:solidFill>
                  <a:srgbClr val="F12972"/>
                </a:solidFill>
                <a:latin typeface="+mj-ea"/>
                <a:ea typeface="+mj-ea"/>
              </a:rPr>
              <a:t>JVM</a:t>
            </a:r>
            <a:endParaRPr lang="en-US" altLang="zh-CN" sz="1600" b="1" dirty="0" smtClean="0">
              <a:solidFill>
                <a:srgbClr val="F12972"/>
              </a:solidFill>
              <a:latin typeface="+mj-ea"/>
              <a:ea typeface="+mj-ea"/>
            </a:endParaRPr>
          </a:p>
          <a:p>
            <a:pPr marL="635" indent="0" defTabSz="914377">
              <a:lnSpc>
                <a:spcPct val="15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面向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JVM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的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工具集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，对业界知名的开源工具进行封装与二次开发，功能与效果在原基础上显著提升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859842" y="2197827"/>
            <a:ext cx="3179258" cy="1930672"/>
          </a:xfrm>
        </p:spPr>
        <p:txBody>
          <a:bodyPr/>
          <a:lstStyle/>
          <a:p>
            <a:pPr marL="635" indent="0" algn="ctr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sz="1600" b="1" dirty="0">
                <a:solidFill>
                  <a:srgbClr val="F12972"/>
                </a:solidFill>
                <a:latin typeface="+mj-ea"/>
                <a:ea typeface="+mj-ea"/>
              </a:rPr>
              <a:t>疑难杂症</a:t>
            </a:r>
            <a:r>
              <a:rPr lang="zh-CN" altLang="en-US" sz="1600" b="1" dirty="0" smtClean="0">
                <a:solidFill>
                  <a:srgbClr val="F12972"/>
                </a:solidFill>
                <a:latin typeface="+mj-ea"/>
                <a:ea typeface="+mj-ea"/>
              </a:rPr>
              <a:t>排查</a:t>
            </a:r>
          </a:p>
          <a:p>
            <a:pPr marL="635" indent="0" algn="just" defTabSz="914377">
              <a:lnSpc>
                <a:spcPct val="150000"/>
              </a:lnSpc>
              <a:spcBef>
                <a:spcPts val="1300"/>
              </a:spcBef>
              <a:buNone/>
              <a:defRPr>
                <a:solidFill>
                  <a:srgbClr val="535353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致力于解决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Java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程序员在面对</a:t>
            </a:r>
            <a:r>
              <a:rPr lang="zh-CN" altLang="en-US" sz="16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线上线下</a:t>
            </a:r>
            <a:r>
              <a:rPr lang="zh-CN" altLang="en-US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各种疑难杂症时的痛点，降低排查问题的时间成本与人力成本</a:t>
            </a:r>
            <a:r>
              <a:rPr lang="en-US" altLang="zh-CN" sz="16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.</a:t>
            </a:r>
            <a:endParaRPr lang="zh-CN" altLang="en-US" sz="1600" dirty="0">
              <a:solidFill>
                <a:srgbClr val="212040"/>
              </a:solidFill>
              <a:latin typeface="+mj-ea"/>
              <a:ea typeface="+mj-ea"/>
              <a:cs typeface="Microsoft YaHei Light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73818" y="381731"/>
            <a:ext cx="7551007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/>
              <a:t>VJTools</a:t>
            </a:r>
            <a:r>
              <a:rPr lang="zh-CN" altLang="en-US" dirty="0"/>
              <a:t>是什么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09" y="1026605"/>
            <a:ext cx="927142" cy="119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53" y="1052444"/>
            <a:ext cx="1161194" cy="117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73818" y="1026605"/>
            <a:ext cx="3407632" cy="3259645"/>
          </a:xfrm>
          <a:prstGeom prst="rect">
            <a:avLst/>
          </a:prstGeom>
          <a:noFill/>
          <a:ln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17193" y="1026605"/>
            <a:ext cx="3407632" cy="3259645"/>
          </a:xfrm>
          <a:prstGeom prst="rect">
            <a:avLst/>
          </a:prstGeom>
          <a:noFill/>
          <a:ln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2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92531" y="880810"/>
            <a:ext cx="2612644" cy="1862390"/>
          </a:xfrm>
        </p:spPr>
        <p:txBody>
          <a:bodyPr/>
          <a:lstStyle/>
          <a:p>
            <a:pPr marL="635" indent="0" algn="ctr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2800" dirty="0" err="1" smtClean="0">
                <a:solidFill>
                  <a:srgbClr val="F12972"/>
                </a:solidFill>
                <a:latin typeface="+mj-ea"/>
                <a:ea typeface="+mj-ea"/>
              </a:rPr>
              <a:t>vjmap</a:t>
            </a:r>
            <a:endParaRPr lang="en-US" altLang="zh-CN" sz="2000" dirty="0" smtClean="0">
              <a:solidFill>
                <a:srgbClr val="F12972"/>
              </a:solidFill>
              <a:latin typeface="+mj-ea"/>
              <a:ea typeface="+mj-ea"/>
            </a:endParaRPr>
          </a:p>
          <a:p>
            <a:pPr marL="635" indent="0" algn="just" defTabSz="914377">
              <a:lnSpc>
                <a:spcPct val="15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Heap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数据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打印工具，能够单独打印</a:t>
            </a:r>
            <a:r>
              <a:rPr lang="en-US" altLang="zh-CN" sz="14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old gen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和</a:t>
            </a:r>
            <a:r>
              <a:rPr lang="en-US" altLang="zh-CN" sz="14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survivor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区的数据。内存泄露排查利器。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32311" y="3081084"/>
            <a:ext cx="2458563" cy="1681415"/>
          </a:xfrm>
        </p:spPr>
        <p:txBody>
          <a:bodyPr/>
          <a:lstStyle/>
          <a:p>
            <a:pPr marL="635" indent="0" algn="ctr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2800" dirty="0" err="1">
                <a:solidFill>
                  <a:srgbClr val="F12972"/>
                </a:solidFill>
                <a:latin typeface="+mj-ea"/>
                <a:ea typeface="+mj-ea"/>
              </a:rPr>
              <a:t>vjt</a:t>
            </a:r>
            <a:r>
              <a:rPr lang="en-US" altLang="zh-CN" sz="2800" dirty="0" err="1" smtClean="0">
                <a:solidFill>
                  <a:srgbClr val="F12972"/>
                </a:solidFill>
                <a:latin typeface="+mj-ea"/>
                <a:ea typeface="+mj-ea"/>
              </a:rPr>
              <a:t>op</a:t>
            </a:r>
            <a:endParaRPr lang="zh-CN" altLang="en-US" sz="2000" dirty="0">
              <a:solidFill>
                <a:srgbClr val="F12972"/>
              </a:solidFill>
              <a:latin typeface="+mj-ea"/>
              <a:ea typeface="+mj-ea"/>
            </a:endParaRPr>
          </a:p>
          <a:p>
            <a:pPr marL="635" indent="0" algn="just" defTabSz="914377">
              <a:lnSpc>
                <a:spcPct val="150000"/>
              </a:lnSpc>
              <a:spcBef>
                <a:spcPts val="1300"/>
              </a:spcBef>
              <a:buNone/>
              <a:defRPr>
                <a:solidFill>
                  <a:srgbClr val="535353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显示</a:t>
            </a:r>
            <a:r>
              <a:rPr lang="en-US" altLang="zh-CN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进程概况与繁忙线程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细节，如</a:t>
            </a:r>
            <a:r>
              <a:rPr lang="en-US" altLang="zh-CN" sz="1400" b="1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top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命令之于操作系统的作用。</a:t>
            </a:r>
            <a:endParaRPr lang="zh-CN" altLang="en-US" sz="1400" dirty="0">
              <a:solidFill>
                <a:srgbClr val="212040"/>
              </a:solidFill>
              <a:latin typeface="+mj-ea"/>
              <a:ea typeface="+mj-ea"/>
              <a:cs typeface="Microsoft YaHei Light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4424650" y="3281110"/>
            <a:ext cx="2341470" cy="1490915"/>
          </a:xfrm>
        </p:spPr>
        <p:txBody>
          <a:bodyPr>
            <a:normAutofit fontScale="85000" lnSpcReduction="20000"/>
          </a:bodyPr>
          <a:lstStyle/>
          <a:p>
            <a:pPr marL="635" indent="0" algn="ctr" defTabSz="914377">
              <a:lnSpc>
                <a:spcPct val="130000"/>
              </a:lnSpc>
              <a:spcBef>
                <a:spcPts val="1300"/>
              </a:spcBef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3000" dirty="0" err="1">
                <a:solidFill>
                  <a:srgbClr val="F12972"/>
                </a:solidFill>
                <a:latin typeface="+mj-ea"/>
                <a:ea typeface="+mj-ea"/>
              </a:rPr>
              <a:t>vj</a:t>
            </a:r>
            <a:r>
              <a:rPr lang="en-US" altLang="zh-CN" sz="3000" dirty="0" err="1" smtClean="0">
                <a:solidFill>
                  <a:srgbClr val="F12972"/>
                </a:solidFill>
                <a:latin typeface="+mj-ea"/>
                <a:ea typeface="+mj-ea"/>
              </a:rPr>
              <a:t>mxcli</a:t>
            </a:r>
            <a:endParaRPr lang="en-US" altLang="zh-CN" sz="1800" dirty="0" smtClean="0">
              <a:solidFill>
                <a:srgbClr val="F12972"/>
              </a:solidFill>
              <a:latin typeface="+mj-ea"/>
              <a:ea typeface="+mj-ea"/>
            </a:endParaRPr>
          </a:p>
          <a:p>
            <a:pPr marL="635" indent="0" algn="just" defTabSz="914377">
              <a:lnSpc>
                <a:spcPct val="160000"/>
              </a:lnSpc>
              <a:spcBef>
                <a:spcPts val="1300"/>
              </a:spcBef>
              <a:buNone/>
              <a:defRPr>
                <a:solidFill>
                  <a:srgbClr val="535353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完全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模拟</a:t>
            </a:r>
            <a:r>
              <a:rPr lang="en-US" altLang="zh-CN" sz="1400" b="1" dirty="0" err="1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jstat</a:t>
            </a:r>
            <a:r>
              <a:rPr lang="en-US" altLang="zh-CN" sz="1400" b="1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 -</a:t>
            </a:r>
            <a:r>
              <a:rPr lang="en-US" altLang="zh-CN" sz="1400" b="1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gcutil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的输出，在</a:t>
            </a:r>
            <a:r>
              <a:rPr lang="en-US" altLang="zh-CN" sz="14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jstat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不可用的情况下的不二选择</a:t>
            </a:r>
            <a:r>
              <a:rPr lang="zh-CN" altLang="en-US" sz="1400" dirty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</a:rPr>
              <a:t>。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60399" y="269573"/>
            <a:ext cx="6540501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r>
              <a:rPr lang="en-US" altLang="zh-CN" dirty="0" err="1" smtClean="0"/>
              <a:t>VJTools</a:t>
            </a:r>
            <a:r>
              <a:rPr lang="zh-CN" altLang="en-US" dirty="0" smtClean="0"/>
              <a:t>有什么？</a:t>
            </a:r>
            <a:endParaRPr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17665-813E-8E4C-8413-682E1627469D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407281" y="871285"/>
            <a:ext cx="2612644" cy="1862390"/>
          </a:xfrm>
          <a:prstGeom prst="rect">
            <a:avLst/>
          </a:prstGeom>
        </p:spPr>
        <p:txBody>
          <a:bodyPr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algn="ctr" defTabSz="914377">
              <a:lnSpc>
                <a:spcPct val="130000"/>
              </a:lnSpc>
              <a:spcBef>
                <a:spcPts val="1300"/>
              </a:spcBef>
              <a:buFont typeface="Arial" panose="020B0604020202020204" pitchFamily="34" charset="0"/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2800" dirty="0" err="1" smtClean="0">
                <a:solidFill>
                  <a:srgbClr val="F12972"/>
                </a:solidFill>
                <a:latin typeface="+mj-ea"/>
                <a:ea typeface="+mj-ea"/>
                <a:cs typeface="PingFang SC Semibold"/>
                <a:sym typeface="PingFang SC Semibold"/>
              </a:rPr>
              <a:t>vjdump</a:t>
            </a:r>
            <a:endParaRPr lang="en-US" altLang="zh-CN" sz="2000" dirty="0" smtClean="0">
              <a:solidFill>
                <a:srgbClr val="F12972"/>
              </a:solidFill>
              <a:latin typeface="+mj-ea"/>
              <a:ea typeface="+mj-ea"/>
              <a:cs typeface="PingFang SC Semibold"/>
              <a:sym typeface="PingFang SC Semibold"/>
            </a:endParaRPr>
          </a:p>
          <a:p>
            <a:pPr marL="635" indent="0" algn="just" defTabSz="914377">
              <a:lnSpc>
                <a:spcPct val="150000"/>
              </a:lnSpc>
              <a:spcBef>
                <a:spcPts val="1300"/>
              </a:spcBef>
              <a:buFont typeface="Arial" panose="020B0604020202020204" pitchFamily="34" charset="0"/>
              <a:buNone/>
              <a:defRPr sz="2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Java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数据收集工具，能够快速收集</a:t>
            </a:r>
            <a:r>
              <a:rPr lang="en-US" altLang="zh-CN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JVM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的线程快照、内存信息和</a:t>
            </a:r>
            <a:r>
              <a:rPr lang="en-US" altLang="zh-CN" sz="1400" dirty="0" err="1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gc</a:t>
            </a:r>
            <a:r>
              <a:rPr lang="zh-CN" altLang="en-US" sz="1400" dirty="0" smtClean="0">
                <a:solidFill>
                  <a:srgbClr val="212040"/>
                </a:solidFill>
                <a:latin typeface="+mj-ea"/>
                <a:ea typeface="+mj-ea"/>
                <a:cs typeface="Microsoft YaHei Light" charset="-122"/>
                <a:sym typeface="PingFang SC Semibold"/>
              </a:rPr>
              <a:t>日志等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34" y="2826266"/>
            <a:ext cx="23002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3694305" y="1038225"/>
            <a:ext cx="268095" cy="1788041"/>
          </a:xfrm>
          <a:prstGeom prst="downArrow">
            <a:avLst/>
          </a:prstGeom>
          <a:solidFill>
            <a:srgbClr val="F12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 rot="16200000">
            <a:off x="1637720" y="2092723"/>
            <a:ext cx="268095" cy="1943334"/>
          </a:xfrm>
          <a:prstGeom prst="downArrow">
            <a:avLst/>
          </a:prstGeom>
          <a:solidFill>
            <a:srgbClr val="F12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 rot="5400000">
            <a:off x="5819042" y="2087486"/>
            <a:ext cx="268095" cy="1905069"/>
          </a:xfrm>
          <a:prstGeom prst="downArrow">
            <a:avLst/>
          </a:prstGeom>
          <a:solidFill>
            <a:srgbClr val="F12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0800000">
            <a:off x="3694303" y="3236537"/>
            <a:ext cx="268095" cy="1611687"/>
          </a:xfrm>
          <a:prstGeom prst="downArrow">
            <a:avLst/>
          </a:prstGeom>
          <a:solidFill>
            <a:srgbClr val="F12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Picture 2" descr="D:\Users\nicole.xia\Desktop\知蜂直播课堂\知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3" y="4636086"/>
            <a:ext cx="901797" cy="5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12972"/>
        </a:solidFill>
        <a:ln>
          <a:noFill/>
        </a:ln>
      </a:spPr>
      <a:bodyPr lIns="82936" tIns="41468" rIns="82936" bIns="41468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vipshop PPT模板" id="{2AFE95E7-FE29-4C4B-8E9B-57C1349376BA}" vid="{C28C8E9D-867A-CF4A-9334-2B99AF4042E5}"/>
    </a:ext>
  </a:extLst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自定义 1">
      <a:dk1>
        <a:srgbClr val="181818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12972"/>
        </a:solidFill>
        <a:ln>
          <a:noFill/>
        </a:ln>
      </a:spPr>
      <a:bodyPr lIns="82936" tIns="41468" rIns="82936" bIns="41468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vipshop PPT模板" id="{2AFE95E7-FE29-4C4B-8E9B-57C1349376BA}" vid="{C28C8E9D-867A-CF4A-9334-2B99AF4042E5}"/>
    </a:ext>
  </a:extLst>
</a:theme>
</file>

<file path=ppt/theme/theme4.xml><?xml version="1.0" encoding="utf-8"?>
<a:theme xmlns:a="http://schemas.openxmlformats.org/drawingml/2006/main" name="vipshop最新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12972"/>
        </a:solidFill>
        <a:ln>
          <a:noFill/>
        </a:ln>
      </a:spPr>
      <a:bodyPr lIns="82936" tIns="41468" rIns="82936" bIns="41468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vipshop PPT模板" id="{2AFE95E7-FE29-4C4B-8E9B-57C1349376BA}" vid="{C28C8E9D-867A-CF4A-9334-2B99AF4042E5}"/>
    </a:ext>
  </a:extLst>
</a:theme>
</file>

<file path=ppt/theme/theme5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Office 主题">
  <a:themeElements>
    <a:clrScheme name="自定义 1">
      <a:dk1>
        <a:srgbClr val="181818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12972"/>
        </a:solidFill>
        <a:ln>
          <a:noFill/>
        </a:ln>
      </a:spPr>
      <a:bodyPr lIns="82936" tIns="41468" rIns="82936" bIns="41468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vipshop PPT模板" id="{2AFE95E7-FE29-4C4B-8E9B-57C1349376BA}" vid="{C28C8E9D-867A-CF4A-9334-2B99AF4042E5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vipshop PPT模板</Template>
  <TotalTime>4281</TotalTime>
  <Words>2454</Words>
  <Application>Microsoft Office PowerPoint</Application>
  <PresentationFormat>全屏显示(16:9)</PresentationFormat>
  <Paragraphs>312</Paragraphs>
  <Slides>32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1_Office 主题</vt:lpstr>
      <vt:lpstr>自定义设计</vt:lpstr>
      <vt:lpstr>Office 主题</vt:lpstr>
      <vt:lpstr>vipshop最新模板</vt:lpstr>
      <vt:lpstr>1_自定义设计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罗伟</dc:creator>
  <cp:lastModifiedBy>郑德惠[产品技术中心]</cp:lastModifiedBy>
  <cp:revision>548</cp:revision>
  <dcterms:created xsi:type="dcterms:W3CDTF">2017-03-26T14:27:12Z</dcterms:created>
  <dcterms:modified xsi:type="dcterms:W3CDTF">2018-07-26T03:51:24Z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