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">
          <p15:clr>
            <a:srgbClr val="747775"/>
          </p15:clr>
        </p15:guide>
        <p15:guide id="2" pos="9216">
          <p15:clr>
            <a:srgbClr val="747775"/>
          </p15:clr>
        </p15:guide>
        <p15:guide id="3" pos="27360">
          <p15:clr>
            <a:srgbClr val="747775"/>
          </p15:clr>
        </p15:guide>
        <p15:guide id="4" orient="horz" pos="20448">
          <p15:clr>
            <a:srgbClr val="747775"/>
          </p15:clr>
        </p15:guide>
        <p15:guide id="5" pos="18432">
          <p15:clr>
            <a:srgbClr val="747775"/>
          </p15:clr>
        </p15:guide>
        <p15:guide id="6" pos="288">
          <p15:clr>
            <a:srgbClr val="747775"/>
          </p15:clr>
        </p15:guide>
        <p15:guide id="7" orient="horz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238D8B2-AC46-41B9-8B17-4FAEAA233BBC}">
  <a:tblStyle styleId="{F238D8B2-AC46-41B9-8B17-4FAEAA233BB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5"/>
    <p:restoredTop sz="94670"/>
  </p:normalViewPr>
  <p:slideViewPr>
    <p:cSldViewPr snapToGrid="0">
      <p:cViewPr varScale="1">
        <p:scale>
          <a:sx n="23" d="100"/>
          <a:sy n="23" d="100"/>
        </p:scale>
        <p:origin x="1856" y="296"/>
      </p:cViewPr>
      <p:guideLst>
        <p:guide orient="horz" pos="288"/>
        <p:guide pos="9216"/>
        <p:guide pos="27360"/>
        <p:guide orient="horz" pos="20448"/>
        <p:guide pos="18432"/>
        <p:guide pos="288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496200" y="4765280"/>
            <a:ext cx="40899000" cy="131367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7700"/>
              <a:buNone/>
              <a:defRPr sz="27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496160" y="18138400"/>
            <a:ext cx="40899000" cy="5072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900"/>
              <a:buNone/>
              <a:defRPr sz="149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496160" y="7079200"/>
            <a:ext cx="40899000" cy="125664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0"/>
              <a:buNone/>
              <a:defRPr sz="6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496160" y="20174240"/>
            <a:ext cx="40899000" cy="83250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 algn="ctr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 algn="ctr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 algn="ctr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 algn="ctr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96160" y="13765440"/>
            <a:ext cx="40899000" cy="53874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200"/>
              <a:buNone/>
              <a:defRPr sz="19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3195520" y="7375840"/>
            <a:ext cx="19199400" cy="218649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 sz="75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9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496160" y="3555840"/>
            <a:ext cx="13478400" cy="483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1pPr>
            <a:lvl2pPr lvl="1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2pPr>
            <a:lvl3pPr lvl="2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3pPr>
            <a:lvl4pPr lvl="3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4pPr>
            <a:lvl5pPr lvl="4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5pPr>
            <a:lvl6pPr lvl="5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6pPr>
            <a:lvl7pPr lvl="6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7pPr>
            <a:lvl8pPr lvl="7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8pPr>
            <a:lvl9pPr lvl="8">
              <a:spcBef>
                <a:spcPts val="0"/>
              </a:spcBef>
              <a:spcAft>
                <a:spcPts val="0"/>
              </a:spcAft>
              <a:buSzPts val="12800"/>
              <a:buNone/>
              <a:defRPr sz="12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496160" y="8893440"/>
            <a:ext cx="13478400" cy="203481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1pPr>
            <a:lvl2pPr marL="914400" lvl="1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2pPr>
            <a:lvl3pPr marL="1371600" lvl="2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3pPr>
            <a:lvl4pPr marL="1828800" lvl="3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4pPr>
            <a:lvl5pPr marL="2286000" lvl="4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5pPr>
            <a:lvl6pPr marL="2743200" lvl="5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6pPr>
            <a:lvl7pPr marL="3200400" lvl="6" indent="-635000">
              <a:spcBef>
                <a:spcPts val="0"/>
              </a:spcBef>
              <a:spcAft>
                <a:spcPts val="0"/>
              </a:spcAft>
              <a:buSzPts val="6400"/>
              <a:buChar char="●"/>
              <a:defRPr sz="6400"/>
            </a:lvl7pPr>
            <a:lvl8pPr marL="3657600" lvl="7" indent="-635000">
              <a:spcBef>
                <a:spcPts val="0"/>
              </a:spcBef>
              <a:spcAft>
                <a:spcPts val="0"/>
              </a:spcAft>
              <a:buSzPts val="6400"/>
              <a:buChar char="○"/>
              <a:defRPr sz="6400"/>
            </a:lvl8pPr>
            <a:lvl9pPr marL="4114800" lvl="8" indent="-635000">
              <a:spcBef>
                <a:spcPts val="0"/>
              </a:spcBef>
              <a:spcAft>
                <a:spcPts val="0"/>
              </a:spcAft>
              <a:buSzPts val="6400"/>
              <a:buChar char="■"/>
              <a:defRPr sz="6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353200" y="2880960"/>
            <a:ext cx="30565500" cy="261810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1pPr>
            <a:lvl2pPr lvl="1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2pPr>
            <a:lvl3pPr lvl="2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3pPr>
            <a:lvl4pPr lvl="3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4pPr>
            <a:lvl5pPr lvl="4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5pPr>
            <a:lvl6pPr lvl="5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6pPr>
            <a:lvl7pPr lvl="6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7pPr>
            <a:lvl8pPr lvl="7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8pPr>
            <a:lvl9pPr lvl="8">
              <a:spcBef>
                <a:spcPts val="0"/>
              </a:spcBef>
              <a:spcAft>
                <a:spcPts val="0"/>
              </a:spcAft>
              <a:buSzPts val="25600"/>
              <a:buNone/>
              <a:defRPr sz="256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21945600" y="-800"/>
            <a:ext cx="219456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87600" tIns="487600" rIns="487600" bIns="4876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274400" y="7892320"/>
            <a:ext cx="19416900" cy="9486600"/>
          </a:xfrm>
          <a:prstGeom prst="rect">
            <a:avLst/>
          </a:prstGeom>
        </p:spPr>
        <p:txBody>
          <a:bodyPr spcFirstLastPara="1" wrap="square" lIns="487600" tIns="487600" rIns="487600" bIns="4876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400"/>
              <a:buNone/>
              <a:defRPr sz="2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274400" y="17939680"/>
            <a:ext cx="19416900" cy="7904700"/>
          </a:xfrm>
          <a:prstGeom prst="rect">
            <a:avLst/>
          </a:prstGeom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0"/>
              <a:buNone/>
              <a:defRPr sz="1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3709600" y="4634080"/>
            <a:ext cx="18417600" cy="23648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838200">
              <a:spcBef>
                <a:spcPts val="0"/>
              </a:spcBef>
              <a:spcAft>
                <a:spcPts val="0"/>
              </a:spcAft>
              <a:buSzPts val="9600"/>
              <a:buChar char="●"/>
              <a:defRPr/>
            </a:lvl1pPr>
            <a:lvl2pPr marL="914400" lvl="1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2pPr>
            <a:lvl3pPr marL="1371600" lvl="2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3pPr>
            <a:lvl4pPr marL="1828800" lvl="3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4pPr>
            <a:lvl5pPr marL="2286000" lvl="4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5pPr>
            <a:lvl6pPr marL="2743200" lvl="5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6pPr>
            <a:lvl7pPr marL="3200400" lvl="6" indent="-704850">
              <a:spcBef>
                <a:spcPts val="0"/>
              </a:spcBef>
              <a:spcAft>
                <a:spcPts val="0"/>
              </a:spcAft>
              <a:buSzPts val="7500"/>
              <a:buChar char="●"/>
              <a:defRPr/>
            </a:lvl7pPr>
            <a:lvl8pPr marL="3657600" lvl="7" indent="-704850">
              <a:spcBef>
                <a:spcPts val="0"/>
              </a:spcBef>
              <a:spcAft>
                <a:spcPts val="0"/>
              </a:spcAft>
              <a:buSzPts val="7500"/>
              <a:buChar char="○"/>
              <a:defRPr/>
            </a:lvl8pPr>
            <a:lvl9pPr marL="4114800" lvl="8" indent="-704850">
              <a:spcBef>
                <a:spcPts val="0"/>
              </a:spcBef>
              <a:spcAft>
                <a:spcPts val="0"/>
              </a:spcAft>
              <a:buSzPts val="7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496160" y="27075680"/>
            <a:ext cx="28794300" cy="38727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96160" y="2848160"/>
            <a:ext cx="408990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900"/>
              <a:buNone/>
              <a:defRPr sz="14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96160" y="7375840"/>
            <a:ext cx="408990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t" anchorCtr="0">
            <a:normAutofit/>
          </a:bodyPr>
          <a:lstStyle>
            <a:lvl1pPr marL="457200" lvl="0" indent="-838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Char char="●"/>
              <a:defRPr sz="9600">
                <a:solidFill>
                  <a:schemeClr val="dk2"/>
                </a:solidFill>
              </a:defRPr>
            </a:lvl1pPr>
            <a:lvl2pPr marL="914400" lvl="1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2pPr>
            <a:lvl3pPr marL="1371600" lvl="2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3pPr>
            <a:lvl4pPr marL="1828800" lvl="3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4pPr>
            <a:lvl5pPr marL="2286000" lvl="4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5pPr>
            <a:lvl6pPr marL="2743200" lvl="5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6pPr>
            <a:lvl7pPr marL="3200400" lvl="6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●"/>
              <a:defRPr sz="7500">
                <a:solidFill>
                  <a:schemeClr val="dk2"/>
                </a:solidFill>
              </a:defRPr>
            </a:lvl7pPr>
            <a:lvl8pPr marL="3657600" lvl="7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○"/>
              <a:defRPr sz="7500">
                <a:solidFill>
                  <a:schemeClr val="dk2"/>
                </a:solidFill>
              </a:defRPr>
            </a:lvl8pPr>
            <a:lvl9pPr marL="4114800" lvl="8" indent="-704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Char char="■"/>
              <a:defRPr sz="7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0667798" y="29844588"/>
            <a:ext cx="26337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87600" tIns="487600" rIns="487600" bIns="487600" anchor="ctr" anchorCtr="0">
            <a:normAutofit/>
          </a:bodyPr>
          <a:lstStyle>
            <a:lvl1pPr lvl="0" algn="r">
              <a:buNone/>
              <a:defRPr sz="5300">
                <a:solidFill>
                  <a:schemeClr val="dk2"/>
                </a:solidFill>
              </a:defRPr>
            </a:lvl1pPr>
            <a:lvl2pPr lvl="1" algn="r">
              <a:buNone/>
              <a:defRPr sz="5300">
                <a:solidFill>
                  <a:schemeClr val="dk2"/>
                </a:solidFill>
              </a:defRPr>
            </a:lvl2pPr>
            <a:lvl3pPr lvl="2" algn="r">
              <a:buNone/>
              <a:defRPr sz="5300">
                <a:solidFill>
                  <a:schemeClr val="dk2"/>
                </a:solidFill>
              </a:defRPr>
            </a:lvl3pPr>
            <a:lvl4pPr lvl="3" algn="r">
              <a:buNone/>
              <a:defRPr sz="5300">
                <a:solidFill>
                  <a:schemeClr val="dk2"/>
                </a:solidFill>
              </a:defRPr>
            </a:lvl4pPr>
            <a:lvl5pPr lvl="4" algn="r">
              <a:buNone/>
              <a:defRPr sz="5300">
                <a:solidFill>
                  <a:schemeClr val="dk2"/>
                </a:solidFill>
              </a:defRPr>
            </a:lvl5pPr>
            <a:lvl6pPr lvl="5" algn="r">
              <a:buNone/>
              <a:defRPr sz="5300">
                <a:solidFill>
                  <a:schemeClr val="dk2"/>
                </a:solidFill>
              </a:defRPr>
            </a:lvl6pPr>
            <a:lvl7pPr lvl="6" algn="r">
              <a:buNone/>
              <a:defRPr sz="5300">
                <a:solidFill>
                  <a:schemeClr val="dk2"/>
                </a:solidFill>
              </a:defRPr>
            </a:lvl7pPr>
            <a:lvl8pPr lvl="7" algn="r">
              <a:buNone/>
              <a:defRPr sz="5300">
                <a:solidFill>
                  <a:schemeClr val="dk2"/>
                </a:solidFill>
              </a:defRPr>
            </a:lvl8pPr>
            <a:lvl9pPr lvl="8" algn="r">
              <a:buNone/>
              <a:defRPr sz="5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nba-apidocumentation.knowledgeowl.com/help" TargetMode="Externa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hyperlink" Target="https://www.nba.com/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hyperlink" Target="https://digitalcommons.bryant.edu/cgi/viewcontent.cgi?article=1000&amp;context=honors_data_science" TargetMode="External"/><Relationship Id="rId5" Type="http://schemas.openxmlformats.org/officeDocument/2006/relationships/image" Target="../media/image3.png"/><Relationship Id="rId10" Type="http://schemas.openxmlformats.org/officeDocument/2006/relationships/hyperlink" Target="https://scikit-learn.org/stable/modules/ensemble.html#random-forests-and-other-randomized-tree-ensembles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pandas.pydata.org/docs/user_guide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diagram of a game&#10;&#10;AI-generated content may be incorrect.">
            <a:extLst>
              <a:ext uri="{FF2B5EF4-FFF2-40B4-BE49-F238E27FC236}">
                <a16:creationId xmlns:a16="http://schemas.microsoft.com/office/drawing/2014/main" id="{77A8E0F1-3521-9562-C6EE-8633E0D2F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60849" y="6257765"/>
            <a:ext cx="6338454" cy="8070560"/>
          </a:xfrm>
          <a:prstGeom prst="rect">
            <a:avLst/>
          </a:prstGeom>
        </p:spPr>
      </p:pic>
      <p:pic>
        <p:nvPicPr>
          <p:cNvPr id="1030" name="Picture 6" descr="Complete Tutorial On Random Forest In R With Examples | Edureka">
            <a:extLst>
              <a:ext uri="{FF2B5EF4-FFF2-40B4-BE49-F238E27FC236}">
                <a16:creationId xmlns:a16="http://schemas.microsoft.com/office/drawing/2014/main" id="{1ECF2B69-3136-62DE-DDDB-A13550DE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502" y="10175770"/>
            <a:ext cx="6444273" cy="5074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Google Shape;54;p13"/>
          <p:cNvSpPr txBox="1"/>
          <p:nvPr/>
        </p:nvSpPr>
        <p:spPr>
          <a:xfrm>
            <a:off x="457199" y="-239926"/>
            <a:ext cx="42976800" cy="4708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96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Predicting NBA Game Outcomes Using Supervised Machine Learning</a:t>
            </a:r>
            <a:endParaRPr lang="en-US" sz="96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/>
              <a:t>By: </a:t>
            </a:r>
            <a:r>
              <a:rPr lang="en-US" sz="7500" dirty="0"/>
              <a:t>Kevin Pickelman</a:t>
            </a:r>
            <a:endParaRPr sz="75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500" dirty="0"/>
              <a:t>Mentor: Dr. Armstrong</a:t>
            </a:r>
            <a:endParaRPr sz="7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03590E-8D7B-F6A6-6509-A4B311769D27}"/>
              </a:ext>
            </a:extLst>
          </p:cNvPr>
          <p:cNvSpPr txBox="1">
            <a:spLocks/>
          </p:cNvSpPr>
          <p:nvPr/>
        </p:nvSpPr>
        <p:spPr>
          <a:xfrm>
            <a:off x="29660850" y="4572000"/>
            <a:ext cx="13773150" cy="265396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>
              <a:spcAft>
                <a:spcPts val="3375"/>
              </a:spcAft>
            </a:pPr>
            <a:r>
              <a:rPr lang="en-US" sz="6600" b="1" dirty="0">
                <a:solidFill>
                  <a:schemeClr val="tx1"/>
                </a:solidFill>
              </a:rPr>
              <a:t>IV. Hypothesis &amp; Goal Tree</a:t>
            </a: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r>
              <a:rPr lang="en-US" sz="6600" b="1" dirty="0">
                <a:solidFill>
                  <a:schemeClr val="tx1"/>
                </a:solidFill>
              </a:rPr>
              <a:t>V. Experimental Design</a:t>
            </a:r>
          </a:p>
          <a:p>
            <a:pPr>
              <a:spcAft>
                <a:spcPts val="3375"/>
              </a:spcAft>
            </a:pPr>
            <a:r>
              <a:rPr lang="en-US" sz="6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	</a:t>
            </a:r>
            <a:r>
              <a:rPr lang="en-US" sz="4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Consists of 10 seasons of data, 9 will be used for training &amp; the remainder will be used for testing. For any given two teams, the winner will be accurately predicted.  </a:t>
            </a:r>
          </a:p>
          <a:p>
            <a:pPr algn="ctr">
              <a:spcAft>
                <a:spcPts val="3375"/>
              </a:spcAft>
            </a:pPr>
            <a:r>
              <a:rPr lang="en-US" sz="5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Block Diagram</a:t>
            </a:r>
            <a:endParaRPr lang="en-US" sz="5000" b="1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algn="ctr">
              <a:spcAft>
                <a:spcPts val="3375"/>
              </a:spcAft>
            </a:pPr>
            <a:endParaRPr lang="en-US" sz="50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algn="ctr">
              <a:spcAft>
                <a:spcPts val="3375"/>
              </a:spcAft>
            </a:pPr>
            <a:endParaRPr lang="en-US" sz="5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 algn="ctr">
              <a:spcAft>
                <a:spcPts val="3375"/>
              </a:spcAft>
            </a:pPr>
            <a:endParaRPr lang="en-US" sz="50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6000" b="1" dirty="0">
              <a:solidFill>
                <a:schemeClr val="tx1"/>
              </a:solidFill>
            </a:endParaRPr>
          </a:p>
          <a:p>
            <a:pPr>
              <a:spcAft>
                <a:spcPts val="3375"/>
              </a:spcAft>
            </a:pPr>
            <a:r>
              <a:rPr lang="en-US" sz="6000" b="1" dirty="0">
                <a:solidFill>
                  <a:schemeClr val="tx1"/>
                </a:solidFill>
              </a:rPr>
              <a:t>VI. Solution Description</a:t>
            </a:r>
          </a:p>
          <a:p>
            <a:pPr>
              <a:spcAft>
                <a:spcPts val="3375"/>
              </a:spcAft>
            </a:pPr>
            <a:r>
              <a:rPr lang="en-US" sz="6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</a:t>
            </a:r>
            <a:r>
              <a:rPr lang="en-US" sz="4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Tools: Python with use of nba_api library for historical data &amp; pandas library for preprocessing data. Sci-kit learn for supervised ML algorithm</a:t>
            </a:r>
          </a:p>
          <a:p>
            <a:pPr algn="ctr">
              <a:spcAft>
                <a:spcPts val="3375"/>
              </a:spcAft>
            </a:pPr>
            <a:endParaRPr lang="en-US" sz="5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D69A48-7662-8DEB-73AE-454C28242F75}"/>
              </a:ext>
            </a:extLst>
          </p:cNvPr>
          <p:cNvSpPr txBox="1">
            <a:spLocks/>
          </p:cNvSpPr>
          <p:nvPr/>
        </p:nvSpPr>
        <p:spPr>
          <a:xfrm>
            <a:off x="457200" y="4571999"/>
            <a:ext cx="13773150" cy="26539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marL="457200" lvl="0" indent="-609600" algn="l" rtl="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AutoNum type="romanUcPeriod"/>
            </a:pPr>
            <a:r>
              <a:rPr lang="en-US" sz="6600" b="1" dirty="0">
                <a:solidFill>
                  <a:schemeClr val="tx1"/>
                </a:solidFill>
              </a:rPr>
              <a:t>Problem Statement</a:t>
            </a:r>
          </a:p>
          <a:p>
            <a:pPr>
              <a:spcAft>
                <a:spcPts val="3375"/>
              </a:spcAft>
            </a:pPr>
            <a:r>
              <a:rPr lang="en-US" sz="44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	Can NBA game outcomes be accurately predicted using supervised machine learning trained on historical team data?</a:t>
            </a:r>
          </a:p>
          <a:p>
            <a:pPr>
              <a:spcAft>
                <a:spcPts val="3375"/>
              </a:spcAft>
            </a:pPr>
            <a:r>
              <a:rPr lang="en-US" sz="6600" b="1" dirty="0">
                <a:solidFill>
                  <a:schemeClr val="tx1"/>
                </a:solidFill>
              </a:rPr>
              <a:t>II. Background</a:t>
            </a:r>
          </a:p>
          <a:p>
            <a:pPr algn="ctr">
              <a:spcAft>
                <a:spcPts val="3375"/>
              </a:spcAft>
            </a:pPr>
            <a:r>
              <a:rPr lang="en-US" sz="5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NBA Statistics Used </a:t>
            </a:r>
            <a:r>
              <a:rPr lang="en-US" sz="36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[1]</a:t>
            </a:r>
            <a:endParaRPr lang="en-US" sz="36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Points per Game (PPG)</a:t>
            </a:r>
          </a:p>
          <a:p>
            <a:pPr marL="685800" indent="-6858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Win % (PCT) &amp; Win % in Last 10 Games </a:t>
            </a:r>
          </a:p>
          <a:p>
            <a:pPr marL="571500" indent="-5715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Effective Field Goal % (</a:t>
            </a:r>
            <a:r>
              <a:rPr lang="en-US" sz="4800" dirty="0" err="1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eFG</a:t>
            </a: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)</a:t>
            </a:r>
          </a:p>
          <a:p>
            <a:pPr marL="571500" indent="-5715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PIE Rating</a:t>
            </a:r>
          </a:p>
          <a:p>
            <a:pPr marL="571500" indent="-5715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Defensive Rating (DRTG)</a:t>
            </a:r>
          </a:p>
          <a:p>
            <a:pPr marL="571500" indent="-571500">
              <a:spcAft>
                <a:spcPts val="3375"/>
              </a:spcAft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Offensive Rating (ORTG)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8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Net Rating (NRTG)</a:t>
            </a:r>
          </a:p>
          <a:p>
            <a:endParaRPr lang="en-US" sz="4800" dirty="0">
              <a:solidFill>
                <a:schemeClr val="tx1"/>
              </a:solidFill>
              <a:latin typeface="Helvetica Neue" panose="02000503000000020004" pitchFamily="2" charset="0"/>
            </a:endParaRPr>
          </a:p>
          <a:p>
            <a:pPr algn="ctr"/>
            <a:r>
              <a:rPr lang="en-US" sz="5000" b="1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Data Acquisition </a:t>
            </a:r>
            <a:r>
              <a:rPr lang="en-US" sz="3600" dirty="0">
                <a:solidFill>
                  <a:schemeClr val="tx1"/>
                </a:solidFill>
                <a:effectLst/>
                <a:latin typeface="Helvetica Neue" panose="02000503000000020004" pitchFamily="2" charset="0"/>
              </a:rPr>
              <a:t>[2][3]</a:t>
            </a:r>
          </a:p>
          <a:p>
            <a:pPr>
              <a:spcAft>
                <a:spcPts val="3375"/>
              </a:spcAft>
            </a:pPr>
            <a:r>
              <a:rPr lang="en-US" sz="44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Data is acquired through nba_api package &amp; processed using pandas library, 10 seasons will be used. The 2019-2020 season will be omitted due to COVID-19 causing a shortened season.</a:t>
            </a:r>
          </a:p>
          <a:p>
            <a:pPr algn="ctr">
              <a:spcAft>
                <a:spcPts val="3375"/>
              </a:spcAft>
            </a:pPr>
            <a:r>
              <a:rPr lang="en-US" sz="5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Supervised ML</a:t>
            </a:r>
          </a:p>
          <a:p>
            <a:pPr>
              <a:spcAft>
                <a:spcPts val="3375"/>
              </a:spcAft>
            </a:pPr>
            <a:r>
              <a:rPr lang="en-US" sz="4400" dirty="0">
                <a:solidFill>
                  <a:schemeClr val="tx1"/>
                </a:solidFill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	Supervised means that the ML model can be trained &amp; can “learn”. Model learns by being given human-labeled data, e.g. a picture of a cat labeled “cat” — this is the training data. The input is the picture, output is the label. The goal is that after training, the model can predict the label for unseen input.</a:t>
            </a:r>
            <a:endParaRPr lang="en-US" sz="4400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4800" dirty="0">
              <a:solidFill>
                <a:schemeClr val="tx1"/>
              </a:solidFill>
            </a:endParaRPr>
          </a:p>
          <a:p>
            <a:pPr>
              <a:spcAft>
                <a:spcPts val="3375"/>
              </a:spcAft>
            </a:pPr>
            <a:endParaRPr lang="en-US" sz="48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5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6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6000" dirty="0">
              <a:solidFill>
                <a:schemeClr val="tx1"/>
              </a:solidFill>
              <a:effectLst/>
              <a:latin typeface="Helvetica Neue" panose="02000503000000020004" pitchFamily="2" charset="0"/>
            </a:endParaRPr>
          </a:p>
          <a:p>
            <a:pPr>
              <a:spcAft>
                <a:spcPts val="3375"/>
              </a:spcAft>
            </a:pPr>
            <a:endParaRPr lang="en-US" sz="6000" dirty="0"/>
          </a:p>
          <a:p>
            <a:endParaRPr lang="en-US" sz="6000" dirty="0"/>
          </a:p>
        </p:txBody>
      </p:sp>
      <p:pic>
        <p:nvPicPr>
          <p:cNvPr id="10" name="Picture 9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6C5D31E8-3606-845F-4651-EAE959C180E8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48676" y="20022875"/>
            <a:ext cx="6158590" cy="3691479"/>
          </a:xfrm>
          <a:prstGeom prst="rect">
            <a:avLst/>
          </a:prstGeom>
        </p:spPr>
      </p:pic>
      <p:pic>
        <p:nvPicPr>
          <p:cNvPr id="12" name="Picture 1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84F28D0-ED96-FAE4-3BA2-235A3EEF3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03725" y="19495619"/>
            <a:ext cx="7380854" cy="14529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AD175A-237F-19C4-2BAF-2520CED14073}"/>
              </a:ext>
            </a:extLst>
          </p:cNvPr>
          <p:cNvSpPr txBox="1"/>
          <p:nvPr/>
        </p:nvSpPr>
        <p:spPr>
          <a:xfrm>
            <a:off x="457200" y="31214600"/>
            <a:ext cx="42976799" cy="14761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600" dirty="0"/>
              <a:t>Sources: [1] </a:t>
            </a:r>
            <a:r>
              <a:rPr lang="en-US" sz="3600" dirty="0">
                <a:hlinkClick r:id="rId7"/>
              </a:rPr>
              <a:t>https://www.nba.com/</a:t>
            </a:r>
            <a:r>
              <a:rPr lang="en-US" sz="3600" dirty="0"/>
              <a:t> [2] </a:t>
            </a:r>
            <a:r>
              <a:rPr lang="en-US" sz="3600" dirty="0">
                <a:hlinkClick r:id="rId8"/>
              </a:rPr>
              <a:t>https://nba-apidocumentation.knowledgeowl.com/help</a:t>
            </a:r>
            <a:r>
              <a:rPr lang="en-US" sz="3600" dirty="0"/>
              <a:t>  [3] </a:t>
            </a:r>
            <a:r>
              <a:rPr lang="en-US" sz="3600" dirty="0">
                <a:hlinkClick r:id="rId9"/>
              </a:rPr>
              <a:t>https://pandas.pydata.org/docs/user_guide/index.html</a:t>
            </a:r>
            <a:r>
              <a:rPr lang="en-US" sz="3600" dirty="0"/>
              <a:t> [4] </a:t>
            </a:r>
            <a:r>
              <a:rPr lang="en-US" sz="3600" dirty="0">
                <a:hlinkClick r:id="rId10"/>
              </a:rPr>
              <a:t>https://scikit-learn.org/stable/modules/ensemble.html#random-forests-and-other-randomized-tree-ensembles</a:t>
            </a:r>
            <a:r>
              <a:rPr lang="en-US" sz="3600" dirty="0"/>
              <a:t> [5] </a:t>
            </a:r>
            <a:r>
              <a:rPr lang="en-US" sz="3600" dirty="0">
                <a:hlinkClick r:id="rId11"/>
              </a:rPr>
              <a:t>https://digitalcommons.bryant.edu/cgi/viewcontent.cgi?article=1000&amp;context=honors_data_science</a:t>
            </a:r>
            <a:r>
              <a:rPr lang="en-US" sz="3600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DA047-9727-2D88-61CA-2C48FE0711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59024" y="4572000"/>
                <a:ext cx="13773150" cy="2653962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Random Forest Classifier </a:t>
                </a:r>
                <a:r>
                  <a:rPr lang="en-US" sz="36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[4]</a:t>
                </a:r>
              </a:p>
              <a:p>
                <a:r>
                  <a:rPr lang="en-US" sz="4400" dirty="0">
                    <a:solidFill>
                      <a:schemeClr val="tx1"/>
                    </a:solidFill>
                  </a:rPr>
                  <a:t>	Ensemble method made up of decision trees, </a:t>
                </a:r>
                <a:r>
                  <a:rPr lang="en-US" sz="4400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e</a:t>
                </a:r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ach tree is trained on a samples from random subset of the feature data w</a:t>
                </a:r>
                <a:r>
                  <a:rPr lang="en-US" sz="4400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ith</a:t>
                </a:r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 replacement. Because of the replacement, roughly 37% of samples will never be selected. This can be shown with the following equation: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(1−1\</m:t>
                        </m:r>
                        <m:r>
                          <m:rPr>
                            <m:sty m:val="p"/>
                          </m:rPr>
                          <a:rPr lang="en-US" sz="4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4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 where n is the total # of samples. This percentage of unused samples is our OOB, out-of-bag samples.</a:t>
                </a:r>
              </a:p>
              <a:p>
                <a:endParaRPr lang="en-US" sz="44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ctr"/>
                <a:r>
                  <a:rPr lang="en-US" sz="5000" b="1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Gini Impurity in Random Forest</a:t>
                </a:r>
                <a:endParaRPr lang="en-US" sz="44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  <a:p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	Random Forest uses the Gini Impurity Index &amp;</a:t>
                </a:r>
                <a:r>
                  <a:rPr lang="en-US" sz="4400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 Gain to decide which node to split on. Gini Impurity decides if any given feature is a good predictor of winning. The Gini Impurity is measured for the parent &amp; child nodes. </a:t>
                </a:r>
                <a:endParaRPr lang="en-US" sz="44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  <a:p>
                <a:endParaRPr lang="en-US" sz="50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  <a:p>
                <a:endParaRPr lang="en-US" sz="5000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endParaRPr lang="en-US" sz="4400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  <a:p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	</a:t>
                </a:r>
              </a:p>
              <a:p>
                <a:endParaRPr lang="en-US" sz="4400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r>
                  <a:rPr lang="en-US" sz="4400" dirty="0">
                    <a:solidFill>
                      <a:schemeClr val="tx1"/>
                    </a:solidFill>
                    <a:effectLst/>
                    <a:latin typeface="Helvetica Neue" panose="02000503000000020004" pitchFamily="2" charset="0"/>
                  </a:rPr>
                  <a:t>	After n rounds, a majority vote is casted – this winning tree is validated using OOB samples. A winner has now been predicted.</a:t>
                </a:r>
              </a:p>
              <a:p>
                <a:endParaRPr lang="en-US" sz="50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pPr algn="just"/>
                <a:r>
                  <a:rPr lang="en-US" sz="6600" b="1" dirty="0">
                    <a:solidFill>
                      <a:schemeClr val="tx1"/>
                    </a:solidFill>
                  </a:rPr>
                  <a:t>III. Primary Task Objective</a:t>
                </a:r>
              </a:p>
              <a:p>
                <a:endParaRPr lang="en-US" sz="4400" b="1" dirty="0">
                  <a:solidFill>
                    <a:schemeClr val="tx1"/>
                  </a:solidFill>
                  <a:latin typeface="Helvetica Neue" panose="02000503000000020004" pitchFamily="2" charset="0"/>
                </a:endParaRPr>
              </a:p>
              <a:p>
                <a:r>
                  <a:rPr lang="en-US" sz="4400" b="1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	</a:t>
                </a:r>
                <a:r>
                  <a:rPr lang="en-US" sz="4400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To predict NBA game outcomes significantly better than 50% using the Random Forest Classifier algorithm trained on historical team data. </a:t>
                </a:r>
                <a:r>
                  <a:rPr lang="en-US" sz="5000" b="1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  <a:t>						</a:t>
                </a:r>
                <a:br>
                  <a:rPr lang="en-US" sz="5000" b="1" dirty="0">
                    <a:solidFill>
                      <a:schemeClr val="tx1"/>
                    </a:solidFill>
                    <a:latin typeface="Helvetica Neue" panose="02000503000000020004" pitchFamily="2" charset="0"/>
                  </a:rPr>
                </a:br>
                <a:endParaRPr lang="en-US" sz="5000" b="1" dirty="0">
                  <a:solidFill>
                    <a:schemeClr val="tx1"/>
                  </a:solidFill>
                  <a:effectLst/>
                  <a:latin typeface="Helvetica Neue" panose="02000503000000020004" pitchFamily="2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B1DA047-9727-2D88-61CA-2C48FE07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9024" y="4572000"/>
                <a:ext cx="13773150" cy="26539626"/>
              </a:xfrm>
              <a:prstGeom prst="rect">
                <a:avLst/>
              </a:prstGeom>
              <a:blipFill>
                <a:blip r:embed="rId12"/>
                <a:stretch>
                  <a:fillRect l="-2947" t="-526" r="-23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145CD1A-42B9-7201-2F79-0A0FA614F1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792354"/>
                  </p:ext>
                </p:extLst>
              </p:nvPr>
            </p:nvGraphicFramePr>
            <p:xfrm>
              <a:off x="35999303" y="5767186"/>
              <a:ext cx="7154143" cy="9854129"/>
            </p:xfrm>
            <a:graphic>
              <a:graphicData uri="http://schemas.openxmlformats.org/drawingml/2006/table">
                <a:tbl>
                  <a:tblPr firstRow="1" bandRow="1">
                    <a:tableStyleId>{F238D8B2-AC46-41B9-8B17-4FAEAA233BBC}</a:tableStyleId>
                  </a:tblPr>
                  <a:tblGrid>
                    <a:gridCol w="1700433">
                      <a:extLst>
                        <a:ext uri="{9D8B030D-6E8A-4147-A177-3AD203B41FA5}">
                          <a16:colId xmlns:a16="http://schemas.microsoft.com/office/drawing/2014/main" val="3264679803"/>
                        </a:ext>
                      </a:extLst>
                    </a:gridCol>
                    <a:gridCol w="5453710">
                      <a:extLst>
                        <a:ext uri="{9D8B030D-6E8A-4147-A177-3AD203B41FA5}">
                          <a16:colId xmlns:a16="http://schemas.microsoft.com/office/drawing/2014/main" val="160111637"/>
                        </a:ext>
                      </a:extLst>
                    </a:gridCol>
                  </a:tblGrid>
                  <a:tr h="5434529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600" b="1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4000" dirty="0">
                              <a:solidFill>
                                <a:schemeClr val="tx1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A machine learning algorithm trained on team performance metrics will predict game outcomes with accuracy significantly greater than 50%.</a:t>
                          </a:r>
                        </a:p>
                        <a:p>
                          <a:endParaRPr lang="en-US" sz="4000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3031450"/>
                      </a:ext>
                    </a:extLst>
                  </a:tr>
                  <a:tr h="4236041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  <m:t>𝑯</m:t>
                                    </m:r>
                                  </m:e>
                                  <m:sub>
                                    <m:r>
                                      <a:rPr lang="en-US" sz="6600" b="1" i="1" smtClean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6600" b="1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4000" dirty="0">
                              <a:solidFill>
                                <a:schemeClr val="tx1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This model does not perform significantly better than randomly guessing and does not show accuracy equal to 50%. </a:t>
                          </a:r>
                          <a:endParaRPr lang="en-US" sz="4000" dirty="0"/>
                        </a:p>
                        <a:p>
                          <a:endParaRPr lang="en-US" sz="4400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82519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F145CD1A-42B9-7201-2F79-0A0FA614F1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7792354"/>
                  </p:ext>
                </p:extLst>
              </p:nvPr>
            </p:nvGraphicFramePr>
            <p:xfrm>
              <a:off x="35999303" y="5767186"/>
              <a:ext cx="7154143" cy="9854129"/>
            </p:xfrm>
            <a:graphic>
              <a:graphicData uri="http://schemas.openxmlformats.org/drawingml/2006/table">
                <a:tbl>
                  <a:tblPr firstRow="1" bandRow="1">
                    <a:tableStyleId>{F238D8B2-AC46-41B9-8B17-4FAEAA233BBC}</a:tableStyleId>
                  </a:tblPr>
                  <a:tblGrid>
                    <a:gridCol w="1700433">
                      <a:extLst>
                        <a:ext uri="{9D8B030D-6E8A-4147-A177-3AD203B41FA5}">
                          <a16:colId xmlns:a16="http://schemas.microsoft.com/office/drawing/2014/main" val="3264679803"/>
                        </a:ext>
                      </a:extLst>
                    </a:gridCol>
                    <a:gridCol w="5453710">
                      <a:extLst>
                        <a:ext uri="{9D8B030D-6E8A-4147-A177-3AD203B41FA5}">
                          <a16:colId xmlns:a16="http://schemas.microsoft.com/office/drawing/2014/main" val="160111637"/>
                        </a:ext>
                      </a:extLst>
                    </a:gridCol>
                  </a:tblGrid>
                  <a:tr h="54345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239" t="-2098" r="-326119" b="-825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4000" dirty="0">
                              <a:solidFill>
                                <a:schemeClr val="tx1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A machine learning algorithm trained on team performance metrics will predict game outcomes with accuracy significantly greater than 50%.</a:t>
                          </a:r>
                        </a:p>
                        <a:p>
                          <a:endParaRPr lang="en-US" sz="4000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83031450"/>
                      </a:ext>
                    </a:extLst>
                  </a:tr>
                  <a:tr h="441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2239" t="-125862" r="-326119" b="-17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4000" dirty="0">
                              <a:solidFill>
                                <a:schemeClr val="tx1"/>
                              </a:solidFill>
                              <a:effectLst/>
                              <a:latin typeface="Helvetica Neue" panose="02000503000000020004" pitchFamily="2" charset="0"/>
                            </a:rPr>
                            <a:t>This model does not perform significantly better than randomly guessing and does not show accuracy equal to 50%. </a:t>
                          </a:r>
                          <a:endParaRPr lang="en-US" sz="4000" dirty="0"/>
                        </a:p>
                        <a:p>
                          <a:endParaRPr lang="en-US" sz="4400" dirty="0"/>
                        </a:p>
                      </a:txBody>
                      <a:tcPr>
                        <a:lnL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62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23825197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DC33C299-61E0-B9BF-2DCC-1097A52791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014544"/>
              </p:ext>
            </p:extLst>
          </p:nvPr>
        </p:nvGraphicFramePr>
        <p:xfrm>
          <a:off x="30362091" y="22600953"/>
          <a:ext cx="12370668" cy="405968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785666">
                  <a:extLst>
                    <a:ext uri="{9D8B030D-6E8A-4147-A177-3AD203B41FA5}">
                      <a16:colId xmlns:a16="http://schemas.microsoft.com/office/drawing/2014/main" val="2524475771"/>
                    </a:ext>
                  </a:extLst>
                </a:gridCol>
                <a:gridCol w="2754812">
                  <a:extLst>
                    <a:ext uri="{9D8B030D-6E8A-4147-A177-3AD203B41FA5}">
                      <a16:colId xmlns:a16="http://schemas.microsoft.com/office/drawing/2014/main" val="1857356895"/>
                    </a:ext>
                  </a:extLst>
                </a:gridCol>
                <a:gridCol w="3118656">
                  <a:extLst>
                    <a:ext uri="{9D8B030D-6E8A-4147-A177-3AD203B41FA5}">
                      <a16:colId xmlns:a16="http://schemas.microsoft.com/office/drawing/2014/main" val="167093420"/>
                    </a:ext>
                  </a:extLst>
                </a:gridCol>
                <a:gridCol w="2711534">
                  <a:extLst>
                    <a:ext uri="{9D8B030D-6E8A-4147-A177-3AD203B41FA5}">
                      <a16:colId xmlns:a16="http://schemas.microsoft.com/office/drawing/2014/main" val="2759917281"/>
                    </a:ext>
                  </a:extLst>
                </a:gridCol>
              </a:tblGrid>
              <a:tr h="1376095">
                <a:tc>
                  <a:txBody>
                    <a:bodyPr/>
                    <a:lstStyle/>
                    <a:p>
                      <a:r>
                        <a:rPr lang="en-US" sz="54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Number of Classifiers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D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ACD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622073"/>
                  </a:ext>
                </a:extLst>
              </a:tr>
              <a:tr h="1839420">
                <a:tc>
                  <a:txBody>
                    <a:bodyPr/>
                    <a:lstStyle/>
                    <a:p>
                      <a:r>
                        <a:rPr lang="en-US" sz="540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Prediction 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300000"/>
                        </a:lnSpc>
                      </a:pPr>
                      <a:r>
                        <a:rPr lang="en-US" sz="6000" b="1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6000" b="1" dirty="0"/>
                        <a:t>X</a:t>
                      </a:r>
                      <a:endParaRPr lang="en-US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300000"/>
                        </a:lnSpc>
                      </a:pPr>
                      <a:r>
                        <a:rPr lang="en-US" sz="6000" b="1" dirty="0"/>
                        <a:t>X</a:t>
                      </a:r>
                      <a:endParaRPr lang="en-US" sz="6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2134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615</Words>
  <Application>Microsoft Macintosh PowerPoint</Application>
  <PresentationFormat>Custom</PresentationFormat>
  <Paragraphs>84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Helvetica Neue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Pickelman, Kevin</cp:lastModifiedBy>
  <cp:revision>20</cp:revision>
  <dcterms:modified xsi:type="dcterms:W3CDTF">2025-05-08T03:24:25Z</dcterms:modified>
</cp:coreProperties>
</file>