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5" r:id="rId3"/>
    <p:sldId id="257" r:id="rId4"/>
    <p:sldId id="274" r:id="rId5"/>
    <p:sldId id="298" r:id="rId6"/>
    <p:sldId id="295" r:id="rId7"/>
    <p:sldId id="299" r:id="rId8"/>
    <p:sldId id="296" r:id="rId9"/>
    <p:sldId id="297" r:id="rId10"/>
    <p:sldId id="258" r:id="rId11"/>
    <p:sldId id="276" r:id="rId12"/>
    <p:sldId id="310" r:id="rId13"/>
    <p:sldId id="311" r:id="rId14"/>
    <p:sldId id="309" r:id="rId15"/>
    <p:sldId id="283" r:id="rId16"/>
    <p:sldId id="285" r:id="rId17"/>
    <p:sldId id="300" r:id="rId18"/>
    <p:sldId id="278" r:id="rId19"/>
    <p:sldId id="267" r:id="rId20"/>
    <p:sldId id="268" r:id="rId21"/>
    <p:sldId id="273" r:id="rId22"/>
    <p:sldId id="269" r:id="rId23"/>
    <p:sldId id="272" r:id="rId24"/>
    <p:sldId id="271" r:id="rId25"/>
    <p:sldId id="260" r:id="rId26"/>
    <p:sldId id="294" r:id="rId27"/>
    <p:sldId id="281" r:id="rId28"/>
    <p:sldId id="287" r:id="rId29"/>
    <p:sldId id="288" r:id="rId30"/>
    <p:sldId id="292" r:id="rId31"/>
    <p:sldId id="307" r:id="rId32"/>
    <p:sldId id="303" r:id="rId33"/>
    <p:sldId id="304" r:id="rId34"/>
    <p:sldId id="305" r:id="rId35"/>
    <p:sldId id="293" r:id="rId36"/>
    <p:sldId id="308" r:id="rId37"/>
    <p:sldId id="291" r:id="rId38"/>
    <p:sldId id="301" r:id="rId39"/>
    <p:sldId id="266" r:id="rId40"/>
    <p:sldId id="312" r:id="rId41"/>
    <p:sldId id="313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" id="{B121BCC7-F4C1-9346-AB5F-3E2C73CE2CE7}">
          <p14:sldIdLst>
            <p14:sldId id="256"/>
            <p14:sldId id="275"/>
            <p14:sldId id="257"/>
            <p14:sldId id="274"/>
            <p14:sldId id="298"/>
            <p14:sldId id="295"/>
            <p14:sldId id="299"/>
            <p14:sldId id="296"/>
            <p14:sldId id="297"/>
          </p14:sldIdLst>
        </p14:section>
        <p14:section name="Jailbreaking" id="{F83E3F44-494E-9345-A855-EC4F1C7D02CC}">
          <p14:sldIdLst>
            <p14:sldId id="258"/>
          </p14:sldIdLst>
        </p14:section>
        <p14:section name="Boot ROM Exploits" id="{30C81249-CACA-FC45-BB7D-2E5D7CD0A3EF}">
          <p14:sldIdLst>
            <p14:sldId id="276"/>
            <p14:sldId id="310"/>
            <p14:sldId id="311"/>
            <p14:sldId id="309"/>
            <p14:sldId id="283"/>
          </p14:sldIdLst>
        </p14:section>
        <p14:section name="Userland Jailbreaks" id="{0AB0E715-9900-1C4D-BCF3-F99AB0C9FB59}">
          <p14:sldIdLst>
            <p14:sldId id="285"/>
            <p14:sldId id="300"/>
            <p14:sldId id="278"/>
            <p14:sldId id="267"/>
            <p14:sldId id="268"/>
            <p14:sldId id="273"/>
            <p14:sldId id="269"/>
            <p14:sldId id="272"/>
            <p14:sldId id="271"/>
            <p14:sldId id="260"/>
            <p14:sldId id="294"/>
            <p14:sldId id="281"/>
            <p14:sldId id="287"/>
            <p14:sldId id="288"/>
          </p14:sldIdLst>
        </p14:section>
        <p14:section name="Other Platform Jailbreaks" id="{87E7A07D-23F0-EE4C-8BD9-217EDD6097AB}">
          <p14:sldIdLst>
            <p14:sldId id="292"/>
            <p14:sldId id="307"/>
            <p14:sldId id="303"/>
            <p14:sldId id="304"/>
            <p14:sldId id="305"/>
          </p14:sldIdLst>
        </p14:section>
        <p14:section name="Analysis" id="{38E27A2C-A9F5-7C41-A267-5C5D81B98CEB}">
          <p14:sldIdLst>
            <p14:sldId id="293"/>
            <p14:sldId id="308"/>
            <p14:sldId id="291"/>
            <p14:sldId id="301"/>
            <p14:sldId id="266"/>
          </p14:sldIdLst>
        </p14:section>
        <p14:section name="Unused" id="{5AA128F9-31F8-7648-9096-00CCDA7B51C0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675"/>
    <a:srgbClr val="EB7F41"/>
    <a:srgbClr val="F0A775"/>
    <a:srgbClr val="ED9056"/>
    <a:srgbClr val="FFFEFB"/>
    <a:srgbClr val="3D4751"/>
    <a:srgbClr val="86949D"/>
    <a:srgbClr val="3E4B56"/>
    <a:srgbClr val="165E0C"/>
    <a:srgbClr val="A58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182" autoAdjust="0"/>
  </p:normalViewPr>
  <p:slideViewPr>
    <p:cSldViewPr>
      <p:cViewPr varScale="1">
        <p:scale>
          <a:sx n="81" d="100"/>
          <a:sy n="81" d="100"/>
        </p:scale>
        <p:origin x="1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886"/>
    </p:cViewPr>
  </p:sorterViewPr>
  <p:notesViewPr>
    <p:cSldViewPr snapToGrid="0" snapToObjects="1">
      <p:cViewPr varScale="1">
        <p:scale>
          <a:sx n="91" d="100"/>
          <a:sy n="91" d="100"/>
        </p:scale>
        <p:origin x="-272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Affects Particular Handset</c:v>
                </c:pt>
              </c:strCache>
            </c:strRef>
          </c:tx>
          <c:invertIfNegative val="0"/>
          <c:cat>
            <c:strRef>
              <c:f>Sheet1!$B$4:$B$13</c:f>
              <c:strCache>
                <c:ptCount val="10"/>
                <c:pt idx="0">
                  <c:v>Stealth</c:v>
                </c:pt>
                <c:pt idx="1">
                  <c:v>Scott Walker</c:v>
                </c:pt>
                <c:pt idx="2">
                  <c:v>Revolutionary</c:v>
                </c:pt>
                <c:pt idx="3">
                  <c:v>Oberheide / Larimer</c:v>
                </c:pt>
                <c:pt idx="4">
                  <c:v>sc2k</c:v>
                </c:pt>
                <c:pt idx="5">
                  <c:v>unrevoked</c:v>
                </c:pt>
                <c:pt idx="6">
                  <c:v>Ken Millington</c:v>
                </c:pt>
                <c:pt idx="7">
                  <c:v>Justin Case</c:v>
                </c:pt>
                <c:pt idx="8">
                  <c:v>Dan Rosenberg</c:v>
                </c:pt>
                <c:pt idx="9">
                  <c:v>Malware Authors</c:v>
                </c:pt>
              </c:strCache>
            </c:str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10</c:v>
                </c:pt>
                <c:pt idx="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Affects Android</c:v>
                </c:pt>
              </c:strCache>
            </c:strRef>
          </c:tx>
          <c:invertIfNegative val="0"/>
          <c:cat>
            <c:strRef>
              <c:f>Sheet1!$B$4:$B$13</c:f>
              <c:strCache>
                <c:ptCount val="10"/>
                <c:pt idx="0">
                  <c:v>Stealth</c:v>
                </c:pt>
                <c:pt idx="1">
                  <c:v>Scott Walker</c:v>
                </c:pt>
                <c:pt idx="2">
                  <c:v>Revolutionary</c:v>
                </c:pt>
                <c:pt idx="3">
                  <c:v>Oberheide / Larimer</c:v>
                </c:pt>
                <c:pt idx="4">
                  <c:v>sc2k</c:v>
                </c:pt>
                <c:pt idx="5">
                  <c:v>unrevoked</c:v>
                </c:pt>
                <c:pt idx="6">
                  <c:v>Ken Millington</c:v>
                </c:pt>
                <c:pt idx="7">
                  <c:v>Justin Case</c:v>
                </c:pt>
                <c:pt idx="8">
                  <c:v>Dan Rosenberg</c:v>
                </c:pt>
                <c:pt idx="9">
                  <c:v>Malware Authors</c:v>
                </c:pt>
              </c:strCache>
            </c:strRef>
          </c:cat>
          <c:val>
            <c:numRef>
              <c:f>Sheet1!$D$4:$D$13</c:f>
              <c:numCache>
                <c:formatCode>General</c:formatCode>
                <c:ptCount val="10"/>
                <c:pt idx="0">
                  <c:v>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5736352"/>
        <c:axId val="1425728736"/>
      </c:barChart>
      <c:catAx>
        <c:axId val="142573635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425728736"/>
        <c:crosses val="autoZero"/>
        <c:auto val="1"/>
        <c:lblAlgn val="ctr"/>
        <c:lblOffset val="100"/>
        <c:noMultiLvlLbl val="0"/>
      </c:catAx>
      <c:valAx>
        <c:axId val="142572873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42573635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Corbel" pitchFamily="34" charset="0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FB500D-9A86-514D-84FA-22E07D39829F}" type="doc">
      <dgm:prSet loTypeId="urn:microsoft.com/office/officeart/2005/8/layout/chevron1" loCatId="" qsTypeId="urn:microsoft.com/office/officeart/2005/8/quickstyle/simple3" qsCatId="simple" csTypeId="urn:microsoft.com/office/officeart/2005/8/colors/accent0_1" csCatId="mainScheme" phldr="1"/>
      <dgm:spPr/>
    </dgm:pt>
    <dgm:pt modelId="{EDE7ED77-B810-714E-B13A-4A6F038F73F9}">
      <dgm:prSet phldrT="[Text]"/>
      <dgm:spPr/>
      <dgm:t>
        <a:bodyPr/>
        <a:lstStyle/>
        <a:p>
          <a:r>
            <a:rPr lang="en-US" b="1" dirty="0" smtClean="0"/>
            <a:t>2008</a:t>
          </a:r>
          <a:endParaRPr lang="en-US" b="1" dirty="0"/>
        </a:p>
      </dgm:t>
    </dgm:pt>
    <dgm:pt modelId="{0D9E6347-083B-964F-A44E-9432ABA6D374}" type="parTrans" cxnId="{CA9C33BF-D633-F643-BFCC-25CFFE1B1938}">
      <dgm:prSet/>
      <dgm:spPr/>
      <dgm:t>
        <a:bodyPr/>
        <a:lstStyle/>
        <a:p>
          <a:endParaRPr lang="en-US"/>
        </a:p>
      </dgm:t>
    </dgm:pt>
    <dgm:pt modelId="{686C16AF-508A-9E41-9D94-929A843673F1}" type="sibTrans" cxnId="{CA9C33BF-D633-F643-BFCC-25CFFE1B1938}">
      <dgm:prSet/>
      <dgm:spPr/>
      <dgm:t>
        <a:bodyPr/>
        <a:lstStyle/>
        <a:p>
          <a:endParaRPr lang="en-US"/>
        </a:p>
      </dgm:t>
    </dgm:pt>
    <dgm:pt modelId="{0BEE5387-C385-0F43-A325-A265C24E4E13}">
      <dgm:prSet phldrT="[Text]"/>
      <dgm:spPr/>
      <dgm:t>
        <a:bodyPr/>
        <a:lstStyle/>
        <a:p>
          <a:r>
            <a:rPr lang="en-US" b="1" dirty="0" smtClean="0"/>
            <a:t>2010</a:t>
          </a:r>
          <a:endParaRPr lang="en-US" b="1" dirty="0"/>
        </a:p>
      </dgm:t>
    </dgm:pt>
    <dgm:pt modelId="{8011A5E8-8D71-704C-AF19-641274CB96C5}" type="parTrans" cxnId="{EF0E0EE7-492F-2643-AEBC-C49094EED691}">
      <dgm:prSet/>
      <dgm:spPr/>
      <dgm:t>
        <a:bodyPr/>
        <a:lstStyle/>
        <a:p>
          <a:endParaRPr lang="en-US"/>
        </a:p>
      </dgm:t>
    </dgm:pt>
    <dgm:pt modelId="{6FC5CF50-ED7C-2A4B-8515-0628865CE0B0}" type="sibTrans" cxnId="{EF0E0EE7-492F-2643-AEBC-C49094EED691}">
      <dgm:prSet/>
      <dgm:spPr/>
      <dgm:t>
        <a:bodyPr/>
        <a:lstStyle/>
        <a:p>
          <a:endParaRPr lang="en-US"/>
        </a:p>
      </dgm:t>
    </dgm:pt>
    <dgm:pt modelId="{FF70022B-2ADD-6F4C-867E-AFE3369AE080}">
      <dgm:prSet phldrT="[Text]"/>
      <dgm:spPr/>
      <dgm:t>
        <a:bodyPr/>
        <a:lstStyle/>
        <a:p>
          <a:r>
            <a:rPr lang="en-US" b="1" dirty="0" smtClean="0"/>
            <a:t>2012</a:t>
          </a:r>
          <a:endParaRPr lang="en-US" b="1" dirty="0"/>
        </a:p>
      </dgm:t>
    </dgm:pt>
    <dgm:pt modelId="{FA3AA9EC-3856-A444-9B64-522BCEE0B191}" type="parTrans" cxnId="{293D3A2D-836E-BF43-B656-022B2E60D7B2}">
      <dgm:prSet/>
      <dgm:spPr/>
      <dgm:t>
        <a:bodyPr/>
        <a:lstStyle/>
        <a:p>
          <a:endParaRPr lang="en-US"/>
        </a:p>
      </dgm:t>
    </dgm:pt>
    <dgm:pt modelId="{0C1EC0B8-87EA-574D-92C0-1B9DD11E6407}" type="sibTrans" cxnId="{293D3A2D-836E-BF43-B656-022B2E60D7B2}">
      <dgm:prSet/>
      <dgm:spPr/>
      <dgm:t>
        <a:bodyPr/>
        <a:lstStyle/>
        <a:p>
          <a:endParaRPr lang="en-US"/>
        </a:p>
      </dgm:t>
    </dgm:pt>
    <dgm:pt modelId="{2120B2A3-B620-E944-AEDB-DE88902ED01D}">
      <dgm:prSet phldrT="[Text]"/>
      <dgm:spPr/>
      <dgm:t>
        <a:bodyPr/>
        <a:lstStyle/>
        <a:p>
          <a:r>
            <a:rPr lang="en-US" b="1" dirty="0" smtClean="0"/>
            <a:t>2007</a:t>
          </a:r>
          <a:endParaRPr lang="en-US" b="1" dirty="0"/>
        </a:p>
      </dgm:t>
    </dgm:pt>
    <dgm:pt modelId="{4734694D-B979-8A43-AC12-19268065E639}" type="sibTrans" cxnId="{A43C0560-B258-D24E-AC59-AE9446A70EE5}">
      <dgm:prSet/>
      <dgm:spPr/>
      <dgm:t>
        <a:bodyPr/>
        <a:lstStyle/>
        <a:p>
          <a:endParaRPr lang="en-US"/>
        </a:p>
      </dgm:t>
    </dgm:pt>
    <dgm:pt modelId="{E88F0BBC-B0E9-3C4A-BE73-42A4F0520750}" type="parTrans" cxnId="{A43C0560-B258-D24E-AC59-AE9446A70EE5}">
      <dgm:prSet/>
      <dgm:spPr/>
      <dgm:t>
        <a:bodyPr/>
        <a:lstStyle/>
        <a:p>
          <a:endParaRPr lang="en-US"/>
        </a:p>
      </dgm:t>
    </dgm:pt>
    <dgm:pt modelId="{99AA004D-463E-8D4D-A57A-0EE17500AE1B}">
      <dgm:prSet phldrT="[Text]"/>
      <dgm:spPr/>
      <dgm:t>
        <a:bodyPr/>
        <a:lstStyle/>
        <a:p>
          <a:r>
            <a:rPr lang="en-US" b="1" dirty="0" smtClean="0"/>
            <a:t>2009</a:t>
          </a:r>
          <a:endParaRPr lang="en-US" b="1" dirty="0"/>
        </a:p>
      </dgm:t>
    </dgm:pt>
    <dgm:pt modelId="{3185AC4F-C209-3845-8F81-A133355771C0}" type="parTrans" cxnId="{5938AA6D-63E8-CD48-83EA-5F619F3F7C17}">
      <dgm:prSet/>
      <dgm:spPr/>
      <dgm:t>
        <a:bodyPr/>
        <a:lstStyle/>
        <a:p>
          <a:endParaRPr lang="en-US"/>
        </a:p>
      </dgm:t>
    </dgm:pt>
    <dgm:pt modelId="{9CAD706F-2D28-1149-A132-8491F94CE655}" type="sibTrans" cxnId="{5938AA6D-63E8-CD48-83EA-5F619F3F7C17}">
      <dgm:prSet/>
      <dgm:spPr/>
      <dgm:t>
        <a:bodyPr/>
        <a:lstStyle/>
        <a:p>
          <a:endParaRPr lang="en-US"/>
        </a:p>
      </dgm:t>
    </dgm:pt>
    <dgm:pt modelId="{8FF33D73-B1BC-0C4A-8B73-7EFC798EA4F5}">
      <dgm:prSet phldrT="[Text]"/>
      <dgm:spPr/>
      <dgm:t>
        <a:bodyPr/>
        <a:lstStyle/>
        <a:p>
          <a:r>
            <a:rPr lang="en-US" b="1" dirty="0" smtClean="0"/>
            <a:t>2011</a:t>
          </a:r>
          <a:endParaRPr lang="en-US" b="1" dirty="0"/>
        </a:p>
      </dgm:t>
    </dgm:pt>
    <dgm:pt modelId="{C6EF9545-AD2C-9042-A85F-8613B820E864}" type="sibTrans" cxnId="{DCE6E1D5-2E0C-AE46-81E5-9E992AFBEFFE}">
      <dgm:prSet/>
      <dgm:spPr/>
      <dgm:t>
        <a:bodyPr/>
        <a:lstStyle/>
        <a:p>
          <a:endParaRPr lang="en-US"/>
        </a:p>
      </dgm:t>
    </dgm:pt>
    <dgm:pt modelId="{ADE02903-6D9E-5844-89D4-F722F57CECBB}" type="parTrans" cxnId="{DCE6E1D5-2E0C-AE46-81E5-9E992AFBEFFE}">
      <dgm:prSet/>
      <dgm:spPr/>
      <dgm:t>
        <a:bodyPr/>
        <a:lstStyle/>
        <a:p>
          <a:endParaRPr lang="en-US"/>
        </a:p>
      </dgm:t>
    </dgm:pt>
    <dgm:pt modelId="{7CD642E4-B6D3-D944-9447-E48FDEC188DD}" type="pres">
      <dgm:prSet presAssocID="{EEFB500D-9A86-514D-84FA-22E07D39829F}" presName="Name0" presStyleCnt="0">
        <dgm:presLayoutVars>
          <dgm:dir/>
          <dgm:animLvl val="lvl"/>
          <dgm:resizeHandles val="exact"/>
        </dgm:presLayoutVars>
      </dgm:prSet>
      <dgm:spPr/>
    </dgm:pt>
    <dgm:pt modelId="{E1EA5CAA-7BD7-4C41-9EB6-77EEF7B3CF9A}" type="pres">
      <dgm:prSet presAssocID="{2120B2A3-B620-E944-AEDB-DE88902ED01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407123-812D-DA49-8517-FBE546C9B180}" type="pres">
      <dgm:prSet presAssocID="{4734694D-B979-8A43-AC12-19268065E639}" presName="parTxOnlySpace" presStyleCnt="0"/>
      <dgm:spPr/>
    </dgm:pt>
    <dgm:pt modelId="{36614466-D16A-EE42-96C9-9BE6638C1B02}" type="pres">
      <dgm:prSet presAssocID="{EDE7ED77-B810-714E-B13A-4A6F038F73F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D4DE3-889B-EC41-BA89-4E80511D4B97}" type="pres">
      <dgm:prSet presAssocID="{686C16AF-508A-9E41-9D94-929A843673F1}" presName="parTxOnlySpace" presStyleCnt="0"/>
      <dgm:spPr/>
    </dgm:pt>
    <dgm:pt modelId="{2063C427-C293-284B-B131-F9C2C067E57A}" type="pres">
      <dgm:prSet presAssocID="{99AA004D-463E-8D4D-A57A-0EE17500AE1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AA067-0354-464F-8606-DED6A7D13BBD}" type="pres">
      <dgm:prSet presAssocID="{9CAD706F-2D28-1149-A132-8491F94CE655}" presName="parTxOnlySpace" presStyleCnt="0"/>
      <dgm:spPr/>
    </dgm:pt>
    <dgm:pt modelId="{4BA32881-DD05-9241-9800-15BC094DF43A}" type="pres">
      <dgm:prSet presAssocID="{0BEE5387-C385-0F43-A325-A265C24E4E1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E7A9B3-FAF8-3D49-90DE-2A24A75C0DE5}" type="pres">
      <dgm:prSet presAssocID="{6FC5CF50-ED7C-2A4B-8515-0628865CE0B0}" presName="parTxOnlySpace" presStyleCnt="0"/>
      <dgm:spPr/>
    </dgm:pt>
    <dgm:pt modelId="{BC85F44B-E108-1A42-9CEC-020777A90DD4}" type="pres">
      <dgm:prSet presAssocID="{8FF33D73-B1BC-0C4A-8B73-7EFC798EA4F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3EB76-C314-D346-8E1D-E96EE8E25E62}" type="pres">
      <dgm:prSet presAssocID="{C6EF9545-AD2C-9042-A85F-8613B820E864}" presName="parTxOnlySpace" presStyleCnt="0"/>
      <dgm:spPr/>
    </dgm:pt>
    <dgm:pt modelId="{FC050C2E-616B-044F-8754-1BCA26912C85}" type="pres">
      <dgm:prSet presAssocID="{FF70022B-2ADD-6F4C-867E-AFE3369AE08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9C33BF-D633-F643-BFCC-25CFFE1B1938}" srcId="{EEFB500D-9A86-514D-84FA-22E07D39829F}" destId="{EDE7ED77-B810-714E-B13A-4A6F038F73F9}" srcOrd="1" destOrd="0" parTransId="{0D9E6347-083B-964F-A44E-9432ABA6D374}" sibTransId="{686C16AF-508A-9E41-9D94-929A843673F1}"/>
    <dgm:cxn modelId="{A43C0560-B258-D24E-AC59-AE9446A70EE5}" srcId="{EEFB500D-9A86-514D-84FA-22E07D39829F}" destId="{2120B2A3-B620-E944-AEDB-DE88902ED01D}" srcOrd="0" destOrd="0" parTransId="{E88F0BBC-B0E9-3C4A-BE73-42A4F0520750}" sibTransId="{4734694D-B979-8A43-AC12-19268065E639}"/>
    <dgm:cxn modelId="{5938AA6D-63E8-CD48-83EA-5F619F3F7C17}" srcId="{EEFB500D-9A86-514D-84FA-22E07D39829F}" destId="{99AA004D-463E-8D4D-A57A-0EE17500AE1B}" srcOrd="2" destOrd="0" parTransId="{3185AC4F-C209-3845-8F81-A133355771C0}" sibTransId="{9CAD706F-2D28-1149-A132-8491F94CE655}"/>
    <dgm:cxn modelId="{C7134F8A-C981-0643-B52B-AB9C9FB9373A}" type="presOf" srcId="{FF70022B-2ADD-6F4C-867E-AFE3369AE080}" destId="{FC050C2E-616B-044F-8754-1BCA26912C85}" srcOrd="0" destOrd="0" presId="urn:microsoft.com/office/officeart/2005/8/layout/chevron1"/>
    <dgm:cxn modelId="{85E8F01E-703D-1242-A587-9DEC7E74DE0F}" type="presOf" srcId="{EDE7ED77-B810-714E-B13A-4A6F038F73F9}" destId="{36614466-D16A-EE42-96C9-9BE6638C1B02}" srcOrd="0" destOrd="0" presId="urn:microsoft.com/office/officeart/2005/8/layout/chevron1"/>
    <dgm:cxn modelId="{293D3A2D-836E-BF43-B656-022B2E60D7B2}" srcId="{EEFB500D-9A86-514D-84FA-22E07D39829F}" destId="{FF70022B-2ADD-6F4C-867E-AFE3369AE080}" srcOrd="5" destOrd="0" parTransId="{FA3AA9EC-3856-A444-9B64-522BCEE0B191}" sibTransId="{0C1EC0B8-87EA-574D-92C0-1B9DD11E6407}"/>
    <dgm:cxn modelId="{EF0E0EE7-492F-2643-AEBC-C49094EED691}" srcId="{EEFB500D-9A86-514D-84FA-22E07D39829F}" destId="{0BEE5387-C385-0F43-A325-A265C24E4E13}" srcOrd="3" destOrd="0" parTransId="{8011A5E8-8D71-704C-AF19-641274CB96C5}" sibTransId="{6FC5CF50-ED7C-2A4B-8515-0628865CE0B0}"/>
    <dgm:cxn modelId="{2A1A60ED-0656-2047-B7B4-082DA01E8B37}" type="presOf" srcId="{8FF33D73-B1BC-0C4A-8B73-7EFC798EA4F5}" destId="{BC85F44B-E108-1A42-9CEC-020777A90DD4}" srcOrd="0" destOrd="0" presId="urn:microsoft.com/office/officeart/2005/8/layout/chevron1"/>
    <dgm:cxn modelId="{80A47F0A-6A90-1A46-BB77-03718E019093}" type="presOf" srcId="{EEFB500D-9A86-514D-84FA-22E07D39829F}" destId="{7CD642E4-B6D3-D944-9447-E48FDEC188DD}" srcOrd="0" destOrd="0" presId="urn:microsoft.com/office/officeart/2005/8/layout/chevron1"/>
    <dgm:cxn modelId="{832AF8F8-FC9A-8545-B957-FD1C059D1FD5}" type="presOf" srcId="{2120B2A3-B620-E944-AEDB-DE88902ED01D}" destId="{E1EA5CAA-7BD7-4C41-9EB6-77EEF7B3CF9A}" srcOrd="0" destOrd="0" presId="urn:microsoft.com/office/officeart/2005/8/layout/chevron1"/>
    <dgm:cxn modelId="{3ECC9232-CEE5-DA4F-8108-D04DF57C2312}" type="presOf" srcId="{99AA004D-463E-8D4D-A57A-0EE17500AE1B}" destId="{2063C427-C293-284B-B131-F9C2C067E57A}" srcOrd="0" destOrd="0" presId="urn:microsoft.com/office/officeart/2005/8/layout/chevron1"/>
    <dgm:cxn modelId="{291CBB6E-6B2C-E942-9B07-F51FB067931A}" type="presOf" srcId="{0BEE5387-C385-0F43-A325-A265C24E4E13}" destId="{4BA32881-DD05-9241-9800-15BC094DF43A}" srcOrd="0" destOrd="0" presId="urn:microsoft.com/office/officeart/2005/8/layout/chevron1"/>
    <dgm:cxn modelId="{DCE6E1D5-2E0C-AE46-81E5-9E992AFBEFFE}" srcId="{EEFB500D-9A86-514D-84FA-22E07D39829F}" destId="{8FF33D73-B1BC-0C4A-8B73-7EFC798EA4F5}" srcOrd="4" destOrd="0" parTransId="{ADE02903-6D9E-5844-89D4-F722F57CECBB}" sibTransId="{C6EF9545-AD2C-9042-A85F-8613B820E864}"/>
    <dgm:cxn modelId="{96039855-55C3-E544-872A-ECC15BDBADDE}" type="presParOf" srcId="{7CD642E4-B6D3-D944-9447-E48FDEC188DD}" destId="{E1EA5CAA-7BD7-4C41-9EB6-77EEF7B3CF9A}" srcOrd="0" destOrd="0" presId="urn:microsoft.com/office/officeart/2005/8/layout/chevron1"/>
    <dgm:cxn modelId="{150FDC18-BFE2-B34B-8A0B-5044225EBB58}" type="presParOf" srcId="{7CD642E4-B6D3-D944-9447-E48FDEC188DD}" destId="{35407123-812D-DA49-8517-FBE546C9B180}" srcOrd="1" destOrd="0" presId="urn:microsoft.com/office/officeart/2005/8/layout/chevron1"/>
    <dgm:cxn modelId="{81B801B2-8203-D04B-9AD0-55128AEC6E87}" type="presParOf" srcId="{7CD642E4-B6D3-D944-9447-E48FDEC188DD}" destId="{36614466-D16A-EE42-96C9-9BE6638C1B02}" srcOrd="2" destOrd="0" presId="urn:microsoft.com/office/officeart/2005/8/layout/chevron1"/>
    <dgm:cxn modelId="{235FB652-7439-F745-9B81-58E427DA5867}" type="presParOf" srcId="{7CD642E4-B6D3-D944-9447-E48FDEC188DD}" destId="{BF6D4DE3-889B-EC41-BA89-4E80511D4B97}" srcOrd="3" destOrd="0" presId="urn:microsoft.com/office/officeart/2005/8/layout/chevron1"/>
    <dgm:cxn modelId="{B59F544B-0738-CC41-AA7F-03C227AF2D6D}" type="presParOf" srcId="{7CD642E4-B6D3-D944-9447-E48FDEC188DD}" destId="{2063C427-C293-284B-B131-F9C2C067E57A}" srcOrd="4" destOrd="0" presId="urn:microsoft.com/office/officeart/2005/8/layout/chevron1"/>
    <dgm:cxn modelId="{2E3F8271-956B-ED4D-A9AD-772127E8F295}" type="presParOf" srcId="{7CD642E4-B6D3-D944-9447-E48FDEC188DD}" destId="{36AAA067-0354-464F-8606-DED6A7D13BBD}" srcOrd="5" destOrd="0" presId="urn:microsoft.com/office/officeart/2005/8/layout/chevron1"/>
    <dgm:cxn modelId="{189489F3-F4B4-3E44-9586-04A27E344B6E}" type="presParOf" srcId="{7CD642E4-B6D3-D944-9447-E48FDEC188DD}" destId="{4BA32881-DD05-9241-9800-15BC094DF43A}" srcOrd="6" destOrd="0" presId="urn:microsoft.com/office/officeart/2005/8/layout/chevron1"/>
    <dgm:cxn modelId="{0B2D68FF-A393-1248-B8DF-06289120E026}" type="presParOf" srcId="{7CD642E4-B6D3-D944-9447-E48FDEC188DD}" destId="{04E7A9B3-FAF8-3D49-90DE-2A24A75C0DE5}" srcOrd="7" destOrd="0" presId="urn:microsoft.com/office/officeart/2005/8/layout/chevron1"/>
    <dgm:cxn modelId="{F6A9D469-52FD-E74A-A9E9-9476B3ECC8F2}" type="presParOf" srcId="{7CD642E4-B6D3-D944-9447-E48FDEC188DD}" destId="{BC85F44B-E108-1A42-9CEC-020777A90DD4}" srcOrd="8" destOrd="0" presId="urn:microsoft.com/office/officeart/2005/8/layout/chevron1"/>
    <dgm:cxn modelId="{F02EC721-693E-5A40-AA12-9793E4098C45}" type="presParOf" srcId="{7CD642E4-B6D3-D944-9447-E48FDEC188DD}" destId="{CAA3EB76-C314-D346-8E1D-E96EE8E25E62}" srcOrd="9" destOrd="0" presId="urn:microsoft.com/office/officeart/2005/8/layout/chevron1"/>
    <dgm:cxn modelId="{966CC9D8-7A07-0541-ACFB-66BD93F98BCA}" type="presParOf" srcId="{7CD642E4-B6D3-D944-9447-E48FDEC188DD}" destId="{FC050C2E-616B-044F-8754-1BCA26912C8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4632D8-7031-424E-9E52-47FE61C16E57}" type="datetime1">
              <a:rPr lang="en-US"/>
              <a:pPr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377C34-6676-EA4C-9F05-89B3FB4F51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69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68BD61-AF50-7341-B9D8-A43F5DCDE3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87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Push 20 more 0xc00000 elements onto font stack</a:t>
            </a:r>
          </a:p>
          <a:p>
            <a:pPr marL="228600" indent="-228600">
              <a:buAutoNum type="arabicPeriod"/>
            </a:pPr>
            <a:r>
              <a:rPr lang="en-US" dirty="0" smtClean="0"/>
              <a:t>Push 170 more 0xc00000 elements onto font stack</a:t>
            </a:r>
          </a:p>
          <a:p>
            <a:pPr marL="228600" indent="-228600">
              <a:buAutoNum type="arabicPeriod"/>
            </a:pPr>
            <a:r>
              <a:rPr lang="en-US" dirty="0" smtClean="0"/>
              <a:t>Copy up through 0xf00df00d (42 elements) onto CPU stack</a:t>
            </a:r>
          </a:p>
          <a:p>
            <a:pPr marL="685800" lvl="1" indent="-228600">
              <a:buAutoNum type="arabicPeriod"/>
            </a:pPr>
            <a:r>
              <a:rPr lang="en-US" dirty="0" smtClean="0"/>
              <a:t>Index: if </a:t>
            </a:r>
            <a:r>
              <a:rPr lang="en-US" dirty="0" err="1" smtClean="0"/>
              <a:t>i</a:t>
            </a:r>
            <a:r>
              <a:rPr lang="en-US" dirty="0" smtClean="0"/>
              <a:t> is negative, the top element is copied onto stack</a:t>
            </a:r>
          </a:p>
          <a:p>
            <a:pPr marL="685800" lvl="1" indent="-228600">
              <a:buAutoNum type="arabicPeriod"/>
            </a:pPr>
            <a:r>
              <a:rPr lang="en-US" dirty="0" smtClean="0"/>
              <a:t>Drop: remove top element from font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8BD61-AF50-7341-B9D8-A43F5DCDE3F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5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 bwMode="auto">
          <a:xfrm>
            <a:off x="1371600" y="4114800"/>
            <a:ext cx="640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000" dirty="0" smtClean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581400"/>
            <a:ext cx="6400800" cy="609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422628"/>
            <a:ext cx="229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7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8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14787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4600"/>
            <a:ext cx="7772400" cy="13604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36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45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810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" y="165630"/>
            <a:ext cx="1213111" cy="7223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2" r:id="rId5"/>
    <p:sldLayoutId id="2147483703" r:id="rId6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400">
          <a:solidFill>
            <a:srgbClr val="3D4751"/>
          </a:solidFill>
          <a:latin typeface="+mj-lt"/>
          <a:ea typeface="ＭＳ Ｐゴシック" charset="0"/>
          <a:cs typeface="ＭＳ Ｐゴシック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1500" indent="-400050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34290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Char char="○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sec-lab.sogeti.com/post/Analysis-of-the-jailbreakme-v3-font-exploit" TargetMode="External"/><Relationship Id="rId2" Type="http://schemas.openxmlformats.org/officeDocument/2006/relationships/hyperlink" Target="http://www.ekoparty.org/archive/2010/ekoparty_2010-Monti-iphone_rootki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Strategic Analysis of the </a:t>
            </a:r>
            <a:r>
              <a:rPr lang="en-US" dirty="0" err="1"/>
              <a:t>iOS</a:t>
            </a:r>
            <a:r>
              <a:rPr lang="en-US" dirty="0"/>
              <a:t> Jailbreak Development Community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1400"/>
            <a:ext cx="6400800" cy="1905000"/>
          </a:xfrm>
        </p:spPr>
        <p:txBody>
          <a:bodyPr/>
          <a:lstStyle/>
          <a:p>
            <a:r>
              <a:rPr lang="en-US" dirty="0" smtClean="0"/>
              <a:t>Dino Dai Zovi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dinodaizovi</a:t>
            </a:r>
            <a:r>
              <a:rPr lang="en-US" dirty="0" smtClean="0"/>
              <a:t> / ddz@theta44.org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Co-Founder/CTO,</a:t>
            </a:r>
            <a:r>
              <a:rPr lang="en-US" dirty="0"/>
              <a:t> </a:t>
            </a:r>
            <a:r>
              <a:rPr lang="en-US" dirty="0" smtClean="0"/>
              <a:t>Trail of Bits, Inc.</a:t>
            </a:r>
            <a:br>
              <a:rPr lang="en-US" dirty="0" smtClean="0"/>
            </a:br>
            <a:r>
              <a:rPr lang="en-US" dirty="0" smtClean="0"/>
              <a:t>Hacker-in-Residence, </a:t>
            </a:r>
            <a:r>
              <a:rPr lang="en-US" dirty="0" err="1" smtClean="0"/>
              <a:t>NYU:Poly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9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iOS</a:t>
            </a:r>
            <a:r>
              <a:rPr lang="en-US" dirty="0" smtClean="0"/>
              <a:t> Jailbreaks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Boot injection + untether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err="1" smtClean="0"/>
              <a:t>Pwnage</a:t>
            </a:r>
            <a:r>
              <a:rPr lang="en-US" dirty="0" smtClean="0"/>
              <a:t>, </a:t>
            </a:r>
            <a:r>
              <a:rPr lang="en-US" dirty="0" err="1" smtClean="0"/>
              <a:t>Pwnage</a:t>
            </a:r>
            <a:r>
              <a:rPr lang="en-US" dirty="0" smtClean="0"/>
              <a:t> 2.0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Boot injection + </a:t>
            </a:r>
            <a:r>
              <a:rPr lang="en-US" dirty="0" err="1"/>
              <a:t>U</a:t>
            </a:r>
            <a:r>
              <a:rPr lang="en-US" dirty="0" err="1" smtClean="0"/>
              <a:t>serland</a:t>
            </a:r>
            <a:r>
              <a:rPr lang="en-US" dirty="0" smtClean="0"/>
              <a:t> untethers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24kpwn</a:t>
            </a:r>
            <a:r>
              <a:rPr lang="en-US" dirty="0"/>
              <a:t>/</a:t>
            </a:r>
            <a:r>
              <a:rPr lang="en-US" dirty="0" smtClean="0"/>
              <a:t>Steaks4uce/Limera1n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err="1" smtClean="0"/>
              <a:t>ndrv_setspec</a:t>
            </a:r>
            <a:r>
              <a:rPr lang="en-US" dirty="0" smtClean="0"/>
              <a:t>(), HFS+ untether exploits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Userland</a:t>
            </a:r>
            <a:r>
              <a:rPr lang="en-US" dirty="0" smtClean="0"/>
              <a:t> injection + untether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Spirit, Star, Saffron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A5 Corona (“Absinthe”)</a:t>
            </a:r>
          </a:p>
        </p:txBody>
      </p:sp>
    </p:spTree>
    <p:extLst>
      <p:ext uri="{BB962C8B-B14F-4D97-AF65-F5344CB8AC3E}">
        <p14:creationId xmlns:p14="http://schemas.microsoft.com/office/powerpoint/2010/main" val="211998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ROM Jailbreaks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Boot ROM vulnerabilities cannot be patched in existing devices, are only fixed in new platforms (i.e. iPhone 4S vs. iPhone 4)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Example: </a:t>
            </a:r>
            <a:r>
              <a:rPr lang="en-US" dirty="0" err="1" smtClean="0"/>
              <a:t>Pwnage</a:t>
            </a:r>
            <a:r>
              <a:rPr lang="en-US" dirty="0" smtClean="0"/>
              <a:t> 2.0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Boot ROM certificate stack buffer overflow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Affects iPhone, iPod Touch, iPhone 3G (old Boot ROM) </a:t>
            </a:r>
            <a:r>
              <a:rPr lang="en-US" i="1" dirty="0" smtClean="0"/>
              <a:t>forever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Patched in Boot ROM for iPod Touch 2G and later devices</a:t>
            </a:r>
          </a:p>
        </p:txBody>
      </p:sp>
    </p:spTree>
    <p:extLst>
      <p:ext uri="{BB962C8B-B14F-4D97-AF65-F5344CB8AC3E}">
        <p14:creationId xmlns:p14="http://schemas.microsoft.com/office/powerpoint/2010/main" val="154991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wn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200"/>
            <a:ext cx="8750300" cy="109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Pwnage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8862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Unsigned </a:t>
            </a:r>
            <a:r>
              <a:rPr lang="en-US" dirty="0" err="1" smtClean="0"/>
              <a:t>ramdisk</a:t>
            </a:r>
            <a:r>
              <a:rPr lang="en-US" dirty="0" smtClean="0"/>
              <a:t> vulnerability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md</a:t>
            </a:r>
            <a:r>
              <a:rPr lang="en-US" dirty="0" smtClean="0"/>
              <a:t>, </a:t>
            </a:r>
            <a:r>
              <a:rPr lang="en-US" dirty="0" err="1" smtClean="0"/>
              <a:t>vmd</a:t>
            </a:r>
            <a:r>
              <a:rPr lang="en-US" dirty="0" smtClean="0"/>
              <a:t> boot arguments allowed booting an unsigned </a:t>
            </a:r>
            <a:r>
              <a:rPr lang="en-US" dirty="0" err="1" smtClean="0"/>
              <a:t>ramdisk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LLB boot loader was not signed, only encrypted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Booting an </a:t>
            </a:r>
            <a:r>
              <a:rPr lang="en-US" dirty="0" err="1" smtClean="0"/>
              <a:t>ramdisk</a:t>
            </a:r>
            <a:r>
              <a:rPr lang="en-US" dirty="0" smtClean="0"/>
              <a:t> with a patched driver allowed writing custom LLB</a:t>
            </a:r>
          </a:p>
        </p:txBody>
      </p:sp>
    </p:spTree>
    <p:extLst>
      <p:ext uri="{BB962C8B-B14F-4D97-AF65-F5344CB8AC3E}">
        <p14:creationId xmlns:p14="http://schemas.microsoft.com/office/powerpoint/2010/main" val="7324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wnage2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200"/>
            <a:ext cx="8750300" cy="109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Pwnage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8862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Boot ROM </a:t>
            </a:r>
            <a:r>
              <a:rPr lang="en-US" dirty="0" smtClean="0"/>
              <a:t>DER certificate </a:t>
            </a:r>
            <a:r>
              <a:rPr lang="en-US" dirty="0"/>
              <a:t>stack buffer </a:t>
            </a:r>
            <a:r>
              <a:rPr lang="en-US" dirty="0" smtClean="0"/>
              <a:t>overflow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No length check on certificate signature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Affects iPhone, iPod Touch, iPhone 3G (old Boot ROM) </a:t>
            </a:r>
            <a:r>
              <a:rPr lang="en-US" i="1" dirty="0"/>
              <a:t>forever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Patched in Boot ROM for iPod Touch 2G and later devices</a:t>
            </a:r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673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Limera1n</a:t>
            </a:r>
            <a:endParaRPr lang="en-US" dirty="0"/>
          </a:p>
        </p:txBody>
      </p:sp>
      <p:pic>
        <p:nvPicPr>
          <p:cNvPr id="4" name="Content Placeholder 3" descr="Limera1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9" r="-669"/>
          <a:stretch>
            <a:fillRect/>
          </a:stretch>
        </p:blipFill>
        <p:spPr>
          <a:xfrm>
            <a:off x="457200" y="1600200"/>
            <a:ext cx="8229600" cy="27432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411480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150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8585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○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dirty="0" smtClean="0"/>
              <a:t>Affects A4 and earlier </a:t>
            </a:r>
            <a:r>
              <a:rPr lang="en-US" dirty="0" err="1" smtClean="0"/>
              <a:t>iOS</a:t>
            </a:r>
            <a:r>
              <a:rPr lang="en-US" dirty="0" smtClean="0"/>
              <a:t> devices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iPhone 3GS – iPhone 4, </a:t>
            </a:r>
            <a:r>
              <a:rPr lang="en-US" dirty="0" err="1" smtClean="0"/>
              <a:t>iPad</a:t>
            </a:r>
            <a:r>
              <a:rPr lang="en-US" dirty="0" smtClean="0"/>
              <a:t>, Apple TV 2G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Boot ROM DFU mode heap buffer overflow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Provides injection vector, but requires separate untether exploits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SHAtter</a:t>
            </a:r>
            <a:r>
              <a:rPr lang="en-US" dirty="0" smtClean="0"/>
              <a:t> Incident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Chronic </a:t>
            </a:r>
            <a:r>
              <a:rPr lang="en-US" dirty="0" err="1" smtClean="0"/>
              <a:t>Dev</a:t>
            </a:r>
            <a:r>
              <a:rPr lang="en-US" dirty="0" smtClean="0"/>
              <a:t> Team announces that GreenPois0n jailbreak tool with the </a:t>
            </a:r>
            <a:r>
              <a:rPr lang="en-US" dirty="0" err="1" smtClean="0"/>
              <a:t>SHAtter</a:t>
            </a:r>
            <a:r>
              <a:rPr lang="en-US" dirty="0" smtClean="0"/>
              <a:t> Boot ROM exploit will be released on 10/10/10 at 10:10:10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GeoHotz</a:t>
            </a:r>
            <a:r>
              <a:rPr lang="en-US" dirty="0" smtClean="0"/>
              <a:t> releases Limera1n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Chronic </a:t>
            </a:r>
            <a:r>
              <a:rPr lang="en-US" dirty="0" err="1" smtClean="0"/>
              <a:t>Dev</a:t>
            </a:r>
            <a:r>
              <a:rPr lang="en-US" dirty="0" smtClean="0"/>
              <a:t> Team replaces </a:t>
            </a:r>
            <a:r>
              <a:rPr lang="en-US" dirty="0" err="1" smtClean="0"/>
              <a:t>SHAtter</a:t>
            </a:r>
            <a:r>
              <a:rPr lang="en-US" dirty="0" smtClean="0"/>
              <a:t> exploit with Limera1n in GreenPois0n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Preserving </a:t>
            </a:r>
            <a:r>
              <a:rPr lang="en-US" dirty="0" err="1" smtClean="0"/>
              <a:t>SHAtter</a:t>
            </a:r>
            <a:r>
              <a:rPr lang="en-US" dirty="0" smtClean="0"/>
              <a:t> for future jailbreaks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err="1" smtClean="0"/>
              <a:t>SHAtter</a:t>
            </a:r>
            <a:r>
              <a:rPr lang="en-US" dirty="0" smtClean="0"/>
              <a:t> fixed by A5 Boot 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r>
              <a:rPr lang="en-US" dirty="0" smtClean="0"/>
              <a:t> Jailbreaks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As Boot ROM vulnerabilities became rarer and/or non-existent, </a:t>
            </a:r>
            <a:r>
              <a:rPr lang="en-US" dirty="0" err="1" smtClean="0"/>
              <a:t>jailbreakers</a:t>
            </a:r>
            <a:r>
              <a:rPr lang="en-US" dirty="0" smtClean="0"/>
              <a:t> had to rely on fully </a:t>
            </a:r>
            <a:r>
              <a:rPr lang="en-US" dirty="0" err="1" smtClean="0"/>
              <a:t>userland</a:t>
            </a:r>
            <a:r>
              <a:rPr lang="en-US" dirty="0" smtClean="0"/>
              <a:t> jailbreaks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Userland</a:t>
            </a:r>
            <a:r>
              <a:rPr lang="en-US" dirty="0" smtClean="0"/>
              <a:t> jailbreaks require more vulnerabilities that are patched quickly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Low-value vulnerabilities with low longevity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Absinthe 2.0 uses seven vulnerabilities and five exploits, any of which can be patched to break the jailbreak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9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irit Attack Graph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987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“Spirit” Jailbreak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8862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Comex</a:t>
            </a:r>
            <a:r>
              <a:rPr lang="en-US" dirty="0"/>
              <a:t>’ first pure </a:t>
            </a:r>
            <a:r>
              <a:rPr lang="en-US" dirty="0" err="1"/>
              <a:t>userland</a:t>
            </a:r>
            <a:r>
              <a:rPr lang="en-US" dirty="0"/>
              <a:t> </a:t>
            </a:r>
            <a:r>
              <a:rPr lang="en-US" dirty="0" smtClean="0"/>
              <a:t>jailbreak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MobileBackup</a:t>
            </a:r>
            <a:r>
              <a:rPr lang="en-US" dirty="0" smtClean="0"/>
              <a:t> </a:t>
            </a:r>
            <a:r>
              <a:rPr lang="en-US" dirty="0"/>
              <a:t>directory </a:t>
            </a:r>
            <a:r>
              <a:rPr lang="en-US" dirty="0" smtClean="0"/>
              <a:t>traversal plants untethering </a:t>
            </a:r>
            <a:r>
              <a:rPr lang="en-US" dirty="0" err="1" smtClean="0"/>
              <a:t>kickstarter</a:t>
            </a:r>
            <a:r>
              <a:rPr lang="en-US" dirty="0" smtClean="0"/>
              <a:t> and exploit on data partition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Takes advantage of </a:t>
            </a:r>
            <a:r>
              <a:rPr lang="en-US" dirty="0" err="1" smtClean="0"/>
              <a:t>launchd</a:t>
            </a:r>
            <a:r>
              <a:rPr lang="en-US" dirty="0" smtClean="0"/>
              <a:t> overrides and incomplete code signing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Untether exploits kernel at boot to preserve </a:t>
            </a:r>
            <a:r>
              <a:rPr lang="en-US" dirty="0" err="1" smtClean="0"/>
              <a:t>jailbroken</a:t>
            </a:r>
            <a:r>
              <a:rPr lang="en-US" dirty="0" smtClean="0"/>
              <a:t>-ness</a:t>
            </a:r>
          </a:p>
        </p:txBody>
      </p:sp>
    </p:spTree>
    <p:extLst>
      <p:ext uri="{BB962C8B-B14F-4D97-AF65-F5344CB8AC3E}">
        <p14:creationId xmlns:p14="http://schemas.microsoft.com/office/powerpoint/2010/main" val="77047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JailbreakMe</a:t>
            </a:r>
            <a:r>
              <a:rPr lang="en-US" dirty="0" smtClean="0"/>
              <a:t> 2.0 “Star”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Web-based untethered </a:t>
            </a:r>
            <a:r>
              <a:rPr lang="en-US" dirty="0" err="1" smtClean="0"/>
              <a:t>userland</a:t>
            </a:r>
            <a:r>
              <a:rPr lang="en-US" dirty="0" smtClean="0"/>
              <a:t> jailbreak for </a:t>
            </a:r>
            <a:r>
              <a:rPr lang="en-US" dirty="0" err="1" smtClean="0"/>
              <a:t>iOS</a:t>
            </a:r>
            <a:r>
              <a:rPr lang="en-US" dirty="0" smtClean="0"/>
              <a:t> &lt;= 4.0.1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Timeline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8/1/2010: Released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8/11/2010: Patched by </a:t>
            </a:r>
            <a:r>
              <a:rPr lang="en-US" dirty="0" err="1" smtClean="0"/>
              <a:t>iOS</a:t>
            </a:r>
            <a:r>
              <a:rPr lang="en-US" dirty="0" smtClean="0"/>
              <a:t> 3.2.2 and 4.0.2</a:t>
            </a:r>
            <a:endParaRPr lang="en-US" dirty="0"/>
          </a:p>
        </p:txBody>
      </p:sp>
      <p:pic>
        <p:nvPicPr>
          <p:cNvPr id="6" name="Content Placeholder 5" descr="JailbreakMe.png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99" r="-76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610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“Star” Jailbreak Injection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8862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CharString</a:t>
            </a:r>
            <a:r>
              <a:rPr lang="en-US" dirty="0" smtClean="0"/>
              <a:t> font program copies return-oriented payload onto stack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ROP stage1 payload exploits </a:t>
            </a:r>
            <a:r>
              <a:rPr lang="en-US" dirty="0" err="1" smtClean="0"/>
              <a:t>IOSurface</a:t>
            </a:r>
            <a:r>
              <a:rPr lang="en-US" dirty="0" smtClean="0"/>
              <a:t> kernel vulnerability to map kernel memory into user space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ROP stage2 payload temporarily jailbreaks kernel and loads a dynamic library to complete installation of jailbreak</a:t>
            </a:r>
          </a:p>
        </p:txBody>
      </p:sp>
      <p:pic>
        <p:nvPicPr>
          <p:cNvPr id="4" name="Content Placeholder 3" descr="JBME2 Attack Graph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908" b="-41908"/>
          <a:stretch>
            <a:fillRect/>
          </a:stretch>
        </p:blipFill>
        <p:spPr bwMode="auto">
          <a:xfrm>
            <a:off x="457200" y="1600200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04303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Jailbreaks and attacks share many of the same underlying offensive technologies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Vulnerabilities, exploits, evading and disabling security mechanisms, “rootkits”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Jailbreaker</a:t>
            </a:r>
            <a:r>
              <a:rPr lang="en-US" dirty="0" smtClean="0"/>
              <a:t> </a:t>
            </a:r>
            <a:r>
              <a:rPr lang="en-US" dirty="0"/>
              <a:t>communities </a:t>
            </a:r>
            <a:r>
              <a:rPr lang="en-US" dirty="0" smtClean="0"/>
              <a:t>are more observable than attacker </a:t>
            </a:r>
            <a:r>
              <a:rPr lang="en-US" dirty="0"/>
              <a:t>communities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/>
              <a:t>The jailbreak communities develop and release jailbreaks in full public view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/>
              <a:t>Malicious attackers develop and “release” their attacks as quietly as </a:t>
            </a:r>
            <a:r>
              <a:rPr lang="en-US" dirty="0" smtClean="0"/>
              <a:t>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57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2 </a:t>
            </a:r>
            <a:r>
              <a:rPr lang="en-US" dirty="0" err="1" smtClean="0"/>
              <a:t>CharStrings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CharStrings</a:t>
            </a:r>
            <a:r>
              <a:rPr lang="en-US" dirty="0" smtClean="0"/>
              <a:t> are interpreted font programs that hint or instruct the rasterizer on how to draw glyphs proportionally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CharString</a:t>
            </a:r>
            <a:r>
              <a:rPr lang="en-US" dirty="0" smtClean="0"/>
              <a:t> programs are interpreted by a stack-based virtual machine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CVE-2010-</a:t>
            </a:r>
            <a:r>
              <a:rPr lang="en-US" dirty="0" smtClean="0"/>
              <a:t>1797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Argument stack depth limit is not enforced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Operators that push onto stack can exceed depth limit and write memory out-of-bounds, corrupting CPU stack</a:t>
            </a:r>
          </a:p>
        </p:txBody>
      </p:sp>
    </p:spTree>
    <p:extLst>
      <p:ext uri="{BB962C8B-B14F-4D97-AF65-F5344CB8AC3E}">
        <p14:creationId xmlns:p14="http://schemas.microsoft.com/office/powerpoint/2010/main" val="3950088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“Star” </a:t>
            </a:r>
            <a:r>
              <a:rPr lang="en-US" dirty="0" err="1" smtClean="0"/>
              <a:t>CharString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/>
                <a:cs typeface="Courier New"/>
              </a:rPr>
              <a:t>  0x0 </a:t>
            </a:r>
            <a:r>
              <a:rPr lang="en-US" sz="2400" dirty="0">
                <a:latin typeface="Courier New"/>
                <a:cs typeface="Courier New"/>
              </a:rPr>
              <a:t>0x0 0x0 0x3404f931 0x0 0x0 </a:t>
            </a:r>
            <a:r>
              <a:rPr lang="en-US" sz="2400" dirty="0" smtClean="0">
                <a:latin typeface="Courier New"/>
                <a:cs typeface="Courier New"/>
              </a:rPr>
              <a:t>0x0 0x301715bf </a:t>
            </a:r>
            <a:r>
              <a:rPr lang="en-US" sz="2400" dirty="0">
                <a:latin typeface="Courier New"/>
                <a:cs typeface="Courier New"/>
              </a:rPr>
              <a:t>0x9000000 0x109748 0x3 0x1012 0x300e18ad 0x0 0x0 0x0 0x30014ad9 </a:t>
            </a:r>
            <a:r>
              <a:rPr lang="en-US" sz="2400" dirty="0" smtClean="0">
                <a:latin typeface="Courier New"/>
                <a:cs typeface="Courier New"/>
              </a:rPr>
              <a:t>0xfffff998 0x33c43ff1 </a:t>
            </a:r>
            <a:r>
              <a:rPr lang="en-US" sz="2400" dirty="0">
                <a:latin typeface="Courier New"/>
                <a:cs typeface="Courier New"/>
              </a:rPr>
              <a:t>0x0 0x0 0x30009e85 0x9109744 0x0 0x301e235f 0x4d8 0x0 0x3002e135 0x3404ccb9 0x0 0x3008c6dd 0x9100000 0x9744 0x0 0x300e18ad 0x0 0x0 0x9100000 0x30006d49 0x0 0x0 0xf00df00d 0xc00000 0xc00000 0xc00000 </a:t>
            </a:r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random </a:t>
            </a:r>
            <a:r>
              <a:rPr lang="en-US" sz="2400" dirty="0">
                <a:latin typeface="Courier New"/>
                <a:cs typeface="Courier New"/>
              </a:rPr>
              <a:t>random or index </a:t>
            </a:r>
            <a:r>
              <a:rPr lang="en-US" sz="2400" dirty="0" smtClean="0">
                <a:latin typeface="Courier New"/>
                <a:cs typeface="Courier New"/>
              </a:rPr>
              <a:t>(x 20 …)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random index (x 170 …)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index drop (x 42 …)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0x0 </a:t>
            </a:r>
            <a:r>
              <a:rPr lang="en-US" sz="2400" dirty="0" err="1" smtClean="0">
                <a:latin typeface="Courier New"/>
                <a:cs typeface="Courier New"/>
              </a:rPr>
              <a:t>endchar</a:t>
            </a:r>
            <a:endParaRPr lang="en-US" sz="2400" dirty="0">
              <a:latin typeface="Courier New"/>
              <a:cs typeface="Courier New"/>
            </a:endParaRPr>
          </a:p>
          <a:p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1783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IOSurface</a:t>
            </a:r>
            <a:r>
              <a:rPr lang="en-US" dirty="0" smtClean="0"/>
              <a:t> framework and kernel extension share graphic surfaces (pixel buffers) between processes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CVE 2010-2973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In creating an </a:t>
            </a:r>
            <a:r>
              <a:rPr lang="en-US" dirty="0" err="1" smtClean="0"/>
              <a:t>IOSurface</a:t>
            </a:r>
            <a:r>
              <a:rPr lang="en-US" dirty="0" smtClean="0"/>
              <a:t>, integer overflow in calculation of surface size from allocation size, width, height, and bytes per pixel results in mapping kernel memory into user process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Kernel payload is injected by writing it directly into mapped kernel memory</a:t>
            </a:r>
          </a:p>
        </p:txBody>
      </p:sp>
    </p:spTree>
    <p:extLst>
      <p:ext uri="{BB962C8B-B14F-4D97-AF65-F5344CB8AC3E}">
        <p14:creationId xmlns:p14="http://schemas.microsoft.com/office/powerpoint/2010/main" val="932800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“Star” </a:t>
            </a:r>
            <a:r>
              <a:rPr lang="en-US" dirty="0" err="1" smtClean="0"/>
              <a:t>IOSurface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dirty="0"/>
              <a:t>&lt;?xml version="1.0" encoding="UTF-8"?&gt;</a:t>
            </a:r>
          </a:p>
          <a:p>
            <a:r>
              <a:rPr lang="en-US" sz="1100" dirty="0"/>
              <a:t>&lt;!DOCTYPE </a:t>
            </a:r>
            <a:r>
              <a:rPr lang="en-US" sz="1100" dirty="0" err="1"/>
              <a:t>plist</a:t>
            </a:r>
            <a:r>
              <a:rPr lang="en-US" sz="1100" dirty="0"/>
              <a:t> PUBLIC "-//Apple//DTD PLIST 1.0//EN" "http://</a:t>
            </a:r>
            <a:r>
              <a:rPr lang="en-US" sz="1100" dirty="0" err="1"/>
              <a:t>www.apple.com</a:t>
            </a:r>
            <a:r>
              <a:rPr lang="en-US" sz="1100" dirty="0"/>
              <a:t>/DTDs/PropertyList-1.0.dtd"&gt;</a:t>
            </a:r>
          </a:p>
          <a:p>
            <a:r>
              <a:rPr lang="en-US" sz="1100" dirty="0"/>
              <a:t>&lt;</a:t>
            </a:r>
            <a:r>
              <a:rPr lang="en-US" sz="1100" dirty="0" err="1"/>
              <a:t>plist</a:t>
            </a:r>
            <a:r>
              <a:rPr lang="en-US" sz="1100" dirty="0"/>
              <a:t> version="1.0"&gt;</a:t>
            </a:r>
          </a:p>
          <a:p>
            <a:r>
              <a:rPr lang="en-US" sz="1100" dirty="0"/>
              <a:t>&lt;</a:t>
            </a:r>
            <a:r>
              <a:rPr lang="en-US" sz="1100" dirty="0" err="1"/>
              <a:t>dict</a:t>
            </a:r>
            <a:r>
              <a:rPr lang="en-US" sz="1100" dirty="0"/>
              <a:t>&gt;</a:t>
            </a:r>
          </a:p>
          <a:p>
            <a:r>
              <a:rPr lang="en-US" sz="1100" dirty="0"/>
              <a:t>	&lt;key&gt;</a:t>
            </a:r>
            <a:r>
              <a:rPr lang="en-US" sz="1100" dirty="0" err="1"/>
              <a:t>IOSurfaceAllocSize</a:t>
            </a:r>
            <a:r>
              <a:rPr lang="en-US" sz="1100" dirty="0"/>
              <a:t>&lt;/key&gt;</a:t>
            </a:r>
          </a:p>
          <a:p>
            <a:r>
              <a:rPr lang="en-US" sz="1100" dirty="0"/>
              <a:t>	&lt;integer&gt;</a:t>
            </a:r>
            <a:r>
              <a:rPr lang="en-US" sz="1100" dirty="0">
                <a:solidFill>
                  <a:srgbClr val="FF0000"/>
                </a:solidFill>
              </a:rPr>
              <a:t>242960</a:t>
            </a:r>
            <a:r>
              <a:rPr lang="en-US" sz="1100" dirty="0"/>
              <a:t>&lt;/integer&gt;</a:t>
            </a:r>
          </a:p>
          <a:p>
            <a:r>
              <a:rPr lang="en-US" sz="1100" dirty="0"/>
              <a:t>	&lt;key&gt;</a:t>
            </a:r>
            <a:r>
              <a:rPr lang="en-US" sz="1100" dirty="0" err="1"/>
              <a:t>IOSurfaceBufferTileMode</a:t>
            </a:r>
            <a:r>
              <a:rPr lang="en-US" sz="1100" dirty="0"/>
              <a:t>&lt;/key&gt;</a:t>
            </a:r>
          </a:p>
          <a:p>
            <a:r>
              <a:rPr lang="en-US" sz="1100" dirty="0"/>
              <a:t>	&lt;false/&gt;</a:t>
            </a:r>
          </a:p>
          <a:p>
            <a:r>
              <a:rPr lang="en-US" sz="1100" dirty="0"/>
              <a:t>	&lt;key&gt;</a:t>
            </a:r>
            <a:r>
              <a:rPr lang="en-US" sz="1100" dirty="0" err="1"/>
              <a:t>IOSurfaceBytesPerElement</a:t>
            </a:r>
            <a:r>
              <a:rPr lang="en-US" sz="1100" dirty="0"/>
              <a:t>&lt;/key&gt;</a:t>
            </a:r>
          </a:p>
          <a:p>
            <a:r>
              <a:rPr lang="en-US" sz="1100" dirty="0"/>
              <a:t>	&lt;integer&gt;4&lt;/integer&gt;</a:t>
            </a:r>
          </a:p>
          <a:p>
            <a:r>
              <a:rPr lang="en-US" sz="1100" dirty="0"/>
              <a:t>	&lt;key&gt;</a:t>
            </a:r>
            <a:r>
              <a:rPr lang="en-US" sz="1100" dirty="0" err="1"/>
              <a:t>IOSurfaceBytesPerRow</a:t>
            </a:r>
            <a:r>
              <a:rPr lang="en-US" sz="1100" dirty="0"/>
              <a:t>&lt;/key&gt;</a:t>
            </a:r>
          </a:p>
          <a:p>
            <a:r>
              <a:rPr lang="en-US" sz="1100" dirty="0" smtClean="0"/>
              <a:t>	&lt;integer&gt;</a:t>
            </a:r>
            <a:r>
              <a:rPr lang="en-US" sz="1100" dirty="0" smtClean="0">
                <a:solidFill>
                  <a:srgbClr val="FF0000"/>
                </a:solidFill>
              </a:rPr>
              <a:t>3049657408</a:t>
            </a:r>
            <a:r>
              <a:rPr lang="en-US" sz="1100" dirty="0" smtClean="0"/>
              <a:t>&lt;/integer&gt;</a:t>
            </a:r>
          </a:p>
          <a:p>
            <a:r>
              <a:rPr lang="en-US" sz="1100" dirty="0" smtClean="0"/>
              <a:t>	&lt;key&gt;</a:t>
            </a:r>
            <a:r>
              <a:rPr lang="en-US" sz="1100" dirty="0" err="1" smtClean="0"/>
              <a:t>IOSurfaceHeight</a:t>
            </a:r>
            <a:r>
              <a:rPr lang="en-US" sz="1100" dirty="0" smtClean="0"/>
              <a:t>&lt;/key&gt;</a:t>
            </a:r>
          </a:p>
          <a:p>
            <a:r>
              <a:rPr lang="en-US" sz="1100" dirty="0"/>
              <a:t>	&lt;integer&gt;</a:t>
            </a:r>
            <a:r>
              <a:rPr lang="en-US" sz="1100" dirty="0">
                <a:solidFill>
                  <a:srgbClr val="FF0000"/>
                </a:solidFill>
              </a:rPr>
              <a:t>3221241675</a:t>
            </a:r>
            <a:r>
              <a:rPr lang="en-US" sz="1100" dirty="0"/>
              <a:t>&lt;/integer&gt;</a:t>
            </a:r>
          </a:p>
          <a:p>
            <a:r>
              <a:rPr lang="en-US" sz="1100" dirty="0"/>
              <a:t>	&lt;key&gt;</a:t>
            </a:r>
            <a:r>
              <a:rPr lang="en-US" sz="1100" dirty="0" err="1"/>
              <a:t>IOSurfaceIsGlobal</a:t>
            </a:r>
            <a:r>
              <a:rPr lang="en-US" sz="1100" dirty="0"/>
              <a:t>&lt;/key&gt;</a:t>
            </a:r>
          </a:p>
          <a:p>
            <a:r>
              <a:rPr lang="en-US" sz="1100" dirty="0"/>
              <a:t>	&lt;true/&gt;</a:t>
            </a:r>
          </a:p>
          <a:p>
            <a:r>
              <a:rPr lang="en-US" sz="1100" dirty="0"/>
              <a:t>	&lt;key&gt;</a:t>
            </a:r>
            <a:r>
              <a:rPr lang="en-US" sz="1100" dirty="0" err="1"/>
              <a:t>IOSurfaceMemoryRegion</a:t>
            </a:r>
            <a:r>
              <a:rPr lang="en-US" sz="1100" dirty="0"/>
              <a:t>&lt;/key&gt;</a:t>
            </a:r>
          </a:p>
          <a:p>
            <a:r>
              <a:rPr lang="en-US" sz="1100" dirty="0"/>
              <a:t>	&lt;string&gt;</a:t>
            </a:r>
            <a:r>
              <a:rPr lang="en-US" sz="1100" dirty="0" err="1"/>
              <a:t>PurpleGfxMem</a:t>
            </a:r>
            <a:r>
              <a:rPr lang="en-US" sz="1100" dirty="0"/>
              <a:t>&lt;/string&gt;</a:t>
            </a:r>
          </a:p>
          <a:p>
            <a:r>
              <a:rPr lang="en-US" sz="1100" dirty="0"/>
              <a:t>	&lt;key&gt;</a:t>
            </a:r>
            <a:r>
              <a:rPr lang="en-US" sz="1100" dirty="0" err="1"/>
              <a:t>IOSurfacePixelFormat</a:t>
            </a:r>
            <a:r>
              <a:rPr lang="en-US" sz="1100" dirty="0"/>
              <a:t>&lt;/key&gt;</a:t>
            </a:r>
          </a:p>
          <a:p>
            <a:r>
              <a:rPr lang="en-US" sz="1100" dirty="0"/>
              <a:t>	&lt;integer&gt;1095911234&lt;/integer&gt;</a:t>
            </a:r>
          </a:p>
          <a:p>
            <a:r>
              <a:rPr lang="en-US" sz="1100" dirty="0"/>
              <a:t>	&lt;key&gt;</a:t>
            </a:r>
            <a:r>
              <a:rPr lang="en-US" sz="1100" dirty="0" err="1"/>
              <a:t>IOSurfaceWidth</a:t>
            </a:r>
            <a:r>
              <a:rPr lang="en-US" sz="1100" dirty="0"/>
              <a:t>&lt;/key&gt;</a:t>
            </a:r>
          </a:p>
          <a:p>
            <a:r>
              <a:rPr lang="en-US" sz="1100" dirty="0"/>
              <a:t>	&lt;integer&gt;</a:t>
            </a:r>
            <a:r>
              <a:rPr lang="en-US" sz="1100" dirty="0">
                <a:solidFill>
                  <a:srgbClr val="FF0000"/>
                </a:solidFill>
              </a:rPr>
              <a:t>3983639824</a:t>
            </a:r>
            <a:r>
              <a:rPr lang="en-US" sz="1100" dirty="0"/>
              <a:t>&lt;/integer&gt;</a:t>
            </a:r>
          </a:p>
          <a:p>
            <a:r>
              <a:rPr lang="en-US" sz="1100" dirty="0"/>
              <a:t>&lt;/</a:t>
            </a:r>
            <a:r>
              <a:rPr lang="en-US" sz="1100" dirty="0" err="1"/>
              <a:t>dict</a:t>
            </a:r>
            <a:r>
              <a:rPr lang="en-US" sz="1100" dirty="0"/>
              <a:t>&gt;</a:t>
            </a:r>
          </a:p>
          <a:p>
            <a:r>
              <a:rPr lang="en-US" sz="1100" dirty="0"/>
              <a:t>&lt;/</a:t>
            </a:r>
            <a:r>
              <a:rPr lang="en-US" sz="1100" dirty="0" err="1"/>
              <a:t>plist</a:t>
            </a:r>
            <a:r>
              <a:rPr lang="en-US" sz="1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15309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“Star” Jailbreak Untether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8862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Create 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db</a:t>
            </a:r>
            <a:r>
              <a:rPr lang="en-US" dirty="0"/>
              <a:t>/.</a:t>
            </a:r>
            <a:r>
              <a:rPr lang="en-US" dirty="0" err="1" smtClean="0"/>
              <a:t>launchd_use_gmalloc</a:t>
            </a:r>
            <a:r>
              <a:rPr lang="en-US" dirty="0" smtClean="0"/>
              <a:t>, causing </a:t>
            </a:r>
            <a:r>
              <a:rPr lang="en-US" dirty="0" err="1" smtClean="0"/>
              <a:t>launchd</a:t>
            </a:r>
            <a:r>
              <a:rPr lang="en-US" dirty="0" smtClean="0"/>
              <a:t> to load /</a:t>
            </a:r>
            <a:r>
              <a:rPr lang="en-US" dirty="0" err="1" smtClean="0"/>
              <a:t>usr</a:t>
            </a:r>
            <a:r>
              <a:rPr lang="en-US" dirty="0" smtClean="0"/>
              <a:t>/lib/</a:t>
            </a:r>
            <a:r>
              <a:rPr lang="en-US" dirty="0" err="1" smtClean="0"/>
              <a:t>libgmalloc.dylib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Crafted </a:t>
            </a:r>
            <a:r>
              <a:rPr lang="en-US" dirty="0" err="1"/>
              <a:t>l</a:t>
            </a:r>
            <a:r>
              <a:rPr lang="en-US" dirty="0" err="1" smtClean="0"/>
              <a:t>ibgmalloc.dylib</a:t>
            </a:r>
            <a:r>
              <a:rPr lang="en-US" dirty="0" smtClean="0"/>
              <a:t> has no executable segments (no code signature needed), uses </a:t>
            </a:r>
            <a:r>
              <a:rPr lang="en-US" dirty="0" err="1" smtClean="0"/>
              <a:t>dyld</a:t>
            </a:r>
            <a:r>
              <a:rPr lang="en-US" dirty="0" smtClean="0"/>
              <a:t> interposing to point exported functions to stack pivots</a:t>
            </a:r>
            <a:endParaRPr lang="en-US" dirty="0"/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Pivot stack and execute ROP when called</a:t>
            </a:r>
          </a:p>
        </p:txBody>
      </p:sp>
      <p:pic>
        <p:nvPicPr>
          <p:cNvPr id="5" name="Picture 4" descr="JBME2 Persistence Attack Graph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8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93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JailbreakMe</a:t>
            </a:r>
            <a:r>
              <a:rPr lang="en-US" dirty="0" smtClean="0"/>
              <a:t> 3.0 “Saffron”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Déjà Vu of “Star”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Malicious PDF file in web page </a:t>
            </a:r>
            <a:r>
              <a:rPr lang="en-US" dirty="0"/>
              <a:t>e</a:t>
            </a:r>
            <a:r>
              <a:rPr lang="en-US" dirty="0" smtClean="0"/>
              <a:t>xploits Type 1 font program interpreter memory </a:t>
            </a:r>
            <a:r>
              <a:rPr lang="en-US" dirty="0"/>
              <a:t>corruption vulnerability (CVE-2011-</a:t>
            </a:r>
            <a:r>
              <a:rPr lang="en-US" dirty="0" smtClean="0"/>
              <a:t>0226)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ROP payload exploits kernel vulnerability in </a:t>
            </a:r>
            <a:r>
              <a:rPr lang="en-US" dirty="0" err="1" smtClean="0"/>
              <a:t>IOMobileFramebuffer</a:t>
            </a:r>
            <a:r>
              <a:rPr lang="en-US" dirty="0"/>
              <a:t> (CVE-2011-</a:t>
            </a:r>
            <a:r>
              <a:rPr lang="en-US" dirty="0" smtClean="0"/>
              <a:t>0227)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Timeline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July 2, 2011: Leaked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July 5, 2011: Released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July 15, 2011: Patched in </a:t>
            </a:r>
            <a:r>
              <a:rPr lang="en-US" dirty="0" err="1" smtClean="0"/>
              <a:t>iOS</a:t>
            </a:r>
            <a:r>
              <a:rPr lang="en-US" dirty="0" smtClean="0"/>
              <a:t> 4.3.4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83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BME3 Attack Graph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987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“Saffron” Injection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8862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Type 1 font program gains programmatic read/write access to interpreter state structure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Reads pointer value, computes “slide”, adjusts ROP, and copies it onto stack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Exploits </a:t>
            </a:r>
            <a:r>
              <a:rPr lang="en-US" dirty="0" err="1" smtClean="0"/>
              <a:t>IOMobileFramebuffer</a:t>
            </a:r>
            <a:r>
              <a:rPr lang="en-US" dirty="0" smtClean="0"/>
              <a:t> type confusion vulnerability in </a:t>
            </a:r>
            <a:r>
              <a:rPr lang="en-US" dirty="0" err="1" smtClean="0"/>
              <a:t>IOKit</a:t>
            </a:r>
            <a:r>
              <a:rPr lang="en-US" dirty="0" smtClean="0"/>
              <a:t> User Client accessible within </a:t>
            </a:r>
            <a:r>
              <a:rPr lang="en-US" dirty="0" err="1" smtClean="0"/>
              <a:t>MobileSafari</a:t>
            </a:r>
            <a:r>
              <a:rPr lang="en-US" dirty="0" smtClean="0"/>
              <a:t> sandbox</a:t>
            </a:r>
          </a:p>
        </p:txBody>
      </p:sp>
    </p:spTree>
    <p:extLst>
      <p:ext uri="{BB962C8B-B14F-4D97-AF65-F5344CB8AC3E}">
        <p14:creationId xmlns:p14="http://schemas.microsoft.com/office/powerpoint/2010/main" val="3738165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CVE-2011-0226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Memory corruption vulnerability in </a:t>
            </a:r>
            <a:r>
              <a:rPr lang="en-US" dirty="0" err="1" smtClean="0"/>
              <a:t>FreeType</a:t>
            </a:r>
            <a:r>
              <a:rPr lang="en-US" dirty="0" smtClean="0"/>
              <a:t> interpretation of Type 1 </a:t>
            </a:r>
            <a:r>
              <a:rPr lang="en-US" dirty="0" err="1" smtClean="0"/>
              <a:t>CharStrings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Argument count to </a:t>
            </a:r>
            <a:r>
              <a:rPr lang="en-US" dirty="0" err="1" smtClean="0">
                <a:latin typeface="Courier New"/>
                <a:cs typeface="Courier New"/>
              </a:rPr>
              <a:t>callothersubr</a:t>
            </a:r>
            <a:r>
              <a:rPr lang="en-US" dirty="0" smtClean="0"/>
              <a:t> operation can be negative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Moves interpreter stack out of bounds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Stack operations now provide read and write access to font interpreter state structure (</a:t>
            </a:r>
            <a:r>
              <a:rPr lang="en-US" dirty="0" smtClean="0">
                <a:latin typeface="Courier New"/>
                <a:cs typeface="Courier New"/>
              </a:rPr>
              <a:t>T1_DecoderRec</a:t>
            </a:r>
            <a:r>
              <a:rPr lang="en-US" dirty="0" smtClean="0"/>
              <a:t>)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“Weird machine” font program adjusts ROP for ASLR and transfers control 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4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“Saffron” Type 1 Font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1200" dirty="0">
                <a:latin typeface="Courier New"/>
                <a:cs typeface="Courier New"/>
              </a:rPr>
              <a:t>--------------------------------------------------------------------------------</a:t>
            </a:r>
          </a:p>
          <a:p>
            <a:r>
              <a:rPr lang="en-US" sz="1200" dirty="0">
                <a:latin typeface="Courier New"/>
                <a:cs typeface="Courier New"/>
              </a:rPr>
              <a:t>File: </a:t>
            </a:r>
            <a:r>
              <a:rPr lang="en-US" sz="1200" dirty="0" err="1">
                <a:latin typeface="Courier New"/>
                <a:cs typeface="Courier New"/>
              </a:rPr>
              <a:t>at.bin</a:t>
            </a:r>
            <a:r>
              <a:rPr lang="en-US" sz="1200" dirty="0">
                <a:latin typeface="Courier New"/>
                <a:cs typeface="Courier New"/>
              </a:rPr>
              <a:t>			SHA1: 49b6ea93254f9767ad8d314dd77ecb6850f18412</a:t>
            </a:r>
          </a:p>
          <a:p>
            <a:r>
              <a:rPr lang="en-US" sz="1200" dirty="0">
                <a:latin typeface="Courier New"/>
                <a:cs typeface="Courier New"/>
              </a:rPr>
              <a:t>--------------------------------------------------------------------------------</a:t>
            </a:r>
          </a:p>
          <a:p>
            <a:r>
              <a:rPr lang="en-US" sz="1200" dirty="0">
                <a:latin typeface="Courier New"/>
                <a:cs typeface="Courier New"/>
              </a:rPr>
              <a:t>0x00000000  8e      push 0x3                 	</a:t>
            </a:r>
          </a:p>
          <a:p>
            <a:r>
              <a:rPr lang="en-US" sz="1200" dirty="0">
                <a:latin typeface="Courier New"/>
                <a:cs typeface="Courier New"/>
              </a:rPr>
              <a:t>0x00000001  8b      push 0x0                 	</a:t>
            </a:r>
          </a:p>
          <a:p>
            <a:r>
              <a:rPr lang="en-US" sz="1200" dirty="0">
                <a:latin typeface="Courier New"/>
                <a:cs typeface="Courier New"/>
              </a:rPr>
              <a:t>0x00000002  0c 21   </a:t>
            </a:r>
            <a:r>
              <a:rPr lang="en-US" sz="1200" dirty="0" err="1">
                <a:latin typeface="Courier New"/>
                <a:cs typeface="Courier New"/>
              </a:rPr>
              <a:t>op_setcurrentpoint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0x00000004  8e      push 0x3                 	</a:t>
            </a:r>
          </a:p>
          <a:p>
            <a:r>
              <a:rPr lang="en-US" sz="1200" dirty="0">
                <a:latin typeface="Courier New"/>
                <a:cs typeface="Courier New"/>
              </a:rPr>
              <a:t>0x00000005  0a      </a:t>
            </a:r>
            <a:r>
              <a:rPr lang="en-US" sz="1200" dirty="0" err="1">
                <a:latin typeface="Courier New"/>
                <a:cs typeface="Courier New"/>
              </a:rPr>
              <a:t>callsubr</a:t>
            </a:r>
            <a:r>
              <a:rPr lang="en-US" sz="1200" dirty="0">
                <a:latin typeface="Courier New"/>
                <a:cs typeface="Courier New"/>
              </a:rPr>
              <a:t> #03</a:t>
            </a:r>
          </a:p>
          <a:p>
            <a:r>
              <a:rPr lang="en-US" sz="1200" dirty="0">
                <a:latin typeface="Courier New"/>
                <a:cs typeface="Courier New"/>
              </a:rPr>
              <a:t>0x00000006  </a:t>
            </a:r>
            <a:r>
              <a:rPr lang="en-US" sz="1200" dirty="0" err="1">
                <a:latin typeface="Courier New"/>
                <a:cs typeface="Courier New"/>
              </a:rPr>
              <a:t>fb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ef</a:t>
            </a:r>
            <a:r>
              <a:rPr lang="en-US" sz="1200" dirty="0">
                <a:latin typeface="Courier New"/>
                <a:cs typeface="Courier New"/>
              </a:rPr>
              <a:t>   push 0xfea50000          	</a:t>
            </a:r>
          </a:p>
          <a:p>
            <a:r>
              <a:rPr lang="en-US" sz="1200" dirty="0">
                <a:latin typeface="Courier New"/>
                <a:cs typeface="Courier New"/>
              </a:rPr>
              <a:t>0x00000008  b5      push 0x2a                	</a:t>
            </a:r>
          </a:p>
          <a:p>
            <a:r>
              <a:rPr lang="en-US" sz="1200" dirty="0">
                <a:latin typeface="Courier New"/>
                <a:cs typeface="Courier New"/>
              </a:rPr>
              <a:t>0x00000009  0c 10   </a:t>
            </a:r>
            <a:r>
              <a:rPr lang="en-US" sz="1200" dirty="0" err="1">
                <a:latin typeface="Courier New"/>
                <a:cs typeface="Courier New"/>
              </a:rPr>
              <a:t>callothersubr</a:t>
            </a:r>
            <a:r>
              <a:rPr lang="en-US" sz="1200" dirty="0">
                <a:latin typeface="Courier New"/>
                <a:cs typeface="Courier New"/>
              </a:rPr>
              <a:t> #42 </a:t>
            </a:r>
            <a:r>
              <a:rPr lang="en-US" sz="1200" dirty="0" err="1">
                <a:latin typeface="Courier New"/>
                <a:cs typeface="Courier New"/>
              </a:rPr>
              <a:t>nargs</a:t>
            </a:r>
            <a:r>
              <a:rPr lang="en-US" sz="1200" dirty="0">
                <a:latin typeface="Courier New"/>
                <a:cs typeface="Courier New"/>
              </a:rPr>
              <a:t>=-347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0x0000000b  0c 10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callothersubr</a:t>
            </a:r>
            <a:endParaRPr lang="en-US" sz="1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0x0000000d  16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op_hmoveto</a:t>
            </a:r>
            <a:endParaRPr lang="en-US" sz="1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0x0000000e  16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op_hmoveto</a:t>
            </a:r>
            <a:endParaRPr lang="en-US" sz="1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0x0000000f  16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op_hmoveto</a:t>
            </a:r>
            <a:endParaRPr lang="en-US" sz="1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0x00000010  0c 21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op_setcurrentpoint</a:t>
            </a:r>
            <a:endParaRPr lang="en-US" sz="1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0x00000012  0c 02   op_hstem3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0x00000014  0c 02   op_hstem3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0x00000016  0c 02   op_hstem3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0x00000018  0c 02   op_hstem3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0x0000001a  0c 02  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op_hstem3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[...]</a:t>
            </a:r>
            <a:endParaRPr lang="en-US" sz="12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141" y="6453713"/>
            <a:ext cx="8523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http://</a:t>
            </a:r>
            <a:r>
              <a:rPr lang="en-US" sz="2000" dirty="0" err="1"/>
              <a:t>esec-lab.sogeti.com</a:t>
            </a:r>
            <a:r>
              <a:rPr lang="en-US" sz="2000" dirty="0"/>
              <a:t>/post/Analysis-of-the-jailbreakme-v3-font-exploit</a:t>
            </a:r>
          </a:p>
        </p:txBody>
      </p:sp>
    </p:spTree>
    <p:extLst>
      <p:ext uri="{BB962C8B-B14F-4D97-AF65-F5344CB8AC3E}">
        <p14:creationId xmlns:p14="http://schemas.microsoft.com/office/powerpoint/2010/main" val="3900734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BME3 Persistence Attack Graph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904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“Saffron” Untether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8862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Create 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db</a:t>
            </a:r>
            <a:r>
              <a:rPr lang="en-US" dirty="0"/>
              <a:t>/.</a:t>
            </a:r>
            <a:r>
              <a:rPr lang="en-US" dirty="0" err="1" smtClean="0"/>
              <a:t>launchd_use_gmalloc</a:t>
            </a:r>
            <a:r>
              <a:rPr lang="en-US" dirty="0" smtClean="0"/>
              <a:t>, causing </a:t>
            </a:r>
            <a:r>
              <a:rPr lang="en-US" dirty="0" err="1" smtClean="0"/>
              <a:t>launchd</a:t>
            </a:r>
            <a:r>
              <a:rPr lang="en-US" dirty="0" smtClean="0"/>
              <a:t> to load </a:t>
            </a:r>
            <a:r>
              <a:rPr lang="en-US" dirty="0" err="1" smtClean="0"/>
              <a:t>libgmalloc.dylib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libgmalloc.dylib</a:t>
            </a:r>
            <a:r>
              <a:rPr lang="en-US" dirty="0" smtClean="0"/>
              <a:t> has no text segments (no code signature needed), uses Mach-O relocations to adjust ROP addresses for ASLR</a:t>
            </a:r>
            <a:endParaRPr lang="en-US" dirty="0"/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Initializers pivot stack and execute ROP payload to exploit </a:t>
            </a:r>
            <a:r>
              <a:rPr lang="en-US" dirty="0" err="1" smtClean="0"/>
              <a:t>IOMobileFramebuffer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718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Jailbreaks vs.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njection vector and an “untether”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Allow OS “mods”, run homebrew apps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User-visible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Developed in the open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Released to much fanfare and press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Remote exploits and rootkits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Modifies operating system to hide, runs backdoors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Invisible to user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Developed in secret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“Released” as quietly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1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Most Android devices don’t prevent running apps not downloaded from Google Play, but do restrict root access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err="1" smtClean="0"/>
              <a:t>Jailbreaking</a:t>
            </a:r>
            <a:r>
              <a:rPr lang="en-US" dirty="0" smtClean="0"/>
              <a:t> simplifies to “rooting”, usually only requiring a single privilege escalation exploit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Many privilege escalation exploits may be easily bundled into Android apps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See Dan Guido’s “Mobile Exploit Intelligence Project”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98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Escalations By Target</a:t>
            </a:r>
            <a:endParaRPr lang="en-US" dirty="0"/>
          </a:p>
        </p:txBody>
      </p:sp>
      <p:graphicFrame>
        <p:nvGraphicFramePr>
          <p:cNvPr id="4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657611"/>
              </p:ext>
            </p:extLst>
          </p:nvPr>
        </p:nvGraphicFramePr>
        <p:xfrm>
          <a:off x="685800" y="1600200"/>
          <a:ext cx="77724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25555"/>
            <a:ext cx="9097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Guido, Dan and </a:t>
            </a:r>
            <a:r>
              <a:rPr lang="en-US" dirty="0" err="1" smtClean="0"/>
              <a:t>Arpaia</a:t>
            </a:r>
            <a:r>
              <a:rPr lang="en-US" dirty="0" smtClean="0"/>
              <a:t>, Mike. “Mobile Exploit Intelligence Project”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1752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035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BlackBerry?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No “jailbreaks” or “roots” for classic BlackBerry smartphone devices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Closed systems that are not well understood outside of RIM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High learning curve and barrier to entry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Tablet OS / BBX / BlackBerry OS 10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Based on QNX Unix-like embedded system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Easier to understand and analyze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Jailbreaks and roots should be expected</a:t>
            </a:r>
          </a:p>
        </p:txBody>
      </p:sp>
    </p:spTree>
    <p:extLst>
      <p:ext uri="{BB962C8B-B14F-4D97-AF65-F5344CB8AC3E}">
        <p14:creationId xmlns:p14="http://schemas.microsoft.com/office/powerpoint/2010/main" val="1072004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ngleBerry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987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DingleBerry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4273532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Dingleberry</a:t>
            </a:r>
            <a:r>
              <a:rPr lang="en-US" dirty="0"/>
              <a:t> </a:t>
            </a:r>
            <a:r>
              <a:rPr lang="en-US" dirty="0" err="1"/>
              <a:t>smb.conf</a:t>
            </a:r>
            <a:r>
              <a:rPr lang="en-US" dirty="0"/>
              <a:t> exploit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/>
              <a:t>BlackBerry Desktop backups are not signed, can be modified and restored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/>
              <a:t>Modification of </a:t>
            </a:r>
            <a:r>
              <a:rPr lang="en-US" dirty="0" err="1"/>
              <a:t>smb.conf</a:t>
            </a:r>
            <a:r>
              <a:rPr lang="en-US" dirty="0"/>
              <a:t> enables shell script execution as </a:t>
            </a:r>
            <a:r>
              <a:rPr lang="en-US" dirty="0" smtClean="0"/>
              <a:t>root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Timeline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/>
              <a:t>Released: 12/5/2011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/>
              <a:t>Patched: 12/6/</a:t>
            </a:r>
            <a:r>
              <a:rPr lang="en-US" dirty="0" smtClean="0"/>
              <a:t>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7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DingleBerry</a:t>
            </a:r>
            <a:r>
              <a:rPr lang="en-US" dirty="0" smtClean="0"/>
              <a:t> </a:t>
            </a:r>
            <a:r>
              <a:rPr lang="en-US" dirty="0" err="1" smtClean="0"/>
              <a:t>smb.conf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[certs]</a:t>
            </a:r>
          </a:p>
          <a:p>
            <a:r>
              <a:rPr lang="en-US" sz="2000" dirty="0"/>
              <a:t>        comment = certificates</a:t>
            </a:r>
          </a:p>
          <a:p>
            <a:r>
              <a:rPr lang="en-US" sz="2000" dirty="0"/>
              <a:t>        path = /accounts/1000/certificates</a:t>
            </a:r>
          </a:p>
          <a:p>
            <a:r>
              <a:rPr lang="en-US" sz="2000" dirty="0"/>
              <a:t>        </a:t>
            </a:r>
            <a:r>
              <a:rPr lang="en-US" sz="2000" b="1" dirty="0"/>
              <a:t>root </a:t>
            </a:r>
            <a:r>
              <a:rPr lang="en-US" sz="2000" b="1" dirty="0" err="1"/>
              <a:t>preexec</a:t>
            </a:r>
            <a:r>
              <a:rPr lang="en-US" sz="2000" b="1" dirty="0"/>
              <a:t> = /accounts/</a:t>
            </a:r>
            <a:r>
              <a:rPr lang="en-US" sz="2000" b="1" dirty="0" err="1"/>
              <a:t>devuser</a:t>
            </a:r>
            <a:r>
              <a:rPr lang="en-US" sz="2000" b="1" dirty="0"/>
              <a:t>/</a:t>
            </a:r>
            <a:r>
              <a:rPr lang="en-US" sz="2000" b="1" dirty="0" err="1"/>
              <a:t>r.sh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[media]</a:t>
            </a:r>
          </a:p>
          <a:p>
            <a:r>
              <a:rPr lang="en-US" sz="2000" dirty="0"/>
              <a:t>        comment = media</a:t>
            </a:r>
          </a:p>
          <a:p>
            <a:r>
              <a:rPr lang="en-US" sz="2000" dirty="0"/>
              <a:t>        path = /accounts/1000/shared</a:t>
            </a:r>
          </a:p>
          <a:p>
            <a:r>
              <a:rPr lang="en-US" sz="2000" dirty="0"/>
              <a:t>        </a:t>
            </a:r>
            <a:r>
              <a:rPr lang="en-US" sz="2000" b="1" dirty="0"/>
              <a:t>root </a:t>
            </a:r>
            <a:r>
              <a:rPr lang="en-US" sz="2000" b="1" dirty="0" err="1"/>
              <a:t>preexec</a:t>
            </a:r>
            <a:r>
              <a:rPr lang="en-US" sz="2000" b="1" dirty="0"/>
              <a:t> = /accounts/</a:t>
            </a:r>
            <a:r>
              <a:rPr lang="en-US" sz="2000" b="1" dirty="0" err="1"/>
              <a:t>devuser</a:t>
            </a:r>
            <a:r>
              <a:rPr lang="en-US" sz="2000" b="1" dirty="0"/>
              <a:t>/</a:t>
            </a:r>
            <a:r>
              <a:rPr lang="en-US" sz="2000" b="1" dirty="0" err="1"/>
              <a:t>r.sh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[</a:t>
            </a:r>
            <a:r>
              <a:rPr lang="en-US" sz="2000" dirty="0" err="1"/>
              <a:t>dtm</a:t>
            </a:r>
            <a:r>
              <a:rPr lang="en-US" sz="2000" dirty="0"/>
              <a:t>]</a:t>
            </a:r>
          </a:p>
          <a:p>
            <a:r>
              <a:rPr lang="en-US" sz="2000" dirty="0"/>
              <a:t>        comment = DTM</a:t>
            </a:r>
          </a:p>
          <a:p>
            <a:r>
              <a:rPr lang="en-US" sz="2000" dirty="0"/>
              <a:t>        path = /accounts/1000/sys/</a:t>
            </a:r>
            <a:r>
              <a:rPr lang="en-US" sz="2000" dirty="0" err="1"/>
              <a:t>dtm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b="1" dirty="0"/>
              <a:t>root </a:t>
            </a:r>
            <a:r>
              <a:rPr lang="en-US" sz="2000" b="1" dirty="0" err="1"/>
              <a:t>preexec</a:t>
            </a:r>
            <a:r>
              <a:rPr lang="en-US" sz="2000" b="1" dirty="0"/>
              <a:t> = /accounts/</a:t>
            </a:r>
            <a:r>
              <a:rPr lang="en-US" sz="2000" b="1" dirty="0" err="1"/>
              <a:t>devuser</a:t>
            </a:r>
            <a:r>
              <a:rPr lang="en-US" sz="2000" b="1" dirty="0"/>
              <a:t>/</a:t>
            </a:r>
            <a:r>
              <a:rPr lang="en-US" sz="2000" b="1" dirty="0" err="1"/>
              <a:t>r.sh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64724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Eradicating Boot ROM vulnerabilities pushed </a:t>
            </a:r>
            <a:r>
              <a:rPr lang="en-US" dirty="0" err="1" smtClean="0"/>
              <a:t>iOS</a:t>
            </a:r>
            <a:r>
              <a:rPr lang="en-US" dirty="0" smtClean="0"/>
              <a:t> jailbreak community towards pure </a:t>
            </a:r>
            <a:r>
              <a:rPr lang="en-US" dirty="0" err="1" smtClean="0"/>
              <a:t>userland</a:t>
            </a:r>
            <a:r>
              <a:rPr lang="en-US" dirty="0" smtClean="0"/>
              <a:t> and web-based jailbreaks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Provides all the exploits needed for drive-by </a:t>
            </a:r>
            <a:r>
              <a:rPr lang="en-US" dirty="0" err="1" smtClean="0"/>
              <a:t>rootkitting</a:t>
            </a:r>
            <a:r>
              <a:rPr lang="en-US" dirty="0" smtClean="0"/>
              <a:t> of </a:t>
            </a:r>
            <a:r>
              <a:rPr lang="en-US" dirty="0" err="1" smtClean="0"/>
              <a:t>iOS</a:t>
            </a:r>
            <a:r>
              <a:rPr lang="en-US" dirty="0" smtClean="0"/>
              <a:t> devices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“Mobile EIP” showed that mobile malware authors did not develop a single privilege escalation exploit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All exploits in malicious apps were taken from the Android “rooting”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94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Jailbreaks vs. App </a:t>
            </a:r>
            <a:r>
              <a:rPr lang="en-US" dirty="0" err="1" smtClean="0"/>
              <a:t>Priv</a:t>
            </a:r>
            <a:r>
              <a:rPr lang="en-US" dirty="0" smtClean="0"/>
              <a:t> </a:t>
            </a:r>
            <a:r>
              <a:rPr lang="en-US" dirty="0" err="1" smtClean="0"/>
              <a:t>Escs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iOS</a:t>
            </a:r>
            <a:r>
              <a:rPr lang="en-US" dirty="0" smtClean="0"/>
              <a:t> untethers often exploit kernel vulnerabilities that require root privileges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an’t be used in a malicious app or after exploiting mail, browser, etc.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i.e. </a:t>
            </a:r>
            <a:r>
              <a:rPr lang="en-US" dirty="0" err="1" smtClean="0"/>
              <a:t>ndrv_setspec</a:t>
            </a:r>
            <a:r>
              <a:rPr lang="en-US" dirty="0" smtClean="0"/>
              <a:t>(), HFS+ vulnerabilities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Dan Rosenberg makes a point to not release Android privilege escalations that can be used from within an app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Patch App privilege escalations immediately, untethers with lower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4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Provide “developer mode” on all devices that disables secure boot and allows execution of “homebrew” software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Enables a visible indication to the user that the device is in developer mode that can’t be disabled from software, preventing surreptitious use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Discourages the creation of jailbreaks utilizing vulnerabilities and exploits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Attackers cannot “piggyback” on work of Jailbreak development teams</a:t>
            </a:r>
          </a:p>
        </p:txBody>
      </p:sp>
    </p:spTree>
    <p:extLst>
      <p:ext uri="{BB962C8B-B14F-4D97-AF65-F5344CB8AC3E}">
        <p14:creationId xmlns:p14="http://schemas.microsoft.com/office/powerpoint/2010/main" val="1442367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2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http://www.theiphonewiki.com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://www.ekoparty.org/archive/2010/ekoparty_2010-Monti-</a:t>
            </a:r>
            <a:r>
              <a:rPr lang="en-US" dirty="0" smtClean="0">
                <a:hlinkClick r:id="rId2"/>
              </a:rPr>
              <a:t>iphone_rootkit.pdf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http://esec-lab.sogeti.com/post/Analysis-of-the-jailbreakme-v3-font-</a:t>
            </a:r>
            <a:r>
              <a:rPr lang="en-US" dirty="0" smtClean="0">
                <a:hlinkClick r:id="rId3"/>
              </a:rPr>
              <a:t>exploit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http://</a:t>
            </a:r>
            <a:r>
              <a:rPr lang="en-US" dirty="0" err="1"/>
              <a:t>www.trailofbits.com</a:t>
            </a:r>
            <a:r>
              <a:rPr lang="en-US" dirty="0"/>
              <a:t>/resources/mobile_eip-04-19-2012.pdf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http://</a:t>
            </a:r>
            <a:r>
              <a:rPr lang="en-US" dirty="0" err="1"/>
              <a:t>www.sourceconference.com</a:t>
            </a:r>
            <a:r>
              <a:rPr lang="en-US" dirty="0"/>
              <a:t>/publications/bos12pubs/Lanier.Nell%20-%20Mobile.pdf</a:t>
            </a:r>
          </a:p>
        </p:txBody>
      </p:sp>
    </p:spTree>
    <p:extLst>
      <p:ext uri="{BB962C8B-B14F-4D97-AF65-F5344CB8AC3E}">
        <p14:creationId xmlns:p14="http://schemas.microsoft.com/office/powerpoint/2010/main" val="4965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Jailbreakers</a:t>
            </a:r>
            <a:r>
              <a:rPr lang="en-US" dirty="0" smtClean="0"/>
              <a:t>’ public research, tools, and exploits reduce costs for malicious attackers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Jailbreakers</a:t>
            </a:r>
            <a:r>
              <a:rPr lang="en-US" dirty="0" smtClean="0"/>
              <a:t>’ and attackers’ incentives differ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Rather than fight </a:t>
            </a:r>
            <a:r>
              <a:rPr lang="en-US" dirty="0" err="1" smtClean="0"/>
              <a:t>jailbreakers</a:t>
            </a:r>
            <a:r>
              <a:rPr lang="en-US" dirty="0" smtClean="0"/>
              <a:t>, channel them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err="1" smtClean="0"/>
              <a:t>Jailbreaking</a:t>
            </a:r>
            <a:r>
              <a:rPr lang="en-US" dirty="0" smtClean="0"/>
              <a:t> of any sufficiently popular device is inevitable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/>
              <a:t>M</a:t>
            </a:r>
            <a:r>
              <a:rPr lang="en-US" dirty="0" smtClean="0"/>
              <a:t>inimize the reusability of their research, tools, and exploits by malicious attackers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24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</a:t>
            </a:r>
            <a:r>
              <a:rPr lang="en-US" dirty="0" err="1" smtClean="0"/>
              <a:t>iOS</a:t>
            </a:r>
            <a:r>
              <a:rPr lang="en-US" dirty="0" smtClean="0"/>
              <a:t> Jailbreak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Pwnage</a:t>
            </a:r>
            <a:r>
              <a:rPr lang="en-US" dirty="0"/>
              <a:t> </a:t>
            </a:r>
            <a:r>
              <a:rPr lang="en-US" dirty="0" smtClean="0"/>
              <a:t>(4/2008)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iPod Touch 2G (9/9/2008)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err="1" smtClean="0"/>
              <a:t>Pwnage</a:t>
            </a:r>
            <a:r>
              <a:rPr lang="en-US" dirty="0" smtClean="0"/>
              <a:t> 2.0 (7/2008)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24k </a:t>
            </a:r>
            <a:r>
              <a:rPr lang="en-US" dirty="0" err="1" smtClean="0"/>
              <a:t>Pwn</a:t>
            </a:r>
            <a:r>
              <a:rPr lang="en-US" dirty="0" smtClean="0"/>
              <a:t> (3/2009)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iPod Touch 2G – iPhone 3GS new </a:t>
            </a:r>
            <a:r>
              <a:rPr lang="en-US" dirty="0" err="1" smtClean="0"/>
              <a:t>bootrom</a:t>
            </a:r>
            <a:r>
              <a:rPr lang="en-US" dirty="0" smtClean="0"/>
              <a:t> (10/2009)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5/2010 – Spirit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8/2010 – Star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Limera1n (10/2010)</a:t>
            </a:r>
            <a:endParaRPr lang="en-US" dirty="0"/>
          </a:p>
          <a:p>
            <a:pPr marL="685800" lvl="1" indent="-457200">
              <a:buFont typeface="Arial"/>
              <a:buChar char="•"/>
            </a:pPr>
            <a:r>
              <a:rPr lang="en-US" dirty="0" err="1" smtClean="0"/>
              <a:t>iPad</a:t>
            </a:r>
            <a:r>
              <a:rPr lang="en-US" dirty="0" smtClean="0"/>
              <a:t> 2 (3/2011)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7/2011 – Saffron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1/2012 – Absinthe (first A5 jailbreak)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5/2012 – Absinthe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3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1524000" y="1751979"/>
            <a:ext cx="23518" cy="5106021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971800" y="1726378"/>
            <a:ext cx="23518" cy="5106021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943600" y="1751979"/>
            <a:ext cx="23518" cy="5106021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01915037"/>
              </p:ext>
            </p:extLst>
          </p:nvPr>
        </p:nvGraphicFramePr>
        <p:xfrm>
          <a:off x="0" y="1014695"/>
          <a:ext cx="9144000" cy="743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>
            <a:off x="7467600" y="1737445"/>
            <a:ext cx="23518" cy="5106021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495800" y="1751979"/>
            <a:ext cx="23518" cy="5106021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2988993"/>
            <a:ext cx="9144000" cy="109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4312878"/>
            <a:ext cx="9144000" cy="109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1653255"/>
            <a:ext cx="317481" cy="13138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Device/</a:t>
            </a:r>
            <a:r>
              <a:rPr lang="en-US" sz="1000" dirty="0" err="1" smtClean="0"/>
              <a:t>iOS</a:t>
            </a:r>
            <a:r>
              <a:rPr lang="en-US" sz="1000" dirty="0" smtClean="0"/>
              <a:t> Release</a:t>
            </a:r>
            <a:endParaRPr lang="en-US" sz="600" dirty="0"/>
          </a:p>
        </p:txBody>
      </p:sp>
      <p:sp>
        <p:nvSpPr>
          <p:cNvPr id="20" name="Rectangle 19"/>
          <p:cNvSpPr/>
          <p:nvPr/>
        </p:nvSpPr>
        <p:spPr>
          <a:xfrm>
            <a:off x="0" y="3010895"/>
            <a:ext cx="317481" cy="12810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Boot ROM</a:t>
            </a:r>
            <a:endParaRPr lang="en-US" sz="600" dirty="0"/>
          </a:p>
        </p:txBody>
      </p:sp>
      <p:sp>
        <p:nvSpPr>
          <p:cNvPr id="21" name="Rectangle 20"/>
          <p:cNvSpPr/>
          <p:nvPr/>
        </p:nvSpPr>
        <p:spPr>
          <a:xfrm>
            <a:off x="0" y="4335690"/>
            <a:ext cx="317481" cy="12413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err="1" smtClean="0"/>
              <a:t>Userland</a:t>
            </a:r>
            <a:endParaRPr lang="en-US" sz="600" dirty="0"/>
          </a:p>
        </p:txBody>
      </p:sp>
      <p:sp>
        <p:nvSpPr>
          <p:cNvPr id="22" name="Rectangle 21"/>
          <p:cNvSpPr/>
          <p:nvPr/>
        </p:nvSpPr>
        <p:spPr>
          <a:xfrm>
            <a:off x="0" y="5616690"/>
            <a:ext cx="317481" cy="12413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5592995"/>
            <a:ext cx="9144000" cy="109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Jailbreaks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2743200" y="4830657"/>
            <a:ext cx="5408588" cy="284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57200" y="4800600"/>
            <a:ext cx="634909" cy="294234"/>
            <a:chOff x="4638352" y="3878240"/>
            <a:chExt cx="634909" cy="294234"/>
          </a:xfrm>
        </p:grpSpPr>
        <p:sp>
          <p:nvSpPr>
            <p:cNvPr id="35" name="TextBox 34"/>
            <p:cNvSpPr txBox="1"/>
            <p:nvPr/>
          </p:nvSpPr>
          <p:spPr>
            <a:xfrm>
              <a:off x="4638352" y="3957030"/>
              <a:ext cx="6349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AppSnap</a:t>
              </a:r>
              <a:endParaRPr lang="en-US" sz="800" b="1" dirty="0" smtClean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917587" y="3878240"/>
              <a:ext cx="83962" cy="839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86400" y="3505200"/>
            <a:ext cx="646331" cy="294234"/>
            <a:chOff x="4632642" y="3878240"/>
            <a:chExt cx="646331" cy="294234"/>
          </a:xfrm>
        </p:grpSpPr>
        <p:sp>
          <p:nvSpPr>
            <p:cNvPr id="38" name="TextBox 37"/>
            <p:cNvSpPr txBox="1"/>
            <p:nvPr/>
          </p:nvSpPr>
          <p:spPr>
            <a:xfrm>
              <a:off x="4632642" y="3957030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5">
                      <a:lumMod val="75000"/>
                    </a:schemeClr>
                  </a:solidFill>
                </a:rPr>
                <a:t>Limera1n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917587" y="3878240"/>
              <a:ext cx="83962" cy="839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997141" y="4800600"/>
            <a:ext cx="453970" cy="294234"/>
            <a:chOff x="4728821" y="3878240"/>
            <a:chExt cx="453970" cy="294234"/>
          </a:xfrm>
        </p:grpSpPr>
        <p:sp>
          <p:nvSpPr>
            <p:cNvPr id="41" name="TextBox 40"/>
            <p:cNvSpPr txBox="1"/>
            <p:nvPr/>
          </p:nvSpPr>
          <p:spPr>
            <a:xfrm>
              <a:off x="4728821" y="3957030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5">
                      <a:lumMod val="75000"/>
                    </a:schemeClr>
                  </a:solidFill>
                </a:rPr>
                <a:t>Spirit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4917587" y="3878240"/>
              <a:ext cx="83962" cy="839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23857" y="4800600"/>
            <a:ext cx="543739" cy="294234"/>
            <a:chOff x="4683938" y="3878240"/>
            <a:chExt cx="543739" cy="294234"/>
          </a:xfrm>
        </p:grpSpPr>
        <p:sp>
          <p:nvSpPr>
            <p:cNvPr id="44" name="TextBox 43"/>
            <p:cNvSpPr txBox="1"/>
            <p:nvPr/>
          </p:nvSpPr>
          <p:spPr>
            <a:xfrm>
              <a:off x="4683938" y="3957030"/>
              <a:ext cx="5437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5">
                      <a:lumMod val="75000"/>
                    </a:schemeClr>
                  </a:solidFill>
                </a:rPr>
                <a:t>Saffron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4917587" y="3878240"/>
              <a:ext cx="83962" cy="839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442260" y="4800600"/>
            <a:ext cx="389850" cy="294234"/>
            <a:chOff x="4760881" y="3878240"/>
            <a:chExt cx="389850" cy="294234"/>
          </a:xfrm>
        </p:grpSpPr>
        <p:sp>
          <p:nvSpPr>
            <p:cNvPr id="47" name="TextBox 46"/>
            <p:cNvSpPr txBox="1"/>
            <p:nvPr/>
          </p:nvSpPr>
          <p:spPr>
            <a:xfrm>
              <a:off x="4760881" y="395703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5">
                      <a:lumMod val="75000"/>
                    </a:schemeClr>
                  </a:solidFill>
                </a:rPr>
                <a:t>Star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4917587" y="3878240"/>
              <a:ext cx="83962" cy="839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25433" y="4811166"/>
            <a:ext cx="633507" cy="294234"/>
            <a:chOff x="4639054" y="3878240"/>
            <a:chExt cx="633507" cy="294234"/>
          </a:xfrm>
        </p:grpSpPr>
        <p:sp>
          <p:nvSpPr>
            <p:cNvPr id="53" name="TextBox 52"/>
            <p:cNvSpPr txBox="1"/>
            <p:nvPr/>
          </p:nvSpPr>
          <p:spPr>
            <a:xfrm>
              <a:off x="4639054" y="3957030"/>
              <a:ext cx="6335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5">
                      <a:lumMod val="75000"/>
                    </a:schemeClr>
                  </a:solidFill>
                </a:rPr>
                <a:t>Absinthe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4917587" y="3878240"/>
              <a:ext cx="83962" cy="839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830658" y="4800600"/>
            <a:ext cx="794659" cy="294234"/>
            <a:chOff x="4558479" y="3878240"/>
            <a:chExt cx="794659" cy="294234"/>
          </a:xfrm>
        </p:grpSpPr>
        <p:sp>
          <p:nvSpPr>
            <p:cNvPr id="56" name="TextBox 55"/>
            <p:cNvSpPr txBox="1"/>
            <p:nvPr/>
          </p:nvSpPr>
          <p:spPr>
            <a:xfrm>
              <a:off x="4558479" y="3957030"/>
              <a:ext cx="7946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5">
                      <a:lumMod val="75000"/>
                    </a:schemeClr>
                  </a:solidFill>
                </a:rPr>
                <a:t>Absinthe 2.0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917587" y="3878240"/>
              <a:ext cx="83962" cy="839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51655" y="2220366"/>
            <a:ext cx="846005" cy="417344"/>
            <a:chOff x="4532807" y="3878240"/>
            <a:chExt cx="846005" cy="417344"/>
          </a:xfrm>
        </p:grpSpPr>
        <p:sp>
          <p:nvSpPr>
            <p:cNvPr id="64" name="TextBox 63"/>
            <p:cNvSpPr txBox="1"/>
            <p:nvPr/>
          </p:nvSpPr>
          <p:spPr>
            <a:xfrm>
              <a:off x="4532807" y="3957030"/>
              <a:ext cx="846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5">
                      <a:lumMod val="75000"/>
                    </a:schemeClr>
                  </a:solidFill>
                </a:rPr>
                <a:t>iPhone</a:t>
              </a:r>
              <a:br>
                <a:rPr lang="en-US" sz="800" b="1" dirty="0" smtClean="0">
                  <a:solidFill>
                    <a:schemeClr val="accent5">
                      <a:lumMod val="75000"/>
                    </a:schemeClr>
                  </a:solidFill>
                </a:rPr>
              </a:br>
              <a:r>
                <a:rPr lang="en-US" sz="8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iPhoneOS</a:t>
              </a:r>
              <a:r>
                <a:rPr lang="en-US" sz="800" b="1" dirty="0" smtClean="0">
                  <a:solidFill>
                    <a:schemeClr val="accent5">
                      <a:lumMod val="75000"/>
                    </a:schemeClr>
                  </a:solidFill>
                </a:rPr>
                <a:t> 1.0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4917587" y="3878240"/>
              <a:ext cx="83962" cy="839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828800" y="2209800"/>
            <a:ext cx="846005" cy="417344"/>
            <a:chOff x="4532807" y="3878240"/>
            <a:chExt cx="846005" cy="417344"/>
          </a:xfrm>
        </p:grpSpPr>
        <p:sp>
          <p:nvSpPr>
            <p:cNvPr id="67" name="TextBox 66"/>
            <p:cNvSpPr txBox="1"/>
            <p:nvPr/>
          </p:nvSpPr>
          <p:spPr>
            <a:xfrm>
              <a:off x="4532807" y="3957030"/>
              <a:ext cx="846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5">
                      <a:lumMod val="75000"/>
                    </a:schemeClr>
                  </a:solidFill>
                </a:rPr>
                <a:t>iPhone 3G</a:t>
              </a:r>
              <a:br>
                <a:rPr lang="en-US" sz="800" b="1" dirty="0" smtClean="0">
                  <a:solidFill>
                    <a:schemeClr val="accent5">
                      <a:lumMod val="75000"/>
                    </a:schemeClr>
                  </a:solidFill>
                </a:rPr>
              </a:br>
              <a:r>
                <a:rPr lang="en-US" sz="8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iPhoneOS</a:t>
              </a:r>
              <a:r>
                <a:rPr lang="en-US" sz="800" b="1" dirty="0" smtClean="0">
                  <a:solidFill>
                    <a:schemeClr val="accent5">
                      <a:lumMod val="75000"/>
                    </a:schemeClr>
                  </a:solidFill>
                </a:rPr>
                <a:t> 2.0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4917587" y="3878240"/>
              <a:ext cx="83962" cy="839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209800" y="259080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5">
                    <a:lumMod val="75000"/>
                  </a:schemeClr>
                </a:solidFill>
              </a:rPr>
              <a:t>iPod Touch 2G</a:t>
            </a:r>
          </a:p>
        </p:txBody>
      </p:sp>
      <p:sp>
        <p:nvSpPr>
          <p:cNvPr id="71" name="Oval 70"/>
          <p:cNvSpPr/>
          <p:nvPr/>
        </p:nvSpPr>
        <p:spPr>
          <a:xfrm>
            <a:off x="2622981" y="2209800"/>
            <a:ext cx="83962" cy="839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72" name="Group 71"/>
          <p:cNvGrpSpPr/>
          <p:nvPr/>
        </p:nvGrpSpPr>
        <p:grpSpPr>
          <a:xfrm>
            <a:off x="6123160" y="2209800"/>
            <a:ext cx="486882" cy="294234"/>
            <a:chOff x="4712367" y="3878240"/>
            <a:chExt cx="486882" cy="294234"/>
          </a:xfrm>
        </p:grpSpPr>
        <p:sp>
          <p:nvSpPr>
            <p:cNvPr id="73" name="TextBox 72"/>
            <p:cNvSpPr txBox="1"/>
            <p:nvPr/>
          </p:nvSpPr>
          <p:spPr>
            <a:xfrm>
              <a:off x="4712367" y="3957030"/>
              <a:ext cx="4868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iPad</a:t>
              </a:r>
              <a:r>
                <a:rPr lang="en-US" sz="800" b="1" dirty="0" smtClean="0">
                  <a:solidFill>
                    <a:schemeClr val="accent5">
                      <a:lumMod val="75000"/>
                    </a:schemeClr>
                  </a:solidFill>
                </a:rPr>
                <a:t> 2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917587" y="3878240"/>
              <a:ext cx="83962" cy="839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676400" y="3505200"/>
            <a:ext cx="582211" cy="294234"/>
            <a:chOff x="4664703" y="3878240"/>
            <a:chExt cx="582211" cy="294234"/>
          </a:xfrm>
        </p:grpSpPr>
        <p:sp>
          <p:nvSpPr>
            <p:cNvPr id="76" name="TextBox 75"/>
            <p:cNvSpPr txBox="1"/>
            <p:nvPr/>
          </p:nvSpPr>
          <p:spPr>
            <a:xfrm>
              <a:off x="4664703" y="3957030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Pwnage</a:t>
              </a:r>
              <a:endParaRPr lang="en-US" sz="800" b="1" dirty="0" smtClean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917587" y="3878240"/>
              <a:ext cx="83962" cy="839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905000" y="3733800"/>
            <a:ext cx="743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err="1" smtClean="0">
                <a:solidFill>
                  <a:schemeClr val="accent5">
                    <a:lumMod val="75000"/>
                  </a:schemeClr>
                </a:solidFill>
              </a:rPr>
              <a:t>Pwnage</a:t>
            </a:r>
            <a:r>
              <a:rPr lang="en-US" sz="800" b="1" dirty="0" smtClean="0">
                <a:solidFill>
                  <a:schemeClr val="accent5">
                    <a:lumMod val="75000"/>
                  </a:schemeClr>
                </a:solidFill>
              </a:rPr>
              <a:t> 2.0</a:t>
            </a:r>
          </a:p>
        </p:txBody>
      </p:sp>
      <p:sp>
        <p:nvSpPr>
          <p:cNvPr id="80" name="Oval 79"/>
          <p:cNvSpPr/>
          <p:nvPr/>
        </p:nvSpPr>
        <p:spPr>
          <a:xfrm>
            <a:off x="2238509" y="3505200"/>
            <a:ext cx="83962" cy="839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5791200" y="3505200"/>
            <a:ext cx="5334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1981200" y="3505200"/>
            <a:ext cx="6858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6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Analysis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Identify security barriers and mechanisms in </a:t>
            </a:r>
            <a:r>
              <a:rPr lang="en-US" dirty="0" err="1" smtClean="0"/>
              <a:t>iOS</a:t>
            </a:r>
            <a:r>
              <a:rPr lang="en-US" dirty="0" smtClean="0"/>
              <a:t> that must be defeated in order to jailbreak device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Construct a model attack graph documenting hypothetical exploits necessary to penetrate defenses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Analyze exploits in released jailbreaks to identify their </a:t>
            </a:r>
            <a:r>
              <a:rPr lang="en-US" i="1" dirty="0" smtClean="0"/>
              <a:t>actual</a:t>
            </a:r>
            <a:r>
              <a:rPr lang="en-US" dirty="0" smtClean="0"/>
              <a:t> path through the </a:t>
            </a:r>
            <a:r>
              <a:rPr lang="en-US" i="1" dirty="0" smtClean="0"/>
              <a:t>hypothetical</a:t>
            </a:r>
            <a:r>
              <a:rPr lang="en-US" dirty="0" smtClean="0"/>
              <a:t> model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ath taken through attack graph indicates relative preference among alternatives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D</a:t>
            </a:r>
            <a:r>
              <a:rPr lang="en-US" dirty="0" smtClean="0"/>
              <a:t>epict security defenses that must be defeated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Show alternative paths from initial level of access or capability to goal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Attacks are now more complex than a single remote root exploit</a:t>
            </a:r>
            <a:endParaRPr lang="en-US" dirty="0"/>
          </a:p>
        </p:txBody>
      </p:sp>
      <p:pic>
        <p:nvPicPr>
          <p:cNvPr id="6" name="Content Placeholder 5" descr="Syntax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1" b="49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502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Jailbreaking</a:t>
            </a:r>
            <a:r>
              <a:rPr lang="en-US" dirty="0" smtClean="0"/>
              <a:t> Attack Graph</a:t>
            </a:r>
            <a:endParaRPr lang="en-US" dirty="0"/>
          </a:p>
        </p:txBody>
      </p:sp>
      <p:pic>
        <p:nvPicPr>
          <p:cNvPr id="8" name="Content Placeholder 7" descr="Jailbreaking.pdf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853" b="-638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117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iOS</a:t>
            </a:r>
            <a:r>
              <a:rPr lang="en-US" sz="2800" dirty="0" smtClean="0"/>
              <a:t> </a:t>
            </a:r>
            <a:r>
              <a:rPr lang="en-US" sz="2800" dirty="0" err="1" smtClean="0"/>
              <a:t>Userland</a:t>
            </a:r>
            <a:r>
              <a:rPr lang="en-US" sz="2800" dirty="0" smtClean="0"/>
              <a:t> Injection Attack Graph</a:t>
            </a:r>
            <a:endParaRPr lang="en-US" sz="2800" dirty="0"/>
          </a:p>
        </p:txBody>
      </p:sp>
      <p:pic>
        <p:nvPicPr>
          <p:cNvPr id="4" name="Content Placeholder 3" descr="iOS Remote Attack Graph.pdf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273" b="-382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281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iOS</a:t>
            </a:r>
            <a:r>
              <a:rPr lang="en-US" sz="2800" dirty="0" smtClean="0"/>
              <a:t> </a:t>
            </a:r>
            <a:r>
              <a:rPr lang="en-US" sz="2800" dirty="0" err="1" smtClean="0"/>
              <a:t>Userland</a:t>
            </a:r>
            <a:r>
              <a:rPr lang="en-US" sz="2800" dirty="0" smtClean="0"/>
              <a:t> Untether Attack Graph</a:t>
            </a:r>
            <a:endParaRPr lang="en-US" sz="2800" dirty="0"/>
          </a:p>
        </p:txBody>
      </p:sp>
      <p:pic>
        <p:nvPicPr>
          <p:cNvPr id="8" name="Content Placeholder 7" descr="Persistence Attack Graph.pdf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61" b="-159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8906310"/>
      </p:ext>
    </p:extLst>
  </p:cSld>
  <p:clrMapOvr>
    <a:masterClrMapping/>
  </p:clrMapOvr>
</p:sld>
</file>

<file path=ppt/theme/theme1.xml><?xml version="1.0" encoding="utf-8"?>
<a:theme xmlns:a="http://schemas.openxmlformats.org/drawingml/2006/main" name="trailofbits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99CC0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trailofbits.potx</Template>
  <TotalTime>18050</TotalTime>
  <Words>1774</Words>
  <Application>Microsoft Office PowerPoint</Application>
  <PresentationFormat>On-screen Show (4:3)</PresentationFormat>
  <Paragraphs>287</Paragraphs>
  <Slides>41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ＭＳ Ｐゴシック</vt:lpstr>
      <vt:lpstr>Arial</vt:lpstr>
      <vt:lpstr>Century Gothic</vt:lpstr>
      <vt:lpstr>Courier New</vt:lpstr>
      <vt:lpstr>Verdana</vt:lpstr>
      <vt:lpstr>trailofbits</vt:lpstr>
      <vt:lpstr>Strategic Analysis of the iOS Jailbreak Development Community</vt:lpstr>
      <vt:lpstr>Why?</vt:lpstr>
      <vt:lpstr>Jailbreaks vs. Attacks</vt:lpstr>
      <vt:lpstr>Thesis</vt:lpstr>
      <vt:lpstr> Analysis Methodology</vt:lpstr>
      <vt:lpstr>Attack Graphs</vt:lpstr>
      <vt:lpstr>Jailbreaking Attack Graph</vt:lpstr>
      <vt:lpstr>iOS Userland Injection Attack Graph</vt:lpstr>
      <vt:lpstr>iOS Userland Untether Attack Graph</vt:lpstr>
      <vt:lpstr>Types of iOS Jailbreaks</vt:lpstr>
      <vt:lpstr>Boot ROM Jailbreaks</vt:lpstr>
      <vt:lpstr>Pwnage</vt:lpstr>
      <vt:lpstr>Pwnage 2.0</vt:lpstr>
      <vt:lpstr>Limera1n</vt:lpstr>
      <vt:lpstr>The SHAtter Incident</vt:lpstr>
      <vt:lpstr>Userland Jailbreaks</vt:lpstr>
      <vt:lpstr>“Spirit” Jailbreak</vt:lpstr>
      <vt:lpstr>JailbreakMe 2.0 “Star”</vt:lpstr>
      <vt:lpstr>“Star” Jailbreak Injection Vector</vt:lpstr>
      <vt:lpstr>Type 2 CharStrings</vt:lpstr>
      <vt:lpstr>“Star” CharString</vt:lpstr>
      <vt:lpstr>IOSurface</vt:lpstr>
      <vt:lpstr>“Star” IOSurface Properties</vt:lpstr>
      <vt:lpstr>“Star” Jailbreak Untether</vt:lpstr>
      <vt:lpstr>JailbreakMe 3.0 “Saffron”</vt:lpstr>
      <vt:lpstr>“Saffron” Injection Vector</vt:lpstr>
      <vt:lpstr>CVE-2011-0226</vt:lpstr>
      <vt:lpstr>“Saffron” Type 1 Font Program</vt:lpstr>
      <vt:lpstr>“Saffron” Untether</vt:lpstr>
      <vt:lpstr>What About Android?</vt:lpstr>
      <vt:lpstr>Privilege Escalations By Target</vt:lpstr>
      <vt:lpstr>What About BlackBerry?</vt:lpstr>
      <vt:lpstr>DingleBerry</vt:lpstr>
      <vt:lpstr>DingleBerry smb.conf</vt:lpstr>
      <vt:lpstr>Lessons</vt:lpstr>
      <vt:lpstr>Jailbreaks vs. App Priv Escs</vt:lpstr>
      <vt:lpstr>Ideal</vt:lpstr>
      <vt:lpstr>Questions?</vt:lpstr>
      <vt:lpstr>References</vt:lpstr>
      <vt:lpstr>Timeline of iOS Jailbreak Exploits</vt:lpstr>
      <vt:lpstr>Timeline of Jailbreaks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cp:keywords/>
  <dc:description/>
  <cp:lastModifiedBy>Dan Guido</cp:lastModifiedBy>
  <cp:revision>242</cp:revision>
  <dcterms:created xsi:type="dcterms:W3CDTF">2008-12-29T17:30:14Z</dcterms:created>
  <dcterms:modified xsi:type="dcterms:W3CDTF">2012-11-27T03:32:09Z</dcterms:modified>
  <cp:category/>
</cp:coreProperties>
</file>