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0" r:id="rId2"/>
    <p:sldId id="257" r:id="rId3"/>
    <p:sldId id="258" r:id="rId4"/>
    <p:sldId id="259" r:id="rId5"/>
    <p:sldId id="260" r:id="rId6"/>
    <p:sldId id="261" r:id="rId7"/>
    <p:sldId id="262" r:id="rId8"/>
    <p:sldId id="263" r:id="rId9"/>
    <p:sldId id="265" r:id="rId10"/>
    <p:sldId id="271"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35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42A0A-0A31-422E-989D-2ACE2D5552D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3FCB5C-0B98-4AE3-9CEC-28A0E7F556AA}">
      <dgm:prSet custT="1"/>
      <dgm:spPr/>
      <dgm:t>
        <a:bodyPr/>
        <a:lstStyle/>
        <a:p>
          <a:r>
            <a:rPr lang="en-US" sz="3200" dirty="0">
              <a:latin typeface="+mj-lt"/>
            </a:rPr>
            <a:t>276 BCE</a:t>
          </a:r>
        </a:p>
      </dgm:t>
    </dgm:pt>
    <dgm:pt modelId="{3DA29934-6A85-49C1-AAB6-4BC76BCEB945}" type="parTrans" cxnId="{61397414-3B02-4B9C-B88B-E364ECBD5B95}">
      <dgm:prSet/>
      <dgm:spPr/>
      <dgm:t>
        <a:bodyPr/>
        <a:lstStyle/>
        <a:p>
          <a:endParaRPr lang="en-US"/>
        </a:p>
      </dgm:t>
    </dgm:pt>
    <dgm:pt modelId="{3729BD80-8148-46E5-BC97-A26F5541A35A}" type="sibTrans" cxnId="{61397414-3B02-4B9C-B88B-E364ECBD5B95}">
      <dgm:prSet/>
      <dgm:spPr/>
      <dgm:t>
        <a:bodyPr/>
        <a:lstStyle/>
        <a:p>
          <a:endParaRPr lang="en-US"/>
        </a:p>
      </dgm:t>
    </dgm:pt>
    <dgm:pt modelId="{77D88B2C-00C9-4C21-8156-2437543B13F8}">
      <dgm:prSet custT="1"/>
      <dgm:spPr/>
      <dgm:t>
        <a:bodyPr/>
        <a:lstStyle/>
        <a:p>
          <a:pPr>
            <a:buFont typeface="Arial" panose="020B0604020202020204" pitchFamily="34" charset="0"/>
            <a:buChar char="•"/>
          </a:pPr>
          <a:r>
            <a:rPr lang="en-US" sz="1800" dirty="0"/>
            <a:t>Ptolemy II marries his own sister Arsinoe. They become known as </a:t>
          </a:r>
          <a:r>
            <a:rPr lang="en-US" sz="1800" dirty="0" err="1"/>
            <a:t>Philadelphoi</a:t>
          </a:r>
          <a:r>
            <a:rPr lang="en-US" sz="1800" dirty="0"/>
            <a:t> (“sibling-lovers”).</a:t>
          </a:r>
        </a:p>
      </dgm:t>
    </dgm:pt>
    <dgm:pt modelId="{C837A63B-59BC-4C32-93A2-79FB28D9F6E0}" type="parTrans" cxnId="{5756A281-1F85-4FD1-A3E7-0012056F5658}">
      <dgm:prSet/>
      <dgm:spPr/>
      <dgm:t>
        <a:bodyPr/>
        <a:lstStyle/>
        <a:p>
          <a:endParaRPr lang="en-US"/>
        </a:p>
      </dgm:t>
    </dgm:pt>
    <dgm:pt modelId="{CA6C922F-E6B1-419A-AECF-423953E7066C}" type="sibTrans" cxnId="{5756A281-1F85-4FD1-A3E7-0012056F5658}">
      <dgm:prSet/>
      <dgm:spPr/>
      <dgm:t>
        <a:bodyPr/>
        <a:lstStyle/>
        <a:p>
          <a:endParaRPr lang="en-US"/>
        </a:p>
      </dgm:t>
    </dgm:pt>
    <dgm:pt modelId="{7B3F2D0A-B60E-4D9A-8920-96233113DEAB}" type="pres">
      <dgm:prSet presAssocID="{3EF42A0A-0A31-422E-989D-2ACE2D5552D7}" presName="vert0" presStyleCnt="0">
        <dgm:presLayoutVars>
          <dgm:dir/>
          <dgm:animOne val="branch"/>
          <dgm:animLvl val="lvl"/>
        </dgm:presLayoutVars>
      </dgm:prSet>
      <dgm:spPr/>
    </dgm:pt>
    <dgm:pt modelId="{19E058A6-FCC0-46B0-A183-2DAD501FD2EA}" type="pres">
      <dgm:prSet presAssocID="{8E3FCB5C-0B98-4AE3-9CEC-28A0E7F556AA}" presName="thickLine" presStyleLbl="alignNode1" presStyleIdx="0" presStyleCnt="1"/>
      <dgm:spPr/>
    </dgm:pt>
    <dgm:pt modelId="{68218B55-66ED-4906-BF8F-BE8B80178C57}" type="pres">
      <dgm:prSet presAssocID="{8E3FCB5C-0B98-4AE3-9CEC-28A0E7F556AA}" presName="horz1" presStyleCnt="0"/>
      <dgm:spPr/>
    </dgm:pt>
    <dgm:pt modelId="{21E925A7-0D79-4455-8502-8335F1598B2D}" type="pres">
      <dgm:prSet presAssocID="{8E3FCB5C-0B98-4AE3-9CEC-28A0E7F556AA}" presName="tx1" presStyleLbl="revTx" presStyleIdx="0" presStyleCnt="2" custScaleX="126225"/>
      <dgm:spPr/>
    </dgm:pt>
    <dgm:pt modelId="{5666D76B-C2E9-4E3F-AFE3-9B8266B8A4D9}" type="pres">
      <dgm:prSet presAssocID="{8E3FCB5C-0B98-4AE3-9CEC-28A0E7F556AA}" presName="vert1" presStyleCnt="0"/>
      <dgm:spPr/>
    </dgm:pt>
    <dgm:pt modelId="{5BDD34F7-AB79-444D-B02A-07DDED014E6A}" type="pres">
      <dgm:prSet presAssocID="{77D88B2C-00C9-4C21-8156-2437543B13F8}" presName="vertSpace2a" presStyleCnt="0"/>
      <dgm:spPr/>
    </dgm:pt>
    <dgm:pt modelId="{6A5404E4-3C04-4099-AE83-1852A3FC01FA}" type="pres">
      <dgm:prSet presAssocID="{77D88B2C-00C9-4C21-8156-2437543B13F8}" presName="horz2" presStyleCnt="0"/>
      <dgm:spPr/>
    </dgm:pt>
    <dgm:pt modelId="{DB3C4D45-B2A0-4831-A0A6-13C5A8EE05B8}" type="pres">
      <dgm:prSet presAssocID="{77D88B2C-00C9-4C21-8156-2437543B13F8}" presName="horzSpace2" presStyleCnt="0"/>
      <dgm:spPr/>
    </dgm:pt>
    <dgm:pt modelId="{909D2505-5FF6-4B53-A2B2-E54A6F031F97}" type="pres">
      <dgm:prSet presAssocID="{77D88B2C-00C9-4C21-8156-2437543B13F8}" presName="tx2" presStyleLbl="revTx" presStyleIdx="1" presStyleCnt="2" custScaleX="86937" custScaleY="35770" custLinFactNeighborX="-28293" custLinFactNeighborY="47266"/>
      <dgm:spPr/>
    </dgm:pt>
    <dgm:pt modelId="{6B36C289-E6B1-4782-9ED7-A8D9E64A4127}" type="pres">
      <dgm:prSet presAssocID="{77D88B2C-00C9-4C21-8156-2437543B13F8}" presName="vert2" presStyleCnt="0"/>
      <dgm:spPr/>
    </dgm:pt>
    <dgm:pt modelId="{61C09AB7-BAF8-4132-BC95-700E5EBB54AB}" type="pres">
      <dgm:prSet presAssocID="{77D88B2C-00C9-4C21-8156-2437543B13F8}" presName="thinLine2b" presStyleLbl="callout" presStyleIdx="0" presStyleCnt="1" custLinFactY="200000" custLinFactNeighborX="-30539" custLinFactNeighborY="218597"/>
      <dgm:spPr/>
    </dgm:pt>
    <dgm:pt modelId="{E7BCA94E-2E1B-40CD-A51E-1EF936D1AFD8}" type="pres">
      <dgm:prSet presAssocID="{77D88B2C-00C9-4C21-8156-2437543B13F8}" presName="vertSpace2b" presStyleCnt="0"/>
      <dgm:spPr/>
    </dgm:pt>
  </dgm:ptLst>
  <dgm:cxnLst>
    <dgm:cxn modelId="{61397414-3B02-4B9C-B88B-E364ECBD5B95}" srcId="{3EF42A0A-0A31-422E-989D-2ACE2D5552D7}" destId="{8E3FCB5C-0B98-4AE3-9CEC-28A0E7F556AA}" srcOrd="0" destOrd="0" parTransId="{3DA29934-6A85-49C1-AAB6-4BC76BCEB945}" sibTransId="{3729BD80-8148-46E5-BC97-A26F5541A35A}"/>
    <dgm:cxn modelId="{EC83F27C-FB6D-451F-9971-ED46F7E0C206}" type="presOf" srcId="{77D88B2C-00C9-4C21-8156-2437543B13F8}" destId="{909D2505-5FF6-4B53-A2B2-E54A6F031F97}" srcOrd="0" destOrd="0" presId="urn:microsoft.com/office/officeart/2008/layout/LinedList"/>
    <dgm:cxn modelId="{5756A281-1F85-4FD1-A3E7-0012056F5658}" srcId="{8E3FCB5C-0B98-4AE3-9CEC-28A0E7F556AA}" destId="{77D88B2C-00C9-4C21-8156-2437543B13F8}" srcOrd="0" destOrd="0" parTransId="{C837A63B-59BC-4C32-93A2-79FB28D9F6E0}" sibTransId="{CA6C922F-E6B1-419A-AECF-423953E7066C}"/>
    <dgm:cxn modelId="{E0BFFBE9-1B2C-4E7B-A014-D1D0B127F04A}" type="presOf" srcId="{3EF42A0A-0A31-422E-989D-2ACE2D5552D7}" destId="{7B3F2D0A-B60E-4D9A-8920-96233113DEAB}" srcOrd="0" destOrd="0" presId="urn:microsoft.com/office/officeart/2008/layout/LinedList"/>
    <dgm:cxn modelId="{122C3EF1-DBCC-4A46-8461-82711B3C2AEA}" type="presOf" srcId="{8E3FCB5C-0B98-4AE3-9CEC-28A0E7F556AA}" destId="{21E925A7-0D79-4455-8502-8335F1598B2D}" srcOrd="0" destOrd="0" presId="urn:microsoft.com/office/officeart/2008/layout/LinedList"/>
    <dgm:cxn modelId="{2EFD663A-9DBE-4C9D-BA8D-297C0669ED39}" type="presParOf" srcId="{7B3F2D0A-B60E-4D9A-8920-96233113DEAB}" destId="{19E058A6-FCC0-46B0-A183-2DAD501FD2EA}" srcOrd="0" destOrd="0" presId="urn:microsoft.com/office/officeart/2008/layout/LinedList"/>
    <dgm:cxn modelId="{EEDD61F6-5FB2-4280-88F4-4CFF61CA9780}" type="presParOf" srcId="{7B3F2D0A-B60E-4D9A-8920-96233113DEAB}" destId="{68218B55-66ED-4906-BF8F-BE8B80178C57}" srcOrd="1" destOrd="0" presId="urn:microsoft.com/office/officeart/2008/layout/LinedList"/>
    <dgm:cxn modelId="{7C565C5F-D4B0-4C72-AB42-CE2100DC3935}" type="presParOf" srcId="{68218B55-66ED-4906-BF8F-BE8B80178C57}" destId="{21E925A7-0D79-4455-8502-8335F1598B2D}" srcOrd="0" destOrd="0" presId="urn:microsoft.com/office/officeart/2008/layout/LinedList"/>
    <dgm:cxn modelId="{3523045C-E0ED-478C-AFBC-6CA0F06AD202}" type="presParOf" srcId="{68218B55-66ED-4906-BF8F-BE8B80178C57}" destId="{5666D76B-C2E9-4E3F-AFE3-9B8266B8A4D9}" srcOrd="1" destOrd="0" presId="urn:microsoft.com/office/officeart/2008/layout/LinedList"/>
    <dgm:cxn modelId="{E6A8C832-D2CA-48AD-9C4D-132AE1DD667B}" type="presParOf" srcId="{5666D76B-C2E9-4E3F-AFE3-9B8266B8A4D9}" destId="{5BDD34F7-AB79-444D-B02A-07DDED014E6A}" srcOrd="0" destOrd="0" presId="urn:microsoft.com/office/officeart/2008/layout/LinedList"/>
    <dgm:cxn modelId="{CD531AAB-48CC-4E93-990E-75538CC3B565}" type="presParOf" srcId="{5666D76B-C2E9-4E3F-AFE3-9B8266B8A4D9}" destId="{6A5404E4-3C04-4099-AE83-1852A3FC01FA}" srcOrd="1" destOrd="0" presId="urn:microsoft.com/office/officeart/2008/layout/LinedList"/>
    <dgm:cxn modelId="{FEB5EE7F-90B5-4E24-99F9-74FEBD1FC317}" type="presParOf" srcId="{6A5404E4-3C04-4099-AE83-1852A3FC01FA}" destId="{DB3C4D45-B2A0-4831-A0A6-13C5A8EE05B8}" srcOrd="0" destOrd="0" presId="urn:microsoft.com/office/officeart/2008/layout/LinedList"/>
    <dgm:cxn modelId="{42D52A3B-1C43-403D-948F-5DD599DFDA00}" type="presParOf" srcId="{6A5404E4-3C04-4099-AE83-1852A3FC01FA}" destId="{909D2505-5FF6-4B53-A2B2-E54A6F031F97}" srcOrd="1" destOrd="0" presId="urn:microsoft.com/office/officeart/2008/layout/LinedList"/>
    <dgm:cxn modelId="{35FA17FB-C1BD-475B-8C61-24B283E9A7DD}" type="presParOf" srcId="{6A5404E4-3C04-4099-AE83-1852A3FC01FA}" destId="{6B36C289-E6B1-4782-9ED7-A8D9E64A4127}" srcOrd="2" destOrd="0" presId="urn:microsoft.com/office/officeart/2008/layout/LinedList"/>
    <dgm:cxn modelId="{D740FE5C-EDBA-49C0-9C9E-BA865E4A789A}" type="presParOf" srcId="{5666D76B-C2E9-4E3F-AFE3-9B8266B8A4D9}" destId="{61C09AB7-BAF8-4132-BC95-700E5EBB54AB}" srcOrd="2" destOrd="0" presId="urn:microsoft.com/office/officeart/2008/layout/LinedList"/>
    <dgm:cxn modelId="{5415A395-128B-485F-91F3-9F87944B1BBE}" type="presParOf" srcId="{5666D76B-C2E9-4E3F-AFE3-9B8266B8A4D9}" destId="{E7BCA94E-2E1B-40CD-A51E-1EF936D1AFD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58A6-FCC0-46B0-A183-2DAD501FD2EA}">
      <dsp:nvSpPr>
        <dsp:cNvPr id="0" name=""/>
        <dsp:cNvSpPr/>
      </dsp:nvSpPr>
      <dsp:spPr>
        <a:xfrm>
          <a:off x="0" y="0"/>
          <a:ext cx="46541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25A7-0D79-4455-8502-8335F1598B2D}">
      <dsp:nvSpPr>
        <dsp:cNvPr id="0" name=""/>
        <dsp:cNvSpPr/>
      </dsp:nvSpPr>
      <dsp:spPr>
        <a:xfrm>
          <a:off x="0" y="0"/>
          <a:ext cx="1115285" cy="592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mj-lt"/>
            </a:rPr>
            <a:t>276 BCE</a:t>
          </a:r>
        </a:p>
      </dsp:txBody>
      <dsp:txXfrm>
        <a:off x="0" y="0"/>
        <a:ext cx="1115285" cy="5921319"/>
      </dsp:txXfrm>
    </dsp:sp>
    <dsp:sp modelId="{909D2505-5FF6-4B53-A2B2-E54A6F031F97}">
      <dsp:nvSpPr>
        <dsp:cNvPr id="0" name=""/>
        <dsp:cNvSpPr/>
      </dsp:nvSpPr>
      <dsp:spPr>
        <a:xfrm>
          <a:off x="200349" y="3094836"/>
          <a:ext cx="3014983" cy="211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Ptolemy II marries his own sister Arsinoe. They become known as </a:t>
          </a:r>
          <a:r>
            <a:rPr lang="en-US" sz="1800" kern="1200" dirty="0" err="1"/>
            <a:t>Philadelphoi</a:t>
          </a:r>
          <a:r>
            <a:rPr lang="en-US" sz="1800" kern="1200" dirty="0"/>
            <a:t> (“sibling-lovers”).</a:t>
          </a:r>
        </a:p>
      </dsp:txBody>
      <dsp:txXfrm>
        <a:off x="200349" y="3094836"/>
        <a:ext cx="3014983" cy="2118055"/>
      </dsp:txXfrm>
    </dsp:sp>
    <dsp:sp modelId="{61C09AB7-BAF8-4132-BC95-700E5EBB54AB}">
      <dsp:nvSpPr>
        <dsp:cNvPr id="0" name=""/>
        <dsp:cNvSpPr/>
      </dsp:nvSpPr>
      <dsp:spPr>
        <a:xfrm>
          <a:off x="35952" y="3133313"/>
          <a:ext cx="35342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D42AF-006F-46D7-B59B-3B047E7F57DC}" type="datetimeFigureOut">
              <a:rPr lang="en-US" smtClean="0"/>
              <a:t>20-Aug-21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7679A-9FB6-43B6-864A-7FDC6149F2D5}" type="slidenum">
              <a:rPr lang="en-US" smtClean="0"/>
              <a:t>‹#›</a:t>
            </a:fld>
            <a:endParaRPr lang="en-US"/>
          </a:p>
        </p:txBody>
      </p:sp>
    </p:spTree>
    <p:extLst>
      <p:ext uri="{BB962C8B-B14F-4D97-AF65-F5344CB8AC3E}">
        <p14:creationId xmlns:p14="http://schemas.microsoft.com/office/powerpoint/2010/main" val="353512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28</a:t>
            </a:fld>
            <a:endParaRPr lang="en-US"/>
          </a:p>
        </p:txBody>
      </p:sp>
    </p:spTree>
    <p:extLst>
      <p:ext uri="{BB962C8B-B14F-4D97-AF65-F5344CB8AC3E}">
        <p14:creationId xmlns:p14="http://schemas.microsoft.com/office/powerpoint/2010/main" val="4246058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12474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1622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51760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8296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4AD4-558F-449A-A004-D90B40E68DCA}" type="datetimeFigureOut">
              <a:rPr lang="en-US" smtClean="0"/>
              <a:t>20-Aug-21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8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68352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4AD4-558F-449A-A004-D90B40E68DCA}" type="datetimeFigureOut">
              <a:rPr lang="en-US" smtClean="0"/>
              <a:t>20-Aug-21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53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4AD4-558F-449A-A004-D90B40E68DCA}" type="datetimeFigureOut">
              <a:rPr lang="en-US" smtClean="0"/>
              <a:t>20-Aug-21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76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4AD4-558F-449A-A004-D90B40E68DCA}" type="datetimeFigureOut">
              <a:rPr lang="en-US" smtClean="0"/>
              <a:t>20-Aug-21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26860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47464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20-Aug-21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9038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4AD4-558F-449A-A004-D90B40E68DCA}" type="datetimeFigureOut">
              <a:rPr lang="en-US" smtClean="0"/>
              <a:t>20-Aug-21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B124-2836-4914-85F0-0605D6C3BE94}" type="slidenum">
              <a:rPr lang="en-US" smtClean="0"/>
              <a:t>‹#›</a:t>
            </a:fld>
            <a:endParaRPr lang="en-US"/>
          </a:p>
        </p:txBody>
      </p:sp>
    </p:spTree>
    <p:extLst>
      <p:ext uri="{BB962C8B-B14F-4D97-AF65-F5344CB8AC3E}">
        <p14:creationId xmlns:p14="http://schemas.microsoft.com/office/powerpoint/2010/main" val="4020853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FC67D-16F8-438B-A8DC-A6FD9FA75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LUX INVICTA</a:t>
            </a:r>
            <a:br>
              <a:rPr lang="en-US" dirty="0">
                <a:solidFill>
                  <a:srgbClr val="FFFFFF"/>
                </a:solidFill>
              </a:rPr>
            </a:br>
            <a:r>
              <a:rPr lang="en-US" dirty="0">
                <a:solidFill>
                  <a:srgbClr val="FFFFFF"/>
                </a:solidFill>
              </a:rPr>
              <a:t>TIMELINE AND MAPS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0E5B1-C464-4C7D-BBAD-76ABF5FE66B6}"/>
              </a:ext>
            </a:extLst>
          </p:cNvPr>
          <p:cNvSpPr>
            <a:spLocks noGrp="1"/>
          </p:cNvSpPr>
          <p:nvPr>
            <p:ph idx="1"/>
          </p:nvPr>
        </p:nvSpPr>
        <p:spPr>
          <a:xfrm>
            <a:off x="4447308" y="591344"/>
            <a:ext cx="6906491" cy="5585619"/>
          </a:xfrm>
        </p:spPr>
        <p:txBody>
          <a:bodyPr anchor="ctr">
            <a:normAutofit fontScale="92500" lnSpcReduction="20000"/>
          </a:bodyPr>
          <a:lstStyle/>
          <a:p>
            <a:pPr marL="0" indent="0">
              <a:buNone/>
            </a:pPr>
            <a:r>
              <a:rPr lang="en-US" dirty="0"/>
              <a:t>Here we have projected the happenings in the alternate history of Lux Invicta, event for event, in the form of maps showing names and places.</a:t>
            </a:r>
          </a:p>
          <a:p>
            <a:pPr marL="0" indent="0">
              <a:buNone/>
            </a:pPr>
            <a:r>
              <a:rPr lang="en-US" dirty="0"/>
              <a:t>The original timeline is entirely the work of </a:t>
            </a:r>
            <a:r>
              <a:rPr lang="en-US" dirty="0" err="1"/>
              <a:t>Shaytana</a:t>
            </a:r>
            <a:r>
              <a:rPr lang="en-US" dirty="0"/>
              <a:t>, the creator of Lux Invicta. Most significant events that haven’t specifically been referenced or changed by </a:t>
            </a:r>
            <a:r>
              <a:rPr lang="en-US" dirty="0" err="1"/>
              <a:t>Shaytana</a:t>
            </a:r>
            <a:r>
              <a:rPr lang="en-US" dirty="0"/>
              <a:t> are assumed to have happened as they did in our timeline. Additional details have been added to the timeline to explain the complex global relationships found in the world of Lux Invicta. Original content is always preserved in its entirety whenever possible, and changes are only made when necessary.</a:t>
            </a:r>
          </a:p>
          <a:p>
            <a:pPr marL="0" indent="0">
              <a:buNone/>
            </a:pPr>
            <a:r>
              <a:rPr lang="en-US" i="1" dirty="0"/>
              <a:t>Any changes to original content are noted with italics. </a:t>
            </a:r>
            <a:r>
              <a:rPr lang="en-US" b="1" dirty="0"/>
              <a:t>Additions made to the timeline have been written in boldface.</a:t>
            </a:r>
          </a:p>
        </p:txBody>
      </p:sp>
    </p:spTree>
    <p:extLst>
      <p:ext uri="{BB962C8B-B14F-4D97-AF65-F5344CB8AC3E}">
        <p14:creationId xmlns:p14="http://schemas.microsoft.com/office/powerpoint/2010/main" val="209058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297 BCE</a:t>
            </a:r>
          </a:p>
          <a:p>
            <a:pPr marL="285750" indent="-228600" defTabSz="914400">
              <a:lnSpc>
                <a:spcPct val="90000"/>
              </a:lnSpc>
              <a:spcAft>
                <a:spcPts val="600"/>
              </a:spcAft>
              <a:buFont typeface="Arial" panose="020B0604020202020204" pitchFamily="34" charset="0"/>
              <a:buChar char="•"/>
            </a:pPr>
            <a:r>
              <a:rPr lang="en-US" sz="2000" b="1" dirty="0"/>
              <a:t>Bindusara expands the Mauryan Empire south into Deccan but decides not to conquer the entire peninsula in exchange for a wealthy tribute from the Tamil kingdoms.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1FAC197B-FE50-4AC4-B09B-BD01189940A7}"/>
              </a:ext>
            </a:extLst>
          </p:cNvPr>
          <p:cNvSpPr txBox="1"/>
          <p:nvPr/>
        </p:nvSpPr>
        <p:spPr>
          <a:xfrm>
            <a:off x="640080" y="5794625"/>
            <a:ext cx="4243589" cy="646331"/>
          </a:xfrm>
          <a:prstGeom prst="rect">
            <a:avLst/>
          </a:prstGeom>
          <a:noFill/>
        </p:spPr>
        <p:txBody>
          <a:bodyPr wrap="square" rtlCol="0">
            <a:spAutoFit/>
          </a:bodyPr>
          <a:lstStyle/>
          <a:p>
            <a:r>
              <a:rPr lang="en-US" dirty="0"/>
              <a:t>*As in our timeline, he tried but was unsuccessful in conquering Kalinga.</a:t>
            </a:r>
          </a:p>
        </p:txBody>
      </p:sp>
    </p:spTree>
    <p:extLst>
      <p:ext uri="{BB962C8B-B14F-4D97-AF65-F5344CB8AC3E}">
        <p14:creationId xmlns:p14="http://schemas.microsoft.com/office/powerpoint/2010/main" val="32943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9958" r="4" b="29986"/>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292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Lysimachus, Basileus of </a:t>
            </a:r>
            <a:r>
              <a:rPr lang="en-US" sz="1600" dirty="0" err="1">
                <a:solidFill>
                  <a:schemeClr val="bg1"/>
                </a:solidFill>
              </a:rPr>
              <a:t>Thrakia</a:t>
            </a:r>
            <a:r>
              <a:rPr lang="en-US" sz="1600" dirty="0">
                <a:solidFill>
                  <a:schemeClr val="bg1"/>
                </a:solidFill>
              </a:rPr>
              <a:t> campaigns beyond the Danube, but he is defeated and taken prisoner by the Dacian king </a:t>
            </a:r>
            <a:r>
              <a:rPr lang="en-US" sz="1600" dirty="0" err="1">
                <a:solidFill>
                  <a:schemeClr val="bg1"/>
                </a:solidFill>
              </a:rPr>
              <a:t>Dromichaetes</a:t>
            </a:r>
            <a:r>
              <a:rPr lang="en-US" sz="1600" dirty="0">
                <a:solidFill>
                  <a:schemeClr val="bg1"/>
                </a:solidFill>
              </a:rPr>
              <a:t>. Lysimachus is set free after the marriage of </a:t>
            </a:r>
            <a:r>
              <a:rPr lang="en-US" sz="1600" dirty="0" err="1">
                <a:solidFill>
                  <a:schemeClr val="bg1"/>
                </a:solidFill>
              </a:rPr>
              <a:t>Dromichaetes</a:t>
            </a:r>
            <a:r>
              <a:rPr lang="en-US" sz="1600" dirty="0">
                <a:solidFill>
                  <a:schemeClr val="bg1"/>
                </a:solidFill>
              </a:rPr>
              <a:t> with Lysimachus' daughter.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Hellenic influence over Dacia increases.</a:t>
            </a:r>
          </a:p>
        </p:txBody>
      </p:sp>
      <p:sp>
        <p:nvSpPr>
          <p:cNvPr id="2" name="TextBox 1">
            <a:extLst>
              <a:ext uri="{FF2B5EF4-FFF2-40B4-BE49-F238E27FC236}">
                <a16:creationId xmlns:a16="http://schemas.microsoft.com/office/drawing/2014/main" id="{E51C2D64-B571-4FF5-B1B7-993493861C4D}"/>
              </a:ext>
            </a:extLst>
          </p:cNvPr>
          <p:cNvSpPr txBox="1"/>
          <p:nvPr/>
        </p:nvSpPr>
        <p:spPr>
          <a:xfrm>
            <a:off x="600075" y="5237979"/>
            <a:ext cx="3139822" cy="523220"/>
          </a:xfrm>
          <a:prstGeom prst="rect">
            <a:avLst/>
          </a:prstGeom>
          <a:noFill/>
        </p:spPr>
        <p:txBody>
          <a:bodyPr wrap="square" rtlCol="0">
            <a:spAutoFit/>
          </a:bodyPr>
          <a:lstStyle/>
          <a:p>
            <a:pPr>
              <a:spcAft>
                <a:spcPts val="600"/>
              </a:spcAft>
            </a:pPr>
            <a:r>
              <a:rPr lang="en-US" sz="1400" dirty="0">
                <a:solidFill>
                  <a:schemeClr val="bg1"/>
                </a:solidFill>
              </a:rPr>
              <a:t>*Demetrius I has become King of Macedon by now.</a:t>
            </a:r>
          </a:p>
        </p:txBody>
      </p:sp>
    </p:spTree>
    <p:extLst>
      <p:ext uri="{BB962C8B-B14F-4D97-AF65-F5344CB8AC3E}">
        <p14:creationId xmlns:p14="http://schemas.microsoft.com/office/powerpoint/2010/main" val="31311663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733" r="-1" b="24675"/>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289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Agathocles of Syracuse dies, and a succession struggle ensues.</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Mercenaries calling themselves Mamertines (“Sons of Mars”) take over </a:t>
            </a:r>
            <a:r>
              <a:rPr lang="en-US" sz="1700" dirty="0" err="1">
                <a:solidFill>
                  <a:schemeClr val="bg1"/>
                </a:solidFill>
              </a:rPr>
              <a:t>Messana</a:t>
            </a:r>
            <a:r>
              <a:rPr lang="en-US" sz="1700" dirty="0">
                <a:solidFill>
                  <a:schemeClr val="bg1"/>
                </a:solidFill>
              </a:rPr>
              <a:t> and the northeastern part of the island.</a:t>
            </a:r>
          </a:p>
        </p:txBody>
      </p:sp>
    </p:spTree>
    <p:extLst>
      <p:ext uri="{BB962C8B-B14F-4D97-AF65-F5344CB8AC3E}">
        <p14:creationId xmlns:p14="http://schemas.microsoft.com/office/powerpoint/2010/main" val="13440625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7344" b="17344"/>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287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defeats Demetrius I Poliorcetes and is proclaimed King of Macedon.</a:t>
            </a:r>
          </a:p>
        </p:txBody>
      </p:sp>
    </p:spTree>
    <p:extLst>
      <p:ext uri="{BB962C8B-B14F-4D97-AF65-F5344CB8AC3E}">
        <p14:creationId xmlns:p14="http://schemas.microsoft.com/office/powerpoint/2010/main" val="18433887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9061" b="19061"/>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285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Ptolemy I Soter abdicates in favor of his son Ptolemy II Philadelphos. The Pharos of Alexandria is completed.</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is driven out of Macedon by Lysimachus with Dacian help.</a:t>
            </a:r>
          </a:p>
        </p:txBody>
      </p:sp>
    </p:spTree>
    <p:extLst>
      <p:ext uri="{BB962C8B-B14F-4D97-AF65-F5344CB8AC3E}">
        <p14:creationId xmlns:p14="http://schemas.microsoft.com/office/powerpoint/2010/main" val="3217218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0563" b="2056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283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Antigonus, son of Demetrius I Poliorcetes becomes King of Macedon in name only as Lysimachus controls the Kingdom.</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The Great Canal between the Red Sea and the Nile is reopened by Ptolemy II Philadelphos.</a:t>
            </a:r>
          </a:p>
        </p:txBody>
      </p:sp>
    </p:spTree>
    <p:extLst>
      <p:ext uri="{BB962C8B-B14F-4D97-AF65-F5344CB8AC3E}">
        <p14:creationId xmlns:p14="http://schemas.microsoft.com/office/powerpoint/2010/main" val="3111532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2793" r="5" b="27245"/>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281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Battle of </a:t>
            </a:r>
            <a:r>
              <a:rPr lang="en-US" sz="1600" dirty="0" err="1">
                <a:solidFill>
                  <a:schemeClr val="bg1"/>
                </a:solidFill>
              </a:rPr>
              <a:t>Corupedium</a:t>
            </a:r>
            <a:r>
              <a:rPr lang="en-US" sz="1600" dirty="0">
                <a:solidFill>
                  <a:schemeClr val="bg1"/>
                </a:solidFill>
              </a:rPr>
              <a:t>: Seleukos kills Lysimachus in battle but is assassinated by Ptolemy Keraunos. He is succeeded by his son Antiochus.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Pyrrhus defeats the Romans at Heraclea and goes on to besiege Rome itself.</a:t>
            </a:r>
          </a:p>
        </p:txBody>
      </p:sp>
      <p:sp>
        <p:nvSpPr>
          <p:cNvPr id="2" name="TextBox 1">
            <a:extLst>
              <a:ext uri="{FF2B5EF4-FFF2-40B4-BE49-F238E27FC236}">
                <a16:creationId xmlns:a16="http://schemas.microsoft.com/office/drawing/2014/main" id="{6CA1BB4F-DE76-4812-82C5-8B36B647C3C8}"/>
              </a:ext>
            </a:extLst>
          </p:cNvPr>
          <p:cNvSpPr txBox="1"/>
          <p:nvPr/>
        </p:nvSpPr>
        <p:spPr>
          <a:xfrm>
            <a:off x="676275" y="5038725"/>
            <a:ext cx="3143247" cy="646331"/>
          </a:xfrm>
          <a:prstGeom prst="rect">
            <a:avLst/>
          </a:prstGeom>
          <a:noFill/>
        </p:spPr>
        <p:txBody>
          <a:bodyPr wrap="square" rtlCol="0">
            <a:spAutoFit/>
          </a:bodyPr>
          <a:lstStyle/>
          <a:p>
            <a:pPr>
              <a:spcAft>
                <a:spcPts val="600"/>
              </a:spcAft>
            </a:pPr>
            <a:r>
              <a:rPr lang="en-US" dirty="0">
                <a:solidFill>
                  <a:schemeClr val="bg1"/>
                </a:solidFill>
              </a:rPr>
              <a:t>*Ptolemy Keraunos goes on to succeed Lysimachus in </a:t>
            </a:r>
            <a:r>
              <a:rPr lang="en-US" dirty="0" err="1">
                <a:solidFill>
                  <a:schemeClr val="bg1"/>
                </a:solidFill>
              </a:rPr>
              <a:t>Thrakia</a:t>
            </a:r>
            <a:r>
              <a:rPr lang="en-US" dirty="0">
                <a:solidFill>
                  <a:schemeClr val="bg1"/>
                </a:solidFill>
              </a:rPr>
              <a:t>.</a:t>
            </a:r>
          </a:p>
        </p:txBody>
      </p:sp>
    </p:spTree>
    <p:extLst>
      <p:ext uri="{BB962C8B-B14F-4D97-AF65-F5344CB8AC3E}">
        <p14:creationId xmlns:p14="http://schemas.microsoft.com/office/powerpoint/2010/main" val="16754204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5360" r="5363" b="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2418408"/>
            <a:ext cx="3069346" cy="3540265"/>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280 BCE</a:t>
            </a:r>
          </a:p>
          <a:p>
            <a:pPr marL="285750" indent="-228600" defTabSz="914400">
              <a:lnSpc>
                <a:spcPct val="90000"/>
              </a:lnSpc>
              <a:spcAft>
                <a:spcPts val="600"/>
              </a:spcAft>
              <a:buFont typeface="Arial" panose="020B0604020202020204" pitchFamily="34" charset="0"/>
              <a:buChar char="•"/>
            </a:pPr>
            <a:r>
              <a:rPr lang="en-US" sz="2000" b="1" dirty="0"/>
              <a:t>Beginning of the Mauryan Rebellion against Seleukid control in Sindhia.</a:t>
            </a:r>
          </a:p>
          <a:p>
            <a:pPr marL="285750" indent="-228600" defTabSz="914400">
              <a:lnSpc>
                <a:spcPct val="90000"/>
              </a:lnSpc>
              <a:spcAft>
                <a:spcPts val="600"/>
              </a:spcAft>
              <a:buFont typeface="Arial" panose="020B0604020202020204" pitchFamily="34" charset="0"/>
              <a:buChar char="•"/>
            </a:pPr>
            <a:r>
              <a:rPr lang="en-US" sz="2000" b="1" dirty="0"/>
              <a:t>Bindusara is killed in the Battle of Taxila. His son Ashoka is coronated in Pataliputra.</a:t>
            </a:r>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777381" cy="4628272"/>
          </a:xfrm>
          <a:prstGeom prst="rect">
            <a:avLst/>
          </a:prstGeom>
        </p:spPr>
        <p:txBody>
          <a:bodyPr vert="horz" lIns="91440" tIns="45720" rIns="91440" bIns="45720" rtlCol="0" anchor="b">
            <a:normAutofit fontScale="70000" lnSpcReduction="20000"/>
          </a:bodyPr>
          <a:lstStyle/>
          <a:p>
            <a:pPr defTabSz="914400">
              <a:lnSpc>
                <a:spcPct val="90000"/>
              </a:lnSpc>
              <a:spcAft>
                <a:spcPts val="600"/>
              </a:spcAft>
            </a:pPr>
            <a:r>
              <a:rPr lang="en-US" sz="2900" dirty="0">
                <a:latin typeface="+mj-lt"/>
              </a:rPr>
              <a:t>279 BCE</a:t>
            </a:r>
          </a:p>
          <a:p>
            <a:pPr marL="285750" indent="-228600" algn="l" defTabSz="914400">
              <a:lnSpc>
                <a:spcPct val="90000"/>
              </a:lnSpc>
              <a:spcAft>
                <a:spcPts val="600"/>
              </a:spcAft>
              <a:buFont typeface="Arial" panose="020B0604020202020204" pitchFamily="34" charset="0"/>
              <a:buChar char="•"/>
            </a:pPr>
            <a:r>
              <a:rPr lang="en-US" sz="2000" dirty="0"/>
              <a:t>A Celtic army under Brennus invades Greece. They defeat a </a:t>
            </a:r>
            <a:r>
              <a:rPr lang="en-US" sz="2000" dirty="0" err="1"/>
              <a:t>Makedonian</a:t>
            </a:r>
            <a:r>
              <a:rPr lang="en-US" sz="2000" dirty="0"/>
              <a:t> army under Ptolemy Keraunos, but the Spartans temporarily hold Brennus at Thermopylae. Brennus retreats to the north only to defeat the pursuing Spartans in a battle near Mount </a:t>
            </a:r>
            <a:r>
              <a:rPr lang="en-US" sz="2000" dirty="0" err="1"/>
              <a:t>Othrys</a:t>
            </a:r>
            <a:r>
              <a:rPr lang="en-US" sz="2000" dirty="0"/>
              <a:t>. He then presses on and conquers Delphi, before retreating northwards.</a:t>
            </a:r>
          </a:p>
          <a:p>
            <a:pPr marL="285750" indent="-228600" algn="l" defTabSz="914400">
              <a:lnSpc>
                <a:spcPct val="90000"/>
              </a:lnSpc>
              <a:spcAft>
                <a:spcPts val="600"/>
              </a:spcAft>
              <a:buFont typeface="Arial" panose="020B0604020202020204" pitchFamily="34" charset="0"/>
              <a:buChar char="•"/>
            </a:pPr>
            <a:r>
              <a:rPr lang="en-US" sz="2000" dirty="0"/>
              <a:t>The Celtic hosts splits, and a Celtic Kingdom of Tylis is founded under Cerethrius. Part of the host moves northwards to establish a kingdom in Pannonia, under Bolgios. Celtic Singidunum is founded. Brennus crosses the Hellespont and overruns Bithynia.</a:t>
            </a:r>
          </a:p>
          <a:p>
            <a:pPr marL="285750" indent="-228600" algn="l" defTabSz="914400">
              <a:lnSpc>
                <a:spcPct val="90000"/>
              </a:lnSpc>
              <a:spcAft>
                <a:spcPts val="600"/>
              </a:spcAft>
              <a:buFont typeface="Arial" panose="020B0604020202020204" pitchFamily="34" charset="0"/>
              <a:buChar char="•"/>
            </a:pPr>
            <a:r>
              <a:rPr lang="en-US" sz="2000" dirty="0"/>
              <a:t>Pyrrhus defeats the Romans at Asculum. Peace is negotiated, with Rome acknowledging his dominion over Magna Graecia.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774" r="5292" b="-2"/>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1A8F33-967F-455D-885F-CB0BB0A9E6D5}"/>
              </a:ext>
            </a:extLst>
          </p:cNvPr>
          <p:cNvSpPr txBox="1"/>
          <p:nvPr/>
        </p:nvSpPr>
        <p:spPr>
          <a:xfrm>
            <a:off x="6543675" y="5173336"/>
            <a:ext cx="5191126" cy="738664"/>
          </a:xfrm>
          <a:prstGeom prst="rect">
            <a:avLst/>
          </a:prstGeom>
          <a:noFill/>
        </p:spPr>
        <p:txBody>
          <a:bodyPr wrap="square" rtlCol="0">
            <a:spAutoFit/>
          </a:bodyPr>
          <a:lstStyle/>
          <a:p>
            <a:r>
              <a:rPr lang="en-US" sz="1400" dirty="0"/>
              <a:t>* ”</a:t>
            </a:r>
            <a:r>
              <a:rPr lang="en-US" sz="1400" dirty="0" err="1"/>
              <a:t>Makedon</a:t>
            </a:r>
            <a:r>
              <a:rPr lang="en-US" sz="1400" dirty="0"/>
              <a:t>” here is simply a term for Antigonus II Gonatas’ rump state in Greece. He is not presently recognized as a king, though he does still “wear the purple”.</a:t>
            </a:r>
          </a:p>
        </p:txBody>
      </p:sp>
    </p:spTree>
    <p:extLst>
      <p:ext uri="{BB962C8B-B14F-4D97-AF65-F5344CB8AC3E}">
        <p14:creationId xmlns:p14="http://schemas.microsoft.com/office/powerpoint/2010/main" val="3965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278 BCE</a:t>
            </a:r>
          </a:p>
          <a:p>
            <a:pPr marL="285750" indent="-228600" algn="l" defTabSz="914400">
              <a:lnSpc>
                <a:spcPct val="90000"/>
              </a:lnSpc>
              <a:spcAft>
                <a:spcPts val="600"/>
              </a:spcAft>
              <a:buFont typeface="Arial" panose="020B0604020202020204" pitchFamily="34" charset="0"/>
              <a:buChar char="•"/>
            </a:pPr>
            <a:r>
              <a:rPr lang="en-US" dirty="0"/>
              <a:t>Brennus is defeated by Antiochus Soter near Ankyra. He acknowledges Seleukid sovereignty, and the majority of his Celts are settled in Galatia; many of the Celtic warriors take up service with the Seleukid Basileus.</a:t>
            </a:r>
          </a:p>
          <a:p>
            <a:pPr marL="285750" indent="-228600" algn="l" defTabSz="914400">
              <a:lnSpc>
                <a:spcPct val="90000"/>
              </a:lnSpc>
              <a:spcAft>
                <a:spcPts val="600"/>
              </a:spcAft>
              <a:buFont typeface="Arial" panose="020B0604020202020204" pitchFamily="34" charset="0"/>
              <a:buChar char="•"/>
            </a:pPr>
            <a:r>
              <a:rPr lang="en-US" dirty="0"/>
              <a:t>Beginning of Seleukid policy of establishment of Celtic military colonies, from Asia minor to Bactria and Sindhia.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505" b="2505"/>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4F3BA8-F9D7-4E99-9260-ABFC208D9C89}"/>
              </a:ext>
            </a:extLst>
          </p:cNvPr>
          <p:cNvSpPr txBox="1"/>
          <p:nvPr/>
        </p:nvSpPr>
        <p:spPr>
          <a:xfrm>
            <a:off x="5000625" y="5423935"/>
            <a:ext cx="6734176" cy="523220"/>
          </a:xfrm>
          <a:prstGeom prst="rect">
            <a:avLst/>
          </a:prstGeom>
          <a:noFill/>
        </p:spPr>
        <p:txBody>
          <a:bodyPr wrap="square" rtlCol="0">
            <a:spAutoFit/>
          </a:bodyPr>
          <a:lstStyle/>
          <a:p>
            <a:r>
              <a:rPr lang="en-US" sz="1400" dirty="0"/>
              <a:t>* No historical or canon references to Seleukid gains in Europe. Antigonus II historically regains his lands before losing most of them to Pyrrhus.</a:t>
            </a:r>
          </a:p>
        </p:txBody>
      </p:sp>
    </p:spTree>
    <p:extLst>
      <p:ext uri="{BB962C8B-B14F-4D97-AF65-F5344CB8AC3E}">
        <p14:creationId xmlns:p14="http://schemas.microsoft.com/office/powerpoint/2010/main" val="28044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330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conquers Persia.</a:t>
            </a:r>
          </a:p>
          <a:p>
            <a:pPr marL="285750" indent="-228600">
              <a:lnSpc>
                <a:spcPct val="90000"/>
              </a:lnSpc>
              <a:spcAft>
                <a:spcPts val="600"/>
              </a:spcAft>
              <a:buFont typeface="Arial" panose="020B0604020202020204" pitchFamily="34" charset="0"/>
              <a:buChar char="•"/>
            </a:pPr>
            <a:r>
              <a:rPr lang="en-US" sz="1900" dirty="0"/>
              <a:t>Beginning of implementation of policies regarding the Hellenic colonization of the East.</a:t>
            </a:r>
          </a:p>
          <a:p>
            <a:pPr marL="285750" indent="-228600">
              <a:lnSpc>
                <a:spcPct val="90000"/>
              </a:lnSpc>
              <a:spcAft>
                <a:spcPts val="600"/>
              </a:spcAft>
              <a:buFont typeface="Arial" panose="020B0604020202020204" pitchFamily="34" charset="0"/>
              <a:buChar char="•"/>
            </a:pPr>
            <a:r>
              <a:rPr lang="en-US" sz="1900" dirty="0"/>
              <a:t>Parmenion is appointed Satrap of Ecbatana, his son Philotas sent to Media to oversee the creation of Hellenic military colonies in the region.</a:t>
            </a:r>
            <a:br>
              <a:rPr lang="en-US" sz="1900" dirty="0"/>
            </a:br>
            <a:endParaRPr lang="en-US" sz="1900"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184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602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6551" b="6551"/>
          <a:stretch/>
        </p:blipFill>
        <p:spPr>
          <a:xfrm>
            <a:off x="1888436" y="457198"/>
            <a:ext cx="9846366" cy="5921319"/>
          </a:xfrm>
          <a:prstGeom prst="rect">
            <a:avLst/>
          </a:prstGeom>
        </p:spPr>
      </p:pic>
      <p:sp>
        <p:nvSpPr>
          <p:cNvPr id="5" name="Oval 4">
            <a:extLst>
              <a:ext uri="{FF2B5EF4-FFF2-40B4-BE49-F238E27FC236}">
                <a16:creationId xmlns:a16="http://schemas.microsoft.com/office/drawing/2014/main" id="{31216896-E2E0-4BF7-B678-90D0237572C8}"/>
              </a:ext>
            </a:extLst>
          </p:cNvPr>
          <p:cNvSpPr/>
          <p:nvPr/>
        </p:nvSpPr>
        <p:spPr>
          <a:xfrm rot="17675728">
            <a:off x="-740465" y="792902"/>
            <a:ext cx="5257799" cy="8150087"/>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143837" y="1277013"/>
            <a:ext cx="4654193"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277 BCE</a:t>
            </a:r>
          </a:p>
          <a:p>
            <a:pPr marL="285750" indent="-228600" algn="l" defTabSz="914400">
              <a:lnSpc>
                <a:spcPct val="90000"/>
              </a:lnSpc>
              <a:spcAft>
                <a:spcPts val="600"/>
              </a:spcAft>
              <a:buFont typeface="Arial" panose="020B0604020202020204" pitchFamily="34" charset="0"/>
              <a:buChar char="•"/>
            </a:pPr>
            <a:r>
              <a:rPr lang="en-US" sz="1600" dirty="0" err="1"/>
              <a:t>Daco</a:t>
            </a:r>
            <a:r>
              <a:rPr lang="en-US" sz="1600" dirty="0"/>
              <a:t>-Celtic War, following </a:t>
            </a:r>
            <a:r>
              <a:rPr lang="en-US" sz="1600" dirty="0" err="1"/>
              <a:t>Scordisci</a:t>
            </a:r>
            <a:r>
              <a:rPr lang="en-US" sz="1600" dirty="0"/>
              <a:t> invasion of Dacia. Defeated, Bolgios King of the </a:t>
            </a:r>
            <a:r>
              <a:rPr lang="en-US" sz="1600" dirty="0" err="1"/>
              <a:t>Scordisci</a:t>
            </a:r>
            <a:r>
              <a:rPr lang="en-US" sz="1600" dirty="0"/>
              <a:t> marries </a:t>
            </a:r>
            <a:r>
              <a:rPr lang="en-US" sz="1600" dirty="0" err="1"/>
              <a:t>Darava</a:t>
            </a:r>
            <a:r>
              <a:rPr lang="en-US" sz="1600" dirty="0"/>
              <a:t>, the daughter of the Dacian King and retires to Singidunum. Beginning of the </a:t>
            </a:r>
            <a:r>
              <a:rPr lang="en-US" sz="1600" dirty="0" err="1"/>
              <a:t>Daco</a:t>
            </a:r>
            <a:r>
              <a:rPr lang="en-US" sz="1600" dirty="0"/>
              <a:t>-Celtic alliance.</a:t>
            </a:r>
          </a:p>
          <a:p>
            <a:pPr marL="285750" indent="-228600" algn="l" defTabSz="914400">
              <a:lnSpc>
                <a:spcPct val="90000"/>
              </a:lnSpc>
              <a:spcAft>
                <a:spcPts val="600"/>
              </a:spcAft>
              <a:buFont typeface="Arial" panose="020B0604020202020204" pitchFamily="34" charset="0"/>
              <a:buChar char="•"/>
            </a:pPr>
            <a:r>
              <a:rPr lang="en-US" sz="1600" b="1" dirty="0"/>
              <a:t>Seleukid victory at the Battle of Ujjain, though a pyrrhic victory at that. Antiochus I Soter reaches Sindhia with his army composed of Hellenic and Celtic troops. Celtic town of </a:t>
            </a:r>
            <a:r>
              <a:rPr lang="en-US" sz="1600" b="1" dirty="0" err="1"/>
              <a:t>Gigantedunon</a:t>
            </a:r>
            <a:r>
              <a:rPr lang="en-US" sz="1600" b="1" dirty="0"/>
              <a:t> (“stronghold of giants”) founded across from Alexandria on the Indus.</a:t>
            </a:r>
          </a:p>
        </p:txBody>
      </p:sp>
    </p:spTree>
    <p:extLst>
      <p:ext uri="{BB962C8B-B14F-4D97-AF65-F5344CB8AC3E}">
        <p14:creationId xmlns:p14="http://schemas.microsoft.com/office/powerpoint/2010/main" val="208716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4954" b="4954"/>
          <a:stretch/>
        </p:blipFill>
        <p:spPr>
          <a:xfrm>
            <a:off x="1888436" y="457198"/>
            <a:ext cx="9846366" cy="5921319"/>
          </a:xfrm>
          <a:prstGeom prst="rect">
            <a:avLst/>
          </a:prstGeom>
        </p:spPr>
      </p:pic>
      <p:graphicFrame>
        <p:nvGraphicFramePr>
          <p:cNvPr id="40" name="TextBox 3">
            <a:extLst>
              <a:ext uri="{FF2B5EF4-FFF2-40B4-BE49-F238E27FC236}">
                <a16:creationId xmlns:a16="http://schemas.microsoft.com/office/drawing/2014/main" id="{4C25967A-0FE8-4858-88AE-24575214AAA3}"/>
              </a:ext>
            </a:extLst>
          </p:cNvPr>
          <p:cNvGraphicFramePr/>
          <p:nvPr>
            <p:extLst>
              <p:ext uri="{D42A27DB-BD31-4B8C-83A1-F6EECF244321}">
                <p14:modId xmlns:p14="http://schemas.microsoft.com/office/powerpoint/2010/main" val="2315966212"/>
              </p:ext>
            </p:extLst>
          </p:nvPr>
        </p:nvGraphicFramePr>
        <p:xfrm>
          <a:off x="256852" y="486286"/>
          <a:ext cx="4654193" cy="5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95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273 BCE</a:t>
            </a:r>
          </a:p>
          <a:p>
            <a:pPr marL="285750" indent="-228600" algn="l" defTabSz="914400">
              <a:lnSpc>
                <a:spcPct val="90000"/>
              </a:lnSpc>
              <a:spcAft>
                <a:spcPts val="600"/>
              </a:spcAft>
              <a:buFont typeface="Arial" panose="020B0604020202020204" pitchFamily="34" charset="0"/>
              <a:buChar char="•"/>
            </a:pPr>
            <a:r>
              <a:rPr lang="en-US" b="1" dirty="0"/>
              <a:t>In exchange for land and titles in the Indus Valley, a handful of Seleukid generals defect to the Mauryan army in secret. They wait for a major battle to show their treason.</a:t>
            </a:r>
          </a:p>
          <a:p>
            <a:pPr marL="285750" indent="-228600" algn="l" defTabSz="914400">
              <a:lnSpc>
                <a:spcPct val="90000"/>
              </a:lnSpc>
              <a:spcAft>
                <a:spcPts val="600"/>
              </a:spcAft>
              <a:buFont typeface="Arial" panose="020B0604020202020204" pitchFamily="34" charset="0"/>
              <a:buChar char="•"/>
            </a:pPr>
            <a:r>
              <a:rPr lang="en-US" i="1" dirty="0"/>
              <a:t>Ashoka the Great defeats the Seleukids in battle near Pataliputra.</a:t>
            </a:r>
          </a:p>
          <a:p>
            <a:pPr marL="285750" indent="-228600" algn="l" defTabSz="914400">
              <a:lnSpc>
                <a:spcPct val="90000"/>
              </a:lnSpc>
              <a:spcAft>
                <a:spcPts val="600"/>
              </a:spcAft>
              <a:buFont typeface="Arial" panose="020B0604020202020204" pitchFamily="34" charset="0"/>
              <a:buChar char="•"/>
            </a:pPr>
            <a:r>
              <a:rPr lang="en-US" i="1" dirty="0"/>
              <a:t>Following the Treaty of Taxila, the “Great Satrapy of Sindhia” becomes subject to his direct rule. He marries the Seleukid princess Olympia as part of the peace negotiations.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7588" b="7588"/>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68F6F4-6DAB-4506-B321-AE6B1E61D57B}"/>
              </a:ext>
            </a:extLst>
          </p:cNvPr>
          <p:cNvSpPr txBox="1"/>
          <p:nvPr/>
        </p:nvSpPr>
        <p:spPr>
          <a:xfrm>
            <a:off x="351889" y="5281469"/>
            <a:ext cx="11488221" cy="923330"/>
          </a:xfrm>
          <a:prstGeom prst="rect">
            <a:avLst/>
          </a:prstGeom>
          <a:noFill/>
        </p:spPr>
        <p:txBody>
          <a:bodyPr wrap="square" rtlCol="0">
            <a:spAutoFit/>
          </a:bodyPr>
          <a:lstStyle/>
          <a:p>
            <a:pPr algn="ctr"/>
            <a:r>
              <a:rPr lang="en-US" i="1" dirty="0"/>
              <a:t>CHANGES: </a:t>
            </a:r>
            <a:r>
              <a:rPr lang="en-US" i="1" dirty="0" err="1"/>
              <a:t>Shaytana</a:t>
            </a:r>
            <a:r>
              <a:rPr lang="en-US" i="1" dirty="0"/>
              <a:t> had written that Ashoka was already Satrap of Sindhia, and that “Eastern Sindhia” became quasi-independent. This implies the Mauryan Rebellion wasn’t already in progress, and that Sindhia had been divided. To alleviate confusion, I changed Ashoka’s title before the treaty but kept the result the same: one Sindhia, ruled by Ashoka.</a:t>
            </a:r>
          </a:p>
        </p:txBody>
      </p:sp>
    </p:spTree>
    <p:extLst>
      <p:ext uri="{BB962C8B-B14F-4D97-AF65-F5344CB8AC3E}">
        <p14:creationId xmlns:p14="http://schemas.microsoft.com/office/powerpoint/2010/main" val="102604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7"/>
            <a:ext cx="3358408" cy="4988105"/>
          </a:xfrm>
          <a:prstGeom prst="rect">
            <a:avLst/>
          </a:prstGeom>
        </p:spPr>
        <p:txBody>
          <a:bodyPr vert="horz" lIns="91440" tIns="45720" rIns="91440" bIns="45720" rtlCol="0" anchor="b">
            <a:normAutofit/>
          </a:bodyPr>
          <a:lstStyle/>
          <a:p>
            <a:pPr defTabSz="914400">
              <a:lnSpc>
                <a:spcPct val="90000"/>
              </a:lnSpc>
              <a:spcAft>
                <a:spcPts val="600"/>
              </a:spcAft>
            </a:pPr>
            <a:r>
              <a:rPr lang="en-US" sz="3200" dirty="0">
                <a:latin typeface="+mj-lt"/>
              </a:rPr>
              <a:t>272 BCE</a:t>
            </a:r>
          </a:p>
          <a:p>
            <a:pPr marL="285750" indent="-228600" algn="l" defTabSz="914400">
              <a:lnSpc>
                <a:spcPct val="90000"/>
              </a:lnSpc>
              <a:spcAft>
                <a:spcPts val="600"/>
              </a:spcAft>
              <a:buFont typeface="Arial" panose="020B0604020202020204" pitchFamily="34" charset="0"/>
              <a:buChar char="•"/>
            </a:pPr>
            <a:r>
              <a:rPr lang="en-US" sz="2000" dirty="0"/>
              <a:t>The Spartans under </a:t>
            </a:r>
            <a:r>
              <a:rPr lang="en-US" sz="2000" dirty="0" err="1"/>
              <a:t>Areus</a:t>
            </a:r>
            <a:r>
              <a:rPr lang="en-US" sz="2000" dirty="0"/>
              <a:t> I defeat Pyrrhus at the Battle of Argos, and Pyrrhus is killed.</a:t>
            </a:r>
          </a:p>
          <a:p>
            <a:pPr marL="285750" indent="-228600" algn="l" defTabSz="914400">
              <a:lnSpc>
                <a:spcPct val="90000"/>
              </a:lnSpc>
              <a:spcAft>
                <a:spcPts val="600"/>
              </a:spcAft>
              <a:buFont typeface="Arial" panose="020B0604020202020204" pitchFamily="34" charset="0"/>
              <a:buChar char="•"/>
            </a:pPr>
            <a:r>
              <a:rPr lang="en-US" sz="2000" dirty="0" err="1"/>
              <a:t>Areus</a:t>
            </a:r>
            <a:r>
              <a:rPr lang="en-US" sz="2000" dirty="0"/>
              <a:t> I is proclaimed King of the Hellenes, while Antigonus II Gonatas manages to regain the Macedonian throne.</a:t>
            </a:r>
          </a:p>
          <a:p>
            <a:pPr marL="285750" indent="-228600" algn="l" defTabSz="914400">
              <a:lnSpc>
                <a:spcPct val="90000"/>
              </a:lnSpc>
              <a:spcAft>
                <a:spcPts val="600"/>
              </a:spcAft>
              <a:buFont typeface="Arial" panose="020B0604020202020204" pitchFamily="34" charset="0"/>
              <a:buChar char="•"/>
            </a:pPr>
            <a:r>
              <a:rPr lang="en-US" sz="2000" dirty="0"/>
              <a:t>Following the Treaty of Corinth Antigonus II is acknowledged as King of Makedonia, while Sparta retains the entire Peloponnesus.</a:t>
            </a:r>
            <a:endParaRPr lang="en-US" sz="20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5657" b="15657"/>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B1C9FC-55A1-4F19-A389-1394DCDBB803}"/>
              </a:ext>
            </a:extLst>
          </p:cNvPr>
          <p:cNvSpPr txBox="1"/>
          <p:nvPr/>
        </p:nvSpPr>
        <p:spPr>
          <a:xfrm>
            <a:off x="4038600" y="5445303"/>
            <a:ext cx="7786955" cy="584775"/>
          </a:xfrm>
          <a:prstGeom prst="rect">
            <a:avLst/>
          </a:prstGeom>
          <a:noFill/>
        </p:spPr>
        <p:txBody>
          <a:bodyPr wrap="square" rtlCol="0">
            <a:spAutoFit/>
          </a:bodyPr>
          <a:lstStyle/>
          <a:p>
            <a:r>
              <a:rPr lang="en-US" sz="1600" dirty="0"/>
              <a:t>*Epirus is absorbed into </a:t>
            </a:r>
            <a:r>
              <a:rPr lang="en-US" sz="1600" dirty="0" err="1"/>
              <a:t>Makedon</a:t>
            </a:r>
            <a:r>
              <a:rPr lang="en-US" sz="1600" dirty="0"/>
              <a:t>, while most of Pyrrhus’ holdings in Italy surrender to Rome. The Mamertines claim </a:t>
            </a:r>
            <a:r>
              <a:rPr lang="en-US" sz="1600" dirty="0" err="1"/>
              <a:t>Rhegium</a:t>
            </a:r>
            <a:r>
              <a:rPr lang="en-US" sz="1600" dirty="0"/>
              <a:t> and the </a:t>
            </a:r>
            <a:r>
              <a:rPr lang="en-US" sz="1600" dirty="0" err="1"/>
              <a:t>Brutii</a:t>
            </a:r>
            <a:r>
              <a:rPr lang="en-US" sz="1600" dirty="0"/>
              <a:t> region at the end of the peninsula.</a:t>
            </a:r>
          </a:p>
        </p:txBody>
      </p:sp>
    </p:spTree>
    <p:extLst>
      <p:ext uri="{BB962C8B-B14F-4D97-AF65-F5344CB8AC3E}">
        <p14:creationId xmlns:p14="http://schemas.microsoft.com/office/powerpoint/2010/main" val="10279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270 BCE</a:t>
            </a:r>
          </a:p>
          <a:p>
            <a:pPr marL="285750" indent="-228600" defTabSz="914400">
              <a:lnSpc>
                <a:spcPct val="90000"/>
              </a:lnSpc>
              <a:spcAft>
                <a:spcPts val="600"/>
              </a:spcAft>
              <a:buFont typeface="Arial" panose="020B0604020202020204" pitchFamily="34" charset="0"/>
              <a:buChar char="•"/>
            </a:pPr>
            <a:r>
              <a:rPr lang="en-US" sz="2200" dirty="0"/>
              <a:t>Romans drive out the Mamertines from </a:t>
            </a:r>
            <a:r>
              <a:rPr lang="en-US" sz="2200" dirty="0" err="1"/>
              <a:t>Rhegium</a:t>
            </a:r>
            <a:r>
              <a:rPr lang="en-US" sz="2200" dirty="0"/>
              <a:t> and restore it to its Greek citizens.</a:t>
            </a:r>
          </a:p>
          <a:p>
            <a:pPr marL="285750" indent="-228600" defTabSz="914400">
              <a:lnSpc>
                <a:spcPct val="90000"/>
              </a:lnSpc>
              <a:spcAft>
                <a:spcPts val="600"/>
              </a:spcAft>
              <a:buFont typeface="Arial" panose="020B0604020202020204" pitchFamily="34" charset="0"/>
              <a:buChar char="•"/>
            </a:pPr>
            <a:r>
              <a:rPr lang="en-US" sz="2200" dirty="0"/>
              <a:t>Mamertines retreat to Sicily.</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3" b="30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64B1C9FC-55A1-4F19-A389-1394DCDBB803}"/>
              </a:ext>
            </a:extLst>
          </p:cNvPr>
          <p:cNvSpPr txBox="1"/>
          <p:nvPr/>
        </p:nvSpPr>
        <p:spPr>
          <a:xfrm>
            <a:off x="640081" y="5478181"/>
            <a:ext cx="4671622" cy="954107"/>
          </a:xfrm>
          <a:prstGeom prst="rect">
            <a:avLst/>
          </a:prstGeom>
          <a:noFill/>
        </p:spPr>
        <p:txBody>
          <a:bodyPr wrap="square" rtlCol="0">
            <a:spAutoFit/>
          </a:bodyPr>
          <a:lstStyle/>
          <a:p>
            <a:pPr>
              <a:spcAft>
                <a:spcPts val="600"/>
              </a:spcAft>
            </a:pPr>
            <a:r>
              <a:rPr lang="en-US" sz="1400" dirty="0"/>
              <a:t>*When Rome restores </a:t>
            </a:r>
            <a:r>
              <a:rPr lang="en-US" sz="1400" dirty="0" err="1"/>
              <a:t>Rhegium</a:t>
            </a:r>
            <a:r>
              <a:rPr lang="en-US" sz="1400" dirty="0"/>
              <a:t> “to its Greek citizens”, this is interpreted more culturally than politically. Whoever is ruling the city directly would ultimately be subject to Rome after this event.</a:t>
            </a:r>
          </a:p>
        </p:txBody>
      </p:sp>
    </p:spTree>
    <p:extLst>
      <p:ext uri="{BB962C8B-B14F-4D97-AF65-F5344CB8AC3E}">
        <p14:creationId xmlns:p14="http://schemas.microsoft.com/office/powerpoint/2010/main" val="264983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269 BCE</a:t>
            </a:r>
          </a:p>
          <a:p>
            <a:pPr marL="285750" indent="-228600" defTabSz="914400">
              <a:lnSpc>
                <a:spcPct val="90000"/>
              </a:lnSpc>
              <a:spcAft>
                <a:spcPts val="600"/>
              </a:spcAft>
              <a:buFont typeface="Arial" panose="020B0604020202020204" pitchFamily="34" charset="0"/>
              <a:buChar char="•"/>
            </a:pPr>
            <a:r>
              <a:rPr lang="en-US" sz="2200" dirty="0" err="1"/>
              <a:t>Hieron</a:t>
            </a:r>
            <a:r>
              <a:rPr lang="en-US" sz="2200" dirty="0"/>
              <a:t> II of Syracuse defeats the Mamertines near </a:t>
            </a:r>
            <a:r>
              <a:rPr lang="en-US" sz="2200" dirty="0" err="1"/>
              <a:t>Mylae</a:t>
            </a:r>
            <a:r>
              <a:rPr lang="en-US" sz="2200" dirty="0"/>
              <a:t>. The defeated Mamertines accept his sovereignty and </a:t>
            </a:r>
            <a:r>
              <a:rPr lang="en-US" sz="2200" dirty="0" err="1"/>
              <a:t>Hieron</a:t>
            </a:r>
            <a:r>
              <a:rPr lang="en-US" sz="2200" dirty="0"/>
              <a:t> II becomes king of the entire island.</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28" r="8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5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a:bodyPr>
          <a:lstStyle/>
          <a:p>
            <a:pPr defTabSz="914400">
              <a:lnSpc>
                <a:spcPct val="90000"/>
              </a:lnSpc>
              <a:spcAft>
                <a:spcPts val="600"/>
              </a:spcAft>
            </a:pPr>
            <a:r>
              <a:rPr lang="en-US" sz="3600" dirty="0">
                <a:latin typeface="+mj-lt"/>
              </a:rPr>
              <a:t>265 BCE</a:t>
            </a:r>
          </a:p>
          <a:p>
            <a:pPr marL="285750" indent="-228600" defTabSz="914400">
              <a:lnSpc>
                <a:spcPct val="90000"/>
              </a:lnSpc>
              <a:spcAft>
                <a:spcPts val="600"/>
              </a:spcAft>
              <a:buFont typeface="Arial" panose="020B0604020202020204" pitchFamily="34" charset="0"/>
              <a:buChar char="•"/>
            </a:pPr>
            <a:r>
              <a:rPr lang="en-US" sz="2200" b="1" dirty="0"/>
              <a:t>Kalinga is conquered by Ashoka the Great.</a:t>
            </a:r>
          </a:p>
          <a:p>
            <a:pPr marL="285750" indent="-228600" defTabSz="914400">
              <a:lnSpc>
                <a:spcPct val="90000"/>
              </a:lnSpc>
              <a:spcAft>
                <a:spcPts val="600"/>
              </a:spcAft>
              <a:buFont typeface="Arial" panose="020B0604020202020204" pitchFamily="34" charset="0"/>
              <a:buChar char="•"/>
            </a:pPr>
            <a:r>
              <a:rPr lang="en-US" sz="2200" b="1" dirty="0"/>
              <a:t>Ashoka is mortified by the death toll after the Battle of Kalinga. Over one hundred thousand lay dead and the rivers ran red with blood. Ashoka embraces Buddhism and begins a more peaceful, benevolent reign.</a:t>
            </a:r>
            <a:endParaRPr lang="en-US" sz="2200" b="1"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770" r="17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935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264 BCE</a:t>
            </a:r>
          </a:p>
          <a:p>
            <a:pPr marL="285750" indent="-228600" defTabSz="914400">
              <a:lnSpc>
                <a:spcPct val="90000"/>
              </a:lnSpc>
              <a:spcAft>
                <a:spcPts val="600"/>
              </a:spcAft>
              <a:buFont typeface="Arial" panose="020B0604020202020204" pitchFamily="34" charset="0"/>
              <a:buChar char="•"/>
            </a:pPr>
            <a:r>
              <a:rPr lang="en-US" dirty="0"/>
              <a:t>Carthaginians invade Sicily. </a:t>
            </a:r>
            <a:r>
              <a:rPr lang="en-US" dirty="0" err="1"/>
              <a:t>Hieron</a:t>
            </a:r>
            <a:r>
              <a:rPr lang="en-US" dirty="0"/>
              <a:t> II asks for Roman support.</a:t>
            </a:r>
          </a:p>
          <a:p>
            <a:pPr marL="285750" indent="-228600" defTabSz="914400">
              <a:lnSpc>
                <a:spcPct val="90000"/>
              </a:lnSpc>
              <a:spcAft>
                <a:spcPts val="600"/>
              </a:spcAft>
              <a:buFont typeface="Arial" panose="020B0604020202020204" pitchFamily="34" charset="0"/>
              <a:buChar char="•"/>
            </a:pPr>
            <a:r>
              <a:rPr lang="en-US" dirty="0"/>
              <a:t>Beginning of First Punic War. </a:t>
            </a:r>
            <a:r>
              <a:rPr lang="en-US" dirty="0" err="1"/>
              <a:t>Hieron</a:t>
            </a:r>
            <a:r>
              <a:rPr lang="en-US" dirty="0"/>
              <a:t> II acknowledged as King of Sicily by the Romans. Beginning of the Roman-Syracusan Alliance.</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429" r="4431" b="3"/>
          <a:stretch/>
        </p:blipFill>
        <p:spPr>
          <a:xfrm>
            <a:off x="5276088" y="640082"/>
            <a:ext cx="6276250" cy="5577838"/>
          </a:xfrm>
          <a:prstGeom prst="rect">
            <a:avLst/>
          </a:prstGeom>
          <a:effectLst/>
        </p:spPr>
      </p:pic>
      <p:sp>
        <p:nvSpPr>
          <p:cNvPr id="2" name="TextBox 1">
            <a:extLst>
              <a:ext uri="{FF2B5EF4-FFF2-40B4-BE49-F238E27FC236}">
                <a16:creationId xmlns:a16="http://schemas.microsoft.com/office/drawing/2014/main" id="{FB9EF24D-E1AA-4492-A342-7955A2A1A925}"/>
              </a:ext>
            </a:extLst>
          </p:cNvPr>
          <p:cNvSpPr txBox="1"/>
          <p:nvPr/>
        </p:nvSpPr>
        <p:spPr>
          <a:xfrm>
            <a:off x="236306" y="5956310"/>
            <a:ext cx="4079661" cy="523220"/>
          </a:xfrm>
          <a:prstGeom prst="rect">
            <a:avLst/>
          </a:prstGeom>
          <a:noFill/>
        </p:spPr>
        <p:txBody>
          <a:bodyPr wrap="square" rtlCol="0">
            <a:spAutoFit/>
          </a:bodyPr>
          <a:lstStyle/>
          <a:p>
            <a:r>
              <a:rPr lang="en-US" sz="1400" dirty="0"/>
              <a:t>*By now, Rome has conquered the Etruscans and has most of the Italian peninsula under its control.</a:t>
            </a:r>
          </a:p>
        </p:txBody>
      </p:sp>
    </p:spTree>
    <p:extLst>
      <p:ext uri="{BB962C8B-B14F-4D97-AF65-F5344CB8AC3E}">
        <p14:creationId xmlns:p14="http://schemas.microsoft.com/office/powerpoint/2010/main" val="305799324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262 BCE</a:t>
            </a:r>
          </a:p>
          <a:p>
            <a:pPr marL="285750" indent="-228600" defTabSz="914400">
              <a:lnSpc>
                <a:spcPct val="90000"/>
              </a:lnSpc>
              <a:spcAft>
                <a:spcPts val="600"/>
              </a:spcAft>
              <a:buFont typeface="Arial" panose="020B0604020202020204" pitchFamily="34" charset="0"/>
              <a:buChar char="•"/>
            </a:pPr>
            <a:r>
              <a:rPr lang="en-US" dirty="0"/>
              <a:t>Supported by the Ptolemaic navy and army, Athens rebels.</a:t>
            </a:r>
          </a:p>
          <a:p>
            <a:pPr marL="285750" indent="-228600" defTabSz="914400">
              <a:lnSpc>
                <a:spcPct val="90000"/>
              </a:lnSpc>
              <a:spcAft>
                <a:spcPts val="600"/>
              </a:spcAft>
              <a:buFont typeface="Arial" panose="020B0604020202020204" pitchFamily="34" charset="0"/>
              <a:buChar char="•"/>
            </a:pPr>
            <a:r>
              <a:rPr lang="en-US" dirty="0"/>
              <a:t>Antigonus tries to besiege the city but is defeated and forced to acknowledge an independent Athenian state.</a:t>
            </a:r>
          </a:p>
          <a:p>
            <a:pPr marL="285750" indent="-228600" defTabSz="914400">
              <a:lnSpc>
                <a:spcPct val="90000"/>
              </a:lnSpc>
              <a:spcAft>
                <a:spcPts val="600"/>
              </a:spcAft>
              <a:buFont typeface="Arial" panose="020B0604020202020204" pitchFamily="34" charset="0"/>
              <a:buChar char="•"/>
            </a:pPr>
            <a:r>
              <a:rPr lang="en-US" dirty="0"/>
              <a:t>Eumenes I of Pergamum defeats Antiochus and founds an independent kingdom.</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818" r="818"/>
          <a:stretch/>
        </p:blipFill>
        <p:spPr>
          <a:xfrm>
            <a:off x="5276088" y="640082"/>
            <a:ext cx="6276250" cy="5577838"/>
          </a:xfrm>
          <a:prstGeom prst="rect">
            <a:avLst/>
          </a:prstGeom>
          <a:effectLst/>
        </p:spPr>
      </p:pic>
    </p:spTree>
    <p:extLst>
      <p:ext uri="{BB962C8B-B14F-4D97-AF65-F5344CB8AC3E}">
        <p14:creationId xmlns:p14="http://schemas.microsoft.com/office/powerpoint/2010/main" val="93064234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251" r="4251"/>
          <a:stretch/>
        </p:blipFill>
        <p:spPr>
          <a:xfrm>
            <a:off x="20" y="10"/>
            <a:ext cx="12188932" cy="6857990"/>
          </a:xfrm>
          <a:prstGeom prst="rect">
            <a:avLst/>
          </a:prstGeom>
        </p:spPr>
      </p:pic>
      <p:sp>
        <p:nvSpPr>
          <p:cNvPr id="27" name="Freeform: Shape 26">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18063" y="4856921"/>
            <a:ext cx="9565028" cy="1249240"/>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800" dirty="0">
                <a:latin typeface="+mj-lt"/>
              </a:rPr>
              <a:t>260 BCE</a:t>
            </a:r>
          </a:p>
          <a:p>
            <a:pPr marL="285750" indent="-228600" defTabSz="914400">
              <a:lnSpc>
                <a:spcPct val="90000"/>
              </a:lnSpc>
              <a:spcAft>
                <a:spcPts val="600"/>
              </a:spcAft>
              <a:buFont typeface="Arial" panose="020B0604020202020204" pitchFamily="34" charset="0"/>
              <a:buChar char="•"/>
            </a:pPr>
            <a:r>
              <a:rPr lang="en-US" dirty="0"/>
              <a:t>Qin overruns the state of Zhao.</a:t>
            </a:r>
          </a:p>
          <a:p>
            <a:pPr marL="285750" indent="-228600" defTabSz="914400">
              <a:lnSpc>
                <a:spcPct val="90000"/>
              </a:lnSpc>
              <a:spcAft>
                <a:spcPts val="600"/>
              </a:spcAft>
              <a:buFont typeface="Arial" panose="020B0604020202020204" pitchFamily="34" charset="0"/>
              <a:buChar char="•"/>
            </a:pPr>
            <a:r>
              <a:rPr lang="en-US" dirty="0"/>
              <a:t>The Great Western Exodus follows with several hundred thousand Zhao citizens migrating west, eventually settling in Central Asia and Baktria where they become Hellenic subjects.</a:t>
            </a:r>
          </a:p>
        </p:txBody>
      </p:sp>
    </p:spTree>
    <p:extLst>
      <p:ext uri="{BB962C8B-B14F-4D97-AF65-F5344CB8AC3E}">
        <p14:creationId xmlns:p14="http://schemas.microsoft.com/office/powerpoint/2010/main" val="40225708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319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dies, poison is suspected to be the cause of death. He leaves behind several legitimate children by Roxana and </a:t>
            </a:r>
            <a:r>
              <a:rPr lang="en-US" sz="1900" dirty="0" err="1"/>
              <a:t>Stateira</a:t>
            </a:r>
            <a:r>
              <a:rPr lang="en-US" sz="1900" dirty="0"/>
              <a:t>, and several illegitimate ones widely acknowledged to be his.</a:t>
            </a:r>
          </a:p>
          <a:p>
            <a:pPr marL="285750" indent="-228600">
              <a:lnSpc>
                <a:spcPct val="90000"/>
              </a:lnSpc>
              <a:spcAft>
                <a:spcPts val="600"/>
              </a:spcAft>
              <a:buFont typeface="Arial" panose="020B0604020202020204" pitchFamily="34" charset="0"/>
              <a:buChar char="•"/>
            </a:pPr>
            <a:r>
              <a:rPr lang="en-US" sz="1900" dirty="0"/>
              <a:t>His son Alexandros IV is blinded in an accident and following unrest he is taken by his mother and loyal retainers to Cyprus.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3329" r="233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980253" cy="4628272"/>
          </a:xfrm>
          <a:prstGeom prst="rect">
            <a:avLst/>
          </a:prstGeom>
        </p:spPr>
        <p:txBody>
          <a:bodyPr vert="horz" lIns="91440" tIns="45720" rIns="91440" bIns="45720" rtlCol="0" anchor="b">
            <a:normAutofit fontScale="92500" lnSpcReduction="10000"/>
          </a:bodyPr>
          <a:lstStyle/>
          <a:p>
            <a:pPr defTabSz="914400">
              <a:lnSpc>
                <a:spcPct val="90000"/>
              </a:lnSpc>
              <a:spcAft>
                <a:spcPts val="600"/>
              </a:spcAft>
            </a:pPr>
            <a:r>
              <a:rPr lang="en-US" sz="2900" dirty="0">
                <a:latin typeface="+mj-lt"/>
              </a:rPr>
              <a:t>255 BCE</a:t>
            </a:r>
          </a:p>
          <a:p>
            <a:pPr marL="285750" indent="-228600" algn="l" defTabSz="914400">
              <a:lnSpc>
                <a:spcPct val="90000"/>
              </a:lnSpc>
              <a:spcAft>
                <a:spcPts val="600"/>
              </a:spcAft>
              <a:buFont typeface="Arial" panose="020B0604020202020204" pitchFamily="34" charset="0"/>
              <a:buChar char="•"/>
            </a:pPr>
            <a:r>
              <a:rPr lang="en-US" sz="1900" dirty="0" err="1"/>
              <a:t>Diodotus</a:t>
            </a:r>
            <a:r>
              <a:rPr lang="en-US" sz="1900" dirty="0"/>
              <a:t>, Satrap of Baktria, rebels and establishes an independent kingdom. His dominions are expanded with the help of the Zhao refugees and Galatian military colonies.</a:t>
            </a:r>
          </a:p>
          <a:p>
            <a:pPr marL="285750" indent="-228600" algn="l" defTabSz="914400">
              <a:lnSpc>
                <a:spcPct val="90000"/>
              </a:lnSpc>
              <a:spcAft>
                <a:spcPts val="600"/>
              </a:spcAft>
              <a:buFont typeface="Arial" panose="020B0604020202020204" pitchFamily="34" charset="0"/>
              <a:buChar char="•"/>
            </a:pPr>
            <a:r>
              <a:rPr lang="en-US" sz="1900" b="1" dirty="0"/>
              <a:t>Ashoka the Great sends Buddhist missionaries in all directions, particularly towards the Hellenistic satrapies in the west.</a:t>
            </a:r>
          </a:p>
          <a:p>
            <a:pPr marL="285750" indent="-228600" algn="l" defTabSz="914400">
              <a:lnSpc>
                <a:spcPct val="90000"/>
              </a:lnSpc>
              <a:spcAft>
                <a:spcPts val="600"/>
              </a:spcAft>
              <a:buFont typeface="Arial" panose="020B0604020202020204" pitchFamily="34" charset="0"/>
              <a:buChar char="•"/>
            </a:pPr>
            <a:r>
              <a:rPr lang="en-US" sz="1900" b="1" dirty="0"/>
              <a:t>Buddhism starts to become the dominant faith of India.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23" b="2723"/>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97EC8A-B715-48E2-A796-6DDA0FC6C313}"/>
              </a:ext>
            </a:extLst>
          </p:cNvPr>
          <p:cNvSpPr txBox="1"/>
          <p:nvPr/>
        </p:nvSpPr>
        <p:spPr>
          <a:xfrm>
            <a:off x="4038598" y="5085470"/>
            <a:ext cx="7704762" cy="1107996"/>
          </a:xfrm>
          <a:prstGeom prst="rect">
            <a:avLst/>
          </a:prstGeom>
          <a:noFill/>
        </p:spPr>
        <p:txBody>
          <a:bodyPr wrap="square" rtlCol="0">
            <a:spAutoFit/>
          </a:bodyPr>
          <a:lstStyle/>
          <a:p>
            <a:r>
              <a:rPr lang="en-US" sz="1400" dirty="0"/>
              <a:t>*Sri Lanka is the main hotbed of Buddhism in the south of India. Most of Tamilakam keeps their Brahmanical beliefs, although several Buddhist stupas and viharas are erected there.</a:t>
            </a:r>
          </a:p>
          <a:p>
            <a:endParaRPr lang="en-US" sz="1000" dirty="0"/>
          </a:p>
          <a:p>
            <a:r>
              <a:rPr lang="en-US" sz="1400" dirty="0"/>
              <a:t>**In the Far East, Qin has grown slightly; the Warring States period in Lux Invicta happens earlier than it does in our timeline.</a:t>
            </a:r>
          </a:p>
        </p:txBody>
      </p:sp>
    </p:spTree>
    <p:extLst>
      <p:ext uri="{BB962C8B-B14F-4D97-AF65-F5344CB8AC3E}">
        <p14:creationId xmlns:p14="http://schemas.microsoft.com/office/powerpoint/2010/main" val="39123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6799" r="13682" b="1"/>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595902"/>
            <a:ext cx="2942813" cy="4643918"/>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400" b="1" dirty="0">
                <a:latin typeface="+mj-lt"/>
              </a:rPr>
              <a:t>250 BCE</a:t>
            </a:r>
          </a:p>
          <a:p>
            <a:pPr marL="285750" indent="-228600" defTabSz="914400">
              <a:lnSpc>
                <a:spcPct val="90000"/>
              </a:lnSpc>
              <a:spcAft>
                <a:spcPts val="600"/>
              </a:spcAft>
              <a:buFont typeface="Arial" panose="020B0604020202020204" pitchFamily="34" charset="0"/>
              <a:buChar char="•"/>
            </a:pPr>
            <a:r>
              <a:rPr lang="en-US" b="1" dirty="0"/>
              <a:t>Ashoka the Great constructs a temple and the Diamond Throne at Bodh Gaya where the Buddha was said to have attained enlightenment.</a:t>
            </a:r>
          </a:p>
          <a:p>
            <a:pPr marL="285750" indent="-228600" defTabSz="914400">
              <a:lnSpc>
                <a:spcPct val="90000"/>
              </a:lnSpc>
              <a:spcAft>
                <a:spcPts val="600"/>
              </a:spcAft>
              <a:buFont typeface="Arial" panose="020B0604020202020204" pitchFamily="34" charset="0"/>
              <a:buChar char="•"/>
            </a:pPr>
            <a:r>
              <a:rPr lang="en-US" b="1" dirty="0"/>
              <a:t>The nine-year-old King Zheng of Qin accepts the unconditional surrender of Qi, completing the unification of China. He is coronated Qin Shi Huang (“First Emperor of Qin”) in his capital of Xianyang.</a:t>
            </a:r>
          </a:p>
          <a:p>
            <a:pPr marL="285750" indent="-228600" defTabSz="914400">
              <a:lnSpc>
                <a:spcPct val="90000"/>
              </a:lnSpc>
              <a:spcAft>
                <a:spcPts val="600"/>
              </a:spcAft>
              <a:buFont typeface="Arial" panose="020B0604020202020204" pitchFamily="34" charset="0"/>
              <a:buChar char="•"/>
            </a:pPr>
            <a:r>
              <a:rPr lang="en-US" b="1" dirty="0"/>
              <a:t>End of the Warring States period and beginning of the Qin dynasty.</a:t>
            </a: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E28A58-DC20-43F0-B517-1560E2B5E01C}"/>
              </a:ext>
            </a:extLst>
          </p:cNvPr>
          <p:cNvSpPr txBox="1"/>
          <p:nvPr/>
        </p:nvSpPr>
        <p:spPr>
          <a:xfrm>
            <a:off x="8482629" y="5239820"/>
            <a:ext cx="3263939" cy="954107"/>
          </a:xfrm>
          <a:prstGeom prst="rect">
            <a:avLst/>
          </a:prstGeom>
          <a:noFill/>
        </p:spPr>
        <p:txBody>
          <a:bodyPr wrap="square" rtlCol="0">
            <a:spAutoFit/>
          </a:bodyPr>
          <a:lstStyle/>
          <a:p>
            <a:r>
              <a:rPr lang="en-US" sz="1400" dirty="0"/>
              <a:t>*For age-related reasons, Qin Shi Huang did not conquer the other states on his own – though he did study closely under his regent </a:t>
            </a:r>
            <a:r>
              <a:rPr lang="en-US" sz="1400" dirty="0" err="1"/>
              <a:t>Lü</a:t>
            </a:r>
            <a:r>
              <a:rPr lang="en-US" sz="1400" dirty="0"/>
              <a:t> </a:t>
            </a:r>
            <a:r>
              <a:rPr lang="en-US" sz="1400" dirty="0" err="1"/>
              <a:t>Buwei</a:t>
            </a:r>
            <a:r>
              <a:rPr lang="en-US" sz="1400" dirty="0"/>
              <a:t>.</a:t>
            </a:r>
          </a:p>
        </p:txBody>
      </p:sp>
    </p:spTree>
    <p:extLst>
      <p:ext uri="{BB962C8B-B14F-4D97-AF65-F5344CB8AC3E}">
        <p14:creationId xmlns:p14="http://schemas.microsoft.com/office/powerpoint/2010/main" val="27702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383" b="1180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63" name="Group 6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4" name="Freeform: Shape 6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3DDB894-502D-4473-8189-C7F7050B360F}"/>
              </a:ext>
            </a:extLst>
          </p:cNvPr>
          <p:cNvSpPr txBox="1"/>
          <p:nvPr/>
        </p:nvSpPr>
        <p:spPr>
          <a:xfrm>
            <a:off x="195209" y="4619339"/>
            <a:ext cx="5900791" cy="1904752"/>
          </a:xfrm>
          <a:prstGeom prst="rect">
            <a:avLst/>
          </a:prstGeom>
        </p:spPr>
        <p:txBody>
          <a:bodyPr vert="horz" lIns="91440" tIns="45720" rIns="91440" bIns="45720" rtlCol="0">
            <a:normAutofit/>
          </a:bodyPr>
          <a:lstStyle/>
          <a:p>
            <a:pPr defTabSz="914400">
              <a:lnSpc>
                <a:spcPct val="90000"/>
              </a:lnSpc>
              <a:spcAft>
                <a:spcPts val="600"/>
              </a:spcAft>
            </a:pPr>
            <a:r>
              <a:rPr lang="en-US" sz="2000" b="1" dirty="0">
                <a:solidFill>
                  <a:schemeClr val="bg1">
                    <a:alpha val="80000"/>
                  </a:schemeClr>
                </a:solidFill>
                <a:latin typeface="+mj-lt"/>
              </a:rPr>
              <a:t>246 BCE</a:t>
            </a:r>
          </a:p>
          <a:p>
            <a:pPr marL="285750" indent="-228600" defTabSz="914400">
              <a:lnSpc>
                <a:spcPct val="90000"/>
              </a:lnSpc>
              <a:spcAft>
                <a:spcPts val="600"/>
              </a:spcAft>
              <a:buFont typeface="Arial" panose="020B0604020202020204" pitchFamily="34" charset="0"/>
              <a:buChar char="•"/>
            </a:pPr>
            <a:r>
              <a:rPr lang="en-US" sz="1400" dirty="0" err="1">
                <a:solidFill>
                  <a:schemeClr val="bg1">
                    <a:alpha val="80000"/>
                  </a:schemeClr>
                </a:solidFill>
              </a:rPr>
              <a:t>Diodotus</a:t>
            </a:r>
            <a:r>
              <a:rPr lang="en-US" sz="1400" dirty="0">
                <a:solidFill>
                  <a:schemeClr val="bg1">
                    <a:alpha val="80000"/>
                  </a:schemeClr>
                </a:solidFill>
              </a:rPr>
              <a:t> marries the sister of Seleukos II </a:t>
            </a:r>
            <a:r>
              <a:rPr lang="en-US" sz="1400" dirty="0" err="1">
                <a:solidFill>
                  <a:schemeClr val="bg1">
                    <a:alpha val="80000"/>
                  </a:schemeClr>
                </a:solidFill>
              </a:rPr>
              <a:t>Callinicus</a:t>
            </a:r>
            <a:r>
              <a:rPr lang="en-US" sz="1400" dirty="0">
                <a:solidFill>
                  <a:schemeClr val="bg1">
                    <a:alpha val="80000"/>
                  </a:schemeClr>
                </a:solidFill>
              </a:rPr>
              <a:t> as his dominion over Baktria is confirmed.</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Shi Huang attempts to invade the Yue tribes south of Sichuan but suffers heavy losses against the guerrilla tactics used by the Yue soldiers.</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eventually withdraws, but not before beginning construction of a canal connecting the Yellow and Pearl river systems.</a:t>
            </a:r>
          </a:p>
        </p:txBody>
      </p:sp>
      <p:sp>
        <p:nvSpPr>
          <p:cNvPr id="5" name="TextBox 4">
            <a:extLst>
              <a:ext uri="{FF2B5EF4-FFF2-40B4-BE49-F238E27FC236}">
                <a16:creationId xmlns:a16="http://schemas.microsoft.com/office/drawing/2014/main" id="{3982180C-1337-4672-90A8-C56DA1D14D58}"/>
              </a:ext>
            </a:extLst>
          </p:cNvPr>
          <p:cNvSpPr txBox="1"/>
          <p:nvPr/>
        </p:nvSpPr>
        <p:spPr>
          <a:xfrm>
            <a:off x="7048072" y="4705564"/>
            <a:ext cx="4787757" cy="1169551"/>
          </a:xfrm>
          <a:prstGeom prst="rect">
            <a:avLst/>
          </a:prstGeom>
          <a:noFill/>
        </p:spPr>
        <p:txBody>
          <a:bodyPr wrap="square" rtlCol="0">
            <a:spAutoFit/>
          </a:bodyPr>
          <a:lstStyle/>
          <a:p>
            <a:r>
              <a:rPr lang="en-US" sz="1400" dirty="0">
                <a:solidFill>
                  <a:schemeClr val="bg1"/>
                </a:solidFill>
              </a:rPr>
              <a:t>*Qin makes minor gains in Sichuan which they keep.</a:t>
            </a:r>
          </a:p>
          <a:p>
            <a:endParaRPr lang="en-US" sz="1200" dirty="0">
              <a:solidFill>
                <a:schemeClr val="bg1"/>
              </a:solidFill>
            </a:endParaRPr>
          </a:p>
          <a:p>
            <a:r>
              <a:rPr lang="en-US" sz="1400" dirty="0">
                <a:solidFill>
                  <a:schemeClr val="bg1"/>
                </a:solidFill>
              </a:rPr>
              <a:t>**The tribes in the area of the </a:t>
            </a:r>
            <a:r>
              <a:rPr lang="en-US" sz="1400" dirty="0" err="1">
                <a:solidFill>
                  <a:schemeClr val="bg1"/>
                </a:solidFill>
              </a:rPr>
              <a:t>Lingqu</a:t>
            </a:r>
            <a:r>
              <a:rPr lang="en-US" sz="1400" dirty="0">
                <a:solidFill>
                  <a:schemeClr val="bg1"/>
                </a:solidFill>
              </a:rPr>
              <a:t> Canal are not a unified kingdom yet, but this will eventually happen with the </a:t>
            </a:r>
            <a:r>
              <a:rPr lang="en-US" sz="1400" dirty="0" err="1">
                <a:solidFill>
                  <a:schemeClr val="bg1"/>
                </a:solidFill>
              </a:rPr>
              <a:t>Nanyue</a:t>
            </a:r>
            <a:r>
              <a:rPr lang="en-US" sz="1400" dirty="0">
                <a:solidFill>
                  <a:schemeClr val="bg1"/>
                </a:solidFill>
              </a:rPr>
              <a:t> during the Han dynasty.</a:t>
            </a:r>
          </a:p>
        </p:txBody>
      </p:sp>
    </p:spTree>
    <p:extLst>
      <p:ext uri="{BB962C8B-B14F-4D97-AF65-F5344CB8AC3E}">
        <p14:creationId xmlns:p14="http://schemas.microsoft.com/office/powerpoint/2010/main" val="137629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318 BCE</a:t>
            </a:r>
          </a:p>
          <a:p>
            <a:pPr marL="285750" indent="-228600">
              <a:lnSpc>
                <a:spcPct val="90000"/>
              </a:lnSpc>
              <a:spcAft>
                <a:spcPts val="600"/>
              </a:spcAft>
              <a:buFont typeface="Arial" panose="020B0604020202020204" pitchFamily="34" charset="0"/>
              <a:buChar char="•"/>
            </a:pPr>
            <a:r>
              <a:rPr lang="en-US" sz="1900" dirty="0" err="1"/>
              <a:t>Diadokhoi</a:t>
            </a:r>
            <a:r>
              <a:rPr lang="en-US" sz="1900" dirty="0"/>
              <a:t> Crisis starts in earnest.</a:t>
            </a:r>
          </a:p>
          <a:p>
            <a:pPr marL="285750" indent="-228600">
              <a:lnSpc>
                <a:spcPct val="90000"/>
              </a:lnSpc>
              <a:spcAft>
                <a:spcPts val="600"/>
              </a:spcAft>
              <a:buFont typeface="Arial" panose="020B0604020202020204" pitchFamily="34" charset="0"/>
              <a:buChar char="•"/>
            </a:pPr>
            <a:r>
              <a:rPr lang="en-US" sz="1900" dirty="0"/>
              <a:t>Beginning of the division of the empire.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1776" r="21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312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and Ptolemy I Soter defeat Demetrius I Poliorcetes of Macedon in the Battle of Gaza.</a:t>
            </a:r>
          </a:p>
          <a:p>
            <a:pPr marL="285750" indent="-228600">
              <a:lnSpc>
                <a:spcPct val="90000"/>
              </a:lnSpc>
              <a:spcAft>
                <a:spcPts val="600"/>
              </a:spcAft>
              <a:buFont typeface="Arial" panose="020B0604020202020204" pitchFamily="34" charset="0"/>
              <a:buChar char="•"/>
            </a:pPr>
            <a:r>
              <a:rPr lang="en-US" sz="1900" dirty="0"/>
              <a:t>Beginning of Seleukid Era and creation of Arche </a:t>
            </a:r>
            <a:r>
              <a:rPr lang="en-US" sz="1900" dirty="0" err="1"/>
              <a:t>Seleukeia</a:t>
            </a:r>
            <a:r>
              <a:rPr lang="en-US" sz="1900" dirty="0"/>
              <a:t>.</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303" r="22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E60E1D19-23D9-44CF-9781-FF8442C85E89}"/>
              </a:ext>
            </a:extLst>
          </p:cNvPr>
          <p:cNvSpPr txBox="1"/>
          <p:nvPr/>
        </p:nvSpPr>
        <p:spPr>
          <a:xfrm>
            <a:off x="640080" y="5885790"/>
            <a:ext cx="4243377" cy="307777"/>
          </a:xfrm>
          <a:prstGeom prst="rect">
            <a:avLst/>
          </a:prstGeom>
          <a:noFill/>
        </p:spPr>
        <p:txBody>
          <a:bodyPr wrap="square" rtlCol="0">
            <a:spAutoFit/>
          </a:bodyPr>
          <a:lstStyle/>
          <a:p>
            <a:r>
              <a:rPr lang="en-US" sz="1400" dirty="0"/>
              <a:t>*Demetrius I is the son of Antigonus.</a:t>
            </a:r>
          </a:p>
        </p:txBody>
      </p:sp>
    </p:spTree>
    <p:extLst>
      <p:ext uri="{BB962C8B-B14F-4D97-AF65-F5344CB8AC3E}">
        <p14:creationId xmlns:p14="http://schemas.microsoft.com/office/powerpoint/2010/main" val="13958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305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founds </a:t>
            </a:r>
            <a:r>
              <a:rPr lang="en-US" sz="1900" dirty="0" err="1"/>
              <a:t>Seleukeia</a:t>
            </a:r>
            <a:r>
              <a:rPr lang="en-US" sz="1900" dirty="0"/>
              <a:t> on the Tigris, his new capital.</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076" r="220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385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4754" r="3" b="15178"/>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Seleukid Conquest of Sindhia.</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Chandragupta Maurya becomes a Seleukid vassal.</a:t>
            </a:r>
          </a:p>
        </p:txBody>
      </p:sp>
    </p:spTree>
    <p:extLst>
      <p:ext uri="{BB962C8B-B14F-4D97-AF65-F5344CB8AC3E}">
        <p14:creationId xmlns:p14="http://schemas.microsoft.com/office/powerpoint/2010/main" val="2929171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1415" r="1" b="17677"/>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300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Founding of </a:t>
            </a:r>
            <a:r>
              <a:rPr lang="en-US" sz="1700" dirty="0" err="1">
                <a:solidFill>
                  <a:schemeClr val="bg1"/>
                </a:solidFill>
              </a:rPr>
              <a:t>Antiocheia</a:t>
            </a:r>
            <a:r>
              <a:rPr lang="en-US" sz="1700" dirty="0">
                <a:solidFill>
                  <a:schemeClr val="bg1"/>
                </a:solidFill>
              </a:rPr>
              <a:t> by Seleukos I </a:t>
            </a:r>
            <a:r>
              <a:rPr lang="en-US" sz="1700" dirty="0" err="1">
                <a:solidFill>
                  <a:schemeClr val="bg1"/>
                </a:solidFill>
              </a:rPr>
              <a:t>Nikator</a:t>
            </a:r>
            <a:r>
              <a:rPr lang="en-US" sz="1700" dirty="0">
                <a:solidFill>
                  <a:schemeClr val="bg1"/>
                </a:solidFill>
              </a:rPr>
              <a:t>, western capital of the empire.</a:t>
            </a:r>
          </a:p>
        </p:txBody>
      </p:sp>
      <p:sp>
        <p:nvSpPr>
          <p:cNvPr id="2" name="TextBox 1">
            <a:extLst>
              <a:ext uri="{FF2B5EF4-FFF2-40B4-BE49-F238E27FC236}">
                <a16:creationId xmlns:a16="http://schemas.microsoft.com/office/drawing/2014/main" id="{0C101B74-26D2-409B-9836-E229073EA602}"/>
              </a:ext>
            </a:extLst>
          </p:cNvPr>
          <p:cNvSpPr txBox="1"/>
          <p:nvPr/>
        </p:nvSpPr>
        <p:spPr>
          <a:xfrm>
            <a:off x="520795" y="5075360"/>
            <a:ext cx="3219102" cy="1169551"/>
          </a:xfrm>
          <a:prstGeom prst="rect">
            <a:avLst/>
          </a:prstGeom>
          <a:noFill/>
        </p:spPr>
        <p:txBody>
          <a:bodyPr wrap="square" rtlCol="0">
            <a:spAutoFit/>
          </a:bodyPr>
          <a:lstStyle/>
          <a:p>
            <a:r>
              <a:rPr lang="en-US" sz="1400" dirty="0">
                <a:solidFill>
                  <a:schemeClr val="bg1"/>
                </a:solidFill>
              </a:rPr>
              <a:t>*Although he goes entirely unreferenced, Antigonus dies in 301 BCE at the Battle of Ipsos. Lysimachus receives the Aegean cost, while Seleukos and Ptolemy divide the rest of Asia Minor and Syria.</a:t>
            </a:r>
          </a:p>
        </p:txBody>
      </p:sp>
    </p:spTree>
    <p:extLst>
      <p:ext uri="{BB962C8B-B14F-4D97-AF65-F5344CB8AC3E}">
        <p14:creationId xmlns:p14="http://schemas.microsoft.com/office/powerpoint/2010/main" val="698461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396" r="-2" b="2232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Box 3">
            <a:extLst>
              <a:ext uri="{FF2B5EF4-FFF2-40B4-BE49-F238E27FC236}">
                <a16:creationId xmlns:a16="http://schemas.microsoft.com/office/drawing/2014/main" id="{03DDB894-502D-4473-8189-C7F7050B360F}"/>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latin typeface="+mj-lt"/>
              </a:rPr>
              <a:t>298 BCE</a:t>
            </a:r>
          </a:p>
          <a:p>
            <a:pPr marL="285750" indent="-228600" defTabSz="914400">
              <a:lnSpc>
                <a:spcPct val="90000"/>
              </a:lnSpc>
              <a:spcAft>
                <a:spcPts val="600"/>
              </a:spcAft>
              <a:buFont typeface="Arial" panose="020B0604020202020204" pitchFamily="34" charset="0"/>
              <a:buChar char="•"/>
            </a:pPr>
            <a:r>
              <a:rPr lang="en-US" dirty="0"/>
              <a:t>The </a:t>
            </a:r>
            <a:r>
              <a:rPr lang="en-US" dirty="0" err="1"/>
              <a:t>Hieronid</a:t>
            </a:r>
            <a:r>
              <a:rPr lang="en-US" dirty="0"/>
              <a:t> Agathocles of Syracuse unifies Sicily under his rule and marries Ptolemy's stepdaughter </a:t>
            </a:r>
            <a:r>
              <a:rPr lang="en-US" dirty="0" err="1"/>
              <a:t>Theoxena</a:t>
            </a:r>
            <a:r>
              <a:rPr lang="en-US" dirty="0"/>
              <a:t>.</a:t>
            </a:r>
          </a:p>
          <a:p>
            <a:pPr marL="285750" indent="-228600" defTabSz="914400">
              <a:lnSpc>
                <a:spcPct val="90000"/>
              </a:lnSpc>
              <a:spcAft>
                <a:spcPts val="600"/>
              </a:spcAft>
              <a:buFont typeface="Arial" panose="020B0604020202020204" pitchFamily="34" charset="0"/>
              <a:buChar char="•"/>
            </a:pPr>
            <a:r>
              <a:rPr lang="en-US" dirty="0"/>
              <a:t>Kyrene is brought under Ptolemaic control.</a:t>
            </a:r>
          </a:p>
          <a:p>
            <a:pPr marL="285750" indent="-228600" defTabSz="914400">
              <a:lnSpc>
                <a:spcPct val="90000"/>
              </a:lnSpc>
              <a:spcAft>
                <a:spcPts val="600"/>
              </a:spcAft>
              <a:buFont typeface="Arial" panose="020B0604020202020204" pitchFamily="34" charset="0"/>
              <a:buChar char="•"/>
            </a:pPr>
            <a:r>
              <a:rPr lang="en-US" b="1" dirty="0"/>
              <a:t>Chandragupta abdicates his throne to his son Bindusara and spends his final days in </a:t>
            </a:r>
            <a:r>
              <a:rPr lang="en-US" b="1" dirty="0" err="1"/>
              <a:t>sallekhana</a:t>
            </a:r>
            <a:r>
              <a:rPr lang="en-US" b="1" dirty="0"/>
              <a:t> (fasting to death) in a cave, according to the Jain tradition.</a:t>
            </a:r>
          </a:p>
        </p:txBody>
      </p:sp>
    </p:spTree>
    <p:extLst>
      <p:ext uri="{BB962C8B-B14F-4D97-AF65-F5344CB8AC3E}">
        <p14:creationId xmlns:p14="http://schemas.microsoft.com/office/powerpoint/2010/main" val="2516551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4828</TotalTime>
  <Words>1924</Words>
  <Application>Microsoft Office PowerPoint</Application>
  <PresentationFormat>Widescreen</PresentationFormat>
  <Paragraphs>119</Paragraphs>
  <Slides>32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LUX INVICTA TIMELINE AND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Schultz</dc:creator>
  <cp:lastModifiedBy>Gary Schultz</cp:lastModifiedBy>
  <cp:revision>69</cp:revision>
  <dcterms:created xsi:type="dcterms:W3CDTF">2021-07-30T22:09:18Z</dcterms:created>
  <dcterms:modified xsi:type="dcterms:W3CDTF">2021-08-20T15:20:10Z</dcterms:modified>
</cp:coreProperties>
</file>