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70" r:id="rId2"/>
    <p:sldId id="257" r:id="rId3"/>
    <p:sldId id="258" r:id="rId4"/>
    <p:sldId id="259" r:id="rId5"/>
    <p:sldId id="260" r:id="rId6"/>
    <p:sldId id="261" r:id="rId7"/>
    <p:sldId id="262" r:id="rId8"/>
    <p:sldId id="263" r:id="rId9"/>
    <p:sldId id="265" r:id="rId10"/>
    <p:sldId id="271" r:id="rId11"/>
    <p:sldId id="266" r:id="rId12"/>
    <p:sldId id="267"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8" r:id="rId35"/>
    <p:sldId id="293" r:id="rId36"/>
    <p:sldId id="294" r:id="rId37"/>
    <p:sldId id="295" r:id="rId38"/>
    <p:sldId id="296" r:id="rId39"/>
    <p:sldId id="297" r:id="rId40"/>
    <p:sldId id="299" r:id="rId41"/>
    <p:sldId id="300" r:id="rId42"/>
    <p:sldId id="301" r:id="rId43"/>
    <p:sldId id="302" r:id="rId44"/>
    <p:sldId id="303" r:id="rId45"/>
    <p:sldId id="304" r:id="rId46"/>
    <p:sldId id="305" r:id="rId47"/>
    <p:sldId id="306"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92" autoAdjust="0"/>
  </p:normalViewPr>
  <p:slideViewPr>
    <p:cSldViewPr snapToGrid="0">
      <p:cViewPr varScale="1">
        <p:scale>
          <a:sx n="62" d="100"/>
          <a:sy n="62" d="100"/>
        </p:scale>
        <p:origin x="828" y="56"/>
      </p:cViewPr>
      <p:guideLst/>
    </p:cSldViewPr>
  </p:slideViewPr>
  <p:outlineViewPr>
    <p:cViewPr>
      <p:scale>
        <a:sx n="33" d="100"/>
        <a:sy n="33" d="100"/>
      </p:scale>
      <p:origin x="0" y="-350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F42A0A-0A31-422E-989D-2ACE2D5552D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E3FCB5C-0B98-4AE3-9CEC-28A0E7F556AA}">
      <dgm:prSet custT="1"/>
      <dgm:spPr/>
      <dgm:t>
        <a:bodyPr/>
        <a:lstStyle/>
        <a:p>
          <a:r>
            <a:rPr lang="en-US" sz="3200" dirty="0">
              <a:latin typeface="+mj-lt"/>
            </a:rPr>
            <a:t>276 BCE</a:t>
          </a:r>
        </a:p>
      </dgm:t>
    </dgm:pt>
    <dgm:pt modelId="{3DA29934-6A85-49C1-AAB6-4BC76BCEB945}" type="parTrans" cxnId="{61397414-3B02-4B9C-B88B-E364ECBD5B95}">
      <dgm:prSet/>
      <dgm:spPr/>
      <dgm:t>
        <a:bodyPr/>
        <a:lstStyle/>
        <a:p>
          <a:endParaRPr lang="en-US"/>
        </a:p>
      </dgm:t>
    </dgm:pt>
    <dgm:pt modelId="{3729BD80-8148-46E5-BC97-A26F5541A35A}" type="sibTrans" cxnId="{61397414-3B02-4B9C-B88B-E364ECBD5B95}">
      <dgm:prSet/>
      <dgm:spPr/>
      <dgm:t>
        <a:bodyPr/>
        <a:lstStyle/>
        <a:p>
          <a:endParaRPr lang="en-US"/>
        </a:p>
      </dgm:t>
    </dgm:pt>
    <dgm:pt modelId="{77D88B2C-00C9-4C21-8156-2437543B13F8}">
      <dgm:prSet custT="1"/>
      <dgm:spPr/>
      <dgm:t>
        <a:bodyPr/>
        <a:lstStyle/>
        <a:p>
          <a:pPr>
            <a:buFont typeface="Arial" panose="020B0604020202020204" pitchFamily="34" charset="0"/>
            <a:buChar char="•"/>
          </a:pPr>
          <a:r>
            <a:rPr lang="en-US" sz="1800" dirty="0"/>
            <a:t>Ptolemy II marries his own sister Arsinoe. They become known as </a:t>
          </a:r>
          <a:r>
            <a:rPr lang="en-US" sz="1800" dirty="0" err="1"/>
            <a:t>Philadelphoi</a:t>
          </a:r>
          <a:r>
            <a:rPr lang="en-US" sz="1800" dirty="0"/>
            <a:t> (“sibling-lovers”).</a:t>
          </a:r>
        </a:p>
      </dgm:t>
    </dgm:pt>
    <dgm:pt modelId="{C837A63B-59BC-4C32-93A2-79FB28D9F6E0}" type="parTrans" cxnId="{5756A281-1F85-4FD1-A3E7-0012056F5658}">
      <dgm:prSet/>
      <dgm:spPr/>
      <dgm:t>
        <a:bodyPr/>
        <a:lstStyle/>
        <a:p>
          <a:endParaRPr lang="en-US"/>
        </a:p>
      </dgm:t>
    </dgm:pt>
    <dgm:pt modelId="{CA6C922F-E6B1-419A-AECF-423953E7066C}" type="sibTrans" cxnId="{5756A281-1F85-4FD1-A3E7-0012056F5658}">
      <dgm:prSet/>
      <dgm:spPr/>
      <dgm:t>
        <a:bodyPr/>
        <a:lstStyle/>
        <a:p>
          <a:endParaRPr lang="en-US"/>
        </a:p>
      </dgm:t>
    </dgm:pt>
    <dgm:pt modelId="{7B3F2D0A-B60E-4D9A-8920-96233113DEAB}" type="pres">
      <dgm:prSet presAssocID="{3EF42A0A-0A31-422E-989D-2ACE2D5552D7}" presName="vert0" presStyleCnt="0">
        <dgm:presLayoutVars>
          <dgm:dir/>
          <dgm:animOne val="branch"/>
          <dgm:animLvl val="lvl"/>
        </dgm:presLayoutVars>
      </dgm:prSet>
      <dgm:spPr/>
    </dgm:pt>
    <dgm:pt modelId="{19E058A6-FCC0-46B0-A183-2DAD501FD2EA}" type="pres">
      <dgm:prSet presAssocID="{8E3FCB5C-0B98-4AE3-9CEC-28A0E7F556AA}" presName="thickLine" presStyleLbl="alignNode1" presStyleIdx="0" presStyleCnt="1"/>
      <dgm:spPr/>
    </dgm:pt>
    <dgm:pt modelId="{68218B55-66ED-4906-BF8F-BE8B80178C57}" type="pres">
      <dgm:prSet presAssocID="{8E3FCB5C-0B98-4AE3-9CEC-28A0E7F556AA}" presName="horz1" presStyleCnt="0"/>
      <dgm:spPr/>
    </dgm:pt>
    <dgm:pt modelId="{21E925A7-0D79-4455-8502-8335F1598B2D}" type="pres">
      <dgm:prSet presAssocID="{8E3FCB5C-0B98-4AE3-9CEC-28A0E7F556AA}" presName="tx1" presStyleLbl="revTx" presStyleIdx="0" presStyleCnt="2" custScaleX="126225"/>
      <dgm:spPr/>
    </dgm:pt>
    <dgm:pt modelId="{5666D76B-C2E9-4E3F-AFE3-9B8266B8A4D9}" type="pres">
      <dgm:prSet presAssocID="{8E3FCB5C-0B98-4AE3-9CEC-28A0E7F556AA}" presName="vert1" presStyleCnt="0"/>
      <dgm:spPr/>
    </dgm:pt>
    <dgm:pt modelId="{5BDD34F7-AB79-444D-B02A-07DDED014E6A}" type="pres">
      <dgm:prSet presAssocID="{77D88B2C-00C9-4C21-8156-2437543B13F8}" presName="vertSpace2a" presStyleCnt="0"/>
      <dgm:spPr/>
    </dgm:pt>
    <dgm:pt modelId="{6A5404E4-3C04-4099-AE83-1852A3FC01FA}" type="pres">
      <dgm:prSet presAssocID="{77D88B2C-00C9-4C21-8156-2437543B13F8}" presName="horz2" presStyleCnt="0"/>
      <dgm:spPr/>
    </dgm:pt>
    <dgm:pt modelId="{DB3C4D45-B2A0-4831-A0A6-13C5A8EE05B8}" type="pres">
      <dgm:prSet presAssocID="{77D88B2C-00C9-4C21-8156-2437543B13F8}" presName="horzSpace2" presStyleCnt="0"/>
      <dgm:spPr/>
    </dgm:pt>
    <dgm:pt modelId="{909D2505-5FF6-4B53-A2B2-E54A6F031F97}" type="pres">
      <dgm:prSet presAssocID="{77D88B2C-00C9-4C21-8156-2437543B13F8}" presName="tx2" presStyleLbl="revTx" presStyleIdx="1" presStyleCnt="2" custScaleX="86937" custScaleY="35770" custLinFactNeighborX="-28293" custLinFactNeighborY="47266"/>
      <dgm:spPr/>
    </dgm:pt>
    <dgm:pt modelId="{6B36C289-E6B1-4782-9ED7-A8D9E64A4127}" type="pres">
      <dgm:prSet presAssocID="{77D88B2C-00C9-4C21-8156-2437543B13F8}" presName="vert2" presStyleCnt="0"/>
      <dgm:spPr/>
    </dgm:pt>
    <dgm:pt modelId="{61C09AB7-BAF8-4132-BC95-700E5EBB54AB}" type="pres">
      <dgm:prSet presAssocID="{77D88B2C-00C9-4C21-8156-2437543B13F8}" presName="thinLine2b" presStyleLbl="callout" presStyleIdx="0" presStyleCnt="1" custLinFactY="200000" custLinFactNeighborX="-30539" custLinFactNeighborY="218597"/>
      <dgm:spPr/>
    </dgm:pt>
    <dgm:pt modelId="{E7BCA94E-2E1B-40CD-A51E-1EF936D1AFD8}" type="pres">
      <dgm:prSet presAssocID="{77D88B2C-00C9-4C21-8156-2437543B13F8}" presName="vertSpace2b" presStyleCnt="0"/>
      <dgm:spPr/>
    </dgm:pt>
  </dgm:ptLst>
  <dgm:cxnLst>
    <dgm:cxn modelId="{61397414-3B02-4B9C-B88B-E364ECBD5B95}" srcId="{3EF42A0A-0A31-422E-989D-2ACE2D5552D7}" destId="{8E3FCB5C-0B98-4AE3-9CEC-28A0E7F556AA}" srcOrd="0" destOrd="0" parTransId="{3DA29934-6A85-49C1-AAB6-4BC76BCEB945}" sibTransId="{3729BD80-8148-46E5-BC97-A26F5541A35A}"/>
    <dgm:cxn modelId="{EC83F27C-FB6D-451F-9971-ED46F7E0C206}" type="presOf" srcId="{77D88B2C-00C9-4C21-8156-2437543B13F8}" destId="{909D2505-5FF6-4B53-A2B2-E54A6F031F97}" srcOrd="0" destOrd="0" presId="urn:microsoft.com/office/officeart/2008/layout/LinedList"/>
    <dgm:cxn modelId="{5756A281-1F85-4FD1-A3E7-0012056F5658}" srcId="{8E3FCB5C-0B98-4AE3-9CEC-28A0E7F556AA}" destId="{77D88B2C-00C9-4C21-8156-2437543B13F8}" srcOrd="0" destOrd="0" parTransId="{C837A63B-59BC-4C32-93A2-79FB28D9F6E0}" sibTransId="{CA6C922F-E6B1-419A-AECF-423953E7066C}"/>
    <dgm:cxn modelId="{E0BFFBE9-1B2C-4E7B-A014-D1D0B127F04A}" type="presOf" srcId="{3EF42A0A-0A31-422E-989D-2ACE2D5552D7}" destId="{7B3F2D0A-B60E-4D9A-8920-96233113DEAB}" srcOrd="0" destOrd="0" presId="urn:microsoft.com/office/officeart/2008/layout/LinedList"/>
    <dgm:cxn modelId="{122C3EF1-DBCC-4A46-8461-82711B3C2AEA}" type="presOf" srcId="{8E3FCB5C-0B98-4AE3-9CEC-28A0E7F556AA}" destId="{21E925A7-0D79-4455-8502-8335F1598B2D}" srcOrd="0" destOrd="0" presId="urn:microsoft.com/office/officeart/2008/layout/LinedList"/>
    <dgm:cxn modelId="{2EFD663A-9DBE-4C9D-BA8D-297C0669ED39}" type="presParOf" srcId="{7B3F2D0A-B60E-4D9A-8920-96233113DEAB}" destId="{19E058A6-FCC0-46B0-A183-2DAD501FD2EA}" srcOrd="0" destOrd="0" presId="urn:microsoft.com/office/officeart/2008/layout/LinedList"/>
    <dgm:cxn modelId="{EEDD61F6-5FB2-4280-88F4-4CFF61CA9780}" type="presParOf" srcId="{7B3F2D0A-B60E-4D9A-8920-96233113DEAB}" destId="{68218B55-66ED-4906-BF8F-BE8B80178C57}" srcOrd="1" destOrd="0" presId="urn:microsoft.com/office/officeart/2008/layout/LinedList"/>
    <dgm:cxn modelId="{7C565C5F-D4B0-4C72-AB42-CE2100DC3935}" type="presParOf" srcId="{68218B55-66ED-4906-BF8F-BE8B80178C57}" destId="{21E925A7-0D79-4455-8502-8335F1598B2D}" srcOrd="0" destOrd="0" presId="urn:microsoft.com/office/officeart/2008/layout/LinedList"/>
    <dgm:cxn modelId="{3523045C-E0ED-478C-AFBC-6CA0F06AD202}" type="presParOf" srcId="{68218B55-66ED-4906-BF8F-BE8B80178C57}" destId="{5666D76B-C2E9-4E3F-AFE3-9B8266B8A4D9}" srcOrd="1" destOrd="0" presId="urn:microsoft.com/office/officeart/2008/layout/LinedList"/>
    <dgm:cxn modelId="{E6A8C832-D2CA-48AD-9C4D-132AE1DD667B}" type="presParOf" srcId="{5666D76B-C2E9-4E3F-AFE3-9B8266B8A4D9}" destId="{5BDD34F7-AB79-444D-B02A-07DDED014E6A}" srcOrd="0" destOrd="0" presId="urn:microsoft.com/office/officeart/2008/layout/LinedList"/>
    <dgm:cxn modelId="{CD531AAB-48CC-4E93-990E-75538CC3B565}" type="presParOf" srcId="{5666D76B-C2E9-4E3F-AFE3-9B8266B8A4D9}" destId="{6A5404E4-3C04-4099-AE83-1852A3FC01FA}" srcOrd="1" destOrd="0" presId="urn:microsoft.com/office/officeart/2008/layout/LinedList"/>
    <dgm:cxn modelId="{FEB5EE7F-90B5-4E24-99F9-74FEBD1FC317}" type="presParOf" srcId="{6A5404E4-3C04-4099-AE83-1852A3FC01FA}" destId="{DB3C4D45-B2A0-4831-A0A6-13C5A8EE05B8}" srcOrd="0" destOrd="0" presId="urn:microsoft.com/office/officeart/2008/layout/LinedList"/>
    <dgm:cxn modelId="{42D52A3B-1C43-403D-948F-5DD599DFDA00}" type="presParOf" srcId="{6A5404E4-3C04-4099-AE83-1852A3FC01FA}" destId="{909D2505-5FF6-4B53-A2B2-E54A6F031F97}" srcOrd="1" destOrd="0" presId="urn:microsoft.com/office/officeart/2008/layout/LinedList"/>
    <dgm:cxn modelId="{35FA17FB-C1BD-475B-8C61-24B283E9A7DD}" type="presParOf" srcId="{6A5404E4-3C04-4099-AE83-1852A3FC01FA}" destId="{6B36C289-E6B1-4782-9ED7-A8D9E64A4127}" srcOrd="2" destOrd="0" presId="urn:microsoft.com/office/officeart/2008/layout/LinedList"/>
    <dgm:cxn modelId="{D740FE5C-EDBA-49C0-9C9E-BA865E4A789A}" type="presParOf" srcId="{5666D76B-C2E9-4E3F-AFE3-9B8266B8A4D9}" destId="{61C09AB7-BAF8-4132-BC95-700E5EBB54AB}" srcOrd="2" destOrd="0" presId="urn:microsoft.com/office/officeart/2008/layout/LinedList"/>
    <dgm:cxn modelId="{5415A395-128B-485F-91F3-9F87944B1BBE}" type="presParOf" srcId="{5666D76B-C2E9-4E3F-AFE3-9B8266B8A4D9}" destId="{E7BCA94E-2E1B-40CD-A51E-1EF936D1AFD8}"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E058A6-FCC0-46B0-A183-2DAD501FD2EA}">
      <dsp:nvSpPr>
        <dsp:cNvPr id="0" name=""/>
        <dsp:cNvSpPr/>
      </dsp:nvSpPr>
      <dsp:spPr>
        <a:xfrm>
          <a:off x="0" y="0"/>
          <a:ext cx="465419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E925A7-0D79-4455-8502-8335F1598B2D}">
      <dsp:nvSpPr>
        <dsp:cNvPr id="0" name=""/>
        <dsp:cNvSpPr/>
      </dsp:nvSpPr>
      <dsp:spPr>
        <a:xfrm>
          <a:off x="0" y="0"/>
          <a:ext cx="1115285" cy="5921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latin typeface="+mj-lt"/>
            </a:rPr>
            <a:t>276 BCE</a:t>
          </a:r>
        </a:p>
      </dsp:txBody>
      <dsp:txXfrm>
        <a:off x="0" y="0"/>
        <a:ext cx="1115285" cy="5921319"/>
      </dsp:txXfrm>
    </dsp:sp>
    <dsp:sp modelId="{909D2505-5FF6-4B53-A2B2-E54A6F031F97}">
      <dsp:nvSpPr>
        <dsp:cNvPr id="0" name=""/>
        <dsp:cNvSpPr/>
      </dsp:nvSpPr>
      <dsp:spPr>
        <a:xfrm>
          <a:off x="200349" y="3094836"/>
          <a:ext cx="3014983" cy="2118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kern="1200" dirty="0"/>
            <a:t>Ptolemy II marries his own sister Arsinoe. They become known as </a:t>
          </a:r>
          <a:r>
            <a:rPr lang="en-US" sz="1800" kern="1200" dirty="0" err="1"/>
            <a:t>Philadelphoi</a:t>
          </a:r>
          <a:r>
            <a:rPr lang="en-US" sz="1800" kern="1200" dirty="0"/>
            <a:t> (“sibling-lovers”).</a:t>
          </a:r>
        </a:p>
      </dsp:txBody>
      <dsp:txXfrm>
        <a:off x="200349" y="3094836"/>
        <a:ext cx="3014983" cy="2118055"/>
      </dsp:txXfrm>
    </dsp:sp>
    <dsp:sp modelId="{61C09AB7-BAF8-4132-BC95-700E5EBB54AB}">
      <dsp:nvSpPr>
        <dsp:cNvPr id="0" name=""/>
        <dsp:cNvSpPr/>
      </dsp:nvSpPr>
      <dsp:spPr>
        <a:xfrm>
          <a:off x="35952" y="3133313"/>
          <a:ext cx="35342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FD42AF-006F-46D7-B59B-3B047E7F57DC}" type="datetimeFigureOut">
              <a:rPr lang="en-US" smtClean="0"/>
              <a:t>24-Aug-21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7679A-9FB6-43B6-864A-7FDC6149F2D5}" type="slidenum">
              <a:rPr lang="en-US" smtClean="0"/>
              <a:t>‹#›</a:t>
            </a:fld>
            <a:endParaRPr lang="en-US"/>
          </a:p>
        </p:txBody>
      </p:sp>
    </p:spTree>
    <p:extLst>
      <p:ext uri="{BB962C8B-B14F-4D97-AF65-F5344CB8AC3E}">
        <p14:creationId xmlns:p14="http://schemas.microsoft.com/office/powerpoint/2010/main" val="3535127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87679A-9FB6-43B6-864A-7FDC6149F2D5}" type="slidenum">
              <a:rPr lang="en-US" smtClean="0"/>
              <a:t>28</a:t>
            </a:fld>
            <a:endParaRPr lang="en-US"/>
          </a:p>
        </p:txBody>
      </p:sp>
    </p:spTree>
    <p:extLst>
      <p:ext uri="{BB962C8B-B14F-4D97-AF65-F5344CB8AC3E}">
        <p14:creationId xmlns:p14="http://schemas.microsoft.com/office/powerpoint/2010/main" val="4246058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87679A-9FB6-43B6-864A-7FDC6149F2D5}" type="slidenum">
              <a:rPr lang="en-US" smtClean="0"/>
              <a:t>41</a:t>
            </a:fld>
            <a:endParaRPr lang="en-US"/>
          </a:p>
        </p:txBody>
      </p:sp>
    </p:spTree>
    <p:extLst>
      <p:ext uri="{BB962C8B-B14F-4D97-AF65-F5344CB8AC3E}">
        <p14:creationId xmlns:p14="http://schemas.microsoft.com/office/powerpoint/2010/main" val="4282276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87679A-9FB6-43B6-864A-7FDC6149F2D5}" type="slidenum">
              <a:rPr lang="en-US" smtClean="0"/>
              <a:t>42</a:t>
            </a:fld>
            <a:endParaRPr lang="en-US"/>
          </a:p>
        </p:txBody>
      </p:sp>
    </p:spTree>
    <p:extLst>
      <p:ext uri="{BB962C8B-B14F-4D97-AF65-F5344CB8AC3E}">
        <p14:creationId xmlns:p14="http://schemas.microsoft.com/office/powerpoint/2010/main" val="4155019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87679A-9FB6-43B6-864A-7FDC6149F2D5}" type="slidenum">
              <a:rPr lang="en-US" smtClean="0"/>
              <a:t>43</a:t>
            </a:fld>
            <a:endParaRPr lang="en-US"/>
          </a:p>
        </p:txBody>
      </p:sp>
    </p:spTree>
    <p:extLst>
      <p:ext uri="{BB962C8B-B14F-4D97-AF65-F5344CB8AC3E}">
        <p14:creationId xmlns:p14="http://schemas.microsoft.com/office/powerpoint/2010/main" val="1974562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87679A-9FB6-43B6-864A-7FDC6149F2D5}" type="slidenum">
              <a:rPr lang="en-US" smtClean="0"/>
              <a:t>44</a:t>
            </a:fld>
            <a:endParaRPr lang="en-US"/>
          </a:p>
        </p:txBody>
      </p:sp>
    </p:spTree>
    <p:extLst>
      <p:ext uri="{BB962C8B-B14F-4D97-AF65-F5344CB8AC3E}">
        <p14:creationId xmlns:p14="http://schemas.microsoft.com/office/powerpoint/2010/main" val="2846972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87679A-9FB6-43B6-864A-7FDC6149F2D5}" type="slidenum">
              <a:rPr lang="en-US" smtClean="0"/>
              <a:t>33</a:t>
            </a:fld>
            <a:endParaRPr lang="en-US"/>
          </a:p>
        </p:txBody>
      </p:sp>
    </p:spTree>
    <p:extLst>
      <p:ext uri="{BB962C8B-B14F-4D97-AF65-F5344CB8AC3E}">
        <p14:creationId xmlns:p14="http://schemas.microsoft.com/office/powerpoint/2010/main" val="1104654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87679A-9FB6-43B6-864A-7FDC6149F2D5}" type="slidenum">
              <a:rPr lang="en-US" smtClean="0"/>
              <a:t>34</a:t>
            </a:fld>
            <a:endParaRPr lang="en-US"/>
          </a:p>
        </p:txBody>
      </p:sp>
    </p:spTree>
    <p:extLst>
      <p:ext uri="{BB962C8B-B14F-4D97-AF65-F5344CB8AC3E}">
        <p14:creationId xmlns:p14="http://schemas.microsoft.com/office/powerpoint/2010/main" val="2953630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87679A-9FB6-43B6-864A-7FDC6149F2D5}" type="slidenum">
              <a:rPr lang="en-US" smtClean="0"/>
              <a:t>35</a:t>
            </a:fld>
            <a:endParaRPr lang="en-US"/>
          </a:p>
        </p:txBody>
      </p:sp>
    </p:spTree>
    <p:extLst>
      <p:ext uri="{BB962C8B-B14F-4D97-AF65-F5344CB8AC3E}">
        <p14:creationId xmlns:p14="http://schemas.microsoft.com/office/powerpoint/2010/main" val="3557929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87679A-9FB6-43B6-864A-7FDC6149F2D5}" type="slidenum">
              <a:rPr lang="en-US" smtClean="0"/>
              <a:t>36</a:t>
            </a:fld>
            <a:endParaRPr lang="en-US"/>
          </a:p>
        </p:txBody>
      </p:sp>
    </p:spTree>
    <p:extLst>
      <p:ext uri="{BB962C8B-B14F-4D97-AF65-F5344CB8AC3E}">
        <p14:creationId xmlns:p14="http://schemas.microsoft.com/office/powerpoint/2010/main" val="3847934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87679A-9FB6-43B6-864A-7FDC6149F2D5}" type="slidenum">
              <a:rPr lang="en-US" smtClean="0"/>
              <a:t>37</a:t>
            </a:fld>
            <a:endParaRPr lang="en-US"/>
          </a:p>
        </p:txBody>
      </p:sp>
    </p:spTree>
    <p:extLst>
      <p:ext uri="{BB962C8B-B14F-4D97-AF65-F5344CB8AC3E}">
        <p14:creationId xmlns:p14="http://schemas.microsoft.com/office/powerpoint/2010/main" val="2216338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87679A-9FB6-43B6-864A-7FDC6149F2D5}" type="slidenum">
              <a:rPr lang="en-US" smtClean="0"/>
              <a:t>38</a:t>
            </a:fld>
            <a:endParaRPr lang="en-US"/>
          </a:p>
        </p:txBody>
      </p:sp>
    </p:spTree>
    <p:extLst>
      <p:ext uri="{BB962C8B-B14F-4D97-AF65-F5344CB8AC3E}">
        <p14:creationId xmlns:p14="http://schemas.microsoft.com/office/powerpoint/2010/main" val="2298335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87679A-9FB6-43B6-864A-7FDC6149F2D5}" type="slidenum">
              <a:rPr lang="en-US" smtClean="0"/>
              <a:t>39</a:t>
            </a:fld>
            <a:endParaRPr lang="en-US"/>
          </a:p>
        </p:txBody>
      </p:sp>
    </p:spTree>
    <p:extLst>
      <p:ext uri="{BB962C8B-B14F-4D97-AF65-F5344CB8AC3E}">
        <p14:creationId xmlns:p14="http://schemas.microsoft.com/office/powerpoint/2010/main" val="2800859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87679A-9FB6-43B6-864A-7FDC6149F2D5}" type="slidenum">
              <a:rPr lang="en-US" smtClean="0"/>
              <a:t>40</a:t>
            </a:fld>
            <a:endParaRPr lang="en-US"/>
          </a:p>
        </p:txBody>
      </p:sp>
    </p:spTree>
    <p:extLst>
      <p:ext uri="{BB962C8B-B14F-4D97-AF65-F5344CB8AC3E}">
        <p14:creationId xmlns:p14="http://schemas.microsoft.com/office/powerpoint/2010/main" val="329159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604AD4-558F-449A-A004-D90B40E68DCA}" type="datetimeFigureOut">
              <a:rPr lang="en-US" smtClean="0"/>
              <a:t>24-Aug-21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1124747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604AD4-558F-449A-A004-D90B40E68DCA}" type="datetimeFigureOut">
              <a:rPr lang="en-US" smtClean="0"/>
              <a:t>24-Aug-21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3162239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604AD4-558F-449A-A004-D90B40E68DCA}" type="datetimeFigureOut">
              <a:rPr lang="en-US" smtClean="0"/>
              <a:t>24-Aug-21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3517606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604AD4-558F-449A-A004-D90B40E68DCA}" type="datetimeFigureOut">
              <a:rPr lang="en-US" smtClean="0"/>
              <a:t>24-Aug-21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2829612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604AD4-558F-449A-A004-D90B40E68DCA}" type="datetimeFigureOut">
              <a:rPr lang="en-US" smtClean="0"/>
              <a:t>24-Aug-21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582354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604AD4-558F-449A-A004-D90B40E68DCA}" type="datetimeFigureOut">
              <a:rPr lang="en-US" smtClean="0"/>
              <a:t>24-Aug-21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2683528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604AD4-558F-449A-A004-D90B40E68DCA}" type="datetimeFigureOut">
              <a:rPr lang="en-US" smtClean="0"/>
              <a:t>24-Aug-21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5539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604AD4-558F-449A-A004-D90B40E68DCA}" type="datetimeFigureOut">
              <a:rPr lang="en-US" smtClean="0"/>
              <a:t>24-Aug-21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2766961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04AD4-558F-449A-A004-D90B40E68DCA}" type="datetimeFigureOut">
              <a:rPr lang="en-US" smtClean="0"/>
              <a:t>24-Aug-21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1268606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604AD4-558F-449A-A004-D90B40E68DCA}" type="datetimeFigureOut">
              <a:rPr lang="en-US" smtClean="0"/>
              <a:t>24-Aug-21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1474648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604AD4-558F-449A-A004-D90B40E68DCA}" type="datetimeFigureOut">
              <a:rPr lang="en-US" smtClean="0"/>
              <a:t>24-Aug-21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90387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04AD4-558F-449A-A004-D90B40E68DCA}" type="datetimeFigureOut">
              <a:rPr lang="en-US" smtClean="0"/>
              <a:t>24-Aug-21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FB124-2836-4914-85F0-0605D6C3BE94}" type="slidenum">
              <a:rPr lang="en-US" smtClean="0"/>
              <a:t>‹#›</a:t>
            </a:fld>
            <a:endParaRPr lang="en-US"/>
          </a:p>
        </p:txBody>
      </p:sp>
    </p:spTree>
    <p:extLst>
      <p:ext uri="{BB962C8B-B14F-4D97-AF65-F5344CB8AC3E}">
        <p14:creationId xmlns:p14="http://schemas.microsoft.com/office/powerpoint/2010/main" val="40208537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BFC67D-16F8-438B-A8DC-A6FD9FA7572A}"/>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LUX INVICTA</a:t>
            </a:r>
            <a:br>
              <a:rPr lang="en-US" dirty="0">
                <a:solidFill>
                  <a:srgbClr val="FFFFFF"/>
                </a:solidFill>
              </a:rPr>
            </a:br>
            <a:r>
              <a:rPr lang="en-US" dirty="0">
                <a:solidFill>
                  <a:srgbClr val="FFFFFF"/>
                </a:solidFill>
              </a:rPr>
              <a:t>TIMELINE AND MAPS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E10E5B1-C464-4C7D-BBAD-76ABF5FE66B6}"/>
              </a:ext>
            </a:extLst>
          </p:cNvPr>
          <p:cNvSpPr>
            <a:spLocks noGrp="1"/>
          </p:cNvSpPr>
          <p:nvPr>
            <p:ph idx="1"/>
          </p:nvPr>
        </p:nvSpPr>
        <p:spPr>
          <a:xfrm>
            <a:off x="4447308" y="591344"/>
            <a:ext cx="6906491" cy="5585619"/>
          </a:xfrm>
        </p:spPr>
        <p:txBody>
          <a:bodyPr anchor="ctr">
            <a:normAutofit fontScale="77500" lnSpcReduction="20000"/>
          </a:bodyPr>
          <a:lstStyle/>
          <a:p>
            <a:pPr marL="0" indent="0">
              <a:buNone/>
            </a:pPr>
            <a:r>
              <a:rPr lang="en-US" dirty="0"/>
              <a:t>Here we have projected the happenings in the alternate history of Lux Invicta, event for event, in the form of maps showing names and places.</a:t>
            </a:r>
          </a:p>
          <a:p>
            <a:pPr marL="0" indent="0">
              <a:buNone/>
            </a:pPr>
            <a:r>
              <a:rPr lang="en-US" dirty="0"/>
              <a:t>The original timeline is entirely the work of </a:t>
            </a:r>
            <a:r>
              <a:rPr lang="en-US" dirty="0" err="1"/>
              <a:t>Shaytana</a:t>
            </a:r>
            <a:r>
              <a:rPr lang="en-US" dirty="0"/>
              <a:t>, the creator of Lux Invicta. Most historical events that are unreferenced by </a:t>
            </a:r>
            <a:r>
              <a:rPr lang="en-US" dirty="0" err="1"/>
              <a:t>Shaytana</a:t>
            </a:r>
            <a:r>
              <a:rPr lang="en-US" dirty="0"/>
              <a:t> and don’t interfere with his changes are assumed to have happened as they did in our timeline. To help explain map changes, many of these details have been added and marked with an asterisk (*).</a:t>
            </a:r>
          </a:p>
          <a:p>
            <a:pPr marL="0" indent="0">
              <a:buNone/>
            </a:pPr>
            <a:r>
              <a:rPr lang="en-US" dirty="0"/>
              <a:t>In addition to </a:t>
            </a:r>
            <a:r>
              <a:rPr lang="en-US" dirty="0" err="1"/>
              <a:t>Shaytana’s</a:t>
            </a:r>
            <a:r>
              <a:rPr lang="en-US" dirty="0"/>
              <a:t> timeline, more content has been written to help mesh the world of Lux Invicta with new areas of the map. As a rule, these additions will only target events that </a:t>
            </a:r>
            <a:r>
              <a:rPr lang="en-US" dirty="0" err="1"/>
              <a:t>Shaytana</a:t>
            </a:r>
            <a:r>
              <a:rPr lang="en-US" dirty="0"/>
              <a:t> hasn’t already mentioned, or ones that were only briefly referenced. Original content is always preserved in its entirety whenever possible, and changes are only made when necessary.</a:t>
            </a:r>
          </a:p>
          <a:p>
            <a:pPr marL="0" indent="0">
              <a:buNone/>
            </a:pPr>
            <a:r>
              <a:rPr lang="en-US" i="1" dirty="0"/>
              <a:t>Any changes to original content are noted with italics. </a:t>
            </a:r>
            <a:r>
              <a:rPr lang="en-US" b="1" dirty="0"/>
              <a:t>Additions made to the timeline have been written in boldface.</a:t>
            </a:r>
          </a:p>
        </p:txBody>
      </p:sp>
    </p:spTree>
    <p:extLst>
      <p:ext uri="{BB962C8B-B14F-4D97-AF65-F5344CB8AC3E}">
        <p14:creationId xmlns:p14="http://schemas.microsoft.com/office/powerpoint/2010/main" val="2090584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defTabSz="914400">
              <a:lnSpc>
                <a:spcPct val="90000"/>
              </a:lnSpc>
              <a:spcAft>
                <a:spcPts val="600"/>
              </a:spcAft>
            </a:pPr>
            <a:r>
              <a:rPr lang="en-US" sz="2800" b="1" dirty="0">
                <a:latin typeface="+mj-lt"/>
              </a:rPr>
              <a:t>297 BCE</a:t>
            </a:r>
          </a:p>
          <a:p>
            <a:pPr marL="285750" indent="-228600" defTabSz="914400">
              <a:lnSpc>
                <a:spcPct val="90000"/>
              </a:lnSpc>
              <a:spcAft>
                <a:spcPts val="600"/>
              </a:spcAft>
              <a:buFont typeface="Arial" panose="020B0604020202020204" pitchFamily="34" charset="0"/>
              <a:buChar char="•"/>
            </a:pPr>
            <a:r>
              <a:rPr lang="en-US" sz="2000" b="1" dirty="0"/>
              <a:t>Bindusara expands the Mauryan Empire south into Deccan but decides not to conquer the entire peninsula in exchange for a wealthy tribute from the Tamil kingdoms.</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r="1750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2" name="TextBox 1">
            <a:extLst>
              <a:ext uri="{FF2B5EF4-FFF2-40B4-BE49-F238E27FC236}">
                <a16:creationId xmlns:a16="http://schemas.microsoft.com/office/drawing/2014/main" id="{1FAC197B-FE50-4AC4-B09B-BD01189940A7}"/>
              </a:ext>
            </a:extLst>
          </p:cNvPr>
          <p:cNvSpPr txBox="1"/>
          <p:nvPr/>
        </p:nvSpPr>
        <p:spPr>
          <a:xfrm>
            <a:off x="640080" y="5794625"/>
            <a:ext cx="4243589" cy="646331"/>
          </a:xfrm>
          <a:prstGeom prst="rect">
            <a:avLst/>
          </a:prstGeom>
          <a:noFill/>
        </p:spPr>
        <p:txBody>
          <a:bodyPr wrap="square" rtlCol="0">
            <a:spAutoFit/>
          </a:bodyPr>
          <a:lstStyle/>
          <a:p>
            <a:r>
              <a:rPr lang="en-US" dirty="0"/>
              <a:t>*As in our timeline, he tried but was unsuccessful in conquering Kalinga.</a:t>
            </a:r>
          </a:p>
        </p:txBody>
      </p:sp>
    </p:spTree>
    <p:extLst>
      <p:ext uri="{BB962C8B-B14F-4D97-AF65-F5344CB8AC3E}">
        <p14:creationId xmlns:p14="http://schemas.microsoft.com/office/powerpoint/2010/main" val="3294350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9958" r="4" b="29986"/>
          <a:stretch/>
        </p:blipFill>
        <p:spPr>
          <a:xfrm>
            <a:off x="320040" y="320040"/>
            <a:ext cx="11548872" cy="4303462"/>
          </a:xfrm>
          <a:prstGeom prst="rect">
            <a:avLst/>
          </a:prstGeom>
        </p:spPr>
      </p:pic>
      <p:sp>
        <p:nvSpPr>
          <p:cNvPr id="20" name="Rectangle 19">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DB894-502D-4473-8189-C7F7050B360F}"/>
              </a:ext>
            </a:extLst>
          </p:cNvPr>
          <p:cNvSpPr txBox="1"/>
          <p:nvPr/>
        </p:nvSpPr>
        <p:spPr>
          <a:xfrm>
            <a:off x="4379976" y="5009083"/>
            <a:ext cx="6976872" cy="1345997"/>
          </a:xfrm>
          <a:prstGeom prst="rect">
            <a:avLst/>
          </a:prstGeom>
        </p:spPr>
        <p:txBody>
          <a:bodyPr vert="horz" lIns="91440" tIns="45720" rIns="91440" bIns="45720" rtlCol="0" anchor="ctr">
            <a:normAutofit lnSpcReduction="10000"/>
          </a:bodyPr>
          <a:lstStyle/>
          <a:p>
            <a:pPr defTabSz="914400">
              <a:lnSpc>
                <a:spcPct val="90000"/>
              </a:lnSpc>
              <a:spcAft>
                <a:spcPts val="600"/>
              </a:spcAft>
            </a:pPr>
            <a:r>
              <a:rPr lang="en-US" sz="2000" dirty="0">
                <a:solidFill>
                  <a:schemeClr val="bg1"/>
                </a:solidFill>
                <a:latin typeface="+mj-lt"/>
              </a:rPr>
              <a:t>292 BCE</a:t>
            </a:r>
          </a:p>
          <a:p>
            <a:pPr marL="285750" indent="-228600" defTabSz="914400">
              <a:lnSpc>
                <a:spcPct val="90000"/>
              </a:lnSpc>
              <a:spcAft>
                <a:spcPts val="600"/>
              </a:spcAft>
              <a:buFont typeface="Arial" panose="020B0604020202020204" pitchFamily="34" charset="0"/>
              <a:buChar char="•"/>
            </a:pPr>
            <a:r>
              <a:rPr lang="en-US" sz="1600" dirty="0">
                <a:solidFill>
                  <a:schemeClr val="bg1"/>
                </a:solidFill>
              </a:rPr>
              <a:t>Lysimachus, Basileus of </a:t>
            </a:r>
            <a:r>
              <a:rPr lang="en-US" sz="1600" dirty="0" err="1">
                <a:solidFill>
                  <a:schemeClr val="bg1"/>
                </a:solidFill>
              </a:rPr>
              <a:t>Thrakia</a:t>
            </a:r>
            <a:r>
              <a:rPr lang="en-US" sz="1600" dirty="0">
                <a:solidFill>
                  <a:schemeClr val="bg1"/>
                </a:solidFill>
              </a:rPr>
              <a:t> campaigns beyond the Danube, but he is defeated and taken prisoner by the Dacian king </a:t>
            </a:r>
            <a:r>
              <a:rPr lang="en-US" sz="1600" dirty="0" err="1">
                <a:solidFill>
                  <a:schemeClr val="bg1"/>
                </a:solidFill>
              </a:rPr>
              <a:t>Dromichaetes</a:t>
            </a:r>
            <a:r>
              <a:rPr lang="en-US" sz="1600" dirty="0">
                <a:solidFill>
                  <a:schemeClr val="bg1"/>
                </a:solidFill>
              </a:rPr>
              <a:t>. Lysimachus is set free after the marriage of </a:t>
            </a:r>
            <a:r>
              <a:rPr lang="en-US" sz="1600" dirty="0" err="1">
                <a:solidFill>
                  <a:schemeClr val="bg1"/>
                </a:solidFill>
              </a:rPr>
              <a:t>Dromichaetes</a:t>
            </a:r>
            <a:r>
              <a:rPr lang="en-US" sz="1600" dirty="0">
                <a:solidFill>
                  <a:schemeClr val="bg1"/>
                </a:solidFill>
              </a:rPr>
              <a:t> with Lysimachus' daughter.</a:t>
            </a:r>
          </a:p>
          <a:p>
            <a:pPr marL="285750" indent="-228600" defTabSz="914400">
              <a:lnSpc>
                <a:spcPct val="90000"/>
              </a:lnSpc>
              <a:spcAft>
                <a:spcPts val="600"/>
              </a:spcAft>
              <a:buFont typeface="Arial" panose="020B0604020202020204" pitchFamily="34" charset="0"/>
              <a:buChar char="•"/>
            </a:pPr>
            <a:r>
              <a:rPr lang="en-US" sz="1600" dirty="0">
                <a:solidFill>
                  <a:schemeClr val="bg1"/>
                </a:solidFill>
              </a:rPr>
              <a:t>Hellenic influence over Dacia increases.</a:t>
            </a:r>
          </a:p>
        </p:txBody>
      </p:sp>
      <p:sp>
        <p:nvSpPr>
          <p:cNvPr id="2" name="TextBox 1">
            <a:extLst>
              <a:ext uri="{FF2B5EF4-FFF2-40B4-BE49-F238E27FC236}">
                <a16:creationId xmlns:a16="http://schemas.microsoft.com/office/drawing/2014/main" id="{E51C2D64-B571-4FF5-B1B7-993493861C4D}"/>
              </a:ext>
            </a:extLst>
          </p:cNvPr>
          <p:cNvSpPr txBox="1"/>
          <p:nvPr/>
        </p:nvSpPr>
        <p:spPr>
          <a:xfrm>
            <a:off x="600075" y="5237979"/>
            <a:ext cx="3139822" cy="523220"/>
          </a:xfrm>
          <a:prstGeom prst="rect">
            <a:avLst/>
          </a:prstGeom>
          <a:noFill/>
        </p:spPr>
        <p:txBody>
          <a:bodyPr wrap="square" rtlCol="0">
            <a:spAutoFit/>
          </a:bodyPr>
          <a:lstStyle/>
          <a:p>
            <a:pPr>
              <a:spcAft>
                <a:spcPts val="600"/>
              </a:spcAft>
            </a:pPr>
            <a:r>
              <a:rPr lang="en-US" sz="1400" dirty="0">
                <a:solidFill>
                  <a:schemeClr val="bg1"/>
                </a:solidFill>
              </a:rPr>
              <a:t>*Demetrius I has become King of </a:t>
            </a:r>
            <a:r>
              <a:rPr lang="en-US" sz="1400" dirty="0" err="1">
                <a:solidFill>
                  <a:schemeClr val="bg1"/>
                </a:solidFill>
              </a:rPr>
              <a:t>Makedon</a:t>
            </a:r>
            <a:r>
              <a:rPr lang="en-US" sz="1400" dirty="0">
                <a:solidFill>
                  <a:schemeClr val="bg1"/>
                </a:solidFill>
              </a:rPr>
              <a:t> by now.</a:t>
            </a:r>
          </a:p>
        </p:txBody>
      </p:sp>
    </p:spTree>
    <p:extLst>
      <p:ext uri="{BB962C8B-B14F-4D97-AF65-F5344CB8AC3E}">
        <p14:creationId xmlns:p14="http://schemas.microsoft.com/office/powerpoint/2010/main" val="313116630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13733" r="-1" b="24675"/>
          <a:stretch/>
        </p:blipFill>
        <p:spPr>
          <a:xfrm>
            <a:off x="320040" y="320040"/>
            <a:ext cx="11548872" cy="4303462"/>
          </a:xfrm>
          <a:prstGeom prst="rect">
            <a:avLst/>
          </a:prstGeom>
        </p:spPr>
      </p:pic>
      <p:sp>
        <p:nvSpPr>
          <p:cNvPr id="11" name="Rectangle 10">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DB894-502D-4473-8189-C7F7050B360F}"/>
              </a:ext>
            </a:extLst>
          </p:cNvPr>
          <p:cNvSpPr txBox="1"/>
          <p:nvPr/>
        </p:nvSpPr>
        <p:spPr>
          <a:xfrm>
            <a:off x="4379976" y="5009083"/>
            <a:ext cx="6976872" cy="1345997"/>
          </a:xfrm>
          <a:prstGeom prst="rect">
            <a:avLst/>
          </a:prstGeom>
        </p:spPr>
        <p:txBody>
          <a:bodyPr vert="horz" lIns="91440" tIns="45720" rIns="91440" bIns="45720" rtlCol="0" anchor="ctr">
            <a:normAutofit/>
          </a:bodyPr>
          <a:lstStyle/>
          <a:p>
            <a:pPr defTabSz="914400">
              <a:lnSpc>
                <a:spcPct val="90000"/>
              </a:lnSpc>
              <a:spcAft>
                <a:spcPts val="600"/>
              </a:spcAft>
            </a:pPr>
            <a:r>
              <a:rPr lang="en-US" sz="2000" dirty="0">
                <a:solidFill>
                  <a:schemeClr val="bg1"/>
                </a:solidFill>
                <a:latin typeface="+mj-lt"/>
              </a:rPr>
              <a:t>289 BCE</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Agathocles of Syracuse dies, and a succession struggle ensues.</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Mercenaries calling themselves Mamertines (“Sons of Mars”) take over </a:t>
            </a:r>
            <a:r>
              <a:rPr lang="en-US" sz="1700" dirty="0" err="1">
                <a:solidFill>
                  <a:schemeClr val="bg1"/>
                </a:solidFill>
              </a:rPr>
              <a:t>Messana</a:t>
            </a:r>
            <a:r>
              <a:rPr lang="en-US" sz="1700" dirty="0">
                <a:solidFill>
                  <a:schemeClr val="bg1"/>
                </a:solidFill>
              </a:rPr>
              <a:t> and the northeastern part of the island.</a:t>
            </a:r>
          </a:p>
        </p:txBody>
      </p:sp>
    </p:spTree>
    <p:extLst>
      <p:ext uri="{BB962C8B-B14F-4D97-AF65-F5344CB8AC3E}">
        <p14:creationId xmlns:p14="http://schemas.microsoft.com/office/powerpoint/2010/main" val="134406257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17344" b="17344"/>
          <a:stretch/>
        </p:blipFill>
        <p:spPr>
          <a:xfrm>
            <a:off x="320040" y="320040"/>
            <a:ext cx="11548872" cy="4303462"/>
          </a:xfrm>
          <a:prstGeom prst="rect">
            <a:avLst/>
          </a:prstGeom>
        </p:spPr>
      </p:pic>
      <p:sp>
        <p:nvSpPr>
          <p:cNvPr id="11" name="Rectangle 10">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DB894-502D-4473-8189-C7F7050B360F}"/>
              </a:ext>
            </a:extLst>
          </p:cNvPr>
          <p:cNvSpPr txBox="1"/>
          <p:nvPr/>
        </p:nvSpPr>
        <p:spPr>
          <a:xfrm>
            <a:off x="4379976" y="5009083"/>
            <a:ext cx="6976872" cy="1345997"/>
          </a:xfrm>
          <a:prstGeom prst="rect">
            <a:avLst/>
          </a:prstGeom>
        </p:spPr>
        <p:txBody>
          <a:bodyPr vert="horz" lIns="91440" tIns="45720" rIns="91440" bIns="45720" rtlCol="0" anchor="ctr">
            <a:normAutofit/>
          </a:bodyPr>
          <a:lstStyle/>
          <a:p>
            <a:pPr defTabSz="914400">
              <a:lnSpc>
                <a:spcPct val="90000"/>
              </a:lnSpc>
              <a:spcAft>
                <a:spcPts val="600"/>
              </a:spcAft>
            </a:pPr>
            <a:r>
              <a:rPr lang="en-US" sz="2000" dirty="0">
                <a:solidFill>
                  <a:schemeClr val="bg1"/>
                </a:solidFill>
                <a:latin typeface="+mj-lt"/>
              </a:rPr>
              <a:t>287 BCE</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Pyrrhus defeats Demetrius I Poliorcetes and is proclaimed King of </a:t>
            </a:r>
            <a:r>
              <a:rPr lang="en-US" sz="1700" dirty="0" err="1">
                <a:solidFill>
                  <a:schemeClr val="bg1"/>
                </a:solidFill>
              </a:rPr>
              <a:t>Makedon</a:t>
            </a:r>
            <a:r>
              <a:rPr lang="en-US" sz="1700" dirty="0">
                <a:solidFill>
                  <a:schemeClr val="bg1"/>
                </a:solidFill>
              </a:rPr>
              <a:t>.</a:t>
            </a:r>
          </a:p>
        </p:txBody>
      </p:sp>
    </p:spTree>
    <p:extLst>
      <p:ext uri="{BB962C8B-B14F-4D97-AF65-F5344CB8AC3E}">
        <p14:creationId xmlns:p14="http://schemas.microsoft.com/office/powerpoint/2010/main" val="184338874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19061" b="19061"/>
          <a:stretch/>
        </p:blipFill>
        <p:spPr>
          <a:xfrm>
            <a:off x="320040" y="320040"/>
            <a:ext cx="11548872" cy="4303462"/>
          </a:xfrm>
          <a:prstGeom prst="rect">
            <a:avLst/>
          </a:prstGeom>
        </p:spPr>
      </p:pic>
      <p:sp>
        <p:nvSpPr>
          <p:cNvPr id="11" name="Rectangle 10">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DB894-502D-4473-8189-C7F7050B360F}"/>
              </a:ext>
            </a:extLst>
          </p:cNvPr>
          <p:cNvSpPr txBox="1"/>
          <p:nvPr/>
        </p:nvSpPr>
        <p:spPr>
          <a:xfrm>
            <a:off x="4379976" y="5009083"/>
            <a:ext cx="6976872" cy="1345997"/>
          </a:xfrm>
          <a:prstGeom prst="rect">
            <a:avLst/>
          </a:prstGeom>
        </p:spPr>
        <p:txBody>
          <a:bodyPr vert="horz" lIns="91440" tIns="45720" rIns="91440" bIns="45720" rtlCol="0" anchor="ctr">
            <a:normAutofit/>
          </a:bodyPr>
          <a:lstStyle/>
          <a:p>
            <a:pPr defTabSz="914400">
              <a:lnSpc>
                <a:spcPct val="90000"/>
              </a:lnSpc>
              <a:spcAft>
                <a:spcPts val="600"/>
              </a:spcAft>
            </a:pPr>
            <a:r>
              <a:rPr lang="en-US" sz="2000" dirty="0">
                <a:solidFill>
                  <a:schemeClr val="bg1"/>
                </a:solidFill>
                <a:latin typeface="+mj-lt"/>
              </a:rPr>
              <a:t>285 BCE</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Ptolemy I Soter abdicates in favor of his son Ptolemy II Philadelphos. The Pharos of Alexandria is completed.</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Pyrrhus is driven out of </a:t>
            </a:r>
            <a:r>
              <a:rPr lang="en-US" sz="1700" dirty="0" err="1">
                <a:solidFill>
                  <a:schemeClr val="bg1"/>
                </a:solidFill>
              </a:rPr>
              <a:t>Makedon</a:t>
            </a:r>
            <a:r>
              <a:rPr lang="en-US" sz="1700" dirty="0">
                <a:solidFill>
                  <a:schemeClr val="bg1"/>
                </a:solidFill>
              </a:rPr>
              <a:t> by Lysimachus with Dacian help.</a:t>
            </a:r>
          </a:p>
        </p:txBody>
      </p:sp>
    </p:spTree>
    <p:extLst>
      <p:ext uri="{BB962C8B-B14F-4D97-AF65-F5344CB8AC3E}">
        <p14:creationId xmlns:p14="http://schemas.microsoft.com/office/powerpoint/2010/main" val="321721842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20563" b="20563"/>
          <a:stretch/>
        </p:blipFill>
        <p:spPr>
          <a:xfrm>
            <a:off x="320040" y="320040"/>
            <a:ext cx="11548872" cy="4303462"/>
          </a:xfrm>
          <a:prstGeom prst="rect">
            <a:avLst/>
          </a:prstGeom>
        </p:spPr>
      </p:pic>
      <p:sp>
        <p:nvSpPr>
          <p:cNvPr id="11" name="Rectangle 10">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DB894-502D-4473-8189-C7F7050B360F}"/>
              </a:ext>
            </a:extLst>
          </p:cNvPr>
          <p:cNvSpPr txBox="1"/>
          <p:nvPr/>
        </p:nvSpPr>
        <p:spPr>
          <a:xfrm>
            <a:off x="4379976" y="5009083"/>
            <a:ext cx="6976872" cy="1345997"/>
          </a:xfrm>
          <a:prstGeom prst="rect">
            <a:avLst/>
          </a:prstGeom>
        </p:spPr>
        <p:txBody>
          <a:bodyPr vert="horz" lIns="91440" tIns="45720" rIns="91440" bIns="45720" rtlCol="0" anchor="ctr">
            <a:normAutofit lnSpcReduction="10000"/>
          </a:bodyPr>
          <a:lstStyle/>
          <a:p>
            <a:pPr defTabSz="914400">
              <a:lnSpc>
                <a:spcPct val="90000"/>
              </a:lnSpc>
              <a:spcAft>
                <a:spcPts val="600"/>
              </a:spcAft>
            </a:pPr>
            <a:r>
              <a:rPr lang="en-US" sz="2000" dirty="0">
                <a:solidFill>
                  <a:schemeClr val="bg1"/>
                </a:solidFill>
                <a:latin typeface="+mj-lt"/>
              </a:rPr>
              <a:t>283 BCE</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Antigonus, son of Demetrius I Poliorcetes becomes King of </a:t>
            </a:r>
            <a:r>
              <a:rPr lang="en-US" sz="1700" dirty="0" err="1">
                <a:solidFill>
                  <a:schemeClr val="bg1"/>
                </a:solidFill>
              </a:rPr>
              <a:t>Makedon</a:t>
            </a:r>
            <a:r>
              <a:rPr lang="en-US" sz="1700" dirty="0">
                <a:solidFill>
                  <a:schemeClr val="bg1"/>
                </a:solidFill>
              </a:rPr>
              <a:t> in name only as Lysimachus controls the Kingdom.</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The Great Canal between the Red Sea and the Nile is reopened by Ptolemy II Philadelphos.</a:t>
            </a:r>
          </a:p>
        </p:txBody>
      </p:sp>
    </p:spTree>
    <p:extLst>
      <p:ext uri="{BB962C8B-B14F-4D97-AF65-F5344CB8AC3E}">
        <p14:creationId xmlns:p14="http://schemas.microsoft.com/office/powerpoint/2010/main" val="311153291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12793" r="5" b="27245"/>
          <a:stretch/>
        </p:blipFill>
        <p:spPr>
          <a:xfrm>
            <a:off x="320040" y="320040"/>
            <a:ext cx="11548872" cy="4303462"/>
          </a:xfrm>
          <a:prstGeom prst="rect">
            <a:avLst/>
          </a:prstGeom>
        </p:spPr>
      </p:pic>
      <p:sp>
        <p:nvSpPr>
          <p:cNvPr id="20" name="Rectangle 19">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DB894-502D-4473-8189-C7F7050B360F}"/>
              </a:ext>
            </a:extLst>
          </p:cNvPr>
          <p:cNvSpPr txBox="1"/>
          <p:nvPr/>
        </p:nvSpPr>
        <p:spPr>
          <a:xfrm>
            <a:off x="4379976" y="5009083"/>
            <a:ext cx="6976872" cy="1345997"/>
          </a:xfrm>
          <a:prstGeom prst="rect">
            <a:avLst/>
          </a:prstGeom>
        </p:spPr>
        <p:txBody>
          <a:bodyPr vert="horz" lIns="91440" tIns="45720" rIns="91440" bIns="45720" rtlCol="0" anchor="ctr">
            <a:normAutofit/>
          </a:bodyPr>
          <a:lstStyle/>
          <a:p>
            <a:pPr defTabSz="914400">
              <a:lnSpc>
                <a:spcPct val="90000"/>
              </a:lnSpc>
              <a:spcAft>
                <a:spcPts val="600"/>
              </a:spcAft>
            </a:pPr>
            <a:r>
              <a:rPr lang="en-US" sz="2000" dirty="0">
                <a:solidFill>
                  <a:schemeClr val="bg1"/>
                </a:solidFill>
                <a:latin typeface="+mj-lt"/>
              </a:rPr>
              <a:t>281 BCE</a:t>
            </a:r>
          </a:p>
          <a:p>
            <a:pPr marL="285750" indent="-228600" defTabSz="914400">
              <a:lnSpc>
                <a:spcPct val="90000"/>
              </a:lnSpc>
              <a:spcAft>
                <a:spcPts val="600"/>
              </a:spcAft>
              <a:buFont typeface="Arial" panose="020B0604020202020204" pitchFamily="34" charset="0"/>
              <a:buChar char="•"/>
            </a:pPr>
            <a:r>
              <a:rPr lang="en-US" sz="1600" dirty="0">
                <a:solidFill>
                  <a:schemeClr val="bg1"/>
                </a:solidFill>
              </a:rPr>
              <a:t>Battle of </a:t>
            </a:r>
            <a:r>
              <a:rPr lang="en-US" sz="1600" dirty="0" err="1">
                <a:solidFill>
                  <a:schemeClr val="bg1"/>
                </a:solidFill>
              </a:rPr>
              <a:t>Corupedium</a:t>
            </a:r>
            <a:r>
              <a:rPr lang="en-US" sz="1600" dirty="0">
                <a:solidFill>
                  <a:schemeClr val="bg1"/>
                </a:solidFill>
              </a:rPr>
              <a:t>: Seleukos kills Lysimachus in battle but is assassinated by Ptolemy Keraunos. He is succeeded by his son Antiochus.</a:t>
            </a:r>
          </a:p>
          <a:p>
            <a:pPr marL="285750" indent="-228600" defTabSz="914400">
              <a:lnSpc>
                <a:spcPct val="90000"/>
              </a:lnSpc>
              <a:spcAft>
                <a:spcPts val="600"/>
              </a:spcAft>
              <a:buFont typeface="Arial" panose="020B0604020202020204" pitchFamily="34" charset="0"/>
              <a:buChar char="•"/>
            </a:pPr>
            <a:r>
              <a:rPr lang="en-US" sz="1600" dirty="0">
                <a:solidFill>
                  <a:schemeClr val="bg1"/>
                </a:solidFill>
              </a:rPr>
              <a:t>Pyrrhus defeats the Romans at Heraclea and goes on to besiege Rome itself.</a:t>
            </a:r>
          </a:p>
        </p:txBody>
      </p:sp>
      <p:sp>
        <p:nvSpPr>
          <p:cNvPr id="2" name="TextBox 1">
            <a:extLst>
              <a:ext uri="{FF2B5EF4-FFF2-40B4-BE49-F238E27FC236}">
                <a16:creationId xmlns:a16="http://schemas.microsoft.com/office/drawing/2014/main" id="{6CA1BB4F-DE76-4812-82C5-8B36B647C3C8}"/>
              </a:ext>
            </a:extLst>
          </p:cNvPr>
          <p:cNvSpPr txBox="1"/>
          <p:nvPr/>
        </p:nvSpPr>
        <p:spPr>
          <a:xfrm>
            <a:off x="676275" y="5038725"/>
            <a:ext cx="3143247" cy="646331"/>
          </a:xfrm>
          <a:prstGeom prst="rect">
            <a:avLst/>
          </a:prstGeom>
          <a:noFill/>
        </p:spPr>
        <p:txBody>
          <a:bodyPr wrap="square" rtlCol="0">
            <a:spAutoFit/>
          </a:bodyPr>
          <a:lstStyle/>
          <a:p>
            <a:pPr>
              <a:spcAft>
                <a:spcPts val="600"/>
              </a:spcAft>
            </a:pPr>
            <a:r>
              <a:rPr lang="en-US" dirty="0">
                <a:solidFill>
                  <a:schemeClr val="bg1"/>
                </a:solidFill>
              </a:rPr>
              <a:t>*Ptolemy Keraunos goes on to succeed Lysimachus in </a:t>
            </a:r>
            <a:r>
              <a:rPr lang="en-US" dirty="0" err="1">
                <a:solidFill>
                  <a:schemeClr val="bg1"/>
                </a:solidFill>
              </a:rPr>
              <a:t>Thrakia</a:t>
            </a:r>
            <a:r>
              <a:rPr lang="en-US" dirty="0">
                <a:solidFill>
                  <a:schemeClr val="bg1"/>
                </a:solidFill>
              </a:rPr>
              <a:t>.</a:t>
            </a:r>
          </a:p>
        </p:txBody>
      </p:sp>
    </p:spTree>
    <p:extLst>
      <p:ext uri="{BB962C8B-B14F-4D97-AF65-F5344CB8AC3E}">
        <p14:creationId xmlns:p14="http://schemas.microsoft.com/office/powerpoint/2010/main" val="167542043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Map&#10;&#10;Description automatically generated">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5360" r="5363" b="2"/>
          <a:stretch/>
        </p:blipFill>
        <p:spPr>
          <a:xfrm>
            <a:off x="20" y="431"/>
            <a:ext cx="8115280" cy="6408311"/>
          </a:xfrm>
          <a:prstGeom prst="rect">
            <a:avLst/>
          </a:prstGeom>
        </p:spPr>
      </p:pic>
      <p:sp>
        <p:nvSpPr>
          <p:cNvPr id="4" name="TextBox 3">
            <a:extLst>
              <a:ext uri="{FF2B5EF4-FFF2-40B4-BE49-F238E27FC236}">
                <a16:creationId xmlns:a16="http://schemas.microsoft.com/office/drawing/2014/main" id="{03DDB894-502D-4473-8189-C7F7050B360F}"/>
              </a:ext>
            </a:extLst>
          </p:cNvPr>
          <p:cNvSpPr txBox="1"/>
          <p:nvPr/>
        </p:nvSpPr>
        <p:spPr>
          <a:xfrm>
            <a:off x="8643193" y="2418408"/>
            <a:ext cx="3069346" cy="3540265"/>
          </a:xfrm>
          <a:prstGeom prst="rect">
            <a:avLst/>
          </a:prstGeom>
        </p:spPr>
        <p:txBody>
          <a:bodyPr vert="horz" lIns="91440" tIns="45720" rIns="91440" bIns="45720" rtlCol="0">
            <a:normAutofit/>
          </a:bodyPr>
          <a:lstStyle/>
          <a:p>
            <a:pPr defTabSz="914400">
              <a:lnSpc>
                <a:spcPct val="90000"/>
              </a:lnSpc>
              <a:spcAft>
                <a:spcPts val="600"/>
              </a:spcAft>
            </a:pPr>
            <a:r>
              <a:rPr lang="en-US" sz="2800" b="1" dirty="0">
                <a:latin typeface="+mj-lt"/>
              </a:rPr>
              <a:t>280 BCE</a:t>
            </a:r>
          </a:p>
          <a:p>
            <a:pPr marL="285750" indent="-228600" defTabSz="914400">
              <a:lnSpc>
                <a:spcPct val="90000"/>
              </a:lnSpc>
              <a:spcAft>
                <a:spcPts val="600"/>
              </a:spcAft>
              <a:buFont typeface="Arial" panose="020B0604020202020204" pitchFamily="34" charset="0"/>
              <a:buChar char="•"/>
            </a:pPr>
            <a:r>
              <a:rPr lang="en-US" sz="2000" b="1" dirty="0"/>
              <a:t>Beginning of the Mauryan Rebellion against Seleukid control in Sindhia.</a:t>
            </a:r>
          </a:p>
          <a:p>
            <a:pPr marL="285750" indent="-228600" defTabSz="914400">
              <a:lnSpc>
                <a:spcPct val="90000"/>
              </a:lnSpc>
              <a:spcAft>
                <a:spcPts val="600"/>
              </a:spcAft>
              <a:buFont typeface="Arial" panose="020B0604020202020204" pitchFamily="34" charset="0"/>
              <a:buChar char="•"/>
            </a:pPr>
            <a:r>
              <a:rPr lang="en-US" sz="2000" b="1" dirty="0"/>
              <a:t>Bindusara is killed in the Battle of Taxila. His son Ashoka is coronated in Pataliputra.</a:t>
            </a:r>
          </a:p>
        </p:txBody>
      </p:sp>
      <p:sp>
        <p:nvSpPr>
          <p:cNvPr id="29" name="Rectangle 28">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4450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D1248EE-67D1-4BDE-AB0E-01D7CD8DD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923927" y="457198"/>
            <a:ext cx="2777381" cy="4628272"/>
          </a:xfrm>
          <a:prstGeom prst="rect">
            <a:avLst/>
          </a:prstGeom>
        </p:spPr>
        <p:txBody>
          <a:bodyPr vert="horz" lIns="91440" tIns="45720" rIns="91440" bIns="45720" rtlCol="0" anchor="b">
            <a:normAutofit fontScale="70000" lnSpcReduction="20000"/>
          </a:bodyPr>
          <a:lstStyle/>
          <a:p>
            <a:pPr defTabSz="914400">
              <a:lnSpc>
                <a:spcPct val="90000"/>
              </a:lnSpc>
              <a:spcAft>
                <a:spcPts val="600"/>
              </a:spcAft>
            </a:pPr>
            <a:r>
              <a:rPr lang="en-US" sz="2900" dirty="0">
                <a:latin typeface="+mj-lt"/>
              </a:rPr>
              <a:t>279 BCE</a:t>
            </a:r>
          </a:p>
          <a:p>
            <a:pPr marL="285750" indent="-228600" algn="l" defTabSz="914400">
              <a:lnSpc>
                <a:spcPct val="90000"/>
              </a:lnSpc>
              <a:spcAft>
                <a:spcPts val="600"/>
              </a:spcAft>
              <a:buFont typeface="Arial" panose="020B0604020202020204" pitchFamily="34" charset="0"/>
              <a:buChar char="•"/>
            </a:pPr>
            <a:r>
              <a:rPr lang="en-US" sz="2000" dirty="0"/>
              <a:t>A Celtic army under Brennus invades Greece. They defeat a Makedonian army under Ptolemy Keraunos, but the Spartans temporarily hold Brennus at Thermopylae. Brennus retreats to the north only to defeat the pursuing Spartans in a battle near Mount </a:t>
            </a:r>
            <a:r>
              <a:rPr lang="en-US" sz="2000" dirty="0" err="1"/>
              <a:t>Othrys</a:t>
            </a:r>
            <a:r>
              <a:rPr lang="en-US" sz="2000" dirty="0"/>
              <a:t>. He then presses on and conquers Delphi, before retreating northwards.</a:t>
            </a:r>
          </a:p>
          <a:p>
            <a:pPr marL="285750" indent="-228600" algn="l" defTabSz="914400">
              <a:lnSpc>
                <a:spcPct val="90000"/>
              </a:lnSpc>
              <a:spcAft>
                <a:spcPts val="600"/>
              </a:spcAft>
              <a:buFont typeface="Arial" panose="020B0604020202020204" pitchFamily="34" charset="0"/>
              <a:buChar char="•"/>
            </a:pPr>
            <a:r>
              <a:rPr lang="en-US" sz="2000" dirty="0"/>
              <a:t>The Celtic hosts splits, and a Celtic Kingdom of Tylis is founded under Cerethrius. Part of the host moves northwards to establish a kingdom in Pannonia, under Bolgios. Celtic Singidunum is founded. Brennus crosses the Hellespont and overruns Bithynia.</a:t>
            </a:r>
          </a:p>
          <a:p>
            <a:pPr marL="285750" indent="-228600" algn="l" defTabSz="914400">
              <a:lnSpc>
                <a:spcPct val="90000"/>
              </a:lnSpc>
              <a:spcAft>
                <a:spcPts val="600"/>
              </a:spcAft>
              <a:buFont typeface="Arial" panose="020B0604020202020204" pitchFamily="34" charset="0"/>
              <a:buChar char="•"/>
            </a:pPr>
            <a:r>
              <a:rPr lang="en-US" sz="2000" dirty="0"/>
              <a:t>Pyrrhus defeats the Romans at Asculum. Peace is negotiated, with Rome acknowledging his dominion over Magna Graecia.</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774" r="5292" b="-2"/>
          <a:stretch/>
        </p:blipFill>
        <p:spPr>
          <a:xfrm>
            <a:off x="4038600" y="457199"/>
            <a:ext cx="7696201" cy="4628272"/>
          </a:xfrm>
          <a:prstGeom prst="rect">
            <a:avLst/>
          </a:prstGeom>
        </p:spPr>
      </p:pic>
      <p:sp>
        <p:nvSpPr>
          <p:cNvPr id="36" name="Rectangle 35">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F1A8F33-967F-455D-885F-CB0BB0A9E6D5}"/>
              </a:ext>
            </a:extLst>
          </p:cNvPr>
          <p:cNvSpPr txBox="1"/>
          <p:nvPr/>
        </p:nvSpPr>
        <p:spPr>
          <a:xfrm>
            <a:off x="6543675" y="5173336"/>
            <a:ext cx="5191126" cy="738664"/>
          </a:xfrm>
          <a:prstGeom prst="rect">
            <a:avLst/>
          </a:prstGeom>
          <a:noFill/>
        </p:spPr>
        <p:txBody>
          <a:bodyPr wrap="square" rtlCol="0">
            <a:spAutoFit/>
          </a:bodyPr>
          <a:lstStyle/>
          <a:p>
            <a:r>
              <a:rPr lang="en-US" sz="1400" dirty="0"/>
              <a:t>* ”</a:t>
            </a:r>
            <a:r>
              <a:rPr lang="en-US" sz="1400" dirty="0" err="1"/>
              <a:t>Makedon</a:t>
            </a:r>
            <a:r>
              <a:rPr lang="en-US" sz="1400" dirty="0"/>
              <a:t>” here is simply a term for Antigonus II Gonatas’ rump state in Greece. He is not presently recognized as a king, though he does still “wear the purple”.</a:t>
            </a:r>
          </a:p>
        </p:txBody>
      </p:sp>
    </p:spTree>
    <p:extLst>
      <p:ext uri="{BB962C8B-B14F-4D97-AF65-F5344CB8AC3E}">
        <p14:creationId xmlns:p14="http://schemas.microsoft.com/office/powerpoint/2010/main" val="3965600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D1248EE-67D1-4BDE-AB0E-01D7CD8DD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342901" y="457198"/>
            <a:ext cx="3358408" cy="4628272"/>
          </a:xfrm>
          <a:prstGeom prst="rect">
            <a:avLst/>
          </a:prstGeom>
        </p:spPr>
        <p:txBody>
          <a:bodyPr vert="horz" lIns="91440" tIns="45720" rIns="91440" bIns="45720" rtlCol="0" anchor="b">
            <a:normAutofit/>
          </a:bodyPr>
          <a:lstStyle/>
          <a:p>
            <a:pPr defTabSz="914400">
              <a:lnSpc>
                <a:spcPct val="90000"/>
              </a:lnSpc>
              <a:spcAft>
                <a:spcPts val="600"/>
              </a:spcAft>
            </a:pPr>
            <a:r>
              <a:rPr lang="en-US" sz="2900" dirty="0">
                <a:latin typeface="+mj-lt"/>
              </a:rPr>
              <a:t>278 BCE</a:t>
            </a:r>
          </a:p>
          <a:p>
            <a:pPr marL="285750" indent="-228600" algn="l" defTabSz="914400">
              <a:lnSpc>
                <a:spcPct val="90000"/>
              </a:lnSpc>
              <a:spcAft>
                <a:spcPts val="600"/>
              </a:spcAft>
              <a:buFont typeface="Arial" panose="020B0604020202020204" pitchFamily="34" charset="0"/>
              <a:buChar char="•"/>
            </a:pPr>
            <a:r>
              <a:rPr lang="en-US" dirty="0"/>
              <a:t>Brennus is defeated by Antiochus Soter near Ankyra. He acknowledges Seleukid sovereignty, and the majority of his Celts are settled in Galatia; many of the Celtic warriors take up service with the Seleukid Basileus.</a:t>
            </a:r>
          </a:p>
          <a:p>
            <a:pPr marL="285750" indent="-228600" algn="l" defTabSz="914400">
              <a:lnSpc>
                <a:spcPct val="90000"/>
              </a:lnSpc>
              <a:spcAft>
                <a:spcPts val="600"/>
              </a:spcAft>
              <a:buFont typeface="Arial" panose="020B0604020202020204" pitchFamily="34" charset="0"/>
              <a:buChar char="•"/>
            </a:pPr>
            <a:r>
              <a:rPr lang="en-US" dirty="0"/>
              <a:t>Beginning of Seleukid policy of establishment of Celtic military colonies, from Asia minor to Bactria and Sindhia.</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2505" b="2505"/>
          <a:stretch/>
        </p:blipFill>
        <p:spPr>
          <a:xfrm>
            <a:off x="4038600" y="457199"/>
            <a:ext cx="7696201" cy="4628272"/>
          </a:xfrm>
          <a:prstGeom prst="rect">
            <a:avLst/>
          </a:prstGeom>
        </p:spPr>
      </p:pic>
      <p:sp>
        <p:nvSpPr>
          <p:cNvPr id="36" name="Rectangle 35">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D4F3BA8-F9D7-4E99-9260-ABFC208D9C89}"/>
              </a:ext>
            </a:extLst>
          </p:cNvPr>
          <p:cNvSpPr txBox="1"/>
          <p:nvPr/>
        </p:nvSpPr>
        <p:spPr>
          <a:xfrm>
            <a:off x="5000625" y="5423935"/>
            <a:ext cx="6734176" cy="523220"/>
          </a:xfrm>
          <a:prstGeom prst="rect">
            <a:avLst/>
          </a:prstGeom>
          <a:noFill/>
        </p:spPr>
        <p:txBody>
          <a:bodyPr wrap="square" rtlCol="0">
            <a:spAutoFit/>
          </a:bodyPr>
          <a:lstStyle/>
          <a:p>
            <a:r>
              <a:rPr lang="en-US" sz="1400" dirty="0"/>
              <a:t>* No historical or canon references to Seleukid gains in Europe. Antigonus II historically regains his lands before losing most of them to Pyrrhus.</a:t>
            </a:r>
          </a:p>
        </p:txBody>
      </p:sp>
    </p:spTree>
    <p:extLst>
      <p:ext uri="{BB962C8B-B14F-4D97-AF65-F5344CB8AC3E}">
        <p14:creationId xmlns:p14="http://schemas.microsoft.com/office/powerpoint/2010/main" val="2804467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a:lnSpc>
                <a:spcPct val="90000"/>
              </a:lnSpc>
              <a:spcAft>
                <a:spcPts val="600"/>
              </a:spcAft>
            </a:pPr>
            <a:r>
              <a:rPr lang="en-US" sz="2400" dirty="0">
                <a:latin typeface="+mj-lt"/>
              </a:rPr>
              <a:t>330 BCE</a:t>
            </a:r>
          </a:p>
          <a:p>
            <a:pPr marL="285750" indent="-228600">
              <a:lnSpc>
                <a:spcPct val="90000"/>
              </a:lnSpc>
              <a:spcAft>
                <a:spcPts val="600"/>
              </a:spcAft>
              <a:buFont typeface="Arial" panose="020B0604020202020204" pitchFamily="34" charset="0"/>
              <a:buChar char="•"/>
            </a:pPr>
            <a:r>
              <a:rPr lang="en-US" sz="1900" dirty="0" err="1"/>
              <a:t>Megas</a:t>
            </a:r>
            <a:r>
              <a:rPr lang="en-US" sz="1900" dirty="0"/>
              <a:t> Alexandros conquers Persia.</a:t>
            </a:r>
          </a:p>
          <a:p>
            <a:pPr marL="285750" indent="-228600">
              <a:lnSpc>
                <a:spcPct val="90000"/>
              </a:lnSpc>
              <a:spcAft>
                <a:spcPts val="600"/>
              </a:spcAft>
              <a:buFont typeface="Arial" panose="020B0604020202020204" pitchFamily="34" charset="0"/>
              <a:buChar char="•"/>
            </a:pPr>
            <a:r>
              <a:rPr lang="en-US" sz="1900" dirty="0"/>
              <a:t>Beginning of implementation of policies regarding the Hellenic colonization of the East.</a:t>
            </a:r>
          </a:p>
          <a:p>
            <a:pPr marL="285750" indent="-228600">
              <a:lnSpc>
                <a:spcPct val="90000"/>
              </a:lnSpc>
              <a:spcAft>
                <a:spcPts val="600"/>
              </a:spcAft>
              <a:buFont typeface="Arial" panose="020B0604020202020204" pitchFamily="34" charset="0"/>
              <a:buChar char="•"/>
            </a:pPr>
            <a:r>
              <a:rPr lang="en-US" sz="1900" dirty="0"/>
              <a:t>Parmenion is appointed Satrap of Ecbatana, his son Philotas sent to Media to oversee the creation of Hellenic military colonies in the region.</a:t>
            </a:r>
            <a:br>
              <a:rPr lang="en-US" sz="1900" dirty="0"/>
            </a:br>
            <a:endParaRPr lang="en-US" sz="1900" dirty="0"/>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18413" r="1841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136028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D1248EE-67D1-4BDE-AB0E-01D7CD8DD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6551" b="6551"/>
          <a:stretch/>
        </p:blipFill>
        <p:spPr>
          <a:xfrm>
            <a:off x="1888436" y="457198"/>
            <a:ext cx="9846366" cy="5921319"/>
          </a:xfrm>
          <a:prstGeom prst="rect">
            <a:avLst/>
          </a:prstGeom>
        </p:spPr>
      </p:pic>
      <p:sp>
        <p:nvSpPr>
          <p:cNvPr id="5" name="Oval 4">
            <a:extLst>
              <a:ext uri="{FF2B5EF4-FFF2-40B4-BE49-F238E27FC236}">
                <a16:creationId xmlns:a16="http://schemas.microsoft.com/office/drawing/2014/main" id="{31216896-E2E0-4BF7-B678-90D0237572C8}"/>
              </a:ext>
            </a:extLst>
          </p:cNvPr>
          <p:cNvSpPr/>
          <p:nvPr/>
        </p:nvSpPr>
        <p:spPr>
          <a:xfrm rot="17675728">
            <a:off x="-740465" y="792902"/>
            <a:ext cx="5257799" cy="8150087"/>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143837" y="1277013"/>
            <a:ext cx="4654193" cy="4628272"/>
          </a:xfrm>
          <a:prstGeom prst="rect">
            <a:avLst/>
          </a:prstGeom>
        </p:spPr>
        <p:txBody>
          <a:bodyPr vert="horz" lIns="91440" tIns="45720" rIns="91440" bIns="45720" rtlCol="0" anchor="b">
            <a:normAutofit/>
          </a:bodyPr>
          <a:lstStyle/>
          <a:p>
            <a:pPr defTabSz="914400">
              <a:lnSpc>
                <a:spcPct val="90000"/>
              </a:lnSpc>
              <a:spcAft>
                <a:spcPts val="600"/>
              </a:spcAft>
            </a:pPr>
            <a:r>
              <a:rPr lang="en-US" sz="2900" dirty="0">
                <a:latin typeface="+mj-lt"/>
              </a:rPr>
              <a:t>277 BCE</a:t>
            </a:r>
          </a:p>
          <a:p>
            <a:pPr marL="285750" indent="-228600" algn="l" defTabSz="914400">
              <a:lnSpc>
                <a:spcPct val="90000"/>
              </a:lnSpc>
              <a:spcAft>
                <a:spcPts val="600"/>
              </a:spcAft>
              <a:buFont typeface="Arial" panose="020B0604020202020204" pitchFamily="34" charset="0"/>
              <a:buChar char="•"/>
            </a:pPr>
            <a:r>
              <a:rPr lang="en-US" sz="1600" dirty="0" err="1"/>
              <a:t>Daco</a:t>
            </a:r>
            <a:r>
              <a:rPr lang="en-US" sz="1600" dirty="0"/>
              <a:t>-Celtic War, following Scordisci invasion of Dacia. Defeated, Bolgios King of the Scordisci marries </a:t>
            </a:r>
            <a:r>
              <a:rPr lang="en-US" sz="1600" dirty="0" err="1"/>
              <a:t>Darava</a:t>
            </a:r>
            <a:r>
              <a:rPr lang="en-US" sz="1600" dirty="0"/>
              <a:t>, the daughter of the Dacian King and retires to Singidunum. Beginning of the </a:t>
            </a:r>
            <a:r>
              <a:rPr lang="en-US" sz="1600" dirty="0" err="1"/>
              <a:t>Daco</a:t>
            </a:r>
            <a:r>
              <a:rPr lang="en-US" sz="1600" dirty="0"/>
              <a:t>-Celtic alliance.</a:t>
            </a:r>
          </a:p>
          <a:p>
            <a:pPr marL="285750" indent="-228600" algn="l" defTabSz="914400">
              <a:lnSpc>
                <a:spcPct val="90000"/>
              </a:lnSpc>
              <a:spcAft>
                <a:spcPts val="600"/>
              </a:spcAft>
              <a:buFont typeface="Arial" panose="020B0604020202020204" pitchFamily="34" charset="0"/>
              <a:buChar char="•"/>
            </a:pPr>
            <a:r>
              <a:rPr lang="en-US" sz="1600" b="1" dirty="0"/>
              <a:t>Seleukid victory at the Battle of Ujjain, though a pyrrhic victory at that. Antiochus I Soter reaches Sindhia with his army composed of Hellenic and Celtic troops. Celtic town of </a:t>
            </a:r>
            <a:r>
              <a:rPr lang="en-US" sz="1600" b="1" dirty="0" err="1"/>
              <a:t>Gigantedunon</a:t>
            </a:r>
            <a:r>
              <a:rPr lang="en-US" sz="1600" b="1" dirty="0"/>
              <a:t> (“stronghold of giants”) founded across from Alexandria on the Indus.</a:t>
            </a:r>
          </a:p>
        </p:txBody>
      </p:sp>
    </p:spTree>
    <p:extLst>
      <p:ext uri="{BB962C8B-B14F-4D97-AF65-F5344CB8AC3E}">
        <p14:creationId xmlns:p14="http://schemas.microsoft.com/office/powerpoint/2010/main" val="2087160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D1248EE-67D1-4BDE-AB0E-01D7CD8DD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4954" b="4954"/>
          <a:stretch/>
        </p:blipFill>
        <p:spPr>
          <a:xfrm>
            <a:off x="1888436" y="457198"/>
            <a:ext cx="9846366" cy="5921319"/>
          </a:xfrm>
          <a:prstGeom prst="rect">
            <a:avLst/>
          </a:prstGeom>
        </p:spPr>
      </p:pic>
      <p:graphicFrame>
        <p:nvGraphicFramePr>
          <p:cNvPr id="40" name="TextBox 3">
            <a:extLst>
              <a:ext uri="{FF2B5EF4-FFF2-40B4-BE49-F238E27FC236}">
                <a16:creationId xmlns:a16="http://schemas.microsoft.com/office/drawing/2014/main" id="{4C25967A-0FE8-4858-88AE-24575214AAA3}"/>
              </a:ext>
            </a:extLst>
          </p:cNvPr>
          <p:cNvGraphicFramePr/>
          <p:nvPr>
            <p:extLst>
              <p:ext uri="{D42A27DB-BD31-4B8C-83A1-F6EECF244321}">
                <p14:modId xmlns:p14="http://schemas.microsoft.com/office/powerpoint/2010/main" val="2315966212"/>
              </p:ext>
            </p:extLst>
          </p:nvPr>
        </p:nvGraphicFramePr>
        <p:xfrm>
          <a:off x="256852" y="486286"/>
          <a:ext cx="4654193" cy="59213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1958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D1248EE-67D1-4BDE-AB0E-01D7CD8DD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342901" y="457198"/>
            <a:ext cx="3358408" cy="4628272"/>
          </a:xfrm>
          <a:prstGeom prst="rect">
            <a:avLst/>
          </a:prstGeom>
        </p:spPr>
        <p:txBody>
          <a:bodyPr vert="horz" lIns="91440" tIns="45720" rIns="91440" bIns="45720" rtlCol="0" anchor="b">
            <a:normAutofit/>
          </a:bodyPr>
          <a:lstStyle/>
          <a:p>
            <a:pPr defTabSz="914400">
              <a:lnSpc>
                <a:spcPct val="90000"/>
              </a:lnSpc>
              <a:spcAft>
                <a:spcPts val="600"/>
              </a:spcAft>
            </a:pPr>
            <a:r>
              <a:rPr lang="en-US" sz="2900" dirty="0">
                <a:latin typeface="+mj-lt"/>
              </a:rPr>
              <a:t>273 BCE</a:t>
            </a:r>
          </a:p>
          <a:p>
            <a:pPr marL="285750" indent="-228600" algn="l" defTabSz="914400">
              <a:lnSpc>
                <a:spcPct val="90000"/>
              </a:lnSpc>
              <a:spcAft>
                <a:spcPts val="600"/>
              </a:spcAft>
              <a:buFont typeface="Arial" panose="020B0604020202020204" pitchFamily="34" charset="0"/>
              <a:buChar char="•"/>
            </a:pPr>
            <a:r>
              <a:rPr lang="en-US" b="1" dirty="0"/>
              <a:t>In exchange for land and titles in the Indus Valley, a handful of Seleukid generals defect to the Mauryan army in secret. They wait for a major battle to show their treason.</a:t>
            </a:r>
          </a:p>
          <a:p>
            <a:pPr marL="285750" indent="-228600" algn="l" defTabSz="914400">
              <a:lnSpc>
                <a:spcPct val="90000"/>
              </a:lnSpc>
              <a:spcAft>
                <a:spcPts val="600"/>
              </a:spcAft>
              <a:buFont typeface="Arial" panose="020B0604020202020204" pitchFamily="34" charset="0"/>
              <a:buChar char="•"/>
            </a:pPr>
            <a:r>
              <a:rPr lang="en-US" i="1" dirty="0"/>
              <a:t>Ashoka the Great defeats the Seleukids in battle near Pataliputra.</a:t>
            </a:r>
          </a:p>
          <a:p>
            <a:pPr marL="285750" indent="-228600" algn="l" defTabSz="914400">
              <a:lnSpc>
                <a:spcPct val="90000"/>
              </a:lnSpc>
              <a:spcAft>
                <a:spcPts val="600"/>
              </a:spcAft>
              <a:buFont typeface="Arial" panose="020B0604020202020204" pitchFamily="34" charset="0"/>
              <a:buChar char="•"/>
            </a:pPr>
            <a:r>
              <a:rPr lang="en-US" i="1" dirty="0"/>
              <a:t>Following the Treaty of Taxila, the “Great Satrapy of Sindhia” becomes subject to his direct rule. He marries the Seleukid princess Olympia as part of the peace negotiations.</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7588" b="7588"/>
          <a:stretch/>
        </p:blipFill>
        <p:spPr>
          <a:xfrm>
            <a:off x="4038600" y="457199"/>
            <a:ext cx="7696201" cy="4628272"/>
          </a:xfrm>
          <a:prstGeom prst="rect">
            <a:avLst/>
          </a:prstGeom>
        </p:spPr>
      </p:pic>
      <p:sp>
        <p:nvSpPr>
          <p:cNvPr id="36" name="Rectangle 35">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268F6F4-6DAB-4506-B321-AE6B1E61D57B}"/>
              </a:ext>
            </a:extLst>
          </p:cNvPr>
          <p:cNvSpPr txBox="1"/>
          <p:nvPr/>
        </p:nvSpPr>
        <p:spPr>
          <a:xfrm>
            <a:off x="351889" y="5281469"/>
            <a:ext cx="11488221" cy="923330"/>
          </a:xfrm>
          <a:prstGeom prst="rect">
            <a:avLst/>
          </a:prstGeom>
          <a:noFill/>
        </p:spPr>
        <p:txBody>
          <a:bodyPr wrap="square" rtlCol="0">
            <a:spAutoFit/>
          </a:bodyPr>
          <a:lstStyle/>
          <a:p>
            <a:pPr algn="ctr"/>
            <a:r>
              <a:rPr lang="en-US" i="1" dirty="0"/>
              <a:t>CHANGES: </a:t>
            </a:r>
            <a:r>
              <a:rPr lang="en-US" i="1" dirty="0" err="1"/>
              <a:t>Shaytana</a:t>
            </a:r>
            <a:r>
              <a:rPr lang="en-US" i="1" dirty="0"/>
              <a:t> had written that Ashoka was already Satrap of Sindhia, and that “Eastern Sindhia” became quasi-independent. This implies the Mauryan Rebellion wasn’t already in progress, and that Sindhia had been divided. To alleviate confusion, I changed Ashoka’s title before the treaty but kept the result the same: one Sindhia, ruled by Ashoka.</a:t>
            </a:r>
          </a:p>
        </p:txBody>
      </p:sp>
    </p:spTree>
    <p:extLst>
      <p:ext uri="{BB962C8B-B14F-4D97-AF65-F5344CB8AC3E}">
        <p14:creationId xmlns:p14="http://schemas.microsoft.com/office/powerpoint/2010/main" val="1026042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D1248EE-67D1-4BDE-AB0E-01D7CD8DD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342901" y="457197"/>
            <a:ext cx="3358408" cy="4988105"/>
          </a:xfrm>
          <a:prstGeom prst="rect">
            <a:avLst/>
          </a:prstGeom>
        </p:spPr>
        <p:txBody>
          <a:bodyPr vert="horz" lIns="91440" tIns="45720" rIns="91440" bIns="45720" rtlCol="0" anchor="b">
            <a:normAutofit/>
          </a:bodyPr>
          <a:lstStyle/>
          <a:p>
            <a:pPr defTabSz="914400">
              <a:lnSpc>
                <a:spcPct val="90000"/>
              </a:lnSpc>
              <a:spcAft>
                <a:spcPts val="600"/>
              </a:spcAft>
            </a:pPr>
            <a:r>
              <a:rPr lang="en-US" sz="3200" dirty="0">
                <a:latin typeface="+mj-lt"/>
              </a:rPr>
              <a:t>272 BCE</a:t>
            </a:r>
          </a:p>
          <a:p>
            <a:pPr marL="285750" indent="-228600" algn="l" defTabSz="914400">
              <a:lnSpc>
                <a:spcPct val="90000"/>
              </a:lnSpc>
              <a:spcAft>
                <a:spcPts val="600"/>
              </a:spcAft>
              <a:buFont typeface="Arial" panose="020B0604020202020204" pitchFamily="34" charset="0"/>
              <a:buChar char="•"/>
            </a:pPr>
            <a:r>
              <a:rPr lang="en-US" sz="2000" dirty="0"/>
              <a:t>The Spartans under </a:t>
            </a:r>
            <a:r>
              <a:rPr lang="en-US" sz="2000" dirty="0" err="1"/>
              <a:t>Areus</a:t>
            </a:r>
            <a:r>
              <a:rPr lang="en-US" sz="2000" dirty="0"/>
              <a:t> I defeat Pyrrhus at the Battle of Argos, and Pyrrhus is killed.</a:t>
            </a:r>
          </a:p>
          <a:p>
            <a:pPr marL="285750" indent="-228600" algn="l" defTabSz="914400">
              <a:lnSpc>
                <a:spcPct val="90000"/>
              </a:lnSpc>
              <a:spcAft>
                <a:spcPts val="600"/>
              </a:spcAft>
              <a:buFont typeface="Arial" panose="020B0604020202020204" pitchFamily="34" charset="0"/>
              <a:buChar char="•"/>
            </a:pPr>
            <a:r>
              <a:rPr lang="en-US" sz="2000" dirty="0" err="1"/>
              <a:t>Areus</a:t>
            </a:r>
            <a:r>
              <a:rPr lang="en-US" sz="2000" dirty="0"/>
              <a:t> I is proclaimed King of the Hellenes, while Antigonus II Gonatas manages to regain the Makedonian throne.</a:t>
            </a:r>
          </a:p>
          <a:p>
            <a:pPr marL="285750" indent="-228600" algn="l" defTabSz="914400">
              <a:lnSpc>
                <a:spcPct val="90000"/>
              </a:lnSpc>
              <a:spcAft>
                <a:spcPts val="600"/>
              </a:spcAft>
              <a:buFont typeface="Arial" panose="020B0604020202020204" pitchFamily="34" charset="0"/>
              <a:buChar char="•"/>
            </a:pPr>
            <a:r>
              <a:rPr lang="en-US" sz="2000" dirty="0"/>
              <a:t>Following the Treaty of Corinth Antigonus II is acknowledged as King of Makedonia, while Sparta retains the entire Peloponnesus.</a:t>
            </a:r>
            <a:endParaRPr lang="en-US" sz="2000" i="1" dirty="0"/>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15657" b="15657"/>
          <a:stretch/>
        </p:blipFill>
        <p:spPr>
          <a:xfrm>
            <a:off x="4038600" y="457199"/>
            <a:ext cx="7696201" cy="4628272"/>
          </a:xfrm>
          <a:prstGeom prst="rect">
            <a:avLst/>
          </a:prstGeom>
        </p:spPr>
      </p:pic>
      <p:sp>
        <p:nvSpPr>
          <p:cNvPr id="36" name="Rectangle 35">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4B1C9FC-55A1-4F19-A389-1394DCDBB803}"/>
              </a:ext>
            </a:extLst>
          </p:cNvPr>
          <p:cNvSpPr txBox="1"/>
          <p:nvPr/>
        </p:nvSpPr>
        <p:spPr>
          <a:xfrm>
            <a:off x="4038600" y="5445303"/>
            <a:ext cx="7786955" cy="584775"/>
          </a:xfrm>
          <a:prstGeom prst="rect">
            <a:avLst/>
          </a:prstGeom>
          <a:noFill/>
        </p:spPr>
        <p:txBody>
          <a:bodyPr wrap="square" rtlCol="0">
            <a:spAutoFit/>
          </a:bodyPr>
          <a:lstStyle/>
          <a:p>
            <a:r>
              <a:rPr lang="en-US" sz="1600" dirty="0"/>
              <a:t>*Epirus is absorbed into </a:t>
            </a:r>
            <a:r>
              <a:rPr lang="en-US" sz="1600" dirty="0" err="1"/>
              <a:t>Makedon</a:t>
            </a:r>
            <a:r>
              <a:rPr lang="en-US" sz="1600" dirty="0"/>
              <a:t>, while most of Pyrrhus’ holdings in Italy surrender to Rome. The Mamertines claim </a:t>
            </a:r>
            <a:r>
              <a:rPr lang="en-US" sz="1600" dirty="0" err="1"/>
              <a:t>Rhegium</a:t>
            </a:r>
            <a:r>
              <a:rPr lang="en-US" sz="1600" dirty="0"/>
              <a:t> and the </a:t>
            </a:r>
            <a:r>
              <a:rPr lang="en-US" sz="1600" dirty="0" err="1"/>
              <a:t>Brutii</a:t>
            </a:r>
            <a:r>
              <a:rPr lang="en-US" sz="1600" dirty="0"/>
              <a:t> region at the end of the peninsula.</a:t>
            </a:r>
          </a:p>
        </p:txBody>
      </p:sp>
    </p:spTree>
    <p:extLst>
      <p:ext uri="{BB962C8B-B14F-4D97-AF65-F5344CB8AC3E}">
        <p14:creationId xmlns:p14="http://schemas.microsoft.com/office/powerpoint/2010/main" val="1027944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defTabSz="914400">
              <a:lnSpc>
                <a:spcPct val="90000"/>
              </a:lnSpc>
              <a:spcAft>
                <a:spcPts val="600"/>
              </a:spcAft>
            </a:pPr>
            <a:r>
              <a:rPr lang="en-US" sz="3600" dirty="0">
                <a:latin typeface="+mj-lt"/>
              </a:rPr>
              <a:t>270 BCE</a:t>
            </a:r>
          </a:p>
          <a:p>
            <a:pPr marL="285750" indent="-228600" defTabSz="914400">
              <a:lnSpc>
                <a:spcPct val="90000"/>
              </a:lnSpc>
              <a:spcAft>
                <a:spcPts val="600"/>
              </a:spcAft>
              <a:buFont typeface="Arial" panose="020B0604020202020204" pitchFamily="34" charset="0"/>
              <a:buChar char="•"/>
            </a:pPr>
            <a:r>
              <a:rPr lang="en-US" sz="2200" dirty="0"/>
              <a:t>Romans drive out the Mamertines from </a:t>
            </a:r>
            <a:r>
              <a:rPr lang="en-US" sz="2200" dirty="0" err="1"/>
              <a:t>Rhegium</a:t>
            </a:r>
            <a:r>
              <a:rPr lang="en-US" sz="2200" dirty="0"/>
              <a:t> and restore it to its Greek citizens.</a:t>
            </a:r>
          </a:p>
          <a:p>
            <a:pPr marL="285750" indent="-228600" defTabSz="914400">
              <a:lnSpc>
                <a:spcPct val="90000"/>
              </a:lnSpc>
              <a:spcAft>
                <a:spcPts val="600"/>
              </a:spcAft>
              <a:buFont typeface="Arial" panose="020B0604020202020204" pitchFamily="34" charset="0"/>
              <a:buChar char="•"/>
            </a:pPr>
            <a:r>
              <a:rPr lang="en-US" sz="2200" dirty="0"/>
              <a:t>Mamertines retreat to Sicily.</a:t>
            </a:r>
            <a:endParaRPr lang="en-US" sz="2200" i="1" dirty="0"/>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r="-3" b="303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2" name="TextBox 1">
            <a:extLst>
              <a:ext uri="{FF2B5EF4-FFF2-40B4-BE49-F238E27FC236}">
                <a16:creationId xmlns:a16="http://schemas.microsoft.com/office/drawing/2014/main" id="{64B1C9FC-55A1-4F19-A389-1394DCDBB803}"/>
              </a:ext>
            </a:extLst>
          </p:cNvPr>
          <p:cNvSpPr txBox="1"/>
          <p:nvPr/>
        </p:nvSpPr>
        <p:spPr>
          <a:xfrm>
            <a:off x="640081" y="5478181"/>
            <a:ext cx="4671622" cy="954107"/>
          </a:xfrm>
          <a:prstGeom prst="rect">
            <a:avLst/>
          </a:prstGeom>
          <a:noFill/>
        </p:spPr>
        <p:txBody>
          <a:bodyPr wrap="square" rtlCol="0">
            <a:spAutoFit/>
          </a:bodyPr>
          <a:lstStyle/>
          <a:p>
            <a:pPr>
              <a:spcAft>
                <a:spcPts val="600"/>
              </a:spcAft>
            </a:pPr>
            <a:r>
              <a:rPr lang="en-US" sz="1400" dirty="0"/>
              <a:t>*When Rome restores </a:t>
            </a:r>
            <a:r>
              <a:rPr lang="en-US" sz="1400" dirty="0" err="1"/>
              <a:t>Rhegium</a:t>
            </a:r>
            <a:r>
              <a:rPr lang="en-US" sz="1400" dirty="0"/>
              <a:t> “to its Greek citizens”, this is interpreted more culturally than politically. Whoever is ruling the city directly would ultimately be subject to Rome after this event.</a:t>
            </a:r>
          </a:p>
        </p:txBody>
      </p:sp>
    </p:spTree>
    <p:extLst>
      <p:ext uri="{BB962C8B-B14F-4D97-AF65-F5344CB8AC3E}">
        <p14:creationId xmlns:p14="http://schemas.microsoft.com/office/powerpoint/2010/main" val="2649834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defTabSz="914400">
              <a:lnSpc>
                <a:spcPct val="90000"/>
              </a:lnSpc>
              <a:spcAft>
                <a:spcPts val="600"/>
              </a:spcAft>
            </a:pPr>
            <a:r>
              <a:rPr lang="en-US" sz="3600" dirty="0">
                <a:latin typeface="+mj-lt"/>
              </a:rPr>
              <a:t>269 BCE</a:t>
            </a:r>
          </a:p>
          <a:p>
            <a:pPr marL="285750" indent="-228600" defTabSz="914400">
              <a:lnSpc>
                <a:spcPct val="90000"/>
              </a:lnSpc>
              <a:spcAft>
                <a:spcPts val="600"/>
              </a:spcAft>
              <a:buFont typeface="Arial" panose="020B0604020202020204" pitchFamily="34" charset="0"/>
              <a:buChar char="•"/>
            </a:pPr>
            <a:r>
              <a:rPr lang="en-US" sz="2200" dirty="0" err="1"/>
              <a:t>Hieron</a:t>
            </a:r>
            <a:r>
              <a:rPr lang="en-US" sz="2200" dirty="0"/>
              <a:t> II of Syracuse defeats the Mamertines near </a:t>
            </a:r>
            <a:r>
              <a:rPr lang="en-US" sz="2200" dirty="0" err="1"/>
              <a:t>Mylae</a:t>
            </a:r>
            <a:r>
              <a:rPr lang="en-US" sz="2200" dirty="0"/>
              <a:t>. The defeated Mamertines accept his sovereignty and </a:t>
            </a:r>
            <a:r>
              <a:rPr lang="en-US" sz="2200" dirty="0" err="1"/>
              <a:t>Hieron</a:t>
            </a:r>
            <a:r>
              <a:rPr lang="en-US" sz="2200" dirty="0"/>
              <a:t> II becomes king of the entire island.</a:t>
            </a:r>
            <a:endParaRPr lang="en-US" sz="2200" i="1" dirty="0"/>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828" r="82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70516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fontScale="92500"/>
          </a:bodyPr>
          <a:lstStyle/>
          <a:p>
            <a:pPr defTabSz="914400">
              <a:lnSpc>
                <a:spcPct val="90000"/>
              </a:lnSpc>
              <a:spcAft>
                <a:spcPts val="600"/>
              </a:spcAft>
            </a:pPr>
            <a:r>
              <a:rPr lang="en-US" sz="3600" dirty="0">
                <a:latin typeface="+mj-lt"/>
              </a:rPr>
              <a:t>265 BCE</a:t>
            </a:r>
          </a:p>
          <a:p>
            <a:pPr marL="285750" indent="-228600" defTabSz="914400">
              <a:lnSpc>
                <a:spcPct val="90000"/>
              </a:lnSpc>
              <a:spcAft>
                <a:spcPts val="600"/>
              </a:spcAft>
              <a:buFont typeface="Arial" panose="020B0604020202020204" pitchFamily="34" charset="0"/>
              <a:buChar char="•"/>
            </a:pPr>
            <a:r>
              <a:rPr lang="en-US" sz="2200" b="1" dirty="0"/>
              <a:t>Kalinga is conquered by Ashoka the Great.</a:t>
            </a:r>
          </a:p>
          <a:p>
            <a:pPr marL="285750" indent="-228600" defTabSz="914400">
              <a:lnSpc>
                <a:spcPct val="90000"/>
              </a:lnSpc>
              <a:spcAft>
                <a:spcPts val="600"/>
              </a:spcAft>
              <a:buFont typeface="Arial" panose="020B0604020202020204" pitchFamily="34" charset="0"/>
              <a:buChar char="•"/>
            </a:pPr>
            <a:r>
              <a:rPr lang="en-US" sz="2200" b="1" dirty="0"/>
              <a:t>Ashoka is mortified by the death toll after the Battle of Kalinga. Over one hundred thousand lay dead and the rivers ran red with blood. Ashoka embraces Buddhism and begins a more peaceful, benevolent reign.</a:t>
            </a:r>
            <a:endParaRPr lang="en-US" sz="2200" b="1" i="1" dirty="0"/>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1770" r="177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639359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DB894-502D-4473-8189-C7F7050B360F}"/>
              </a:ext>
            </a:extLst>
          </p:cNvPr>
          <p:cNvSpPr txBox="1"/>
          <p:nvPr/>
        </p:nvSpPr>
        <p:spPr>
          <a:xfrm>
            <a:off x="648931" y="2438401"/>
            <a:ext cx="3667036" cy="3779520"/>
          </a:xfrm>
          <a:prstGeom prst="rect">
            <a:avLst/>
          </a:prstGeom>
        </p:spPr>
        <p:txBody>
          <a:bodyPr vert="horz" lIns="91440" tIns="45720" rIns="91440" bIns="45720" rtlCol="0">
            <a:normAutofit/>
          </a:bodyPr>
          <a:lstStyle/>
          <a:p>
            <a:pPr defTabSz="914400">
              <a:lnSpc>
                <a:spcPct val="90000"/>
              </a:lnSpc>
              <a:spcAft>
                <a:spcPts val="600"/>
              </a:spcAft>
            </a:pPr>
            <a:r>
              <a:rPr lang="en-US" sz="2800" dirty="0">
                <a:latin typeface="+mj-lt"/>
              </a:rPr>
              <a:t>264 BCE</a:t>
            </a:r>
          </a:p>
          <a:p>
            <a:pPr marL="285750" indent="-228600" defTabSz="914400">
              <a:lnSpc>
                <a:spcPct val="90000"/>
              </a:lnSpc>
              <a:spcAft>
                <a:spcPts val="600"/>
              </a:spcAft>
              <a:buFont typeface="Arial" panose="020B0604020202020204" pitchFamily="34" charset="0"/>
              <a:buChar char="•"/>
            </a:pPr>
            <a:r>
              <a:rPr lang="en-US" dirty="0"/>
              <a:t>Carthaginians invade Sicily. </a:t>
            </a:r>
            <a:r>
              <a:rPr lang="en-US" dirty="0" err="1"/>
              <a:t>Hieron</a:t>
            </a:r>
            <a:r>
              <a:rPr lang="en-US" dirty="0"/>
              <a:t> II asks for Roman support.</a:t>
            </a:r>
          </a:p>
          <a:p>
            <a:pPr marL="285750" indent="-228600" defTabSz="914400">
              <a:lnSpc>
                <a:spcPct val="90000"/>
              </a:lnSpc>
              <a:spcAft>
                <a:spcPts val="600"/>
              </a:spcAft>
              <a:buFont typeface="Arial" panose="020B0604020202020204" pitchFamily="34" charset="0"/>
              <a:buChar char="•"/>
            </a:pPr>
            <a:r>
              <a:rPr lang="en-US" dirty="0"/>
              <a:t>Beginning of First Punic War. </a:t>
            </a:r>
            <a:r>
              <a:rPr lang="en-US" dirty="0" err="1"/>
              <a:t>Hieron</a:t>
            </a:r>
            <a:r>
              <a:rPr lang="en-US" dirty="0"/>
              <a:t> II acknowledged as King of Sicily by the Romans. Beginning of the Roman-Syracusan Alliance.</a:t>
            </a:r>
            <a:endParaRPr lang="en-US" i="1" dirty="0"/>
          </a:p>
        </p:txBody>
      </p:sp>
      <p:sp>
        <p:nvSpPr>
          <p:cNvPr id="50" name="Rectangle 49">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4429" r="4431" b="3"/>
          <a:stretch/>
        </p:blipFill>
        <p:spPr>
          <a:xfrm>
            <a:off x="5276088" y="640082"/>
            <a:ext cx="6276250" cy="5577838"/>
          </a:xfrm>
          <a:prstGeom prst="rect">
            <a:avLst/>
          </a:prstGeom>
          <a:effectLst/>
        </p:spPr>
      </p:pic>
      <p:sp>
        <p:nvSpPr>
          <p:cNvPr id="2" name="TextBox 1">
            <a:extLst>
              <a:ext uri="{FF2B5EF4-FFF2-40B4-BE49-F238E27FC236}">
                <a16:creationId xmlns:a16="http://schemas.microsoft.com/office/drawing/2014/main" id="{FB9EF24D-E1AA-4492-A342-7955A2A1A925}"/>
              </a:ext>
            </a:extLst>
          </p:cNvPr>
          <p:cNvSpPr txBox="1"/>
          <p:nvPr/>
        </p:nvSpPr>
        <p:spPr>
          <a:xfrm>
            <a:off x="236306" y="5956310"/>
            <a:ext cx="4079661" cy="523220"/>
          </a:xfrm>
          <a:prstGeom prst="rect">
            <a:avLst/>
          </a:prstGeom>
          <a:noFill/>
        </p:spPr>
        <p:txBody>
          <a:bodyPr wrap="square" rtlCol="0">
            <a:spAutoFit/>
          </a:bodyPr>
          <a:lstStyle/>
          <a:p>
            <a:r>
              <a:rPr lang="en-US" sz="1400" dirty="0"/>
              <a:t>*By now, Rome has conquered the Etruscans and has most of the Italian peninsula under its control.</a:t>
            </a:r>
          </a:p>
        </p:txBody>
      </p:sp>
    </p:spTree>
    <p:extLst>
      <p:ext uri="{BB962C8B-B14F-4D97-AF65-F5344CB8AC3E}">
        <p14:creationId xmlns:p14="http://schemas.microsoft.com/office/powerpoint/2010/main" val="3057993246"/>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DB894-502D-4473-8189-C7F7050B360F}"/>
              </a:ext>
            </a:extLst>
          </p:cNvPr>
          <p:cNvSpPr txBox="1"/>
          <p:nvPr/>
        </p:nvSpPr>
        <p:spPr>
          <a:xfrm>
            <a:off x="648931" y="2438401"/>
            <a:ext cx="3667036" cy="3779520"/>
          </a:xfrm>
          <a:prstGeom prst="rect">
            <a:avLst/>
          </a:prstGeom>
        </p:spPr>
        <p:txBody>
          <a:bodyPr vert="horz" lIns="91440" tIns="45720" rIns="91440" bIns="45720" rtlCol="0">
            <a:normAutofit/>
          </a:bodyPr>
          <a:lstStyle/>
          <a:p>
            <a:pPr defTabSz="914400">
              <a:lnSpc>
                <a:spcPct val="90000"/>
              </a:lnSpc>
              <a:spcAft>
                <a:spcPts val="600"/>
              </a:spcAft>
            </a:pPr>
            <a:r>
              <a:rPr lang="en-US" sz="2800" dirty="0">
                <a:latin typeface="+mj-lt"/>
              </a:rPr>
              <a:t>262 BCE</a:t>
            </a:r>
          </a:p>
          <a:p>
            <a:pPr marL="285750" indent="-228600" defTabSz="914400">
              <a:lnSpc>
                <a:spcPct val="90000"/>
              </a:lnSpc>
              <a:spcAft>
                <a:spcPts val="600"/>
              </a:spcAft>
              <a:buFont typeface="Arial" panose="020B0604020202020204" pitchFamily="34" charset="0"/>
              <a:buChar char="•"/>
            </a:pPr>
            <a:r>
              <a:rPr lang="en-US" dirty="0"/>
              <a:t>Supported by the Ptolemaic navy and army, Athens rebels.</a:t>
            </a:r>
          </a:p>
          <a:p>
            <a:pPr marL="285750" indent="-228600" defTabSz="914400">
              <a:lnSpc>
                <a:spcPct val="90000"/>
              </a:lnSpc>
              <a:spcAft>
                <a:spcPts val="600"/>
              </a:spcAft>
              <a:buFont typeface="Arial" panose="020B0604020202020204" pitchFamily="34" charset="0"/>
              <a:buChar char="•"/>
            </a:pPr>
            <a:r>
              <a:rPr lang="en-US" dirty="0"/>
              <a:t>Antigonus tries to besiege the city but is defeated and forced to acknowledge an independent Athenian state.</a:t>
            </a:r>
          </a:p>
          <a:p>
            <a:pPr marL="285750" indent="-228600" defTabSz="914400">
              <a:lnSpc>
                <a:spcPct val="90000"/>
              </a:lnSpc>
              <a:spcAft>
                <a:spcPts val="600"/>
              </a:spcAft>
              <a:buFont typeface="Arial" panose="020B0604020202020204" pitchFamily="34" charset="0"/>
              <a:buChar char="•"/>
            </a:pPr>
            <a:r>
              <a:rPr lang="en-US" dirty="0"/>
              <a:t>Eumenes I of Pergamon defeats Antiochus and founds an independent kingdom.</a:t>
            </a:r>
            <a:endParaRPr lang="en-US" i="1" dirty="0"/>
          </a:p>
        </p:txBody>
      </p:sp>
      <p:sp>
        <p:nvSpPr>
          <p:cNvPr id="50" name="Rectangle 49">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3">
            <a:extLst>
              <a:ext uri="{28A0092B-C50C-407E-A947-70E740481C1C}">
                <a14:useLocalDpi xmlns:a14="http://schemas.microsoft.com/office/drawing/2010/main" val="0"/>
              </a:ext>
            </a:extLst>
          </a:blip>
          <a:srcRect l="818" r="818"/>
          <a:stretch/>
        </p:blipFill>
        <p:spPr>
          <a:xfrm>
            <a:off x="5276088" y="640082"/>
            <a:ext cx="6276250" cy="5577838"/>
          </a:xfrm>
          <a:prstGeom prst="rect">
            <a:avLst/>
          </a:prstGeom>
          <a:effectLst/>
        </p:spPr>
      </p:pic>
    </p:spTree>
    <p:extLst>
      <p:ext uri="{BB962C8B-B14F-4D97-AF65-F5344CB8AC3E}">
        <p14:creationId xmlns:p14="http://schemas.microsoft.com/office/powerpoint/2010/main" val="930642349"/>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4251" r="4251"/>
          <a:stretch/>
        </p:blipFill>
        <p:spPr>
          <a:xfrm>
            <a:off x="20" y="10"/>
            <a:ext cx="12188932" cy="6857990"/>
          </a:xfrm>
          <a:prstGeom prst="rect">
            <a:avLst/>
          </a:prstGeom>
        </p:spPr>
      </p:pic>
      <p:sp>
        <p:nvSpPr>
          <p:cNvPr id="27" name="Freeform: Shape 26">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618063" y="4856921"/>
            <a:ext cx="9565028" cy="1249240"/>
          </a:xfrm>
          <a:prstGeom prst="rect">
            <a:avLst/>
          </a:prstGeom>
        </p:spPr>
        <p:txBody>
          <a:bodyPr vert="horz" lIns="91440" tIns="45720" rIns="91440" bIns="45720" rtlCol="0">
            <a:normAutofit lnSpcReduction="10000"/>
          </a:bodyPr>
          <a:lstStyle/>
          <a:p>
            <a:pPr defTabSz="914400">
              <a:lnSpc>
                <a:spcPct val="90000"/>
              </a:lnSpc>
              <a:spcAft>
                <a:spcPts val="600"/>
              </a:spcAft>
            </a:pPr>
            <a:r>
              <a:rPr lang="en-US" sz="2800" dirty="0">
                <a:latin typeface="+mj-lt"/>
              </a:rPr>
              <a:t>260 BCE</a:t>
            </a:r>
          </a:p>
          <a:p>
            <a:pPr marL="285750" indent="-228600" defTabSz="914400">
              <a:lnSpc>
                <a:spcPct val="90000"/>
              </a:lnSpc>
              <a:spcAft>
                <a:spcPts val="600"/>
              </a:spcAft>
              <a:buFont typeface="Arial" panose="020B0604020202020204" pitchFamily="34" charset="0"/>
              <a:buChar char="•"/>
            </a:pPr>
            <a:r>
              <a:rPr lang="en-US" dirty="0"/>
              <a:t>Qin overruns the state of Zhao.</a:t>
            </a:r>
          </a:p>
          <a:p>
            <a:pPr marL="285750" indent="-228600" defTabSz="914400">
              <a:lnSpc>
                <a:spcPct val="90000"/>
              </a:lnSpc>
              <a:spcAft>
                <a:spcPts val="600"/>
              </a:spcAft>
              <a:buFont typeface="Arial" panose="020B0604020202020204" pitchFamily="34" charset="0"/>
              <a:buChar char="•"/>
            </a:pPr>
            <a:r>
              <a:rPr lang="en-US" dirty="0"/>
              <a:t>The Great Western Exodus follows with several hundred thousand Zhao citizens migrating west, eventually settling in Central Asia and Baktria where they become Hellenic subjects.</a:t>
            </a:r>
          </a:p>
        </p:txBody>
      </p:sp>
    </p:spTree>
    <p:extLst>
      <p:ext uri="{BB962C8B-B14F-4D97-AF65-F5344CB8AC3E}">
        <p14:creationId xmlns:p14="http://schemas.microsoft.com/office/powerpoint/2010/main" val="402257086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a:lnSpc>
                <a:spcPct val="90000"/>
              </a:lnSpc>
              <a:spcAft>
                <a:spcPts val="600"/>
              </a:spcAft>
            </a:pPr>
            <a:r>
              <a:rPr lang="en-US" sz="2400" dirty="0">
                <a:latin typeface="+mj-lt"/>
              </a:rPr>
              <a:t>319 BCE</a:t>
            </a:r>
          </a:p>
          <a:p>
            <a:pPr marL="285750" indent="-228600">
              <a:lnSpc>
                <a:spcPct val="90000"/>
              </a:lnSpc>
              <a:spcAft>
                <a:spcPts val="600"/>
              </a:spcAft>
              <a:buFont typeface="Arial" panose="020B0604020202020204" pitchFamily="34" charset="0"/>
              <a:buChar char="•"/>
            </a:pPr>
            <a:r>
              <a:rPr lang="en-US" sz="1900" dirty="0" err="1"/>
              <a:t>Megas</a:t>
            </a:r>
            <a:r>
              <a:rPr lang="en-US" sz="1900" dirty="0"/>
              <a:t> Alexandros dies, poison is suspected to be the cause of death. He leaves behind several legitimate children by Roxana and </a:t>
            </a:r>
            <a:r>
              <a:rPr lang="en-US" sz="1900" dirty="0" err="1"/>
              <a:t>Stateira</a:t>
            </a:r>
            <a:r>
              <a:rPr lang="en-US" sz="1900" dirty="0"/>
              <a:t>, and several illegitimate ones widely acknowledged to be his.</a:t>
            </a:r>
          </a:p>
          <a:p>
            <a:pPr marL="285750" indent="-228600">
              <a:lnSpc>
                <a:spcPct val="90000"/>
              </a:lnSpc>
              <a:spcAft>
                <a:spcPts val="600"/>
              </a:spcAft>
              <a:buFont typeface="Arial" panose="020B0604020202020204" pitchFamily="34" charset="0"/>
              <a:buChar char="•"/>
            </a:pPr>
            <a:r>
              <a:rPr lang="en-US" sz="1900" dirty="0"/>
              <a:t>His son Alexandros IV is blinded in an accident and following unrest he is taken by his mother and loyal retainers to Cyprus.</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23329" r="23329"/>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08673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D1248EE-67D1-4BDE-AB0E-01D7CD8DD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923927" y="457198"/>
            <a:ext cx="2980253" cy="4628272"/>
          </a:xfrm>
          <a:prstGeom prst="rect">
            <a:avLst/>
          </a:prstGeom>
        </p:spPr>
        <p:txBody>
          <a:bodyPr vert="horz" lIns="91440" tIns="45720" rIns="91440" bIns="45720" rtlCol="0" anchor="b">
            <a:normAutofit fontScale="92500" lnSpcReduction="10000"/>
          </a:bodyPr>
          <a:lstStyle/>
          <a:p>
            <a:pPr defTabSz="914400">
              <a:lnSpc>
                <a:spcPct val="90000"/>
              </a:lnSpc>
              <a:spcAft>
                <a:spcPts val="600"/>
              </a:spcAft>
            </a:pPr>
            <a:r>
              <a:rPr lang="en-US" sz="2900" dirty="0">
                <a:latin typeface="+mj-lt"/>
              </a:rPr>
              <a:t>255 BCE</a:t>
            </a:r>
          </a:p>
          <a:p>
            <a:pPr marL="285750" indent="-228600" algn="l" defTabSz="914400">
              <a:lnSpc>
                <a:spcPct val="90000"/>
              </a:lnSpc>
              <a:spcAft>
                <a:spcPts val="600"/>
              </a:spcAft>
              <a:buFont typeface="Arial" panose="020B0604020202020204" pitchFamily="34" charset="0"/>
              <a:buChar char="•"/>
            </a:pPr>
            <a:r>
              <a:rPr lang="en-US" sz="1900" dirty="0" err="1"/>
              <a:t>Diodotus</a:t>
            </a:r>
            <a:r>
              <a:rPr lang="en-US" sz="1900" dirty="0"/>
              <a:t>, Satrap of Baktria, rebels and establishes an independent kingdom. His dominions are expanded with the help of the Zhao refugees and Galatian military colonies.</a:t>
            </a:r>
          </a:p>
          <a:p>
            <a:pPr marL="285750" indent="-228600" algn="l" defTabSz="914400">
              <a:lnSpc>
                <a:spcPct val="90000"/>
              </a:lnSpc>
              <a:spcAft>
                <a:spcPts val="600"/>
              </a:spcAft>
              <a:buFont typeface="Arial" panose="020B0604020202020204" pitchFamily="34" charset="0"/>
              <a:buChar char="•"/>
            </a:pPr>
            <a:r>
              <a:rPr lang="en-US" sz="1900" b="1" dirty="0"/>
              <a:t>Ashoka the Great sends Buddhist missionaries in all directions, particularly towards the Hellenistic satrapies in the west.</a:t>
            </a:r>
          </a:p>
          <a:p>
            <a:pPr marL="285750" indent="-228600" algn="l" defTabSz="914400">
              <a:lnSpc>
                <a:spcPct val="90000"/>
              </a:lnSpc>
              <a:spcAft>
                <a:spcPts val="600"/>
              </a:spcAft>
              <a:buFont typeface="Arial" panose="020B0604020202020204" pitchFamily="34" charset="0"/>
              <a:buChar char="•"/>
            </a:pPr>
            <a:r>
              <a:rPr lang="en-US" sz="1900" b="1" dirty="0"/>
              <a:t>Buddhism starts to become the dominant faith of India.</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2723" b="2723"/>
          <a:stretch/>
        </p:blipFill>
        <p:spPr>
          <a:xfrm>
            <a:off x="4038600" y="457199"/>
            <a:ext cx="7696201" cy="4628272"/>
          </a:xfrm>
          <a:prstGeom prst="rect">
            <a:avLst/>
          </a:prstGeom>
        </p:spPr>
      </p:pic>
      <p:sp>
        <p:nvSpPr>
          <p:cNvPr id="36" name="Rectangle 35">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597EC8A-B715-48E2-A796-6DDA0FC6C313}"/>
              </a:ext>
            </a:extLst>
          </p:cNvPr>
          <p:cNvSpPr txBox="1"/>
          <p:nvPr/>
        </p:nvSpPr>
        <p:spPr>
          <a:xfrm>
            <a:off x="4038598" y="5085470"/>
            <a:ext cx="7704762" cy="1107996"/>
          </a:xfrm>
          <a:prstGeom prst="rect">
            <a:avLst/>
          </a:prstGeom>
          <a:noFill/>
        </p:spPr>
        <p:txBody>
          <a:bodyPr wrap="square" rtlCol="0">
            <a:spAutoFit/>
          </a:bodyPr>
          <a:lstStyle/>
          <a:p>
            <a:r>
              <a:rPr lang="en-US" sz="1400" dirty="0"/>
              <a:t>*Sri Lanka is the main hotbed of Buddhism in the south of India. Most of Tamilakam keeps their Brahmanical beliefs, although several Buddhist stupas and viharas are erected there.</a:t>
            </a:r>
          </a:p>
          <a:p>
            <a:endParaRPr lang="en-US" sz="1000" dirty="0"/>
          </a:p>
          <a:p>
            <a:r>
              <a:rPr lang="en-US" sz="1400" dirty="0"/>
              <a:t>**In the Far East, Qin has grown slightly; the Warring States period in Lux Invicta happens earlier than it does in our timeline.</a:t>
            </a:r>
          </a:p>
        </p:txBody>
      </p:sp>
    </p:spTree>
    <p:extLst>
      <p:ext uri="{BB962C8B-B14F-4D97-AF65-F5344CB8AC3E}">
        <p14:creationId xmlns:p14="http://schemas.microsoft.com/office/powerpoint/2010/main" val="3912372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26799" r="13682" b="1"/>
          <a:stretch/>
        </p:blipFill>
        <p:spPr>
          <a:xfrm>
            <a:off x="20" y="431"/>
            <a:ext cx="8115280" cy="6408311"/>
          </a:xfrm>
          <a:prstGeom prst="rect">
            <a:avLst/>
          </a:prstGeom>
        </p:spPr>
      </p:pic>
      <p:sp>
        <p:nvSpPr>
          <p:cNvPr id="4" name="TextBox 3">
            <a:extLst>
              <a:ext uri="{FF2B5EF4-FFF2-40B4-BE49-F238E27FC236}">
                <a16:creationId xmlns:a16="http://schemas.microsoft.com/office/drawing/2014/main" id="{03DDB894-502D-4473-8189-C7F7050B360F}"/>
              </a:ext>
            </a:extLst>
          </p:cNvPr>
          <p:cNvSpPr txBox="1"/>
          <p:nvPr/>
        </p:nvSpPr>
        <p:spPr>
          <a:xfrm>
            <a:off x="8643193" y="595902"/>
            <a:ext cx="2942813" cy="4643918"/>
          </a:xfrm>
          <a:prstGeom prst="rect">
            <a:avLst/>
          </a:prstGeom>
        </p:spPr>
        <p:txBody>
          <a:bodyPr vert="horz" lIns="91440" tIns="45720" rIns="91440" bIns="45720" rtlCol="0">
            <a:normAutofit lnSpcReduction="10000"/>
          </a:bodyPr>
          <a:lstStyle/>
          <a:p>
            <a:pPr defTabSz="914400">
              <a:lnSpc>
                <a:spcPct val="90000"/>
              </a:lnSpc>
              <a:spcAft>
                <a:spcPts val="600"/>
              </a:spcAft>
            </a:pPr>
            <a:r>
              <a:rPr lang="en-US" sz="2400" b="1" dirty="0">
                <a:latin typeface="+mj-lt"/>
              </a:rPr>
              <a:t>250 BCE</a:t>
            </a:r>
          </a:p>
          <a:p>
            <a:pPr marL="285750" indent="-228600" defTabSz="914400">
              <a:lnSpc>
                <a:spcPct val="90000"/>
              </a:lnSpc>
              <a:spcAft>
                <a:spcPts val="600"/>
              </a:spcAft>
              <a:buFont typeface="Arial" panose="020B0604020202020204" pitchFamily="34" charset="0"/>
              <a:buChar char="•"/>
            </a:pPr>
            <a:r>
              <a:rPr lang="en-US" b="1" dirty="0"/>
              <a:t>Ashoka the Great constructs a temple and the Diamond Throne at Bodh Gaya where the Buddha was said to have attained enlightenment.</a:t>
            </a:r>
          </a:p>
          <a:p>
            <a:pPr marL="285750" indent="-228600" defTabSz="914400">
              <a:lnSpc>
                <a:spcPct val="90000"/>
              </a:lnSpc>
              <a:spcAft>
                <a:spcPts val="600"/>
              </a:spcAft>
              <a:buFont typeface="Arial" panose="020B0604020202020204" pitchFamily="34" charset="0"/>
              <a:buChar char="•"/>
            </a:pPr>
            <a:r>
              <a:rPr lang="en-US" b="1" dirty="0"/>
              <a:t>The nine-year-old King Zheng of Qin accepts the unconditional surrender of Qi, completing the unification of China. He is coronated Qin Shi Huang (“First Emperor of Qin”) in his capital of Xianyang.</a:t>
            </a:r>
          </a:p>
          <a:p>
            <a:pPr marL="285750" indent="-228600" defTabSz="914400">
              <a:lnSpc>
                <a:spcPct val="90000"/>
              </a:lnSpc>
              <a:spcAft>
                <a:spcPts val="600"/>
              </a:spcAft>
              <a:buFont typeface="Arial" panose="020B0604020202020204" pitchFamily="34" charset="0"/>
              <a:buChar char="•"/>
            </a:pPr>
            <a:r>
              <a:rPr lang="en-US" b="1" dirty="0"/>
              <a:t>End of the Warring States period and beginning of the Qin dynasty.</a:t>
            </a:r>
          </a:p>
        </p:txBody>
      </p:sp>
      <p:sp>
        <p:nvSpPr>
          <p:cNvPr id="54" name="Rectangle 53">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7E28A58-DC20-43F0-B517-1560E2B5E01C}"/>
              </a:ext>
            </a:extLst>
          </p:cNvPr>
          <p:cNvSpPr txBox="1"/>
          <p:nvPr/>
        </p:nvSpPr>
        <p:spPr>
          <a:xfrm>
            <a:off x="8482629" y="5239820"/>
            <a:ext cx="3263939" cy="954107"/>
          </a:xfrm>
          <a:prstGeom prst="rect">
            <a:avLst/>
          </a:prstGeom>
          <a:noFill/>
        </p:spPr>
        <p:txBody>
          <a:bodyPr wrap="square" rtlCol="0">
            <a:spAutoFit/>
          </a:bodyPr>
          <a:lstStyle/>
          <a:p>
            <a:r>
              <a:rPr lang="en-US" sz="1400" dirty="0"/>
              <a:t>*For age-related reasons, Qin Shi Huang did not conquer the other states on his own – though he did study closely under his regent </a:t>
            </a:r>
            <a:r>
              <a:rPr lang="en-US" sz="1400" dirty="0" err="1"/>
              <a:t>Lü</a:t>
            </a:r>
            <a:r>
              <a:rPr lang="en-US" sz="1400" dirty="0"/>
              <a:t> </a:t>
            </a:r>
            <a:r>
              <a:rPr lang="en-US" sz="1400" dirty="0" err="1"/>
              <a:t>Buwei</a:t>
            </a:r>
            <a:r>
              <a:rPr lang="en-US" sz="1400" dirty="0"/>
              <a:t>.</a:t>
            </a:r>
          </a:p>
        </p:txBody>
      </p:sp>
    </p:spTree>
    <p:extLst>
      <p:ext uri="{BB962C8B-B14F-4D97-AF65-F5344CB8AC3E}">
        <p14:creationId xmlns:p14="http://schemas.microsoft.com/office/powerpoint/2010/main" val="2770244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73AD41DB-DF9F-49BC-85AE-6AB1840A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Map&#10;&#10;Description automatically generated">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27383" b="11808"/>
          <a:stretch/>
        </p:blipFill>
        <p:spPr>
          <a:xfrm>
            <a:off x="20" y="-1"/>
            <a:ext cx="12191980" cy="3984912"/>
          </a:xfrm>
          <a:custGeom>
            <a:avLst/>
            <a:gdLst/>
            <a:ahLst/>
            <a:cxnLst/>
            <a:rect l="l" t="t" r="r" b="b"/>
            <a:pathLst>
              <a:path w="12192000" h="3984912">
                <a:moveTo>
                  <a:pt x="0" y="0"/>
                </a:moveTo>
                <a:lnTo>
                  <a:pt x="12192000" y="0"/>
                </a:lnTo>
                <a:lnTo>
                  <a:pt x="12192000" y="566059"/>
                </a:lnTo>
                <a:lnTo>
                  <a:pt x="12192000" y="794037"/>
                </a:lnTo>
                <a:lnTo>
                  <a:pt x="12192000" y="2336800"/>
                </a:lnTo>
                <a:lnTo>
                  <a:pt x="12192000" y="2631227"/>
                </a:lnTo>
                <a:lnTo>
                  <a:pt x="12192000" y="3908712"/>
                </a:lnTo>
                <a:lnTo>
                  <a:pt x="9439275" y="3984912"/>
                </a:lnTo>
                <a:lnTo>
                  <a:pt x="5572127" y="3737262"/>
                </a:lnTo>
                <a:lnTo>
                  <a:pt x="0" y="3908712"/>
                </a:lnTo>
                <a:lnTo>
                  <a:pt x="0" y="2631227"/>
                </a:lnTo>
                <a:lnTo>
                  <a:pt x="0" y="2336800"/>
                </a:lnTo>
                <a:lnTo>
                  <a:pt x="0" y="794037"/>
                </a:lnTo>
                <a:lnTo>
                  <a:pt x="0" y="566059"/>
                </a:lnTo>
                <a:close/>
              </a:path>
            </a:pathLst>
          </a:custGeom>
        </p:spPr>
      </p:pic>
      <p:grpSp>
        <p:nvGrpSpPr>
          <p:cNvPr id="63" name="Group 62">
            <a:extLst>
              <a:ext uri="{FF2B5EF4-FFF2-40B4-BE49-F238E27FC236}">
                <a16:creationId xmlns:a16="http://schemas.microsoft.com/office/drawing/2014/main" id="{A4AE1828-51FD-4AD7-BCF6-9AF5C696CE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64" name="Freeform: Shape 63">
              <a:extLst>
                <a:ext uri="{FF2B5EF4-FFF2-40B4-BE49-F238E27FC236}">
                  <a16:creationId xmlns:a16="http://schemas.microsoft.com/office/drawing/2014/main" id="{8542C7CD-02BE-4ADE-8D2F-DFB759D71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Shape 64">
              <a:extLst>
                <a:ext uri="{FF2B5EF4-FFF2-40B4-BE49-F238E27FC236}">
                  <a16:creationId xmlns:a16="http://schemas.microsoft.com/office/drawing/2014/main" id="{840A04EE-8E37-4C28-B09B-A9593A4A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Box 3">
            <a:extLst>
              <a:ext uri="{FF2B5EF4-FFF2-40B4-BE49-F238E27FC236}">
                <a16:creationId xmlns:a16="http://schemas.microsoft.com/office/drawing/2014/main" id="{03DDB894-502D-4473-8189-C7F7050B360F}"/>
              </a:ext>
            </a:extLst>
          </p:cNvPr>
          <p:cNvSpPr txBox="1"/>
          <p:nvPr/>
        </p:nvSpPr>
        <p:spPr>
          <a:xfrm>
            <a:off x="195209" y="4619339"/>
            <a:ext cx="5900791" cy="1904752"/>
          </a:xfrm>
          <a:prstGeom prst="rect">
            <a:avLst/>
          </a:prstGeom>
        </p:spPr>
        <p:txBody>
          <a:bodyPr vert="horz" lIns="91440" tIns="45720" rIns="91440" bIns="45720" rtlCol="0">
            <a:normAutofit/>
          </a:bodyPr>
          <a:lstStyle/>
          <a:p>
            <a:pPr defTabSz="914400">
              <a:lnSpc>
                <a:spcPct val="90000"/>
              </a:lnSpc>
              <a:spcAft>
                <a:spcPts val="600"/>
              </a:spcAft>
            </a:pPr>
            <a:r>
              <a:rPr lang="en-US" sz="2000" b="1" dirty="0">
                <a:solidFill>
                  <a:schemeClr val="bg1">
                    <a:alpha val="80000"/>
                  </a:schemeClr>
                </a:solidFill>
                <a:latin typeface="+mj-lt"/>
              </a:rPr>
              <a:t>246 BCE</a:t>
            </a:r>
          </a:p>
          <a:p>
            <a:pPr marL="285750" indent="-228600" defTabSz="914400">
              <a:lnSpc>
                <a:spcPct val="90000"/>
              </a:lnSpc>
              <a:spcAft>
                <a:spcPts val="600"/>
              </a:spcAft>
              <a:buFont typeface="Arial" panose="020B0604020202020204" pitchFamily="34" charset="0"/>
              <a:buChar char="•"/>
            </a:pPr>
            <a:r>
              <a:rPr lang="en-US" sz="1400" dirty="0" err="1">
                <a:solidFill>
                  <a:schemeClr val="bg1">
                    <a:alpha val="80000"/>
                  </a:schemeClr>
                </a:solidFill>
              </a:rPr>
              <a:t>Diodotus</a:t>
            </a:r>
            <a:r>
              <a:rPr lang="en-US" sz="1400" dirty="0">
                <a:solidFill>
                  <a:schemeClr val="bg1">
                    <a:alpha val="80000"/>
                  </a:schemeClr>
                </a:solidFill>
              </a:rPr>
              <a:t> marries the sister of Seleukos II </a:t>
            </a:r>
            <a:r>
              <a:rPr lang="en-US" sz="1400" dirty="0" err="1">
                <a:solidFill>
                  <a:schemeClr val="bg1">
                    <a:alpha val="80000"/>
                  </a:schemeClr>
                </a:solidFill>
              </a:rPr>
              <a:t>Callinicus</a:t>
            </a:r>
            <a:r>
              <a:rPr lang="en-US" sz="1400" dirty="0">
                <a:solidFill>
                  <a:schemeClr val="bg1">
                    <a:alpha val="80000"/>
                  </a:schemeClr>
                </a:solidFill>
              </a:rPr>
              <a:t> as his dominion over Baktria is confirmed.</a:t>
            </a:r>
          </a:p>
          <a:p>
            <a:pPr marL="285750" indent="-228600" defTabSz="914400">
              <a:lnSpc>
                <a:spcPct val="90000"/>
              </a:lnSpc>
              <a:spcAft>
                <a:spcPts val="600"/>
              </a:spcAft>
              <a:buFont typeface="Arial" panose="020B0604020202020204" pitchFamily="34" charset="0"/>
              <a:buChar char="•"/>
            </a:pPr>
            <a:r>
              <a:rPr lang="en-US" sz="1400" b="1" dirty="0">
                <a:solidFill>
                  <a:schemeClr val="bg1">
                    <a:alpha val="80000"/>
                  </a:schemeClr>
                </a:solidFill>
              </a:rPr>
              <a:t>Qin Shi Huang attempts to invade the Yue tribes south of Sichuan but suffers heavy losses against the guerrilla tactics used by the Yue soldiers.</a:t>
            </a:r>
          </a:p>
          <a:p>
            <a:pPr marL="285750" indent="-228600" defTabSz="914400">
              <a:lnSpc>
                <a:spcPct val="90000"/>
              </a:lnSpc>
              <a:spcAft>
                <a:spcPts val="600"/>
              </a:spcAft>
              <a:buFont typeface="Arial" panose="020B0604020202020204" pitchFamily="34" charset="0"/>
              <a:buChar char="•"/>
            </a:pPr>
            <a:r>
              <a:rPr lang="en-US" sz="1400" b="1" dirty="0">
                <a:solidFill>
                  <a:schemeClr val="bg1">
                    <a:alpha val="80000"/>
                  </a:schemeClr>
                </a:solidFill>
              </a:rPr>
              <a:t>Qin eventually withdraws, but not before beginning construction of a canal connecting the Yellow and Pearl river systems.</a:t>
            </a:r>
          </a:p>
        </p:txBody>
      </p:sp>
      <p:sp>
        <p:nvSpPr>
          <p:cNvPr id="5" name="TextBox 4">
            <a:extLst>
              <a:ext uri="{FF2B5EF4-FFF2-40B4-BE49-F238E27FC236}">
                <a16:creationId xmlns:a16="http://schemas.microsoft.com/office/drawing/2014/main" id="{3982180C-1337-4672-90A8-C56DA1D14D58}"/>
              </a:ext>
            </a:extLst>
          </p:cNvPr>
          <p:cNvSpPr txBox="1"/>
          <p:nvPr/>
        </p:nvSpPr>
        <p:spPr>
          <a:xfrm>
            <a:off x="7048072" y="4705564"/>
            <a:ext cx="4787757" cy="1169551"/>
          </a:xfrm>
          <a:prstGeom prst="rect">
            <a:avLst/>
          </a:prstGeom>
          <a:noFill/>
        </p:spPr>
        <p:txBody>
          <a:bodyPr wrap="square" rtlCol="0">
            <a:spAutoFit/>
          </a:bodyPr>
          <a:lstStyle/>
          <a:p>
            <a:r>
              <a:rPr lang="en-US" sz="1400" dirty="0">
                <a:solidFill>
                  <a:schemeClr val="bg1"/>
                </a:solidFill>
              </a:rPr>
              <a:t>*Qin makes minor gains in Sichuan which they keep.</a:t>
            </a:r>
          </a:p>
          <a:p>
            <a:endParaRPr lang="en-US" sz="1200" dirty="0">
              <a:solidFill>
                <a:schemeClr val="bg1"/>
              </a:solidFill>
            </a:endParaRPr>
          </a:p>
          <a:p>
            <a:r>
              <a:rPr lang="en-US" sz="1400" dirty="0">
                <a:solidFill>
                  <a:schemeClr val="bg1"/>
                </a:solidFill>
              </a:rPr>
              <a:t>**The tribes in the area of the </a:t>
            </a:r>
            <a:r>
              <a:rPr lang="en-US" sz="1400" dirty="0" err="1">
                <a:solidFill>
                  <a:schemeClr val="bg1"/>
                </a:solidFill>
              </a:rPr>
              <a:t>Lingqu</a:t>
            </a:r>
            <a:r>
              <a:rPr lang="en-US" sz="1400" dirty="0">
                <a:solidFill>
                  <a:schemeClr val="bg1"/>
                </a:solidFill>
              </a:rPr>
              <a:t> Canal are not a unified kingdom yet, but this will eventually happen with the </a:t>
            </a:r>
            <a:r>
              <a:rPr lang="en-US" sz="1400" dirty="0" err="1">
                <a:solidFill>
                  <a:schemeClr val="bg1"/>
                </a:solidFill>
              </a:rPr>
              <a:t>Nanyue</a:t>
            </a:r>
            <a:r>
              <a:rPr lang="en-US" sz="1400" dirty="0">
                <a:solidFill>
                  <a:schemeClr val="bg1"/>
                </a:solidFill>
              </a:rPr>
              <a:t> during the Han dynasty.</a:t>
            </a:r>
          </a:p>
        </p:txBody>
      </p:sp>
    </p:spTree>
    <p:extLst>
      <p:ext uri="{BB962C8B-B14F-4D97-AF65-F5344CB8AC3E}">
        <p14:creationId xmlns:p14="http://schemas.microsoft.com/office/powerpoint/2010/main" val="13762977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DB894-502D-4473-8189-C7F7050B360F}"/>
              </a:ext>
            </a:extLst>
          </p:cNvPr>
          <p:cNvSpPr txBox="1"/>
          <p:nvPr/>
        </p:nvSpPr>
        <p:spPr>
          <a:xfrm>
            <a:off x="648931" y="2438401"/>
            <a:ext cx="3667036" cy="3779520"/>
          </a:xfrm>
          <a:prstGeom prst="rect">
            <a:avLst/>
          </a:prstGeom>
        </p:spPr>
        <p:txBody>
          <a:bodyPr vert="horz" lIns="91440" tIns="45720" rIns="91440" bIns="45720" rtlCol="0">
            <a:normAutofit/>
          </a:bodyPr>
          <a:lstStyle/>
          <a:p>
            <a:pPr defTabSz="914400">
              <a:lnSpc>
                <a:spcPct val="90000"/>
              </a:lnSpc>
              <a:spcAft>
                <a:spcPts val="600"/>
              </a:spcAft>
            </a:pPr>
            <a:r>
              <a:rPr lang="en-US" sz="2400" b="1" dirty="0">
                <a:latin typeface="+mj-lt"/>
              </a:rPr>
              <a:t>243 BCE</a:t>
            </a:r>
          </a:p>
          <a:p>
            <a:pPr marL="285750" indent="-228600" defTabSz="914400">
              <a:lnSpc>
                <a:spcPct val="90000"/>
              </a:lnSpc>
              <a:spcAft>
                <a:spcPts val="600"/>
              </a:spcAft>
              <a:buFont typeface="Arial" panose="020B0604020202020204" pitchFamily="34" charset="0"/>
              <a:buChar char="•"/>
            </a:pPr>
            <a:r>
              <a:rPr lang="en-US" dirty="0"/>
              <a:t>Agis IV reforms the Spartan state under a new </a:t>
            </a:r>
            <a:r>
              <a:rPr lang="en-US" dirty="0" err="1"/>
              <a:t>Lycurgan</a:t>
            </a:r>
            <a:r>
              <a:rPr lang="en-US" dirty="0"/>
              <a:t> model. The entire Peloponnesus is turned into a militaristic state, with all </a:t>
            </a:r>
            <a:r>
              <a:rPr lang="en-US" dirty="0" err="1"/>
              <a:t>Hellens</a:t>
            </a:r>
            <a:r>
              <a:rPr lang="en-US" dirty="0"/>
              <a:t> gaining citizenship and with all young men being enrolled into the new Agoge system.</a:t>
            </a:r>
          </a:p>
          <a:p>
            <a:pPr marL="285750" indent="-228600" defTabSz="914400">
              <a:lnSpc>
                <a:spcPct val="90000"/>
              </a:lnSpc>
              <a:spcAft>
                <a:spcPts val="600"/>
              </a:spcAft>
              <a:buFont typeface="Arial" panose="020B0604020202020204" pitchFamily="34" charset="0"/>
              <a:buChar char="•"/>
            </a:pPr>
            <a:r>
              <a:rPr lang="en-US" dirty="0"/>
              <a:t>A defensive alliance is formed with the Athenians against potential Makedonian invasion.</a:t>
            </a:r>
            <a:endParaRPr lang="en-US" b="1" dirty="0"/>
          </a:p>
        </p:txBody>
      </p:sp>
      <p:sp>
        <p:nvSpPr>
          <p:cNvPr id="77" name="Rectangle 76">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3">
            <a:extLst>
              <a:ext uri="{28A0092B-C50C-407E-A947-70E740481C1C}">
                <a14:useLocalDpi xmlns:a14="http://schemas.microsoft.com/office/drawing/2010/main" val="0"/>
              </a:ext>
            </a:extLst>
          </a:blip>
          <a:srcRect r="10364"/>
          <a:stretch/>
        </p:blipFill>
        <p:spPr>
          <a:xfrm>
            <a:off x="5276088" y="640082"/>
            <a:ext cx="6276250" cy="5577838"/>
          </a:xfrm>
          <a:prstGeom prst="rect">
            <a:avLst/>
          </a:prstGeom>
          <a:effectLst/>
        </p:spPr>
      </p:pic>
      <p:sp>
        <p:nvSpPr>
          <p:cNvPr id="5" name="TextBox 4">
            <a:extLst>
              <a:ext uri="{FF2B5EF4-FFF2-40B4-BE49-F238E27FC236}">
                <a16:creationId xmlns:a16="http://schemas.microsoft.com/office/drawing/2014/main" id="{3982180C-1337-4672-90A8-C56DA1D14D58}"/>
              </a:ext>
            </a:extLst>
          </p:cNvPr>
          <p:cNvSpPr txBox="1"/>
          <p:nvPr/>
        </p:nvSpPr>
        <p:spPr>
          <a:xfrm>
            <a:off x="88570" y="360375"/>
            <a:ext cx="4227397" cy="1677382"/>
          </a:xfrm>
          <a:prstGeom prst="rect">
            <a:avLst/>
          </a:prstGeom>
          <a:noFill/>
        </p:spPr>
        <p:txBody>
          <a:bodyPr wrap="square" rtlCol="0">
            <a:spAutoFit/>
          </a:bodyPr>
          <a:lstStyle/>
          <a:p>
            <a:pPr>
              <a:spcAft>
                <a:spcPts val="600"/>
              </a:spcAft>
            </a:pPr>
            <a:r>
              <a:rPr lang="en-US" sz="1400" dirty="0"/>
              <a:t>*Ptolemy II lost lands in Asia Minor to the Seleukids in the Second Syrian War. He also died in 246 BCE and was succeeded by Ptolemy III Euergetes without incident.</a:t>
            </a:r>
          </a:p>
          <a:p>
            <a:pPr>
              <a:spcAft>
                <a:spcPts val="600"/>
              </a:spcAft>
            </a:pPr>
            <a:r>
              <a:rPr lang="en-US" sz="1400" dirty="0"/>
              <a:t>**While Seleukos II was occupied fighting Ptolemy, his brother Antiochus </a:t>
            </a:r>
            <a:r>
              <a:rPr lang="en-US" sz="1400" dirty="0" err="1"/>
              <a:t>Hierax</a:t>
            </a:r>
            <a:r>
              <a:rPr lang="en-US" sz="1400" dirty="0"/>
              <a:t> declares himself King of Syria in 245 BCE and claims Asia Minor for himself. Seleukos II has no choice but to accept… for now.</a:t>
            </a:r>
          </a:p>
        </p:txBody>
      </p:sp>
    </p:spTree>
    <p:extLst>
      <p:ext uri="{BB962C8B-B14F-4D97-AF65-F5344CB8AC3E}">
        <p14:creationId xmlns:p14="http://schemas.microsoft.com/office/powerpoint/2010/main" val="3123724628"/>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DB894-502D-4473-8189-C7F7050B360F}"/>
              </a:ext>
            </a:extLst>
          </p:cNvPr>
          <p:cNvSpPr txBox="1"/>
          <p:nvPr/>
        </p:nvSpPr>
        <p:spPr>
          <a:xfrm>
            <a:off x="648931" y="640082"/>
            <a:ext cx="3667036" cy="5577839"/>
          </a:xfrm>
          <a:prstGeom prst="rect">
            <a:avLst/>
          </a:prstGeom>
        </p:spPr>
        <p:txBody>
          <a:bodyPr vert="horz" lIns="91440" tIns="45720" rIns="91440" bIns="45720" rtlCol="0">
            <a:normAutofit/>
          </a:bodyPr>
          <a:lstStyle/>
          <a:p>
            <a:pPr defTabSz="914400">
              <a:lnSpc>
                <a:spcPct val="90000"/>
              </a:lnSpc>
              <a:spcAft>
                <a:spcPts val="600"/>
              </a:spcAft>
            </a:pPr>
            <a:r>
              <a:rPr lang="en-US" sz="2800" b="1" dirty="0">
                <a:latin typeface="+mj-lt"/>
              </a:rPr>
              <a:t>241 BCE</a:t>
            </a:r>
          </a:p>
          <a:p>
            <a:pPr marL="285750" indent="-228600" defTabSz="914400">
              <a:lnSpc>
                <a:spcPct val="90000"/>
              </a:lnSpc>
              <a:spcAft>
                <a:spcPts val="600"/>
              </a:spcAft>
              <a:buFont typeface="Arial" panose="020B0604020202020204" pitchFamily="34" charset="0"/>
              <a:buChar char="•"/>
            </a:pPr>
            <a:r>
              <a:rPr lang="en-US" sz="2000" dirty="0"/>
              <a:t>Carthage is defeated by the Roman-Syracusan alliance in the Battle of the </a:t>
            </a:r>
            <a:r>
              <a:rPr lang="en-US" sz="2000" dirty="0" err="1"/>
              <a:t>Aegates</a:t>
            </a:r>
            <a:r>
              <a:rPr lang="en-US" sz="2000" dirty="0"/>
              <a:t> Islands.</a:t>
            </a:r>
          </a:p>
          <a:p>
            <a:pPr marL="285750" indent="-228600" defTabSz="914400">
              <a:lnSpc>
                <a:spcPct val="90000"/>
              </a:lnSpc>
              <a:spcAft>
                <a:spcPts val="600"/>
              </a:spcAft>
              <a:buFont typeface="Arial" panose="020B0604020202020204" pitchFamily="34" charset="0"/>
              <a:buChar char="•"/>
            </a:pPr>
            <a:r>
              <a:rPr lang="en-US" sz="2000" dirty="0"/>
              <a:t>The First Punic War ends, Carthage renouncing all its claims on Sicily. Syracusan dominion of Sicily is confirmed.</a:t>
            </a:r>
          </a:p>
          <a:p>
            <a:pPr marL="285750" indent="-228600" defTabSz="914400">
              <a:lnSpc>
                <a:spcPct val="90000"/>
              </a:lnSpc>
              <a:spcAft>
                <a:spcPts val="600"/>
              </a:spcAft>
              <a:buFont typeface="Arial" panose="020B0604020202020204" pitchFamily="34" charset="0"/>
              <a:buChar char="•"/>
            </a:pPr>
            <a:r>
              <a:rPr lang="en-US" sz="2000" dirty="0"/>
              <a:t>An Eternal Alliance Treaty is signed between Rome and Syracuse, and a Roman legion (supported by Syracusan taxes) is stationed in Sicily.</a:t>
            </a:r>
            <a:endParaRPr lang="en-US" sz="2000" b="1" dirty="0"/>
          </a:p>
        </p:txBody>
      </p:sp>
      <p:sp>
        <p:nvSpPr>
          <p:cNvPr id="82" name="Rectangle 81">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3">
            <a:extLst>
              <a:ext uri="{28A0092B-C50C-407E-A947-70E740481C1C}">
                <a14:useLocalDpi xmlns:a14="http://schemas.microsoft.com/office/drawing/2010/main" val="0"/>
              </a:ext>
            </a:extLst>
          </a:blip>
          <a:srcRect t="3359" r="-6" b="9986"/>
          <a:stretch/>
        </p:blipFill>
        <p:spPr>
          <a:xfrm>
            <a:off x="5276088" y="640082"/>
            <a:ext cx="6276250" cy="5577838"/>
          </a:xfrm>
          <a:prstGeom prst="rect">
            <a:avLst/>
          </a:prstGeom>
          <a:effectLst/>
        </p:spPr>
      </p:pic>
    </p:spTree>
    <p:extLst>
      <p:ext uri="{BB962C8B-B14F-4D97-AF65-F5344CB8AC3E}">
        <p14:creationId xmlns:p14="http://schemas.microsoft.com/office/powerpoint/2010/main" val="2331425598"/>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3">
            <a:extLst>
              <a:ext uri="{28A0092B-C50C-407E-A947-70E740481C1C}">
                <a14:useLocalDpi xmlns:a14="http://schemas.microsoft.com/office/drawing/2010/main" val="0"/>
              </a:ext>
            </a:extLst>
          </a:blip>
          <a:srcRect l="7112" r="7112"/>
          <a:stretch/>
        </p:blipFill>
        <p:spPr>
          <a:xfrm>
            <a:off x="20" y="431"/>
            <a:ext cx="8115280" cy="6408311"/>
          </a:xfrm>
          <a:prstGeom prst="rect">
            <a:avLst/>
          </a:prstGeom>
        </p:spPr>
      </p:pic>
      <p:sp>
        <p:nvSpPr>
          <p:cNvPr id="4" name="TextBox 3">
            <a:extLst>
              <a:ext uri="{FF2B5EF4-FFF2-40B4-BE49-F238E27FC236}">
                <a16:creationId xmlns:a16="http://schemas.microsoft.com/office/drawing/2014/main" id="{03DDB894-502D-4473-8189-C7F7050B360F}"/>
              </a:ext>
            </a:extLst>
          </p:cNvPr>
          <p:cNvSpPr txBox="1"/>
          <p:nvPr/>
        </p:nvSpPr>
        <p:spPr>
          <a:xfrm>
            <a:off x="8682242" y="301932"/>
            <a:ext cx="2942813" cy="4136504"/>
          </a:xfrm>
          <a:prstGeom prst="rect">
            <a:avLst/>
          </a:prstGeom>
        </p:spPr>
        <p:txBody>
          <a:bodyPr vert="horz" lIns="91440" tIns="45720" rIns="91440" bIns="45720" rtlCol="0">
            <a:normAutofit/>
          </a:bodyPr>
          <a:lstStyle/>
          <a:p>
            <a:pPr defTabSz="914400">
              <a:lnSpc>
                <a:spcPct val="90000"/>
              </a:lnSpc>
              <a:spcAft>
                <a:spcPts val="600"/>
              </a:spcAft>
            </a:pPr>
            <a:r>
              <a:rPr lang="en-US" sz="3200" b="1" dirty="0">
                <a:latin typeface="+mj-lt"/>
              </a:rPr>
              <a:t>237 BCE</a:t>
            </a:r>
          </a:p>
          <a:p>
            <a:pPr marL="285750" indent="-228600" defTabSz="914400">
              <a:lnSpc>
                <a:spcPct val="90000"/>
              </a:lnSpc>
              <a:spcAft>
                <a:spcPts val="600"/>
              </a:spcAft>
              <a:buFont typeface="Arial" panose="020B0604020202020204" pitchFamily="34" charset="0"/>
              <a:buChar char="•"/>
            </a:pPr>
            <a:r>
              <a:rPr lang="en-US" sz="2000" dirty="0"/>
              <a:t>The </a:t>
            </a:r>
            <a:r>
              <a:rPr lang="en-US" sz="2000" dirty="0" err="1"/>
              <a:t>Parni</a:t>
            </a:r>
            <a:r>
              <a:rPr lang="en-US" sz="2000" dirty="0"/>
              <a:t> King Arsaces invades and conquers the Seleukid Satrapy of Parthia.</a:t>
            </a:r>
          </a:p>
          <a:p>
            <a:pPr marL="285750" indent="-228600" defTabSz="914400">
              <a:lnSpc>
                <a:spcPct val="90000"/>
              </a:lnSpc>
              <a:spcAft>
                <a:spcPts val="600"/>
              </a:spcAft>
              <a:buFont typeface="Arial" panose="020B0604020202020204" pitchFamily="34" charset="0"/>
              <a:buChar char="•"/>
            </a:pPr>
            <a:r>
              <a:rPr lang="en-US" sz="2000" dirty="0"/>
              <a:t>Seleukos II </a:t>
            </a:r>
            <a:r>
              <a:rPr lang="en-US" sz="2000" dirty="0" err="1"/>
              <a:t>Callinicus</a:t>
            </a:r>
            <a:r>
              <a:rPr lang="en-US" sz="2000" dirty="0"/>
              <a:t> is taken prisoner.</a:t>
            </a:r>
            <a:endParaRPr lang="en-US" sz="2000" b="1" dirty="0"/>
          </a:p>
        </p:txBody>
      </p:sp>
      <p:sp>
        <p:nvSpPr>
          <p:cNvPr id="79" name="Rectangle 78">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4300520-0834-4B66-8C44-541E4356DA46}"/>
              </a:ext>
            </a:extLst>
          </p:cNvPr>
          <p:cNvSpPr txBox="1"/>
          <p:nvPr/>
        </p:nvSpPr>
        <p:spPr>
          <a:xfrm>
            <a:off x="8486454" y="4457343"/>
            <a:ext cx="3138601" cy="1600438"/>
          </a:xfrm>
          <a:prstGeom prst="rect">
            <a:avLst/>
          </a:prstGeom>
          <a:noFill/>
        </p:spPr>
        <p:txBody>
          <a:bodyPr wrap="square" rtlCol="0">
            <a:spAutoFit/>
          </a:bodyPr>
          <a:lstStyle/>
          <a:p>
            <a:r>
              <a:rPr lang="en-US" sz="1400" dirty="0"/>
              <a:t>*It also stands to mention that </a:t>
            </a:r>
            <a:r>
              <a:rPr lang="en-US" sz="1400" dirty="0" err="1"/>
              <a:t>Ptolemaioi</a:t>
            </a:r>
            <a:r>
              <a:rPr lang="en-US" sz="1400" dirty="0"/>
              <a:t> made gains against the Seleukids in the Third Syrian War, retaining </a:t>
            </a:r>
            <a:r>
              <a:rPr lang="en-US" sz="1400" dirty="0" err="1"/>
              <a:t>Ephesos</a:t>
            </a:r>
            <a:r>
              <a:rPr lang="en-US" sz="1400" dirty="0"/>
              <a:t> and </a:t>
            </a:r>
            <a:r>
              <a:rPr lang="en-US" sz="1400" dirty="0" err="1"/>
              <a:t>Seleukeia</a:t>
            </a:r>
            <a:r>
              <a:rPr lang="en-US" sz="1400" dirty="0"/>
              <a:t> Pieria near Antiocheia. This will ultimately be the main cause of the Fourth Syrian War in 219 BCE.</a:t>
            </a:r>
          </a:p>
        </p:txBody>
      </p:sp>
    </p:spTree>
    <p:extLst>
      <p:ext uri="{BB962C8B-B14F-4D97-AF65-F5344CB8AC3E}">
        <p14:creationId xmlns:p14="http://schemas.microsoft.com/office/powerpoint/2010/main" val="3709245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fontScale="92500" lnSpcReduction="10000"/>
          </a:bodyPr>
          <a:lstStyle/>
          <a:p>
            <a:pPr defTabSz="914400">
              <a:lnSpc>
                <a:spcPct val="90000"/>
              </a:lnSpc>
              <a:spcAft>
                <a:spcPts val="600"/>
              </a:spcAft>
            </a:pPr>
            <a:r>
              <a:rPr lang="en-US" sz="3000" b="1" dirty="0">
                <a:latin typeface="+mj-lt"/>
              </a:rPr>
              <a:t>232 BCE</a:t>
            </a:r>
          </a:p>
          <a:p>
            <a:pPr marL="285750" indent="-228600" defTabSz="914400">
              <a:lnSpc>
                <a:spcPct val="90000"/>
              </a:lnSpc>
              <a:spcAft>
                <a:spcPts val="600"/>
              </a:spcAft>
              <a:buFont typeface="Arial" panose="020B0604020202020204" pitchFamily="34" charset="0"/>
              <a:buChar char="•"/>
            </a:pPr>
            <a:r>
              <a:rPr lang="en-US" sz="2400" b="1" dirty="0"/>
              <a:t>Ashoka the Great is ambushed by Hindu fanatics and drowned in the Ganges River.</a:t>
            </a:r>
          </a:p>
          <a:p>
            <a:pPr marL="285750" indent="-228600" defTabSz="914400">
              <a:lnSpc>
                <a:spcPct val="90000"/>
              </a:lnSpc>
              <a:spcAft>
                <a:spcPts val="600"/>
              </a:spcAft>
              <a:buFont typeface="Arial" panose="020B0604020202020204" pitchFamily="34" charset="0"/>
              <a:buChar char="•"/>
            </a:pPr>
            <a:r>
              <a:rPr lang="en-US" sz="2400" b="1" dirty="0"/>
              <a:t>The empire falls into chaos as several kings in central and southern India and all the Hellenic satraps in Sindhia declare independence. His son and heir Dasharatha struggles to restore order.</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3">
            <a:extLst>
              <a:ext uri="{28A0092B-C50C-407E-A947-70E740481C1C}">
                <a14:useLocalDpi xmlns:a14="http://schemas.microsoft.com/office/drawing/2010/main" val="0"/>
              </a:ext>
            </a:extLst>
          </a:blip>
          <a:srcRect r="1123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4043043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E36BB3C5-822B-45E1-A81E-5CC3176C6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9AD5D7C-48BD-447B-BC06-60739105A938}"/>
              </a:ext>
            </a:extLst>
          </p:cNvPr>
          <p:cNvPicPr>
            <a:picLocks noChangeAspect="1"/>
          </p:cNvPicPr>
          <p:nvPr/>
        </p:nvPicPr>
        <p:blipFill rotWithShape="1">
          <a:blip r:embed="rId3">
            <a:extLst>
              <a:ext uri="{28A0092B-C50C-407E-A947-70E740481C1C}">
                <a14:useLocalDpi xmlns:a14="http://schemas.microsoft.com/office/drawing/2010/main" val="0"/>
              </a:ext>
            </a:extLst>
          </a:blip>
          <a:srcRect t="20554" b="20554"/>
          <a:stretch/>
        </p:blipFill>
        <p:spPr>
          <a:xfrm>
            <a:off x="579264" y="365141"/>
            <a:ext cx="6288262" cy="3063875"/>
          </a:xfrm>
          <a:prstGeom prst="rect">
            <a:avLst/>
          </a:prstGeom>
        </p:spPr>
      </p:pic>
      <p:sp useBgFill="1">
        <p:nvSpPr>
          <p:cNvPr id="98" name="Rectangle 97">
            <a:extLst>
              <a:ext uri="{FF2B5EF4-FFF2-40B4-BE49-F238E27FC236}">
                <a16:creationId xmlns:a16="http://schemas.microsoft.com/office/drawing/2014/main" id="{FB39ECA9-4CDE-4883-98E8-287E905E9F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263" y="3630934"/>
            <a:ext cx="6288261" cy="2546028"/>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0" name="Rectangle 99">
            <a:extLst>
              <a:ext uri="{FF2B5EF4-FFF2-40B4-BE49-F238E27FC236}">
                <a16:creationId xmlns:a16="http://schemas.microsoft.com/office/drawing/2014/main" id="{A67483D0-BAEB-4927-88AD-76F5DA846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94" y="45657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2" name="Rectangle 101">
            <a:extLst>
              <a:ext uri="{FF2B5EF4-FFF2-40B4-BE49-F238E27FC236}">
                <a16:creationId xmlns:a16="http://schemas.microsoft.com/office/drawing/2014/main" id="{0DBB7B12-4298-4CFB-B539-44A91C930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4346" y="4893056"/>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03DDB894-502D-4473-8189-C7F7050B360F}"/>
              </a:ext>
            </a:extLst>
          </p:cNvPr>
          <p:cNvSpPr txBox="1"/>
          <p:nvPr/>
        </p:nvSpPr>
        <p:spPr>
          <a:xfrm>
            <a:off x="3360563" y="3849688"/>
            <a:ext cx="3315810" cy="2105025"/>
          </a:xfrm>
          <a:prstGeom prst="rect">
            <a:avLst/>
          </a:prstGeom>
        </p:spPr>
        <p:txBody>
          <a:bodyPr vert="horz" lIns="91440" tIns="45720" rIns="91440" bIns="45720" rtlCol="0" anchor="ctr">
            <a:normAutofit fontScale="92500" lnSpcReduction="10000"/>
          </a:bodyPr>
          <a:lstStyle/>
          <a:p>
            <a:pPr defTabSz="914400">
              <a:lnSpc>
                <a:spcPct val="90000"/>
              </a:lnSpc>
              <a:spcAft>
                <a:spcPts val="600"/>
              </a:spcAft>
            </a:pPr>
            <a:r>
              <a:rPr lang="en-US" sz="1900" dirty="0">
                <a:latin typeface="+mj-lt"/>
              </a:rPr>
              <a:t>230 BCE</a:t>
            </a:r>
          </a:p>
          <a:p>
            <a:pPr marL="285750" indent="-228600" defTabSz="914400">
              <a:lnSpc>
                <a:spcPct val="90000"/>
              </a:lnSpc>
              <a:spcAft>
                <a:spcPts val="600"/>
              </a:spcAft>
              <a:buFont typeface="Arial" panose="020B0604020202020204" pitchFamily="34" charset="0"/>
              <a:buChar char="•"/>
            </a:pPr>
            <a:r>
              <a:rPr lang="en-US" sz="1400" dirty="0"/>
              <a:t>Attalus I Soter of Pergamon defeats the Galatian invasion of Pergamon. He marries the Galatian princess </a:t>
            </a:r>
            <a:r>
              <a:rPr lang="en-US" sz="1400" dirty="0" err="1"/>
              <a:t>Berena</a:t>
            </a:r>
            <a:r>
              <a:rPr lang="en-US" sz="1400" dirty="0"/>
              <a:t> and an alliance is formed between the Galatians and Pergamon.</a:t>
            </a:r>
          </a:p>
          <a:p>
            <a:pPr marL="285750" indent="-228600" defTabSz="914400">
              <a:lnSpc>
                <a:spcPct val="90000"/>
              </a:lnSpc>
              <a:spcAft>
                <a:spcPts val="600"/>
              </a:spcAft>
              <a:buFont typeface="Arial" panose="020B0604020202020204" pitchFamily="34" charset="0"/>
              <a:buChar char="•"/>
            </a:pPr>
            <a:r>
              <a:rPr lang="en-US" sz="1400" b="1" dirty="0"/>
              <a:t>King </a:t>
            </a:r>
            <a:r>
              <a:rPr lang="en-US" sz="1400" b="1" dirty="0" err="1"/>
              <a:t>Kubera</a:t>
            </a:r>
            <a:r>
              <a:rPr lang="en-US" sz="1400" b="1" dirty="0"/>
              <a:t> of Bhattiprolu joins the rebellion against the Maurya. The resulting geographic isolation allows rebel factions to consolidate power in Karnataka.</a:t>
            </a:r>
          </a:p>
        </p:txBody>
      </p:sp>
      <p:pic>
        <p:nvPicPr>
          <p:cNvPr id="8" name="Picture 7" descr="Map&#10;&#10;Description automatically generated">
            <a:extLst>
              <a:ext uri="{FF2B5EF4-FFF2-40B4-BE49-F238E27FC236}">
                <a16:creationId xmlns:a16="http://schemas.microsoft.com/office/drawing/2014/main" id="{26229E2D-1CAB-422C-BDCD-21FF6BBF4947}"/>
              </a:ext>
            </a:extLst>
          </p:cNvPr>
          <p:cNvPicPr>
            <a:picLocks noChangeAspect="1"/>
          </p:cNvPicPr>
          <p:nvPr/>
        </p:nvPicPr>
        <p:blipFill rotWithShape="1">
          <a:blip r:embed="rId4"/>
          <a:srcRect l="5042" r="8771" b="3"/>
          <a:stretch/>
        </p:blipFill>
        <p:spPr>
          <a:xfrm>
            <a:off x="7048500" y="365109"/>
            <a:ext cx="4621006" cy="5811838"/>
          </a:xfrm>
          <a:prstGeom prst="rect">
            <a:avLst/>
          </a:prstGeom>
        </p:spPr>
      </p:pic>
      <p:sp>
        <p:nvSpPr>
          <p:cNvPr id="2" name="TextBox 1">
            <a:extLst>
              <a:ext uri="{FF2B5EF4-FFF2-40B4-BE49-F238E27FC236}">
                <a16:creationId xmlns:a16="http://schemas.microsoft.com/office/drawing/2014/main" id="{A03DE87A-4E3A-4B91-B52E-7BDCA16B67D4}"/>
              </a:ext>
            </a:extLst>
          </p:cNvPr>
          <p:cNvSpPr txBox="1"/>
          <p:nvPr/>
        </p:nvSpPr>
        <p:spPr>
          <a:xfrm>
            <a:off x="586502" y="3754111"/>
            <a:ext cx="2594228" cy="2200602"/>
          </a:xfrm>
          <a:prstGeom prst="rect">
            <a:avLst/>
          </a:prstGeom>
          <a:noFill/>
        </p:spPr>
        <p:txBody>
          <a:bodyPr wrap="square" rtlCol="0">
            <a:spAutoFit/>
          </a:bodyPr>
          <a:lstStyle/>
          <a:p>
            <a:pPr>
              <a:spcAft>
                <a:spcPts val="600"/>
              </a:spcAft>
            </a:pPr>
            <a:r>
              <a:rPr lang="en-US" sz="1200" dirty="0"/>
              <a:t>*In Egypt, Ptolemy III builds the Temple of Horus, boosting the influence of ancient Egyptian religion within his empire.</a:t>
            </a:r>
            <a:endParaRPr lang="en-US" sz="300" dirty="0"/>
          </a:p>
          <a:p>
            <a:pPr>
              <a:spcAft>
                <a:spcPts val="600"/>
              </a:spcAft>
            </a:pPr>
            <a:r>
              <a:rPr lang="en-US" sz="1200" dirty="0"/>
              <a:t>**The Roman navy occupies the island of Corfu in an effort to curb Illyrian piracy on their trade fleets. This does not result in war with </a:t>
            </a:r>
            <a:r>
              <a:rPr lang="en-US" sz="1200" dirty="0" err="1"/>
              <a:t>Makedon</a:t>
            </a:r>
            <a:r>
              <a:rPr lang="en-US" sz="1200" dirty="0"/>
              <a:t>, as the island had been previously taken by Illyrian pirates and its Greek inhabitants expelled.</a:t>
            </a:r>
          </a:p>
        </p:txBody>
      </p:sp>
    </p:spTree>
    <p:extLst>
      <p:ext uri="{BB962C8B-B14F-4D97-AF65-F5344CB8AC3E}">
        <p14:creationId xmlns:p14="http://schemas.microsoft.com/office/powerpoint/2010/main" val="15226266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 name="Freeform: Shape 127">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0" name="Freeform: Shape 129">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pic>
        <p:nvPicPr>
          <p:cNvPr id="6" name="Picture 5">
            <a:extLst>
              <a:ext uri="{FF2B5EF4-FFF2-40B4-BE49-F238E27FC236}">
                <a16:creationId xmlns:a16="http://schemas.microsoft.com/office/drawing/2014/main" id="{49AD5D7C-48BD-447B-BC06-60739105A938}"/>
              </a:ext>
            </a:extLst>
          </p:cNvPr>
          <p:cNvPicPr>
            <a:picLocks noChangeAspect="1"/>
          </p:cNvPicPr>
          <p:nvPr/>
        </p:nvPicPr>
        <p:blipFill rotWithShape="1">
          <a:blip r:embed="rId3">
            <a:extLst>
              <a:ext uri="{28A0092B-C50C-407E-A947-70E740481C1C}">
                <a14:useLocalDpi xmlns:a14="http://schemas.microsoft.com/office/drawing/2010/main" val="0"/>
              </a:ext>
            </a:extLst>
          </a:blip>
          <a:srcRect l="3157" r="7137" b="-6"/>
          <a:stretch/>
        </p:blipFill>
        <p:spPr>
          <a:xfrm>
            <a:off x="841248" y="604158"/>
            <a:ext cx="6049941" cy="4350110"/>
          </a:xfrm>
          <a:prstGeom prst="rect">
            <a:avLst/>
          </a:prstGeom>
        </p:spPr>
      </p:pic>
      <p:sp>
        <p:nvSpPr>
          <p:cNvPr id="4" name="TextBox 3">
            <a:extLst>
              <a:ext uri="{FF2B5EF4-FFF2-40B4-BE49-F238E27FC236}">
                <a16:creationId xmlns:a16="http://schemas.microsoft.com/office/drawing/2014/main" id="{03DDB894-502D-4473-8189-C7F7050B360F}"/>
              </a:ext>
            </a:extLst>
          </p:cNvPr>
          <p:cNvSpPr txBox="1"/>
          <p:nvPr/>
        </p:nvSpPr>
        <p:spPr>
          <a:xfrm>
            <a:off x="7534655" y="601315"/>
            <a:ext cx="3432809" cy="4384342"/>
          </a:xfrm>
          <a:prstGeom prst="rect">
            <a:avLst/>
          </a:prstGeom>
        </p:spPr>
        <p:txBody>
          <a:bodyPr vert="horz" lIns="91440" tIns="45720" rIns="91440" bIns="45720" rtlCol="0" anchor="ctr">
            <a:normAutofit/>
          </a:bodyPr>
          <a:lstStyle/>
          <a:p>
            <a:pPr defTabSz="914400">
              <a:lnSpc>
                <a:spcPct val="90000"/>
              </a:lnSpc>
              <a:spcAft>
                <a:spcPts val="600"/>
              </a:spcAft>
            </a:pPr>
            <a:r>
              <a:rPr lang="en-US" sz="3200" dirty="0">
                <a:latin typeface="+mj-lt"/>
              </a:rPr>
              <a:t>228 BCE</a:t>
            </a:r>
          </a:p>
          <a:p>
            <a:pPr marL="285750" indent="-228600" defTabSz="914400">
              <a:lnSpc>
                <a:spcPct val="90000"/>
              </a:lnSpc>
              <a:spcAft>
                <a:spcPts val="600"/>
              </a:spcAft>
              <a:buFont typeface="Arial" panose="020B0604020202020204" pitchFamily="34" charset="0"/>
              <a:buChar char="•"/>
            </a:pPr>
            <a:r>
              <a:rPr lang="en-US" sz="2400" dirty="0"/>
              <a:t>Attalus I Soter and his Galatian allies defeat Antiochus </a:t>
            </a:r>
            <a:r>
              <a:rPr lang="en-US" sz="2400" dirty="0" err="1"/>
              <a:t>Hierax</a:t>
            </a:r>
            <a:r>
              <a:rPr lang="en-US" sz="2400" dirty="0"/>
              <a:t> near Tarsus. Anatolia and Cilicia are divided between Attalus and his allies.</a:t>
            </a:r>
            <a:endParaRPr lang="en-US" sz="2400" b="1" dirty="0"/>
          </a:p>
        </p:txBody>
      </p:sp>
      <p:sp>
        <p:nvSpPr>
          <p:cNvPr id="2" name="TextBox 1">
            <a:extLst>
              <a:ext uri="{FF2B5EF4-FFF2-40B4-BE49-F238E27FC236}">
                <a16:creationId xmlns:a16="http://schemas.microsoft.com/office/drawing/2014/main" id="{A03DE87A-4E3A-4B91-B52E-7BDCA16B67D4}"/>
              </a:ext>
            </a:extLst>
          </p:cNvPr>
          <p:cNvSpPr txBox="1"/>
          <p:nvPr/>
        </p:nvSpPr>
        <p:spPr>
          <a:xfrm>
            <a:off x="7534655" y="601315"/>
            <a:ext cx="3432809" cy="523220"/>
          </a:xfrm>
          <a:prstGeom prst="rect">
            <a:avLst/>
          </a:prstGeom>
          <a:noFill/>
        </p:spPr>
        <p:txBody>
          <a:bodyPr wrap="square" rtlCol="0">
            <a:spAutoFit/>
          </a:bodyPr>
          <a:lstStyle/>
          <a:p>
            <a:pPr>
              <a:spcAft>
                <a:spcPts val="600"/>
              </a:spcAft>
            </a:pPr>
            <a:r>
              <a:rPr lang="en-US" sz="1400" dirty="0"/>
              <a:t>*In Illyria, Rome has landed in Apollonia and now besieges the </a:t>
            </a:r>
            <a:r>
              <a:rPr lang="en-US" sz="1400" dirty="0" err="1"/>
              <a:t>Ardiaei</a:t>
            </a:r>
            <a:r>
              <a:rPr lang="en-US" sz="1400" dirty="0"/>
              <a:t> capital of Shkodra.</a:t>
            </a:r>
          </a:p>
        </p:txBody>
      </p:sp>
    </p:spTree>
    <p:extLst>
      <p:ext uri="{BB962C8B-B14F-4D97-AF65-F5344CB8AC3E}">
        <p14:creationId xmlns:p14="http://schemas.microsoft.com/office/powerpoint/2010/main" val="9336474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defTabSz="914400">
              <a:lnSpc>
                <a:spcPct val="90000"/>
              </a:lnSpc>
              <a:spcAft>
                <a:spcPts val="600"/>
              </a:spcAft>
            </a:pPr>
            <a:r>
              <a:rPr lang="en-US" sz="2800" dirty="0">
                <a:latin typeface="+mj-lt"/>
              </a:rPr>
              <a:t>227 BCE</a:t>
            </a:r>
          </a:p>
          <a:p>
            <a:pPr marL="285750" indent="-228600" defTabSz="914400">
              <a:lnSpc>
                <a:spcPct val="90000"/>
              </a:lnSpc>
              <a:spcAft>
                <a:spcPts val="600"/>
              </a:spcAft>
              <a:buFont typeface="Arial" panose="020B0604020202020204" pitchFamily="34" charset="0"/>
              <a:buChar char="•"/>
            </a:pPr>
            <a:r>
              <a:rPr lang="en-US" sz="2400" dirty="0"/>
              <a:t>Queen Teuta of Illyria acknowledges Roman overlordship.</a:t>
            </a:r>
          </a:p>
          <a:p>
            <a:pPr marL="285750" indent="-228600" defTabSz="914400">
              <a:lnSpc>
                <a:spcPct val="90000"/>
              </a:lnSpc>
              <a:spcAft>
                <a:spcPts val="600"/>
              </a:spcAft>
              <a:buFont typeface="Arial" panose="020B0604020202020204" pitchFamily="34" charset="0"/>
              <a:buChar char="•"/>
            </a:pPr>
            <a:r>
              <a:rPr lang="en-US" sz="2400" dirty="0"/>
              <a:t>Illyria becomes a client kingdom of Rome.</a:t>
            </a:r>
            <a:endParaRPr lang="en-US" sz="2400" b="1" dirty="0"/>
          </a:p>
        </p:txBody>
      </p:sp>
      <p:pic>
        <p:nvPicPr>
          <p:cNvPr id="6" name="Picture 5">
            <a:extLst>
              <a:ext uri="{FF2B5EF4-FFF2-40B4-BE49-F238E27FC236}">
                <a16:creationId xmlns:a16="http://schemas.microsoft.com/office/drawing/2014/main" id="{49AD5D7C-48BD-447B-BC06-60739105A938}"/>
              </a:ext>
            </a:extLst>
          </p:cNvPr>
          <p:cNvPicPr>
            <a:picLocks noChangeAspect="1"/>
          </p:cNvPicPr>
          <p:nvPr/>
        </p:nvPicPr>
        <p:blipFill rotWithShape="1">
          <a:blip r:embed="rId4">
            <a:extLst>
              <a:ext uri="{28A0092B-C50C-407E-A947-70E740481C1C}">
                <a14:useLocalDpi xmlns:a14="http://schemas.microsoft.com/office/drawing/2010/main" val="0"/>
              </a:ext>
            </a:extLst>
          </a:blip>
          <a:srcRect l="3396" r="3396"/>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3" name="TextBox 2">
            <a:extLst>
              <a:ext uri="{FF2B5EF4-FFF2-40B4-BE49-F238E27FC236}">
                <a16:creationId xmlns:a16="http://schemas.microsoft.com/office/drawing/2014/main" id="{187B37F2-9363-4F15-B835-D0077C7DA057}"/>
              </a:ext>
            </a:extLst>
          </p:cNvPr>
          <p:cNvSpPr txBox="1"/>
          <p:nvPr/>
        </p:nvSpPr>
        <p:spPr>
          <a:xfrm>
            <a:off x="640080" y="335660"/>
            <a:ext cx="3474720" cy="1708160"/>
          </a:xfrm>
          <a:prstGeom prst="rect">
            <a:avLst/>
          </a:prstGeom>
          <a:noFill/>
        </p:spPr>
        <p:txBody>
          <a:bodyPr wrap="square" rtlCol="0">
            <a:spAutoFit/>
          </a:bodyPr>
          <a:lstStyle/>
          <a:p>
            <a:r>
              <a:rPr lang="en-US" sz="1400" dirty="0"/>
              <a:t>* “Illyria” here refers to the Kingdom of the </a:t>
            </a:r>
            <a:r>
              <a:rPr lang="en-US" sz="1400" dirty="0" err="1"/>
              <a:t>Ardiaei</a:t>
            </a:r>
            <a:r>
              <a:rPr lang="en-US" sz="1400" dirty="0"/>
              <a:t>; the rest of the Dalmatian coast and inlands are still largely under Celtic and Venetic influence.</a:t>
            </a:r>
          </a:p>
          <a:p>
            <a:endParaRPr lang="en-US" sz="700" dirty="0"/>
          </a:p>
          <a:p>
            <a:r>
              <a:rPr lang="en-US" sz="1400" dirty="0"/>
              <a:t>**Sardinia and Corsica were annexed by Rome around 237 BCE after their rebellion from Carthage during the Mercenary War.</a:t>
            </a:r>
          </a:p>
        </p:txBody>
      </p:sp>
    </p:spTree>
    <p:extLst>
      <p:ext uri="{BB962C8B-B14F-4D97-AF65-F5344CB8AC3E}">
        <p14:creationId xmlns:p14="http://schemas.microsoft.com/office/powerpoint/2010/main" val="286052132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a:lnSpc>
                <a:spcPct val="90000"/>
              </a:lnSpc>
              <a:spcAft>
                <a:spcPts val="600"/>
              </a:spcAft>
            </a:pPr>
            <a:r>
              <a:rPr lang="en-US" sz="2400" dirty="0">
                <a:latin typeface="+mj-lt"/>
              </a:rPr>
              <a:t>318 BCE</a:t>
            </a:r>
          </a:p>
          <a:p>
            <a:pPr marL="285750" indent="-228600">
              <a:lnSpc>
                <a:spcPct val="90000"/>
              </a:lnSpc>
              <a:spcAft>
                <a:spcPts val="600"/>
              </a:spcAft>
              <a:buFont typeface="Arial" panose="020B0604020202020204" pitchFamily="34" charset="0"/>
              <a:buChar char="•"/>
            </a:pPr>
            <a:r>
              <a:rPr lang="en-US" sz="1900" dirty="0" err="1"/>
              <a:t>Diadokhoi</a:t>
            </a:r>
            <a:r>
              <a:rPr lang="en-US" sz="1900" dirty="0"/>
              <a:t> Crisis starts in earnest.</a:t>
            </a:r>
          </a:p>
          <a:p>
            <a:pPr marL="285750" indent="-228600">
              <a:lnSpc>
                <a:spcPct val="90000"/>
              </a:lnSpc>
              <a:spcAft>
                <a:spcPts val="600"/>
              </a:spcAft>
              <a:buFont typeface="Arial" panose="020B0604020202020204" pitchFamily="34" charset="0"/>
              <a:buChar char="•"/>
            </a:pPr>
            <a:r>
              <a:rPr lang="en-US" sz="1900" dirty="0"/>
              <a:t>Beginning of the division of the empire.</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21776" r="21776"/>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850233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106">
            <a:extLst>
              <a:ext uri="{FF2B5EF4-FFF2-40B4-BE49-F238E27FC236}">
                <a16:creationId xmlns:a16="http://schemas.microsoft.com/office/drawing/2014/main" id="{38468727-63BE-4191-B4A6-C30C82C0E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9D355BB6-1BB8-4828-B246-CFB31742D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3483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1" name="Rectangle 110">
            <a:extLst>
              <a:ext uri="{FF2B5EF4-FFF2-40B4-BE49-F238E27FC236}">
                <a16:creationId xmlns:a16="http://schemas.microsoft.com/office/drawing/2014/main" id="{CA52A9B9-B2B3-46F0-9D53-0EFF9905B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45238" y="1452646"/>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03DDB894-502D-4473-8189-C7F7050B360F}"/>
              </a:ext>
            </a:extLst>
          </p:cNvPr>
          <p:cNvSpPr txBox="1"/>
          <p:nvPr/>
        </p:nvSpPr>
        <p:spPr>
          <a:xfrm>
            <a:off x="3157538" y="412454"/>
            <a:ext cx="3243262" cy="2101850"/>
          </a:xfrm>
          <a:prstGeom prst="rect">
            <a:avLst/>
          </a:prstGeom>
        </p:spPr>
        <p:txBody>
          <a:bodyPr vert="horz" lIns="91440" tIns="45720" rIns="91440" bIns="45720" rtlCol="0" anchor="ctr">
            <a:normAutofit/>
          </a:bodyPr>
          <a:lstStyle/>
          <a:p>
            <a:pPr defTabSz="914400">
              <a:lnSpc>
                <a:spcPct val="90000"/>
              </a:lnSpc>
              <a:spcAft>
                <a:spcPts val="600"/>
              </a:spcAft>
            </a:pPr>
            <a:r>
              <a:rPr lang="en-US" sz="2800" b="1" dirty="0">
                <a:latin typeface="+mj-lt"/>
              </a:rPr>
              <a:t>225 BCE</a:t>
            </a:r>
          </a:p>
          <a:p>
            <a:pPr marL="285750" indent="-228600" defTabSz="914400">
              <a:lnSpc>
                <a:spcPct val="90000"/>
              </a:lnSpc>
              <a:spcAft>
                <a:spcPts val="600"/>
              </a:spcAft>
              <a:buFont typeface="Arial" panose="020B0604020202020204" pitchFamily="34" charset="0"/>
              <a:buChar char="•"/>
            </a:pPr>
            <a:r>
              <a:rPr lang="en-US" sz="1600" b="1" dirty="0"/>
              <a:t>A renewed Qin offensive led by Wang Ben into Yue territory results in the completion of the </a:t>
            </a:r>
            <a:r>
              <a:rPr lang="en-US" sz="1600" b="1" dirty="0" err="1"/>
              <a:t>Lingqu</a:t>
            </a:r>
            <a:r>
              <a:rPr lang="en-US" sz="1600" b="1" dirty="0"/>
              <a:t> Canal. Wang Ben is made King of </a:t>
            </a:r>
            <a:r>
              <a:rPr lang="en-US" sz="1600" b="1" dirty="0" err="1"/>
              <a:t>Lingling</a:t>
            </a:r>
            <a:r>
              <a:rPr lang="en-US" sz="1600" b="1" dirty="0"/>
              <a:t>, which is incorporated into the Qin Empire.</a:t>
            </a:r>
          </a:p>
        </p:txBody>
      </p:sp>
      <p:pic>
        <p:nvPicPr>
          <p:cNvPr id="6" name="Picture 5">
            <a:extLst>
              <a:ext uri="{FF2B5EF4-FFF2-40B4-BE49-F238E27FC236}">
                <a16:creationId xmlns:a16="http://schemas.microsoft.com/office/drawing/2014/main" id="{49AD5D7C-48BD-447B-BC06-60739105A938}"/>
              </a:ext>
            </a:extLst>
          </p:cNvPr>
          <p:cNvPicPr>
            <a:picLocks noChangeAspect="1"/>
          </p:cNvPicPr>
          <p:nvPr/>
        </p:nvPicPr>
        <p:blipFill rotWithShape="1">
          <a:blip r:embed="rId3">
            <a:extLst>
              <a:ext uri="{28A0092B-C50C-407E-A947-70E740481C1C}">
                <a14:useLocalDpi xmlns:a14="http://schemas.microsoft.com/office/drawing/2010/main" val="0"/>
              </a:ext>
            </a:extLst>
          </a:blip>
          <a:srcRect t="14961" r="-4" b="17588"/>
          <a:stretch/>
        </p:blipFill>
        <p:spPr>
          <a:xfrm>
            <a:off x="20" y="2959630"/>
            <a:ext cx="6400781" cy="3898370"/>
          </a:xfrm>
          <a:prstGeom prst="rect">
            <a:avLst/>
          </a:prstGeom>
        </p:spPr>
      </p:pic>
      <p:pic>
        <p:nvPicPr>
          <p:cNvPr id="8" name="Picture 7">
            <a:extLst>
              <a:ext uri="{FF2B5EF4-FFF2-40B4-BE49-F238E27FC236}">
                <a16:creationId xmlns:a16="http://schemas.microsoft.com/office/drawing/2014/main" id="{26229E2D-1CAB-422C-BDCD-21FF6BBF4947}"/>
              </a:ext>
            </a:extLst>
          </p:cNvPr>
          <p:cNvPicPr>
            <a:picLocks noChangeAspect="1"/>
          </p:cNvPicPr>
          <p:nvPr/>
        </p:nvPicPr>
        <p:blipFill rotWithShape="1">
          <a:blip r:embed="rId4">
            <a:extLst>
              <a:ext uri="{28A0092B-C50C-407E-A947-70E740481C1C}">
                <a14:useLocalDpi xmlns:a14="http://schemas.microsoft.com/office/drawing/2010/main" val="0"/>
              </a:ext>
            </a:extLst>
          </a:blip>
          <a:srcRect l="3836" r="9293" b="2"/>
          <a:stretch/>
        </p:blipFill>
        <p:spPr>
          <a:xfrm>
            <a:off x="6591299" y="1"/>
            <a:ext cx="5600701" cy="6857999"/>
          </a:xfrm>
          <a:prstGeom prst="rect">
            <a:avLst/>
          </a:prstGeom>
        </p:spPr>
      </p:pic>
      <p:sp>
        <p:nvSpPr>
          <p:cNvPr id="2" name="TextBox 1">
            <a:extLst>
              <a:ext uri="{FF2B5EF4-FFF2-40B4-BE49-F238E27FC236}">
                <a16:creationId xmlns:a16="http://schemas.microsoft.com/office/drawing/2014/main" id="{A03DE87A-4E3A-4B91-B52E-7BDCA16B67D4}"/>
              </a:ext>
            </a:extLst>
          </p:cNvPr>
          <p:cNvSpPr txBox="1"/>
          <p:nvPr/>
        </p:nvSpPr>
        <p:spPr>
          <a:xfrm>
            <a:off x="382530" y="730269"/>
            <a:ext cx="2594228" cy="1200329"/>
          </a:xfrm>
          <a:prstGeom prst="rect">
            <a:avLst/>
          </a:prstGeom>
          <a:noFill/>
        </p:spPr>
        <p:txBody>
          <a:bodyPr wrap="square" rtlCol="0">
            <a:spAutoFit/>
          </a:bodyPr>
          <a:lstStyle/>
          <a:p>
            <a:pPr>
              <a:spcAft>
                <a:spcPts val="600"/>
              </a:spcAft>
            </a:pPr>
            <a:r>
              <a:rPr lang="en-US" sz="1200" dirty="0"/>
              <a:t>*In Italy, a confederation of Gallic tribes crosses the Alps and pillages Roman settlements in Etruria. The Romans call on these </a:t>
            </a:r>
            <a:r>
              <a:rPr lang="en-US" sz="1200" dirty="0" err="1"/>
              <a:t>Gauls</a:t>
            </a:r>
            <a:r>
              <a:rPr lang="en-US" sz="1200" dirty="0"/>
              <a:t>’ historic enemies, the Veneti, and begin driving them towards the coast of Tuscany.</a:t>
            </a:r>
            <a:endParaRPr lang="en-US" sz="300" dirty="0"/>
          </a:p>
        </p:txBody>
      </p:sp>
    </p:spTree>
    <p:extLst>
      <p:ext uri="{BB962C8B-B14F-4D97-AF65-F5344CB8AC3E}">
        <p14:creationId xmlns:p14="http://schemas.microsoft.com/office/powerpoint/2010/main" val="32805944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DB894-502D-4473-8189-C7F7050B360F}"/>
              </a:ext>
            </a:extLst>
          </p:cNvPr>
          <p:cNvSpPr txBox="1"/>
          <p:nvPr/>
        </p:nvSpPr>
        <p:spPr>
          <a:xfrm>
            <a:off x="648931" y="2438401"/>
            <a:ext cx="3667036" cy="3779520"/>
          </a:xfrm>
          <a:prstGeom prst="rect">
            <a:avLst/>
          </a:prstGeom>
        </p:spPr>
        <p:txBody>
          <a:bodyPr vert="horz" lIns="91440" tIns="45720" rIns="91440" bIns="45720" rtlCol="0">
            <a:normAutofit/>
          </a:bodyPr>
          <a:lstStyle/>
          <a:p>
            <a:pPr defTabSz="914400">
              <a:lnSpc>
                <a:spcPct val="90000"/>
              </a:lnSpc>
              <a:spcAft>
                <a:spcPts val="600"/>
              </a:spcAft>
            </a:pPr>
            <a:r>
              <a:rPr lang="en-US" sz="2800" dirty="0">
                <a:latin typeface="+mj-lt"/>
              </a:rPr>
              <a:t>223 BCE</a:t>
            </a:r>
          </a:p>
          <a:p>
            <a:pPr marL="285750" indent="-228600" defTabSz="914400">
              <a:lnSpc>
                <a:spcPct val="90000"/>
              </a:lnSpc>
              <a:spcAft>
                <a:spcPts val="600"/>
              </a:spcAft>
              <a:buFont typeface="Arial" panose="020B0604020202020204" pitchFamily="34" charset="0"/>
              <a:buChar char="•"/>
            </a:pPr>
            <a:r>
              <a:rPr lang="en-US" sz="2000" dirty="0"/>
              <a:t>Euthydemus I, Satrap of Sogdiana rebels against his </a:t>
            </a:r>
            <a:r>
              <a:rPr lang="en-US" sz="2000" dirty="0" err="1"/>
              <a:t>Baktrian</a:t>
            </a:r>
            <a:r>
              <a:rPr lang="en-US" sz="2000" dirty="0"/>
              <a:t> overlord </a:t>
            </a:r>
            <a:r>
              <a:rPr lang="en-US" sz="2000" dirty="0" err="1"/>
              <a:t>Diodotus</a:t>
            </a:r>
            <a:r>
              <a:rPr lang="en-US" sz="2000" dirty="0"/>
              <a:t> II, founding a great Hellenistic kingdom centered around Marakanda. Part of his army is composed of </a:t>
            </a:r>
            <a:r>
              <a:rPr lang="en-US" sz="2000" dirty="0" err="1"/>
              <a:t>Helleno</a:t>
            </a:r>
            <a:r>
              <a:rPr lang="en-US" sz="2000" dirty="0"/>
              <a:t>-Zhao troops.</a:t>
            </a:r>
          </a:p>
        </p:txBody>
      </p:sp>
      <p:sp>
        <p:nvSpPr>
          <p:cNvPr id="126" name="Rectangle 115">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9AD5D7C-48BD-447B-BC06-60739105A938}"/>
              </a:ext>
            </a:extLst>
          </p:cNvPr>
          <p:cNvPicPr>
            <a:picLocks noChangeAspect="1"/>
          </p:cNvPicPr>
          <p:nvPr/>
        </p:nvPicPr>
        <p:blipFill rotWithShape="1">
          <a:blip r:embed="rId3">
            <a:extLst>
              <a:ext uri="{28A0092B-C50C-407E-A947-70E740481C1C}">
                <a14:useLocalDpi xmlns:a14="http://schemas.microsoft.com/office/drawing/2010/main" val="0"/>
              </a:ext>
            </a:extLst>
          </a:blip>
          <a:srcRect t="1699" r="-7" b="569"/>
          <a:stretch/>
        </p:blipFill>
        <p:spPr>
          <a:xfrm>
            <a:off x="5276088" y="640082"/>
            <a:ext cx="6276250" cy="5577838"/>
          </a:xfrm>
          <a:prstGeom prst="rect">
            <a:avLst/>
          </a:prstGeom>
          <a:effectLst/>
        </p:spPr>
      </p:pic>
      <p:sp>
        <p:nvSpPr>
          <p:cNvPr id="2" name="TextBox 1">
            <a:extLst>
              <a:ext uri="{FF2B5EF4-FFF2-40B4-BE49-F238E27FC236}">
                <a16:creationId xmlns:a16="http://schemas.microsoft.com/office/drawing/2014/main" id="{A03DE87A-4E3A-4B91-B52E-7BDCA16B67D4}"/>
              </a:ext>
            </a:extLst>
          </p:cNvPr>
          <p:cNvSpPr txBox="1"/>
          <p:nvPr/>
        </p:nvSpPr>
        <p:spPr>
          <a:xfrm>
            <a:off x="648931" y="288480"/>
            <a:ext cx="3471100" cy="1877437"/>
          </a:xfrm>
          <a:prstGeom prst="rect">
            <a:avLst/>
          </a:prstGeom>
          <a:noFill/>
        </p:spPr>
        <p:txBody>
          <a:bodyPr wrap="square" rtlCol="0">
            <a:spAutoFit/>
          </a:bodyPr>
          <a:lstStyle/>
          <a:p>
            <a:pPr>
              <a:spcAft>
                <a:spcPts val="600"/>
              </a:spcAft>
            </a:pPr>
            <a:r>
              <a:rPr lang="en-US" sz="1100" dirty="0"/>
              <a:t>*Historically, Euthydemus kills </a:t>
            </a:r>
            <a:r>
              <a:rPr lang="en-US" sz="1100" dirty="0" err="1"/>
              <a:t>Diodotus</a:t>
            </a:r>
            <a:r>
              <a:rPr lang="en-US" sz="1100" dirty="0"/>
              <a:t> II in 225 BCE and succeeds him to the </a:t>
            </a:r>
            <a:r>
              <a:rPr lang="en-US" sz="1100" dirty="0" err="1"/>
              <a:t>Baktrian</a:t>
            </a:r>
            <a:r>
              <a:rPr lang="en-US" sz="1100" dirty="0"/>
              <a:t> throne. Considering it is </a:t>
            </a:r>
            <a:r>
              <a:rPr lang="en-US" sz="1100" dirty="0" err="1"/>
              <a:t>Diodotus</a:t>
            </a:r>
            <a:r>
              <a:rPr lang="en-US" sz="1100" dirty="0"/>
              <a:t> III who invades Marakanda 40 years later, it’s safe to assume </a:t>
            </a:r>
            <a:r>
              <a:rPr lang="en-US" sz="1100" dirty="0" err="1"/>
              <a:t>Diodotus</a:t>
            </a:r>
            <a:r>
              <a:rPr lang="en-US" sz="1100" dirty="0"/>
              <a:t> II is still alive at this point and will probably die in battle against Euthydemus in the near future.</a:t>
            </a:r>
          </a:p>
          <a:p>
            <a:pPr>
              <a:spcAft>
                <a:spcPts val="600"/>
              </a:spcAft>
            </a:pPr>
            <a:endParaRPr lang="en-US" sz="300" dirty="0"/>
          </a:p>
          <a:p>
            <a:pPr>
              <a:spcAft>
                <a:spcPts val="600"/>
              </a:spcAft>
            </a:pPr>
            <a:r>
              <a:rPr lang="en-US" sz="1100" dirty="0"/>
              <a:t>**Also, the Aral Sea didn’t dry up until the Soviet era, please disregard any previous images showing modern sea levels.</a:t>
            </a:r>
            <a:endParaRPr lang="en-US" sz="200" dirty="0"/>
          </a:p>
        </p:txBody>
      </p:sp>
    </p:spTree>
    <p:extLst>
      <p:ext uri="{BB962C8B-B14F-4D97-AF65-F5344CB8AC3E}">
        <p14:creationId xmlns:p14="http://schemas.microsoft.com/office/powerpoint/2010/main" val="3624703193"/>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9AD5D7C-48BD-447B-BC06-60739105A938}"/>
              </a:ext>
            </a:extLst>
          </p:cNvPr>
          <p:cNvPicPr>
            <a:picLocks noChangeAspect="1"/>
          </p:cNvPicPr>
          <p:nvPr/>
        </p:nvPicPr>
        <p:blipFill rotWithShape="1">
          <a:blip r:embed="rId3">
            <a:extLst>
              <a:ext uri="{28A0092B-C50C-407E-A947-70E740481C1C}">
                <a14:useLocalDpi xmlns:a14="http://schemas.microsoft.com/office/drawing/2010/main" val="0"/>
              </a:ext>
            </a:extLst>
          </a:blip>
          <a:srcRect r="8" b="755"/>
          <a:stretch/>
        </p:blipFill>
        <p:spPr>
          <a:xfrm>
            <a:off x="915663" y="1286934"/>
            <a:ext cx="6346794" cy="4259480"/>
          </a:xfrm>
          <a:prstGeom prst="rect">
            <a:avLst/>
          </a:prstGeom>
        </p:spPr>
      </p:pic>
      <p:sp>
        <p:nvSpPr>
          <p:cNvPr id="135" name="Rectangle 73">
            <a:extLst>
              <a:ext uri="{FF2B5EF4-FFF2-40B4-BE49-F238E27FC236}">
                <a16:creationId xmlns:a16="http://schemas.microsoft.com/office/drawing/2014/main" id="{F5493CFF-E43B-4B10-ACE1-C8A124662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0"/>
            <a:ext cx="406212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03DDB894-502D-4473-8189-C7F7050B360F}"/>
              </a:ext>
            </a:extLst>
          </p:cNvPr>
          <p:cNvSpPr txBox="1"/>
          <p:nvPr/>
        </p:nvSpPr>
        <p:spPr>
          <a:xfrm>
            <a:off x="8502649" y="1286935"/>
            <a:ext cx="3045883" cy="4259480"/>
          </a:xfrm>
          <a:prstGeom prst="rect">
            <a:avLst/>
          </a:prstGeom>
        </p:spPr>
        <p:txBody>
          <a:bodyPr vert="horz" lIns="91440" tIns="45720" rIns="91440" bIns="45720" rtlCol="0">
            <a:normAutofit fontScale="92500" lnSpcReduction="20000"/>
          </a:bodyPr>
          <a:lstStyle/>
          <a:p>
            <a:pPr defTabSz="914400">
              <a:lnSpc>
                <a:spcPct val="90000"/>
              </a:lnSpc>
              <a:spcAft>
                <a:spcPts val="600"/>
              </a:spcAft>
            </a:pPr>
            <a:r>
              <a:rPr lang="en-US" sz="3000" dirty="0">
                <a:solidFill>
                  <a:schemeClr val="bg1"/>
                </a:solidFill>
                <a:latin typeface="+mj-lt"/>
              </a:rPr>
              <a:t>222 BCE</a:t>
            </a:r>
          </a:p>
          <a:p>
            <a:pPr marL="285750" indent="-228600" defTabSz="914400">
              <a:lnSpc>
                <a:spcPct val="90000"/>
              </a:lnSpc>
              <a:spcAft>
                <a:spcPts val="600"/>
              </a:spcAft>
              <a:buFont typeface="Arial" panose="020B0604020202020204" pitchFamily="34" charset="0"/>
              <a:buChar char="•"/>
            </a:pPr>
            <a:r>
              <a:rPr lang="en-US" sz="2400" dirty="0">
                <a:solidFill>
                  <a:schemeClr val="bg1"/>
                </a:solidFill>
              </a:rPr>
              <a:t>Antigonus III of </a:t>
            </a:r>
            <a:r>
              <a:rPr lang="en-US" sz="2400" dirty="0" err="1">
                <a:solidFill>
                  <a:schemeClr val="bg1"/>
                </a:solidFill>
              </a:rPr>
              <a:t>Makedon</a:t>
            </a:r>
            <a:r>
              <a:rPr lang="en-US" sz="2400" dirty="0">
                <a:solidFill>
                  <a:schemeClr val="bg1"/>
                </a:solidFill>
              </a:rPr>
              <a:t> attacks Athens but is defeated by a Spartan-Athenian coalition in the Second Battle of Marathon.</a:t>
            </a:r>
          </a:p>
          <a:p>
            <a:pPr marL="285750" indent="-228600" defTabSz="914400">
              <a:lnSpc>
                <a:spcPct val="90000"/>
              </a:lnSpc>
              <a:spcAft>
                <a:spcPts val="600"/>
              </a:spcAft>
              <a:buFont typeface="Arial" panose="020B0604020202020204" pitchFamily="34" charset="0"/>
              <a:buChar char="•"/>
            </a:pPr>
            <a:r>
              <a:rPr lang="en-US" sz="2400" dirty="0">
                <a:solidFill>
                  <a:schemeClr val="bg1"/>
                </a:solidFill>
              </a:rPr>
              <a:t>Antiochus III marries Laodice the daughter of Mithridates II of Pontus and an alliance is formed against Pergamon and the Galatians.</a:t>
            </a:r>
          </a:p>
        </p:txBody>
      </p:sp>
    </p:spTree>
    <p:extLst>
      <p:ext uri="{BB962C8B-B14F-4D97-AF65-F5344CB8AC3E}">
        <p14:creationId xmlns:p14="http://schemas.microsoft.com/office/powerpoint/2010/main" val="36855784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5" name="Rectangle 144">
            <a:extLst>
              <a:ext uri="{FF2B5EF4-FFF2-40B4-BE49-F238E27FC236}">
                <a16:creationId xmlns:a16="http://schemas.microsoft.com/office/drawing/2014/main" id="{38468727-63BE-4191-B4A6-C30C82C0E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9D355BB6-1BB8-4828-B246-CFB31742D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3483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9" name="Rectangle 148">
            <a:extLst>
              <a:ext uri="{FF2B5EF4-FFF2-40B4-BE49-F238E27FC236}">
                <a16:creationId xmlns:a16="http://schemas.microsoft.com/office/drawing/2014/main" id="{CA52A9B9-B2B3-46F0-9D53-0EFF9905B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45238" y="1452646"/>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03DDB894-502D-4473-8189-C7F7050B360F}"/>
              </a:ext>
            </a:extLst>
          </p:cNvPr>
          <p:cNvSpPr txBox="1"/>
          <p:nvPr/>
        </p:nvSpPr>
        <p:spPr>
          <a:xfrm>
            <a:off x="2985902" y="136719"/>
            <a:ext cx="5269794" cy="2101850"/>
          </a:xfrm>
          <a:prstGeom prst="rect">
            <a:avLst/>
          </a:prstGeom>
        </p:spPr>
        <p:txBody>
          <a:bodyPr vert="horz" lIns="91440" tIns="45720" rIns="91440" bIns="45720" rtlCol="0" anchor="ctr">
            <a:normAutofit/>
          </a:bodyPr>
          <a:lstStyle/>
          <a:p>
            <a:pPr defTabSz="914400">
              <a:lnSpc>
                <a:spcPct val="90000"/>
              </a:lnSpc>
              <a:spcAft>
                <a:spcPts val="600"/>
              </a:spcAft>
            </a:pPr>
            <a:r>
              <a:rPr lang="en-US" sz="2200" dirty="0">
                <a:latin typeface="+mj-lt"/>
              </a:rPr>
              <a:t>219 BCE</a:t>
            </a:r>
          </a:p>
          <a:p>
            <a:pPr marL="285750" indent="-228600" defTabSz="914400">
              <a:lnSpc>
                <a:spcPct val="90000"/>
              </a:lnSpc>
              <a:spcAft>
                <a:spcPts val="600"/>
              </a:spcAft>
              <a:buFont typeface="Arial" panose="020B0604020202020204" pitchFamily="34" charset="0"/>
              <a:buChar char="•"/>
            </a:pPr>
            <a:r>
              <a:rPr lang="en-US" sz="1500" dirty="0"/>
              <a:t>Hannibal besieges </a:t>
            </a:r>
            <a:r>
              <a:rPr lang="en-US" sz="1500" dirty="0" err="1"/>
              <a:t>Saguntum</a:t>
            </a:r>
            <a:r>
              <a:rPr lang="en-US" sz="1500" dirty="0"/>
              <a:t>, an ally of Rome. Beginning of the Second Punic War.</a:t>
            </a:r>
          </a:p>
          <a:p>
            <a:pPr marL="285750" indent="-228600" defTabSz="914400">
              <a:lnSpc>
                <a:spcPct val="90000"/>
              </a:lnSpc>
              <a:spcAft>
                <a:spcPts val="600"/>
              </a:spcAft>
              <a:buFont typeface="Arial" panose="020B0604020202020204" pitchFamily="34" charset="0"/>
              <a:buChar char="•"/>
            </a:pPr>
            <a:r>
              <a:rPr lang="en-US" sz="1500" b="1" dirty="0"/>
              <a:t>Qin forces expand into Guangdong. </a:t>
            </a:r>
            <a:r>
              <a:rPr lang="en-US" sz="1500" b="1" dirty="0" err="1"/>
              <a:t>Nanhai</a:t>
            </a:r>
            <a:r>
              <a:rPr lang="en-US" sz="1500" b="1" dirty="0"/>
              <a:t> Commandery is established with its capital at the mouth of the Pearl River.</a:t>
            </a:r>
          </a:p>
          <a:p>
            <a:pPr marL="285750" indent="-228600" defTabSz="914400">
              <a:lnSpc>
                <a:spcPct val="90000"/>
              </a:lnSpc>
              <a:spcAft>
                <a:spcPts val="600"/>
              </a:spcAft>
              <a:buFont typeface="Arial" panose="020B0604020202020204" pitchFamily="34" charset="0"/>
              <a:buChar char="•"/>
            </a:pPr>
            <a:r>
              <a:rPr lang="en-US" sz="1500" b="1" dirty="0"/>
              <a:t>Qin Shi Huang appoints his general Zhao </a:t>
            </a:r>
            <a:r>
              <a:rPr lang="en-US" sz="1500" b="1" dirty="0" err="1"/>
              <a:t>Tuo</a:t>
            </a:r>
            <a:r>
              <a:rPr lang="en-US" sz="1500" b="1" dirty="0"/>
              <a:t> as magistrate for the region.</a:t>
            </a:r>
          </a:p>
        </p:txBody>
      </p:sp>
      <p:pic>
        <p:nvPicPr>
          <p:cNvPr id="5" name="Picture 4" descr="Map&#10;&#10;Description automatically generated">
            <a:extLst>
              <a:ext uri="{FF2B5EF4-FFF2-40B4-BE49-F238E27FC236}">
                <a16:creationId xmlns:a16="http://schemas.microsoft.com/office/drawing/2014/main" id="{0E732F39-7F4D-44E6-A82F-189F5EC6791A}"/>
              </a:ext>
            </a:extLst>
          </p:cNvPr>
          <p:cNvPicPr>
            <a:picLocks noChangeAspect="1"/>
          </p:cNvPicPr>
          <p:nvPr/>
        </p:nvPicPr>
        <p:blipFill rotWithShape="1">
          <a:blip r:embed="rId3"/>
          <a:srcRect l="2437" r="5205" b="-1"/>
          <a:stretch/>
        </p:blipFill>
        <p:spPr>
          <a:xfrm>
            <a:off x="20" y="2283828"/>
            <a:ext cx="7510389" cy="4574172"/>
          </a:xfrm>
          <a:prstGeom prst="rect">
            <a:avLst/>
          </a:prstGeom>
        </p:spPr>
      </p:pic>
      <p:pic>
        <p:nvPicPr>
          <p:cNvPr id="6" name="Picture 5">
            <a:extLst>
              <a:ext uri="{FF2B5EF4-FFF2-40B4-BE49-F238E27FC236}">
                <a16:creationId xmlns:a16="http://schemas.microsoft.com/office/drawing/2014/main" id="{49AD5D7C-48BD-447B-BC06-60739105A938}"/>
              </a:ext>
            </a:extLst>
          </p:cNvPr>
          <p:cNvPicPr>
            <a:picLocks noChangeAspect="1"/>
          </p:cNvPicPr>
          <p:nvPr/>
        </p:nvPicPr>
        <p:blipFill rotWithShape="1">
          <a:blip r:embed="rId4">
            <a:extLst>
              <a:ext uri="{28A0092B-C50C-407E-A947-70E740481C1C}">
                <a14:useLocalDpi xmlns:a14="http://schemas.microsoft.com/office/drawing/2010/main" val="0"/>
              </a:ext>
            </a:extLst>
          </a:blip>
          <a:srcRect l="5486" r="20326" b="-6"/>
          <a:stretch/>
        </p:blipFill>
        <p:spPr>
          <a:xfrm>
            <a:off x="9240399" y="1"/>
            <a:ext cx="2951602" cy="3614205"/>
          </a:xfrm>
          <a:prstGeom prst="rect">
            <a:avLst/>
          </a:prstGeom>
        </p:spPr>
      </p:pic>
      <p:sp>
        <p:nvSpPr>
          <p:cNvPr id="2" name="TextBox 1">
            <a:extLst>
              <a:ext uri="{FF2B5EF4-FFF2-40B4-BE49-F238E27FC236}">
                <a16:creationId xmlns:a16="http://schemas.microsoft.com/office/drawing/2014/main" id="{B15E8B6A-D673-4F7E-AC1F-A790C07AF0FD}"/>
              </a:ext>
            </a:extLst>
          </p:cNvPr>
          <p:cNvSpPr txBox="1"/>
          <p:nvPr/>
        </p:nvSpPr>
        <p:spPr>
          <a:xfrm>
            <a:off x="7585686" y="3737496"/>
            <a:ext cx="4631406" cy="2800767"/>
          </a:xfrm>
          <a:prstGeom prst="rect">
            <a:avLst/>
          </a:prstGeom>
          <a:noFill/>
        </p:spPr>
        <p:txBody>
          <a:bodyPr wrap="square" numCol="1" rtlCol="0">
            <a:spAutoFit/>
          </a:bodyPr>
          <a:lstStyle/>
          <a:p>
            <a:pPr>
              <a:spcAft>
                <a:spcPts val="600"/>
              </a:spcAft>
            </a:pPr>
            <a:r>
              <a:rPr lang="en-US" sz="1200" dirty="0"/>
              <a:t>*Ptolemy III Euergetes has been succeeded by Ptolemy IV, who is under complete influence of his regent </a:t>
            </a:r>
            <a:r>
              <a:rPr lang="en-US" sz="1200" dirty="0" err="1"/>
              <a:t>Sosibus</a:t>
            </a:r>
            <a:r>
              <a:rPr lang="en-US" sz="1200" dirty="0"/>
              <a:t>. Many of his own family are executed under his orders. He also marries his sister Arsinoe III.</a:t>
            </a:r>
            <a:endParaRPr lang="en-US" sz="800" dirty="0"/>
          </a:p>
          <a:p>
            <a:pPr>
              <a:spcAft>
                <a:spcPts val="600"/>
              </a:spcAft>
            </a:pPr>
            <a:r>
              <a:rPr lang="en-US" sz="1200" dirty="0"/>
              <a:t>**Antigonus III died in battle against the Illyrians and is succeeded by his cousin Philip V.</a:t>
            </a:r>
            <a:endParaRPr lang="en-US" sz="800" dirty="0"/>
          </a:p>
          <a:p>
            <a:pPr>
              <a:spcAft>
                <a:spcPts val="600"/>
              </a:spcAft>
            </a:pPr>
            <a:r>
              <a:rPr lang="en-US" sz="1200" dirty="0"/>
              <a:t>***Illyrians attack Roman settlements in Greece, triggering the Second Illyrian War. Rome’s interference here is the main cause of the First Makedonian War.</a:t>
            </a:r>
            <a:endParaRPr lang="en-US" sz="800" dirty="0"/>
          </a:p>
          <a:p>
            <a:pPr>
              <a:spcAft>
                <a:spcPts val="600"/>
              </a:spcAft>
            </a:pPr>
            <a:r>
              <a:rPr lang="en-US" sz="1200" dirty="0"/>
              <a:t>****Rome completes the conquest of the Veneti, leaving Liguria the only part of the Italian peninsula not under Roman control.</a:t>
            </a:r>
            <a:endParaRPr lang="en-US" sz="800" dirty="0"/>
          </a:p>
          <a:p>
            <a:pPr>
              <a:spcAft>
                <a:spcPts val="600"/>
              </a:spcAft>
            </a:pPr>
            <a:r>
              <a:rPr lang="en-US" sz="1200" dirty="0"/>
              <a:t>*****Antiochus III has successfully put down revolts in Mesopotamia and now turns his attention to Ptolemy IV’s lands in Syria. Beginning of the Fourth Syrian War.</a:t>
            </a:r>
          </a:p>
        </p:txBody>
      </p:sp>
    </p:spTree>
    <p:extLst>
      <p:ext uri="{BB962C8B-B14F-4D97-AF65-F5344CB8AC3E}">
        <p14:creationId xmlns:p14="http://schemas.microsoft.com/office/powerpoint/2010/main" val="13133353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106">
            <a:extLst>
              <a:ext uri="{FF2B5EF4-FFF2-40B4-BE49-F238E27FC236}">
                <a16:creationId xmlns:a16="http://schemas.microsoft.com/office/drawing/2014/main" id="{38468727-63BE-4191-B4A6-C30C82C0E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9D355BB6-1BB8-4828-B246-CFB31742D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3483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1" name="Rectangle 110">
            <a:extLst>
              <a:ext uri="{FF2B5EF4-FFF2-40B4-BE49-F238E27FC236}">
                <a16:creationId xmlns:a16="http://schemas.microsoft.com/office/drawing/2014/main" id="{CA52A9B9-B2B3-46F0-9D53-0EFF9905B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45238" y="1452646"/>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03DDB894-502D-4473-8189-C7F7050B360F}"/>
              </a:ext>
            </a:extLst>
          </p:cNvPr>
          <p:cNvSpPr txBox="1"/>
          <p:nvPr/>
        </p:nvSpPr>
        <p:spPr>
          <a:xfrm>
            <a:off x="3157538" y="412454"/>
            <a:ext cx="3243262" cy="2101850"/>
          </a:xfrm>
          <a:prstGeom prst="rect">
            <a:avLst/>
          </a:prstGeom>
        </p:spPr>
        <p:txBody>
          <a:bodyPr vert="horz" lIns="91440" tIns="45720" rIns="91440" bIns="45720" rtlCol="0" anchor="ctr">
            <a:normAutofit/>
          </a:bodyPr>
          <a:lstStyle/>
          <a:p>
            <a:pPr defTabSz="914400">
              <a:lnSpc>
                <a:spcPct val="90000"/>
              </a:lnSpc>
              <a:spcAft>
                <a:spcPts val="600"/>
              </a:spcAft>
            </a:pPr>
            <a:r>
              <a:rPr lang="en-US" sz="2800" b="1" dirty="0">
                <a:latin typeface="+mj-lt"/>
              </a:rPr>
              <a:t>218 BCE</a:t>
            </a:r>
          </a:p>
          <a:p>
            <a:pPr marL="285750" indent="-228600" defTabSz="914400">
              <a:lnSpc>
                <a:spcPct val="90000"/>
              </a:lnSpc>
              <a:spcAft>
                <a:spcPts val="600"/>
              </a:spcAft>
              <a:buFont typeface="Arial" panose="020B0604020202020204" pitchFamily="34" charset="0"/>
              <a:buChar char="•"/>
            </a:pPr>
            <a:r>
              <a:rPr lang="en-US" sz="1600" b="1" dirty="0"/>
              <a:t>Qin Shi Huang orders the reconstruction of the Great Wall, surpassing the former in size.</a:t>
            </a:r>
          </a:p>
        </p:txBody>
      </p:sp>
      <p:pic>
        <p:nvPicPr>
          <p:cNvPr id="6" name="Picture 5">
            <a:extLst>
              <a:ext uri="{FF2B5EF4-FFF2-40B4-BE49-F238E27FC236}">
                <a16:creationId xmlns:a16="http://schemas.microsoft.com/office/drawing/2014/main" id="{49AD5D7C-48BD-447B-BC06-60739105A938}"/>
              </a:ext>
            </a:extLst>
          </p:cNvPr>
          <p:cNvPicPr>
            <a:picLocks noChangeAspect="1"/>
          </p:cNvPicPr>
          <p:nvPr/>
        </p:nvPicPr>
        <p:blipFill rotWithShape="1">
          <a:blip r:embed="rId3">
            <a:extLst>
              <a:ext uri="{28A0092B-C50C-407E-A947-70E740481C1C}">
                <a14:useLocalDpi xmlns:a14="http://schemas.microsoft.com/office/drawing/2010/main" val="0"/>
              </a:ext>
            </a:extLst>
          </a:blip>
          <a:srcRect t="1550" b="1550"/>
          <a:stretch/>
        </p:blipFill>
        <p:spPr>
          <a:xfrm>
            <a:off x="20" y="2959630"/>
            <a:ext cx="6400781" cy="3898370"/>
          </a:xfrm>
          <a:prstGeom prst="rect">
            <a:avLst/>
          </a:prstGeom>
        </p:spPr>
      </p:pic>
      <p:pic>
        <p:nvPicPr>
          <p:cNvPr id="8" name="Picture 7">
            <a:extLst>
              <a:ext uri="{FF2B5EF4-FFF2-40B4-BE49-F238E27FC236}">
                <a16:creationId xmlns:a16="http://schemas.microsoft.com/office/drawing/2014/main" id="{26229E2D-1CAB-422C-BDCD-21FF6BBF4947}"/>
              </a:ext>
            </a:extLst>
          </p:cNvPr>
          <p:cNvPicPr>
            <a:picLocks noChangeAspect="1"/>
          </p:cNvPicPr>
          <p:nvPr/>
        </p:nvPicPr>
        <p:blipFill rotWithShape="1">
          <a:blip r:embed="rId4">
            <a:extLst>
              <a:ext uri="{28A0092B-C50C-407E-A947-70E740481C1C}">
                <a14:useLocalDpi xmlns:a14="http://schemas.microsoft.com/office/drawing/2010/main" val="0"/>
              </a:ext>
            </a:extLst>
          </a:blip>
          <a:srcRect t="2042" b="2042"/>
          <a:stretch/>
        </p:blipFill>
        <p:spPr>
          <a:xfrm>
            <a:off x="6591299" y="1"/>
            <a:ext cx="5600701" cy="6857999"/>
          </a:xfrm>
          <a:prstGeom prst="rect">
            <a:avLst/>
          </a:prstGeom>
        </p:spPr>
      </p:pic>
      <p:sp>
        <p:nvSpPr>
          <p:cNvPr id="2" name="TextBox 1">
            <a:extLst>
              <a:ext uri="{FF2B5EF4-FFF2-40B4-BE49-F238E27FC236}">
                <a16:creationId xmlns:a16="http://schemas.microsoft.com/office/drawing/2014/main" id="{A03DE87A-4E3A-4B91-B52E-7BDCA16B67D4}"/>
              </a:ext>
            </a:extLst>
          </p:cNvPr>
          <p:cNvSpPr txBox="1"/>
          <p:nvPr/>
        </p:nvSpPr>
        <p:spPr>
          <a:xfrm>
            <a:off x="382530" y="730269"/>
            <a:ext cx="2594228" cy="1384995"/>
          </a:xfrm>
          <a:prstGeom prst="rect">
            <a:avLst/>
          </a:prstGeom>
          <a:noFill/>
        </p:spPr>
        <p:txBody>
          <a:bodyPr wrap="square" rtlCol="0">
            <a:spAutoFit/>
          </a:bodyPr>
          <a:lstStyle/>
          <a:p>
            <a:pPr>
              <a:spcAft>
                <a:spcPts val="600"/>
              </a:spcAft>
            </a:pPr>
            <a:r>
              <a:rPr lang="en-US" sz="1200" dirty="0"/>
              <a:t>*This is also when Hannibal’s legendary crossing of the Alps occurs, with 40,000 troops and 50 elephants attempting the trip. The same year (in winter no less) they arrive in the Po Valley and defeat the Romans at the Battle of the </a:t>
            </a:r>
            <a:r>
              <a:rPr lang="en-US" sz="1200" dirty="0" err="1"/>
              <a:t>Trebia</a:t>
            </a:r>
            <a:r>
              <a:rPr lang="en-US" sz="1200" dirty="0"/>
              <a:t>.</a:t>
            </a:r>
            <a:endParaRPr lang="en-US" sz="300" dirty="0"/>
          </a:p>
        </p:txBody>
      </p:sp>
    </p:spTree>
    <p:extLst>
      <p:ext uri="{BB962C8B-B14F-4D97-AF65-F5344CB8AC3E}">
        <p14:creationId xmlns:p14="http://schemas.microsoft.com/office/powerpoint/2010/main" val="1030994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a:lnSpc>
                <a:spcPct val="90000"/>
              </a:lnSpc>
              <a:spcAft>
                <a:spcPts val="600"/>
              </a:spcAft>
            </a:pPr>
            <a:r>
              <a:rPr lang="en-US" sz="2800" dirty="0">
                <a:latin typeface="+mj-lt"/>
              </a:rPr>
              <a:t>216 BCE</a:t>
            </a:r>
          </a:p>
          <a:p>
            <a:pPr marL="285750" indent="-228600">
              <a:lnSpc>
                <a:spcPct val="90000"/>
              </a:lnSpc>
              <a:spcAft>
                <a:spcPts val="600"/>
              </a:spcAft>
              <a:buFont typeface="Arial" panose="020B0604020202020204" pitchFamily="34" charset="0"/>
              <a:buChar char="•"/>
            </a:pPr>
            <a:r>
              <a:rPr lang="en-US" sz="1900" dirty="0"/>
              <a:t>Philip V of </a:t>
            </a:r>
            <a:r>
              <a:rPr lang="en-US" sz="1900" dirty="0" err="1"/>
              <a:t>Makedon</a:t>
            </a:r>
            <a:r>
              <a:rPr lang="en-US" sz="1900" dirty="0"/>
              <a:t> invades the Roman client state of Illyria. Beginning of the First Makedonian War.</a:t>
            </a:r>
          </a:p>
          <a:p>
            <a:pPr marL="285750" indent="-228600">
              <a:lnSpc>
                <a:spcPct val="90000"/>
              </a:lnSpc>
              <a:spcAft>
                <a:spcPts val="600"/>
              </a:spcAft>
              <a:buFont typeface="Arial" panose="020B0604020202020204" pitchFamily="34" charset="0"/>
              <a:buChar char="•"/>
            </a:pPr>
            <a:r>
              <a:rPr lang="en-US" sz="1900" dirty="0"/>
              <a:t>Hannibal defeats the Romans at Cannae.</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9662" r="966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248418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DB894-502D-4473-8189-C7F7050B360F}"/>
              </a:ext>
            </a:extLst>
          </p:cNvPr>
          <p:cNvSpPr txBox="1"/>
          <p:nvPr/>
        </p:nvSpPr>
        <p:spPr>
          <a:xfrm>
            <a:off x="4945336" y="506727"/>
            <a:ext cx="6609921" cy="1526741"/>
          </a:xfrm>
          <a:prstGeom prst="rect">
            <a:avLst/>
          </a:prstGeom>
        </p:spPr>
        <p:txBody>
          <a:bodyPr vert="horz" lIns="91440" tIns="45720" rIns="91440" bIns="45720" rtlCol="0" anchor="ctr">
            <a:normAutofit fontScale="92500" lnSpcReduction="10000"/>
          </a:bodyPr>
          <a:lstStyle/>
          <a:p>
            <a:pPr defTabSz="914400">
              <a:lnSpc>
                <a:spcPct val="90000"/>
              </a:lnSpc>
              <a:spcAft>
                <a:spcPts val="600"/>
              </a:spcAft>
            </a:pPr>
            <a:r>
              <a:rPr lang="en-US" dirty="0">
                <a:solidFill>
                  <a:schemeClr val="bg1"/>
                </a:solidFill>
                <a:latin typeface="+mj-lt"/>
              </a:rPr>
              <a:t>215 BCE</a:t>
            </a:r>
          </a:p>
          <a:p>
            <a:pPr marL="285750" indent="-228600" defTabSz="914400">
              <a:lnSpc>
                <a:spcPct val="90000"/>
              </a:lnSpc>
              <a:spcAft>
                <a:spcPts val="600"/>
              </a:spcAft>
              <a:buFont typeface="Arial" panose="020B0604020202020204" pitchFamily="34" charset="0"/>
              <a:buChar char="•"/>
            </a:pPr>
            <a:r>
              <a:rPr lang="en-US" sz="1400" dirty="0">
                <a:solidFill>
                  <a:schemeClr val="bg1"/>
                </a:solidFill>
              </a:rPr>
              <a:t>Attalus I Soter of Pergamon occupies Antiocheia. Antiochus III sues for peace and acknowledges Attalus's conquests and regains Antiocheia in the following peace treaty.</a:t>
            </a:r>
          </a:p>
          <a:p>
            <a:pPr marL="285750" indent="-228600" defTabSz="914400">
              <a:lnSpc>
                <a:spcPct val="90000"/>
              </a:lnSpc>
              <a:spcAft>
                <a:spcPts val="600"/>
              </a:spcAft>
              <a:buFont typeface="Arial" panose="020B0604020202020204" pitchFamily="34" charset="0"/>
              <a:buChar char="•"/>
            </a:pPr>
            <a:r>
              <a:rPr lang="en-US" sz="1400" dirty="0">
                <a:solidFill>
                  <a:schemeClr val="bg1"/>
                </a:solidFill>
              </a:rPr>
              <a:t>Philip V, with the help of his Dacian and Scordisci allies defeats a Roman army near Apollonia in Illyria.</a:t>
            </a:r>
          </a:p>
          <a:p>
            <a:pPr marL="285750" indent="-228600" defTabSz="914400">
              <a:lnSpc>
                <a:spcPct val="90000"/>
              </a:lnSpc>
              <a:spcAft>
                <a:spcPts val="600"/>
              </a:spcAft>
              <a:buFont typeface="Arial" panose="020B0604020202020204" pitchFamily="34" charset="0"/>
              <a:buChar char="•"/>
            </a:pPr>
            <a:r>
              <a:rPr lang="en-US" sz="1400" b="1" dirty="0">
                <a:solidFill>
                  <a:schemeClr val="bg1"/>
                </a:solidFill>
              </a:rPr>
              <a:t>A Qin army drives the Xiongnu from the Ordos Plateau. The refugees cross the Yellow River and move northward, reorganizing with other Xiongnu tribes in the area.</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r="2188" b="-2"/>
          <a:stretch/>
        </p:blipFill>
        <p:spPr>
          <a:xfrm>
            <a:off x="393308" y="2425219"/>
            <a:ext cx="6464574" cy="3851817"/>
          </a:xfrm>
          <a:prstGeom prst="rect">
            <a:avLst/>
          </a:prstGeom>
        </p:spPr>
      </p:pic>
      <p:pic>
        <p:nvPicPr>
          <p:cNvPr id="6" name="Picture 5" descr="Map&#10;&#10;Description automatically generated">
            <a:extLst>
              <a:ext uri="{FF2B5EF4-FFF2-40B4-BE49-F238E27FC236}">
                <a16:creationId xmlns:a16="http://schemas.microsoft.com/office/drawing/2014/main" id="{C0FFFBF3-7603-421B-99F7-CFAECA78C7E8}"/>
              </a:ext>
            </a:extLst>
          </p:cNvPr>
          <p:cNvPicPr>
            <a:picLocks noChangeAspect="1"/>
          </p:cNvPicPr>
          <p:nvPr/>
        </p:nvPicPr>
        <p:blipFill rotWithShape="1">
          <a:blip r:embed="rId3"/>
          <a:srcRect t="2966" r="-1" b="11461"/>
          <a:stretch/>
        </p:blipFill>
        <p:spPr>
          <a:xfrm>
            <a:off x="7305615" y="2527997"/>
            <a:ext cx="3439197" cy="3749040"/>
          </a:xfrm>
          <a:prstGeom prst="rect">
            <a:avLst/>
          </a:prstGeom>
        </p:spPr>
      </p:pic>
      <p:sp>
        <p:nvSpPr>
          <p:cNvPr id="2" name="TextBox 1">
            <a:extLst>
              <a:ext uri="{FF2B5EF4-FFF2-40B4-BE49-F238E27FC236}">
                <a16:creationId xmlns:a16="http://schemas.microsoft.com/office/drawing/2014/main" id="{08DF4E36-293C-4C5F-8845-199169158310}"/>
              </a:ext>
            </a:extLst>
          </p:cNvPr>
          <p:cNvSpPr txBox="1"/>
          <p:nvPr/>
        </p:nvSpPr>
        <p:spPr>
          <a:xfrm>
            <a:off x="484362" y="376773"/>
            <a:ext cx="3958994" cy="1723549"/>
          </a:xfrm>
          <a:prstGeom prst="rect">
            <a:avLst/>
          </a:prstGeom>
          <a:noFill/>
        </p:spPr>
        <p:txBody>
          <a:bodyPr wrap="square" rtlCol="0">
            <a:spAutoFit/>
          </a:bodyPr>
          <a:lstStyle/>
          <a:p>
            <a:pPr>
              <a:spcAft>
                <a:spcPts val="600"/>
              </a:spcAft>
            </a:pPr>
            <a:r>
              <a:rPr lang="en-US" sz="1200" dirty="0">
                <a:solidFill>
                  <a:schemeClr val="bg1">
                    <a:lumMod val="95000"/>
                  </a:schemeClr>
                </a:solidFill>
              </a:rPr>
              <a:t>*At this time, Hannibal and Philip V have also made an alliance, although Hannibal reserves the right to make peace with Rome at any time in exchange for Makedonian sovereignty over Illyria as part of the negotiations.</a:t>
            </a:r>
          </a:p>
          <a:p>
            <a:pPr>
              <a:spcAft>
                <a:spcPts val="600"/>
              </a:spcAft>
            </a:pPr>
            <a:r>
              <a:rPr lang="en-US" sz="1200" dirty="0">
                <a:solidFill>
                  <a:schemeClr val="bg1">
                    <a:lumMod val="95000"/>
                  </a:schemeClr>
                </a:solidFill>
              </a:rPr>
              <a:t>**The Xiongnu will eventually consolidate into a confederation led by Modu Chanyu in 209 BCE.</a:t>
            </a:r>
          </a:p>
          <a:p>
            <a:pPr>
              <a:spcAft>
                <a:spcPts val="600"/>
              </a:spcAft>
            </a:pPr>
            <a:r>
              <a:rPr lang="en-US" sz="1200" dirty="0">
                <a:solidFill>
                  <a:schemeClr val="bg1">
                    <a:lumMod val="95000"/>
                  </a:schemeClr>
                </a:solidFill>
              </a:rPr>
              <a:t>***Qin Shi Huang constructs the Terracotta Army in Chang’an.</a:t>
            </a:r>
          </a:p>
        </p:txBody>
      </p:sp>
    </p:spTree>
    <p:extLst>
      <p:ext uri="{BB962C8B-B14F-4D97-AF65-F5344CB8AC3E}">
        <p14:creationId xmlns:p14="http://schemas.microsoft.com/office/powerpoint/2010/main" val="32524811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889" r="-1" b="-1"/>
          <a:stretch/>
        </p:blipFill>
        <p:spPr>
          <a:xfrm>
            <a:off x="-1" y="10"/>
            <a:ext cx="12192000" cy="6857990"/>
          </a:xfrm>
          <a:prstGeom prst="rect">
            <a:avLst/>
          </a:prstGeom>
        </p:spPr>
      </p:pic>
      <p:sp>
        <p:nvSpPr>
          <p:cNvPr id="84"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cxnSp>
        <p:nvCxnSpPr>
          <p:cNvPr id="86" name="Straight Connector 85">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DB894-502D-4473-8189-C7F7050B360F}"/>
              </a:ext>
            </a:extLst>
          </p:cNvPr>
          <p:cNvSpPr txBox="1"/>
          <p:nvPr/>
        </p:nvSpPr>
        <p:spPr>
          <a:xfrm>
            <a:off x="525516" y="3417573"/>
            <a:ext cx="4593021" cy="2619839"/>
          </a:xfrm>
          <a:prstGeom prst="rect">
            <a:avLst/>
          </a:prstGeom>
        </p:spPr>
        <p:txBody>
          <a:bodyPr vert="horz" lIns="91440" tIns="45720" rIns="91440" bIns="45720" rtlCol="0" anchor="ctr">
            <a:normAutofit/>
          </a:bodyPr>
          <a:lstStyle/>
          <a:p>
            <a:pPr defTabSz="914400">
              <a:lnSpc>
                <a:spcPct val="90000"/>
              </a:lnSpc>
              <a:spcAft>
                <a:spcPts val="600"/>
              </a:spcAft>
            </a:pPr>
            <a:r>
              <a:rPr lang="en-US" sz="2400" dirty="0">
                <a:latin typeface="+mj-lt"/>
              </a:rPr>
              <a:t>213 BCE</a:t>
            </a:r>
          </a:p>
          <a:p>
            <a:pPr marL="285750" indent="-228600" defTabSz="914400">
              <a:lnSpc>
                <a:spcPct val="90000"/>
              </a:lnSpc>
              <a:spcAft>
                <a:spcPts val="600"/>
              </a:spcAft>
              <a:buFont typeface="Arial" panose="020B0604020202020204" pitchFamily="34" charset="0"/>
              <a:buChar char="•"/>
            </a:pPr>
            <a:r>
              <a:rPr lang="en-US" sz="1500" dirty="0"/>
              <a:t>Qin Shi Huang orders all Confucian writings destroyed.</a:t>
            </a:r>
            <a:r>
              <a:rPr lang="en-US" sz="1500" b="1" dirty="0"/>
              <a:t> Beginning of Legalist era in China, marked by absolute power invested in the head of state and the widespread persecution of scholars.</a:t>
            </a:r>
          </a:p>
          <a:p>
            <a:pPr marL="285750" indent="-228600" defTabSz="914400">
              <a:lnSpc>
                <a:spcPct val="90000"/>
              </a:lnSpc>
              <a:spcAft>
                <a:spcPts val="600"/>
              </a:spcAft>
              <a:buFont typeface="Arial" panose="020B0604020202020204" pitchFamily="34" charset="0"/>
              <a:buChar char="•"/>
            </a:pPr>
            <a:r>
              <a:rPr lang="en-US" sz="1500" dirty="0"/>
              <a:t>Renewed Chinese emigration to Hellenistic Central Asia as Confucian scholars find refuge in Marakanda.</a:t>
            </a:r>
          </a:p>
          <a:p>
            <a:pPr marL="285750" indent="-228600" defTabSz="914400">
              <a:lnSpc>
                <a:spcPct val="90000"/>
              </a:lnSpc>
              <a:spcAft>
                <a:spcPts val="600"/>
              </a:spcAft>
              <a:buFont typeface="Arial" panose="020B0604020202020204" pitchFamily="34" charset="0"/>
              <a:buChar char="•"/>
            </a:pPr>
            <a:r>
              <a:rPr lang="en-US" sz="1500" b="1" dirty="0"/>
              <a:t>Qin forces conquer the </a:t>
            </a:r>
            <a:r>
              <a:rPr lang="en-US" sz="1500" b="1" dirty="0" err="1"/>
              <a:t>Luoyue</a:t>
            </a:r>
            <a:r>
              <a:rPr lang="en-US" sz="1500" b="1" dirty="0"/>
              <a:t> kingdoms around the Red River Delta. Zhao </a:t>
            </a:r>
            <a:r>
              <a:rPr lang="en-US" sz="1500" b="1" dirty="0" err="1"/>
              <a:t>Tuo</a:t>
            </a:r>
            <a:r>
              <a:rPr lang="en-US" sz="1500" b="1" dirty="0"/>
              <a:t> is appointed King of Lingnan by Qin Shi Huang.</a:t>
            </a:r>
          </a:p>
        </p:txBody>
      </p:sp>
      <p:sp>
        <p:nvSpPr>
          <p:cNvPr id="2" name="TextBox 1">
            <a:extLst>
              <a:ext uri="{FF2B5EF4-FFF2-40B4-BE49-F238E27FC236}">
                <a16:creationId xmlns:a16="http://schemas.microsoft.com/office/drawing/2014/main" id="{26E65231-2333-4800-800F-E518C1D77385}"/>
              </a:ext>
            </a:extLst>
          </p:cNvPr>
          <p:cNvSpPr txBox="1"/>
          <p:nvPr/>
        </p:nvSpPr>
        <p:spPr>
          <a:xfrm>
            <a:off x="922932" y="6114053"/>
            <a:ext cx="4171308" cy="276999"/>
          </a:xfrm>
          <a:prstGeom prst="rect">
            <a:avLst/>
          </a:prstGeom>
          <a:noFill/>
        </p:spPr>
        <p:txBody>
          <a:bodyPr wrap="square" rtlCol="0">
            <a:spAutoFit/>
          </a:bodyPr>
          <a:lstStyle/>
          <a:p>
            <a:pPr>
              <a:spcAft>
                <a:spcPts val="600"/>
              </a:spcAft>
            </a:pPr>
            <a:r>
              <a:rPr lang="en-US" sz="1200" dirty="0"/>
              <a:t>*The city of Panyu is founded near the mouth of the Pearl River.</a:t>
            </a:r>
          </a:p>
        </p:txBody>
      </p:sp>
    </p:spTree>
    <p:extLst>
      <p:ext uri="{BB962C8B-B14F-4D97-AF65-F5344CB8AC3E}">
        <p14:creationId xmlns:p14="http://schemas.microsoft.com/office/powerpoint/2010/main" val="1228087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a:lnSpc>
                <a:spcPct val="90000"/>
              </a:lnSpc>
              <a:spcAft>
                <a:spcPts val="600"/>
              </a:spcAft>
            </a:pPr>
            <a:r>
              <a:rPr lang="en-US" sz="2400" dirty="0">
                <a:latin typeface="+mj-lt"/>
              </a:rPr>
              <a:t>312 BCE</a:t>
            </a:r>
          </a:p>
          <a:p>
            <a:pPr marL="285750" indent="-228600">
              <a:lnSpc>
                <a:spcPct val="90000"/>
              </a:lnSpc>
              <a:spcAft>
                <a:spcPts val="600"/>
              </a:spcAft>
              <a:buFont typeface="Arial" panose="020B0604020202020204" pitchFamily="34" charset="0"/>
              <a:buChar char="•"/>
            </a:pPr>
            <a:r>
              <a:rPr lang="en-US" sz="1900" dirty="0"/>
              <a:t>Seleukos I </a:t>
            </a:r>
            <a:r>
              <a:rPr lang="en-US" sz="1900" dirty="0" err="1"/>
              <a:t>Nikator</a:t>
            </a:r>
            <a:r>
              <a:rPr lang="en-US" sz="1900" dirty="0"/>
              <a:t> and Ptolemy I Soter defeat Demetrius I Poliorcetes of </a:t>
            </a:r>
            <a:r>
              <a:rPr lang="en-US" sz="1900" dirty="0" err="1"/>
              <a:t>Makedon</a:t>
            </a:r>
            <a:r>
              <a:rPr lang="en-US" sz="1900" dirty="0"/>
              <a:t> in the Battle of Gaza.</a:t>
            </a:r>
          </a:p>
          <a:p>
            <a:pPr marL="285750" indent="-228600">
              <a:lnSpc>
                <a:spcPct val="90000"/>
              </a:lnSpc>
              <a:spcAft>
                <a:spcPts val="600"/>
              </a:spcAft>
              <a:buFont typeface="Arial" panose="020B0604020202020204" pitchFamily="34" charset="0"/>
              <a:buChar char="•"/>
            </a:pPr>
            <a:r>
              <a:rPr lang="en-US" sz="1900" dirty="0"/>
              <a:t>Beginning of Seleukid Era and creation of Arche </a:t>
            </a:r>
            <a:r>
              <a:rPr lang="en-US" sz="1900" dirty="0" err="1"/>
              <a:t>Seleukeia</a:t>
            </a:r>
            <a:r>
              <a:rPr lang="en-US" sz="1900" dirty="0"/>
              <a:t>.</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22303" r="2230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2" name="TextBox 1">
            <a:extLst>
              <a:ext uri="{FF2B5EF4-FFF2-40B4-BE49-F238E27FC236}">
                <a16:creationId xmlns:a16="http://schemas.microsoft.com/office/drawing/2014/main" id="{E60E1D19-23D9-44CF-9781-FF8442C85E89}"/>
              </a:ext>
            </a:extLst>
          </p:cNvPr>
          <p:cNvSpPr txBox="1"/>
          <p:nvPr/>
        </p:nvSpPr>
        <p:spPr>
          <a:xfrm>
            <a:off x="640080" y="5885790"/>
            <a:ext cx="4243377" cy="307777"/>
          </a:xfrm>
          <a:prstGeom prst="rect">
            <a:avLst/>
          </a:prstGeom>
          <a:noFill/>
        </p:spPr>
        <p:txBody>
          <a:bodyPr wrap="square" rtlCol="0">
            <a:spAutoFit/>
          </a:bodyPr>
          <a:lstStyle/>
          <a:p>
            <a:r>
              <a:rPr lang="en-US" sz="1400" dirty="0"/>
              <a:t>*Demetrius I is the son of Antigonus.</a:t>
            </a:r>
          </a:p>
        </p:txBody>
      </p:sp>
    </p:spTree>
    <p:extLst>
      <p:ext uri="{BB962C8B-B14F-4D97-AF65-F5344CB8AC3E}">
        <p14:creationId xmlns:p14="http://schemas.microsoft.com/office/powerpoint/2010/main" val="1395874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a:lnSpc>
                <a:spcPct val="90000"/>
              </a:lnSpc>
              <a:spcAft>
                <a:spcPts val="600"/>
              </a:spcAft>
            </a:pPr>
            <a:r>
              <a:rPr lang="en-US" sz="2400" dirty="0">
                <a:latin typeface="+mj-lt"/>
              </a:rPr>
              <a:t>305 BCE</a:t>
            </a:r>
          </a:p>
          <a:p>
            <a:pPr marL="285750" indent="-228600">
              <a:lnSpc>
                <a:spcPct val="90000"/>
              </a:lnSpc>
              <a:spcAft>
                <a:spcPts val="600"/>
              </a:spcAft>
              <a:buFont typeface="Arial" panose="020B0604020202020204" pitchFamily="34" charset="0"/>
              <a:buChar char="•"/>
            </a:pPr>
            <a:r>
              <a:rPr lang="en-US" sz="1900" dirty="0"/>
              <a:t>Seleukos I </a:t>
            </a:r>
            <a:r>
              <a:rPr lang="en-US" sz="1900" dirty="0" err="1"/>
              <a:t>Nikator</a:t>
            </a:r>
            <a:r>
              <a:rPr lang="en-US" sz="1900" dirty="0"/>
              <a:t> founds </a:t>
            </a:r>
            <a:r>
              <a:rPr lang="en-US" sz="1900" dirty="0" err="1"/>
              <a:t>Seleukeia</a:t>
            </a:r>
            <a:r>
              <a:rPr lang="en-US" sz="1900" dirty="0"/>
              <a:t> on the Tigris, his new capital.</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22076" r="22076"/>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093851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14754" r="3" b="15178"/>
          <a:stretch/>
        </p:blipFill>
        <p:spPr>
          <a:xfrm>
            <a:off x="320040" y="320040"/>
            <a:ext cx="11548872" cy="4303462"/>
          </a:xfrm>
          <a:prstGeom prst="rect">
            <a:avLst/>
          </a:prstGeom>
        </p:spPr>
      </p:pic>
      <p:sp>
        <p:nvSpPr>
          <p:cNvPr id="11" name="Rectangle 10">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DB894-502D-4473-8189-C7F7050B360F}"/>
              </a:ext>
            </a:extLst>
          </p:cNvPr>
          <p:cNvSpPr txBox="1"/>
          <p:nvPr/>
        </p:nvSpPr>
        <p:spPr>
          <a:xfrm>
            <a:off x="4379976" y="5009083"/>
            <a:ext cx="6976872" cy="1345997"/>
          </a:xfrm>
          <a:prstGeom prst="rect">
            <a:avLst/>
          </a:prstGeom>
        </p:spPr>
        <p:txBody>
          <a:bodyPr vert="horz" lIns="91440" tIns="45720" rIns="91440" bIns="45720" rtlCol="0" anchor="ctr">
            <a:normAutofit/>
          </a:bodyPr>
          <a:lstStyle/>
          <a:p>
            <a:pPr defTabSz="914400">
              <a:lnSpc>
                <a:spcPct val="90000"/>
              </a:lnSpc>
              <a:spcAft>
                <a:spcPts val="600"/>
              </a:spcAft>
            </a:pPr>
            <a:r>
              <a:rPr lang="en-US" dirty="0">
                <a:solidFill>
                  <a:schemeClr val="bg1"/>
                </a:solidFill>
                <a:latin typeface="+mj-lt"/>
              </a:rPr>
              <a:t>303 BCE</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Seleukid Conquest of Sindhia.</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Chandragupta Maurya becomes a Seleukid vassal.</a:t>
            </a:r>
          </a:p>
        </p:txBody>
      </p:sp>
    </p:spTree>
    <p:extLst>
      <p:ext uri="{BB962C8B-B14F-4D97-AF65-F5344CB8AC3E}">
        <p14:creationId xmlns:p14="http://schemas.microsoft.com/office/powerpoint/2010/main" val="292917104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11415" r="1" b="17677"/>
          <a:stretch/>
        </p:blipFill>
        <p:spPr>
          <a:xfrm>
            <a:off x="320040" y="320040"/>
            <a:ext cx="11548872" cy="4303462"/>
          </a:xfrm>
          <a:prstGeom prst="rect">
            <a:avLst/>
          </a:prstGeom>
        </p:spPr>
      </p:pic>
      <p:sp>
        <p:nvSpPr>
          <p:cNvPr id="11" name="Rectangle 10">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DB894-502D-4473-8189-C7F7050B360F}"/>
              </a:ext>
            </a:extLst>
          </p:cNvPr>
          <p:cNvSpPr txBox="1"/>
          <p:nvPr/>
        </p:nvSpPr>
        <p:spPr>
          <a:xfrm>
            <a:off x="4379976" y="5009083"/>
            <a:ext cx="6976872" cy="1345997"/>
          </a:xfrm>
          <a:prstGeom prst="rect">
            <a:avLst/>
          </a:prstGeom>
        </p:spPr>
        <p:txBody>
          <a:bodyPr vert="horz" lIns="91440" tIns="45720" rIns="91440" bIns="45720" rtlCol="0" anchor="ctr">
            <a:normAutofit/>
          </a:bodyPr>
          <a:lstStyle/>
          <a:p>
            <a:pPr defTabSz="914400">
              <a:lnSpc>
                <a:spcPct val="90000"/>
              </a:lnSpc>
              <a:spcAft>
                <a:spcPts val="600"/>
              </a:spcAft>
            </a:pPr>
            <a:r>
              <a:rPr lang="en-US" dirty="0">
                <a:solidFill>
                  <a:schemeClr val="bg1"/>
                </a:solidFill>
                <a:latin typeface="+mj-lt"/>
              </a:rPr>
              <a:t>300 BCE</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Founding of Antiocheia by Seleukos I </a:t>
            </a:r>
            <a:r>
              <a:rPr lang="en-US" sz="1700" dirty="0" err="1">
                <a:solidFill>
                  <a:schemeClr val="bg1"/>
                </a:solidFill>
              </a:rPr>
              <a:t>Nikator</a:t>
            </a:r>
            <a:r>
              <a:rPr lang="en-US" sz="1700" dirty="0">
                <a:solidFill>
                  <a:schemeClr val="bg1"/>
                </a:solidFill>
              </a:rPr>
              <a:t>, western capital of the empire.</a:t>
            </a:r>
          </a:p>
        </p:txBody>
      </p:sp>
      <p:sp>
        <p:nvSpPr>
          <p:cNvPr id="2" name="TextBox 1">
            <a:extLst>
              <a:ext uri="{FF2B5EF4-FFF2-40B4-BE49-F238E27FC236}">
                <a16:creationId xmlns:a16="http://schemas.microsoft.com/office/drawing/2014/main" id="{0C101B74-26D2-409B-9836-E229073EA602}"/>
              </a:ext>
            </a:extLst>
          </p:cNvPr>
          <p:cNvSpPr txBox="1"/>
          <p:nvPr/>
        </p:nvSpPr>
        <p:spPr>
          <a:xfrm>
            <a:off x="520795" y="5075360"/>
            <a:ext cx="3219102" cy="1169551"/>
          </a:xfrm>
          <a:prstGeom prst="rect">
            <a:avLst/>
          </a:prstGeom>
          <a:noFill/>
        </p:spPr>
        <p:txBody>
          <a:bodyPr wrap="square" rtlCol="0">
            <a:spAutoFit/>
          </a:bodyPr>
          <a:lstStyle/>
          <a:p>
            <a:r>
              <a:rPr lang="en-US" sz="1400" dirty="0">
                <a:solidFill>
                  <a:schemeClr val="bg1"/>
                </a:solidFill>
              </a:rPr>
              <a:t>*Although he goes entirely unreferenced, Antigonus dies in 301 BCE at the Battle of Ipsos. Lysimachus receives the Aegean cost, while Seleukos and Ptolemy divide the rest of Asia Minor and Syria.</a:t>
            </a:r>
          </a:p>
        </p:txBody>
      </p:sp>
    </p:spTree>
    <p:extLst>
      <p:ext uri="{BB962C8B-B14F-4D97-AF65-F5344CB8AC3E}">
        <p14:creationId xmlns:p14="http://schemas.microsoft.com/office/powerpoint/2010/main" val="69846194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13396" r="-2" b="22324"/>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4" name="TextBox 3">
            <a:extLst>
              <a:ext uri="{FF2B5EF4-FFF2-40B4-BE49-F238E27FC236}">
                <a16:creationId xmlns:a16="http://schemas.microsoft.com/office/drawing/2014/main" id="{03DDB894-502D-4473-8189-C7F7050B360F}"/>
              </a:ext>
            </a:extLst>
          </p:cNvPr>
          <p:cNvSpPr txBox="1"/>
          <p:nvPr/>
        </p:nvSpPr>
        <p:spPr>
          <a:xfrm>
            <a:off x="4223982" y="3752850"/>
            <a:ext cx="7485413" cy="2452687"/>
          </a:xfrm>
          <a:prstGeom prst="rect">
            <a:avLst/>
          </a:prstGeom>
        </p:spPr>
        <p:txBody>
          <a:bodyPr vert="horz" lIns="91440" tIns="45720" rIns="91440" bIns="45720" rtlCol="0" anchor="ctr">
            <a:normAutofit/>
          </a:bodyPr>
          <a:lstStyle/>
          <a:p>
            <a:pPr defTabSz="914400">
              <a:lnSpc>
                <a:spcPct val="90000"/>
              </a:lnSpc>
              <a:spcAft>
                <a:spcPts val="600"/>
              </a:spcAft>
            </a:pPr>
            <a:r>
              <a:rPr lang="en-US" sz="2400" dirty="0">
                <a:latin typeface="+mj-lt"/>
              </a:rPr>
              <a:t>298 BCE</a:t>
            </a:r>
          </a:p>
          <a:p>
            <a:pPr marL="285750" indent="-228600" defTabSz="914400">
              <a:lnSpc>
                <a:spcPct val="90000"/>
              </a:lnSpc>
              <a:spcAft>
                <a:spcPts val="600"/>
              </a:spcAft>
              <a:buFont typeface="Arial" panose="020B0604020202020204" pitchFamily="34" charset="0"/>
              <a:buChar char="•"/>
            </a:pPr>
            <a:r>
              <a:rPr lang="en-US" dirty="0"/>
              <a:t>The </a:t>
            </a:r>
            <a:r>
              <a:rPr lang="en-US" dirty="0" err="1"/>
              <a:t>Hieronid</a:t>
            </a:r>
            <a:r>
              <a:rPr lang="en-US" dirty="0"/>
              <a:t> Agathocles of Syracuse unifies Sicily under his rule and marries Ptolemy's stepdaughter </a:t>
            </a:r>
            <a:r>
              <a:rPr lang="en-US" dirty="0" err="1"/>
              <a:t>Theoxena</a:t>
            </a:r>
            <a:r>
              <a:rPr lang="en-US" dirty="0"/>
              <a:t>.</a:t>
            </a:r>
          </a:p>
          <a:p>
            <a:pPr marL="285750" indent="-228600" defTabSz="914400">
              <a:lnSpc>
                <a:spcPct val="90000"/>
              </a:lnSpc>
              <a:spcAft>
                <a:spcPts val="600"/>
              </a:spcAft>
              <a:buFont typeface="Arial" panose="020B0604020202020204" pitchFamily="34" charset="0"/>
              <a:buChar char="•"/>
            </a:pPr>
            <a:r>
              <a:rPr lang="en-US" dirty="0"/>
              <a:t>Kyrene is brought under Ptolemaic control.</a:t>
            </a:r>
          </a:p>
          <a:p>
            <a:pPr marL="285750" indent="-228600" defTabSz="914400">
              <a:lnSpc>
                <a:spcPct val="90000"/>
              </a:lnSpc>
              <a:spcAft>
                <a:spcPts val="600"/>
              </a:spcAft>
              <a:buFont typeface="Arial" panose="020B0604020202020204" pitchFamily="34" charset="0"/>
              <a:buChar char="•"/>
            </a:pPr>
            <a:r>
              <a:rPr lang="en-US" b="1" dirty="0"/>
              <a:t>Chandragupta abdicates his throne to his son Bindusara and spends his final days in </a:t>
            </a:r>
            <a:r>
              <a:rPr lang="en-US" b="1" dirty="0" err="1"/>
              <a:t>sallekhana</a:t>
            </a:r>
            <a:r>
              <a:rPr lang="en-US" b="1" dirty="0"/>
              <a:t> (fasting to death) in a cave, according to the Jain tradition.</a:t>
            </a:r>
          </a:p>
        </p:txBody>
      </p:sp>
    </p:spTree>
    <p:extLst>
      <p:ext uri="{BB962C8B-B14F-4D97-AF65-F5344CB8AC3E}">
        <p14:creationId xmlns:p14="http://schemas.microsoft.com/office/powerpoint/2010/main" val="25165515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7225</TotalTime>
  <Words>3290</Words>
  <Application>Microsoft Office PowerPoint</Application>
  <PresentationFormat>Widescreen</PresentationFormat>
  <Paragraphs>200</Paragraphs>
  <Slides>47</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Calibri Light</vt:lpstr>
      <vt:lpstr>Office Theme</vt:lpstr>
      <vt:lpstr>LUX INVICTA TIMELINE AND MAPS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Schultz</dc:creator>
  <cp:lastModifiedBy>Gary Schultz</cp:lastModifiedBy>
  <cp:revision>120</cp:revision>
  <dcterms:created xsi:type="dcterms:W3CDTF">2021-07-30T22:09:18Z</dcterms:created>
  <dcterms:modified xsi:type="dcterms:W3CDTF">2021-08-24T19:51:22Z</dcterms:modified>
</cp:coreProperties>
</file>