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54"/>
  </p:notesMasterIdLst>
  <p:sldIdLst>
    <p:sldId id="256" r:id="rId2"/>
    <p:sldId id="259" r:id="rId3"/>
    <p:sldId id="341" r:id="rId4"/>
    <p:sldId id="324" r:id="rId5"/>
    <p:sldId id="345" r:id="rId6"/>
    <p:sldId id="325" r:id="rId7"/>
    <p:sldId id="326" r:id="rId8"/>
    <p:sldId id="328" r:id="rId9"/>
    <p:sldId id="342" r:id="rId10"/>
    <p:sldId id="323" r:id="rId11"/>
    <p:sldId id="340" r:id="rId12"/>
    <p:sldId id="261" r:id="rId13"/>
    <p:sldId id="322" r:id="rId14"/>
    <p:sldId id="290" r:id="rId15"/>
    <p:sldId id="338" r:id="rId16"/>
    <p:sldId id="339" r:id="rId17"/>
    <p:sldId id="331" r:id="rId18"/>
    <p:sldId id="332" r:id="rId19"/>
    <p:sldId id="333" r:id="rId20"/>
    <p:sldId id="334" r:id="rId21"/>
    <p:sldId id="335" r:id="rId22"/>
    <p:sldId id="336" r:id="rId23"/>
    <p:sldId id="337" r:id="rId24"/>
    <p:sldId id="306" r:id="rId25"/>
    <p:sldId id="305" r:id="rId26"/>
    <p:sldId id="311" r:id="rId27"/>
    <p:sldId id="315" r:id="rId28"/>
    <p:sldId id="317" r:id="rId29"/>
    <p:sldId id="316" r:id="rId30"/>
    <p:sldId id="357" r:id="rId31"/>
    <p:sldId id="318" r:id="rId32"/>
    <p:sldId id="364" r:id="rId33"/>
    <p:sldId id="365" r:id="rId34"/>
    <p:sldId id="366" r:id="rId35"/>
    <p:sldId id="367" r:id="rId36"/>
    <p:sldId id="368" r:id="rId37"/>
    <p:sldId id="369" r:id="rId38"/>
    <p:sldId id="327" r:id="rId39"/>
    <p:sldId id="363" r:id="rId40"/>
    <p:sldId id="358" r:id="rId41"/>
    <p:sldId id="356" r:id="rId42"/>
    <p:sldId id="346" r:id="rId43"/>
    <p:sldId id="347" r:id="rId44"/>
    <p:sldId id="361" r:id="rId45"/>
    <p:sldId id="362" r:id="rId46"/>
    <p:sldId id="354" r:id="rId47"/>
    <p:sldId id="355" r:id="rId48"/>
    <p:sldId id="351" r:id="rId49"/>
    <p:sldId id="350" r:id="rId50"/>
    <p:sldId id="370" r:id="rId51"/>
    <p:sldId id="371" r:id="rId52"/>
    <p:sldId id="321"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默认节" id="{B8F61EDA-79BF-49AA-9698-1DD26EE821A7}">
          <p14:sldIdLst>
            <p14:sldId id="256"/>
          </p14:sldIdLst>
        </p14:section>
        <p14:section name="无标题节" id="{00555E82-6628-4F08-8CD4-04C3D64C9F52}">
          <p14:sldIdLst>
            <p14:sldId id="284"/>
            <p14:sldId id="257"/>
            <p14:sldId id="258"/>
            <p14:sldId id="259"/>
            <p14:sldId id="285"/>
            <p14:sldId id="262"/>
            <p14:sldId id="287"/>
            <p14:sldId id="288"/>
            <p14:sldId id="286"/>
            <p14:sldId id="289"/>
            <p14:sldId id="261"/>
            <p14:sldId id="290"/>
            <p14:sldId id="263"/>
            <p14:sldId id="264"/>
            <p14:sldId id="265"/>
            <p14:sldId id="266"/>
            <p14:sldId id="267"/>
            <p14:sldId id="268"/>
            <p14:sldId id="269"/>
            <p14:sldId id="270"/>
            <p14:sldId id="271"/>
            <p14:sldId id="272"/>
            <p14:sldId id="273"/>
            <p14:sldId id="274"/>
            <p14:sldId id="275"/>
            <p14:sldId id="276"/>
            <p14:sldId id="291"/>
            <p14:sldId id="292"/>
            <p14:sldId id="293"/>
            <p14:sldId id="294"/>
            <p14:sldId id="295"/>
            <p14:sldId id="308"/>
            <p14:sldId id="296"/>
            <p14:sldId id="297"/>
            <p14:sldId id="298"/>
            <p14:sldId id="299"/>
            <p14:sldId id="300"/>
            <p14:sldId id="301"/>
            <p14:sldId id="302"/>
            <p14:sldId id="303"/>
            <p14:sldId id="307"/>
            <p14:sldId id="304"/>
            <p14:sldId id="305"/>
            <p14:sldId id="309"/>
            <p14:sldId id="310"/>
            <p14:sldId id="306"/>
            <p14:sldId id="311"/>
            <p14:sldId id="312"/>
            <p14:sldId id="313"/>
            <p14:sldId id="314"/>
            <p14:sldId id="315"/>
            <p14:sldId id="316"/>
            <p14:sldId id="317"/>
            <p14:sldId id="319"/>
            <p14:sldId id="318"/>
            <p14:sldId id="322"/>
            <p14:sldId id="320"/>
            <p14:sldId id="323"/>
            <p14:sldId id="32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陈驰" initials="CFC4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CC00"/>
    <a:srgbClr val="EA0000"/>
    <a:srgbClr val="00FF00"/>
    <a:srgbClr val="99FF99"/>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81073" autoAdjust="0"/>
  </p:normalViewPr>
  <p:slideViewPr>
    <p:cSldViewPr>
      <p:cViewPr varScale="1">
        <p:scale>
          <a:sx n="71" d="100"/>
          <a:sy n="71" d="100"/>
        </p:scale>
        <p:origin x="-1944" y="-102"/>
      </p:cViewPr>
      <p:guideLst>
        <p:guide orient="horz" pos="2160"/>
        <p:guide pos="2880"/>
      </p:guideLst>
    </p:cSldViewPr>
  </p:slideViewPr>
  <p:outlineViewPr>
    <p:cViewPr>
      <p:scale>
        <a:sx n="33" d="100"/>
        <a:sy n="33" d="100"/>
      </p:scale>
      <p:origin x="0" y="8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6B924-339E-48ED-B778-D28F1F864882}" type="datetimeFigureOut">
              <a:rPr lang="zh-CN" altLang="en-US" smtClean="0"/>
              <a:pPr/>
              <a:t>2019/3/23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59F17-7138-4B60-BC2D-BCE2C5996E3A}" type="slidenum">
              <a:rPr lang="zh-CN" altLang="en-US" smtClean="0"/>
              <a:pPr/>
              <a:t>‹#›</a:t>
            </a:fld>
            <a:endParaRPr lang="zh-CN" altLang="en-US"/>
          </a:p>
        </p:txBody>
      </p:sp>
    </p:spTree>
    <p:extLst>
      <p:ext uri="{BB962C8B-B14F-4D97-AF65-F5344CB8AC3E}">
        <p14:creationId xmlns="" xmlns:p14="http://schemas.microsoft.com/office/powerpoint/2010/main" val="163953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a:t>
            </a:fld>
            <a:endParaRPr lang="zh-CN" altLang="en-US"/>
          </a:p>
        </p:txBody>
      </p:sp>
    </p:spTree>
    <p:extLst>
      <p:ext uri="{BB962C8B-B14F-4D97-AF65-F5344CB8AC3E}">
        <p14:creationId xmlns="" xmlns:p14="http://schemas.microsoft.com/office/powerpoint/2010/main" val="2252255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15</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16</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19</a:t>
            </a:fld>
            <a:endParaRPr lang="zh-CN" altLang="en-US"/>
          </a:p>
        </p:txBody>
      </p:sp>
    </p:spTree>
    <p:extLst>
      <p:ext uri="{BB962C8B-B14F-4D97-AF65-F5344CB8AC3E}">
        <p14:creationId xmlns="" xmlns:p14="http://schemas.microsoft.com/office/powerpoint/2010/main" val="248356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24</a:t>
            </a:fld>
            <a:endParaRPr lang="zh-CN" altLang="en-US"/>
          </a:p>
        </p:txBody>
      </p:sp>
    </p:spTree>
    <p:extLst>
      <p:ext uri="{BB962C8B-B14F-4D97-AF65-F5344CB8AC3E}">
        <p14:creationId xmlns="" xmlns:p14="http://schemas.microsoft.com/office/powerpoint/2010/main" val="224212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回溯是</a:t>
            </a:r>
            <a:r>
              <a:rPr lang="en-US" altLang="zh-CN" dirty="0" smtClean="0"/>
              <a:t>NFA</a:t>
            </a:r>
            <a:r>
              <a:rPr lang="zh-CN" altLang="en-US" dirty="0" smtClean="0"/>
              <a:t>引擎的最帮的有点，但同时，使用不当，也是致命的弱点。</a:t>
            </a:r>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25</a:t>
            </a:fld>
            <a:endParaRPr lang="zh-CN" altLang="en-US"/>
          </a:p>
        </p:txBody>
      </p:sp>
    </p:spTree>
    <p:extLst>
      <p:ext uri="{BB962C8B-B14F-4D97-AF65-F5344CB8AC3E}">
        <p14:creationId xmlns="" xmlns:p14="http://schemas.microsoft.com/office/powerpoint/2010/main" val="1735525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修饰符跟语言有关，转义字符，比如匹配</a:t>
            </a:r>
            <a:r>
              <a:rPr lang="en-US" altLang="zh-CN" dirty="0" smtClean="0"/>
              <a:t>\</a:t>
            </a:r>
            <a:r>
              <a:rPr lang="zh-CN" altLang="en-US" dirty="0" smtClean="0"/>
              <a:t>，在正则里要转义一次为</a:t>
            </a:r>
            <a:r>
              <a:rPr lang="en-US" altLang="zh-CN" dirty="0" smtClean="0"/>
              <a:t>\\</a:t>
            </a:r>
            <a:r>
              <a:rPr lang="zh-CN" altLang="en-US" dirty="0" smtClean="0"/>
              <a:t>，在</a:t>
            </a:r>
            <a:r>
              <a:rPr lang="en-US" altLang="zh-CN" dirty="0" smtClean="0"/>
              <a:t>PHP</a:t>
            </a:r>
            <a:r>
              <a:rPr lang="zh-CN" altLang="en-US" dirty="0" smtClean="0"/>
              <a:t>里再转义一次</a:t>
            </a:r>
            <a:r>
              <a:rPr lang="zh-CN" altLang="en-US" baseline="0" dirty="0" smtClean="0"/>
              <a:t> </a:t>
            </a:r>
            <a:r>
              <a:rPr lang="en-US" altLang="zh-CN" baseline="0" dirty="0" smtClean="0"/>
              <a:t>\\\\</a:t>
            </a:r>
          </a:p>
          <a:p>
            <a:r>
              <a:rPr lang="zh-CN" altLang="en-US" dirty="0" smtClean="0"/>
              <a:t>看语言如何选择</a:t>
            </a:r>
            <a:r>
              <a:rPr lang="zh-CN" altLang="en-US" baseline="0" dirty="0" smtClean="0"/>
              <a:t> </a:t>
            </a:r>
            <a:r>
              <a:rPr lang="en-US" altLang="zh-CN" baseline="0" dirty="0" err="1" smtClean="0"/>
              <a:t>php</a:t>
            </a:r>
            <a:r>
              <a:rPr lang="en-US" altLang="zh-CN" baseline="0" dirty="0" smtClean="0"/>
              <a:t> /…/</a:t>
            </a:r>
            <a:r>
              <a:rPr lang="en-US" altLang="zh-CN" baseline="0" dirty="0" err="1" smtClean="0"/>
              <a:t>iu</a:t>
            </a:r>
            <a:r>
              <a:rPr lang="en-US" altLang="zh-CN" baseline="0" dirty="0" smtClean="0"/>
              <a:t>   JAVA\PYTHON  </a:t>
            </a:r>
            <a:r>
              <a:rPr lang="zh-CN" altLang="en-US" baseline="0" dirty="0" smtClean="0"/>
              <a:t>正则函数中多个参数</a:t>
            </a:r>
            <a:r>
              <a:rPr lang="en-US" altLang="zh-CN" baseline="0" dirty="0" err="1" smtClean="0"/>
              <a:t>re.IGNORECASE</a:t>
            </a:r>
            <a:r>
              <a:rPr lang="en-US" altLang="zh-CN" baseline="0" dirty="0" smtClean="0"/>
              <a:t>  </a:t>
            </a:r>
          </a:p>
          <a:p>
            <a:r>
              <a:rPr lang="zh-CN" altLang="en-US" baseline="0" dirty="0" smtClean="0"/>
              <a:t>表达式主导可理解为 用表达式去匹配字符。</a:t>
            </a:r>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26</a:t>
            </a:fld>
            <a:endParaRPr lang="zh-CN" altLang="en-US"/>
          </a:p>
        </p:txBody>
      </p:sp>
    </p:spTree>
    <p:extLst>
      <p:ext uri="{BB962C8B-B14F-4D97-AF65-F5344CB8AC3E}">
        <p14:creationId xmlns="" xmlns:p14="http://schemas.microsoft.com/office/powerpoint/2010/main" val="265529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27</a:t>
            </a:fld>
            <a:endParaRPr lang="zh-CN" altLang="en-US"/>
          </a:p>
        </p:txBody>
      </p:sp>
    </p:spTree>
    <p:extLst>
      <p:ext uri="{BB962C8B-B14F-4D97-AF65-F5344CB8AC3E}">
        <p14:creationId xmlns="" xmlns:p14="http://schemas.microsoft.com/office/powerpoint/2010/main" val="90433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都可以实现目的，但区别呢？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28</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29</a:t>
            </a:fld>
            <a:endParaRPr lang="zh-CN" altLang="en-US"/>
          </a:p>
        </p:txBody>
      </p:sp>
    </p:spTree>
    <p:extLst>
      <p:ext uri="{BB962C8B-B14F-4D97-AF65-F5344CB8AC3E}">
        <p14:creationId xmlns="" xmlns:p14="http://schemas.microsoft.com/office/powerpoint/2010/main" val="2582478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31</a:t>
            </a:fld>
            <a:endParaRPr lang="zh-CN" altLang="en-US"/>
          </a:p>
        </p:txBody>
      </p:sp>
    </p:spTree>
    <p:extLst>
      <p:ext uri="{BB962C8B-B14F-4D97-AF65-F5344CB8AC3E}">
        <p14:creationId xmlns="" xmlns:p14="http://schemas.microsoft.com/office/powerpoint/2010/main" val="3961952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a:t>
            </a:fld>
            <a:endParaRPr lang="zh-CN" altLang="en-US"/>
          </a:p>
        </p:txBody>
      </p:sp>
    </p:spTree>
    <p:extLst>
      <p:ext uri="{BB962C8B-B14F-4D97-AF65-F5344CB8AC3E}">
        <p14:creationId xmlns="" xmlns:p14="http://schemas.microsoft.com/office/powerpoint/2010/main" val="373562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个字符，</a:t>
            </a:r>
            <a:r>
              <a:rPr lang="en-US" altLang="zh-CN" dirty="0" smtClean="0"/>
              <a:t>3</a:t>
            </a:r>
            <a:r>
              <a:rPr lang="zh-CN" altLang="en-US" dirty="0" smtClean="0"/>
              <a:t>个位置</a:t>
            </a:r>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32</a:t>
            </a:fld>
            <a:endParaRPr lang="zh-CN" altLang="en-US"/>
          </a:p>
        </p:txBody>
      </p:sp>
    </p:spTree>
    <p:extLst>
      <p:ext uri="{BB962C8B-B14F-4D97-AF65-F5344CB8AC3E}">
        <p14:creationId xmlns="" xmlns:p14="http://schemas.microsoft.com/office/powerpoint/2010/main" val="240794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34</a:t>
            </a:fld>
            <a:endParaRPr lang="zh-CN" altLang="en-US"/>
          </a:p>
        </p:txBody>
      </p:sp>
    </p:spTree>
    <p:extLst>
      <p:ext uri="{BB962C8B-B14F-4D97-AF65-F5344CB8AC3E}">
        <p14:creationId xmlns="" xmlns:p14="http://schemas.microsoft.com/office/powerpoint/2010/main" val="375593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备选状态是</a:t>
            </a:r>
            <a:r>
              <a:rPr lang="en-US" altLang="zh-CN" dirty="0" smtClean="0"/>
              <a:t>NFA</a:t>
            </a:r>
            <a:r>
              <a:rPr lang="zh-CN" altLang="en-US" dirty="0" smtClean="0"/>
              <a:t>引擎的精华。</a:t>
            </a:r>
            <a:endParaRPr lang="en-US" altLang="zh-CN" dirty="0" smtClean="0"/>
          </a:p>
          <a:p>
            <a:r>
              <a:rPr lang="zh-CN" altLang="en-US" dirty="0" smtClean="0"/>
              <a:t>如果字符串是</a:t>
            </a:r>
            <a:r>
              <a:rPr lang="en-US" altLang="zh-CN" dirty="0" smtClean="0"/>
              <a:t>ac</a:t>
            </a:r>
            <a:r>
              <a:rPr lang="zh-CN" altLang="en-US" dirty="0" smtClean="0"/>
              <a:t>，那么备选状态会被启用，</a:t>
            </a:r>
            <a:r>
              <a:rPr lang="en-US" altLang="zh-CN" dirty="0" smtClean="0"/>
              <a:t>a</a:t>
            </a:r>
            <a:r>
              <a:rPr lang="en-US" altLang="zh-CN" baseline="0" dirty="0" smtClean="0"/>
              <a:t> </a:t>
            </a:r>
            <a:r>
              <a:rPr lang="zh-CN" altLang="en-US" baseline="0" dirty="0" smtClean="0"/>
              <a:t>匹配完之后，交给</a:t>
            </a:r>
            <a:r>
              <a:rPr lang="en-US" altLang="zh-CN" baseline="0" dirty="0" smtClean="0"/>
              <a:t>c</a:t>
            </a:r>
            <a:r>
              <a:rPr lang="zh-CN" altLang="en-US" baseline="0" dirty="0" smtClean="0"/>
              <a:t>，</a:t>
            </a:r>
            <a:r>
              <a:rPr lang="en-US" altLang="zh-CN" baseline="0" dirty="0" smtClean="0"/>
              <a:t>c</a:t>
            </a:r>
            <a:r>
              <a:rPr lang="zh-CN" altLang="en-US" baseline="0" dirty="0" smtClean="0"/>
              <a:t>匹配了</a:t>
            </a:r>
            <a:r>
              <a:rPr lang="en-US" altLang="zh-CN" baseline="0" dirty="0" smtClean="0"/>
              <a:t>c</a:t>
            </a:r>
            <a:r>
              <a:rPr lang="zh-CN" altLang="en-US" baseline="0" dirty="0" smtClean="0"/>
              <a:t>之后，结束。这里启用的备选状态叫回溯。是</a:t>
            </a:r>
            <a:r>
              <a:rPr lang="en-US" altLang="zh-CN" baseline="0" dirty="0" smtClean="0"/>
              <a:t>NFA</a:t>
            </a:r>
            <a:r>
              <a:rPr lang="zh-CN" altLang="en-US" baseline="0" dirty="0" smtClean="0"/>
              <a:t>引擎跟</a:t>
            </a:r>
            <a:r>
              <a:rPr lang="en-US" altLang="zh-CN" baseline="0" dirty="0" smtClean="0"/>
              <a:t>DFA</a:t>
            </a:r>
            <a:r>
              <a:rPr lang="zh-CN" altLang="en-US" baseline="0" dirty="0" smtClean="0"/>
              <a:t>的最大区别，也是正则写的不好的时候，最会出现问题的地方。</a:t>
            </a:r>
            <a:endParaRPr lang="en-US" altLang="zh-CN" baseline="0"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36</a:t>
            </a:fld>
            <a:endParaRPr lang="zh-CN" altLang="en-US"/>
          </a:p>
        </p:txBody>
      </p:sp>
    </p:spTree>
    <p:extLst>
      <p:ext uri="{BB962C8B-B14F-4D97-AF65-F5344CB8AC3E}">
        <p14:creationId xmlns="" xmlns:p14="http://schemas.microsoft.com/office/powerpoint/2010/main" val="2255423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37</a:t>
            </a:fld>
            <a:endParaRPr lang="zh-CN" altLang="en-US"/>
          </a:p>
        </p:txBody>
      </p:sp>
    </p:spTree>
    <p:extLst>
      <p:ext uri="{BB962C8B-B14F-4D97-AF65-F5344CB8AC3E}">
        <p14:creationId xmlns="" xmlns:p14="http://schemas.microsoft.com/office/powerpoint/2010/main" val="53105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38</a:t>
            </a:fld>
            <a:endParaRPr lang="zh-CN" altLang="en-US"/>
          </a:p>
        </p:txBody>
      </p:sp>
    </p:spTree>
    <p:extLst>
      <p:ext uri="{BB962C8B-B14F-4D97-AF65-F5344CB8AC3E}">
        <p14:creationId xmlns="" xmlns:p14="http://schemas.microsoft.com/office/powerpoint/2010/main" val="369441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39</a:t>
            </a:fld>
            <a:endParaRPr lang="zh-CN" altLang="en-US"/>
          </a:p>
        </p:txBody>
      </p:sp>
    </p:spTree>
    <p:extLst>
      <p:ext uri="{BB962C8B-B14F-4D97-AF65-F5344CB8AC3E}">
        <p14:creationId xmlns="" xmlns:p14="http://schemas.microsoft.com/office/powerpoint/2010/main" val="3961952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L2 Cache</a:t>
            </a:r>
            <a:r>
              <a:rPr lang="zh-CN" altLang="en-US" dirty="0" smtClean="0"/>
              <a:t>不足将会使用系统内存</a:t>
            </a:r>
            <a:endParaRPr lang="en-US" altLang="zh-CN" dirty="0" smtClean="0"/>
          </a:p>
          <a:p>
            <a:endParaRPr lang="en-US" altLang="zh-CN" dirty="0" smtClean="0"/>
          </a:p>
          <a:p>
            <a:r>
              <a:rPr lang="zh-CN" altLang="en-US" dirty="0" smtClean="0"/>
              <a:t>硬件既是优势，也是劣势</a:t>
            </a:r>
            <a:endParaRPr lang="en-US" altLang="zh-CN"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40</a:t>
            </a:fld>
            <a:endParaRPr lang="zh-CN" altLang="en-US"/>
          </a:p>
        </p:txBody>
      </p:sp>
    </p:spTree>
    <p:extLst>
      <p:ext uri="{BB962C8B-B14F-4D97-AF65-F5344CB8AC3E}">
        <p14:creationId xmlns="" xmlns:p14="http://schemas.microsoft.com/office/powerpoint/2010/main" val="3961952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42</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43</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44</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5</a:t>
            </a:fld>
            <a:endParaRPr lang="zh-CN" altLang="en-US"/>
          </a:p>
        </p:txBody>
      </p:sp>
    </p:spTree>
    <p:extLst>
      <p:ext uri="{BB962C8B-B14F-4D97-AF65-F5344CB8AC3E}">
        <p14:creationId xmlns="" xmlns:p14="http://schemas.microsoft.com/office/powerpoint/2010/main" val="3735629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45</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46</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流模式：</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在真实网络场景下，数据被拆分成多个报文发送，在只接收到部分数据流的情况下使用块模式匹配会导致跨数据流的匹配点被遗漏，可行的方法只有等全部数据流接收完成后再统一进行匹配，此举会增加内存的开销及报文处理的复杂度。</a:t>
            </a:r>
          </a:p>
          <a:p>
            <a:r>
              <a:rPr lang="zh-CN" altLang="en-US" sz="1200" b="0" i="0" kern="1200" dirty="0" smtClean="0">
                <a:solidFill>
                  <a:schemeClr val="tx1"/>
                </a:solidFill>
                <a:latin typeface="+mn-lt"/>
                <a:ea typeface="+mn-ea"/>
                <a:cs typeface="+mn-cs"/>
              </a:rPr>
              <a:t>由此，在</a:t>
            </a:r>
            <a:r>
              <a:rPr lang="en-US" altLang="zh-CN" sz="1200" b="0" i="0" kern="1200" dirty="0" err="1" smtClean="0">
                <a:solidFill>
                  <a:schemeClr val="tx1"/>
                </a:solidFill>
                <a:latin typeface="+mn-lt"/>
                <a:ea typeface="+mn-ea"/>
                <a:cs typeface="+mn-cs"/>
              </a:rPr>
              <a:t>Hyperscan</a:t>
            </a:r>
            <a:r>
              <a:rPr lang="zh-CN" altLang="en-US" sz="1200" b="0" i="0" kern="1200" dirty="0" smtClean="0">
                <a:solidFill>
                  <a:schemeClr val="tx1"/>
                </a:solidFill>
                <a:latin typeface="+mn-lt"/>
                <a:ea typeface="+mn-ea"/>
                <a:cs typeface="+mn-cs"/>
              </a:rPr>
              <a:t>中我们引入流模式。通过额外的流内存对流匹配信息进行记录，保证在丢弃了过去所有流数据的情况下匹配过程仍然能够正确执行。</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47</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48</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49</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奇美拉（</a:t>
            </a:r>
            <a:r>
              <a:rPr lang="en-US" altLang="zh-CN" sz="1200" b="0" i="0" kern="1200" dirty="0" smtClean="0">
                <a:solidFill>
                  <a:schemeClr val="tx1"/>
                </a:solidFill>
                <a:latin typeface="+mn-lt"/>
                <a:ea typeface="+mn-ea"/>
                <a:cs typeface="+mn-cs"/>
              </a:rPr>
              <a:t>Chimera</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ki'mirə</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希腊神话中狮头， 羊身， 蛇尾的吐火怪物</a:t>
            </a: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50</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51</a:t>
            </a:fld>
            <a:endParaRPr lang="zh-CN" altLang="en-US"/>
          </a:p>
        </p:txBody>
      </p:sp>
    </p:spTree>
    <p:extLst>
      <p:ext uri="{BB962C8B-B14F-4D97-AF65-F5344CB8AC3E}">
        <p14:creationId xmlns="" xmlns:p14="http://schemas.microsoft.com/office/powerpoint/2010/main" val="461353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52</a:t>
            </a:fld>
            <a:endParaRPr lang="zh-CN" altLang="en-US"/>
          </a:p>
        </p:txBody>
      </p:sp>
    </p:spTree>
    <p:extLst>
      <p:ext uri="{BB962C8B-B14F-4D97-AF65-F5344CB8AC3E}">
        <p14:creationId xmlns="" xmlns:p14="http://schemas.microsoft.com/office/powerpoint/2010/main" val="357714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各种工具按照自己的定义去发展，完善正则，由于不统一，变分为这么多流派。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6</a:t>
            </a:fld>
            <a:endParaRPr lang="zh-CN" altLang="en-US"/>
          </a:p>
        </p:txBody>
      </p:sp>
    </p:spTree>
    <p:extLst>
      <p:ext uri="{BB962C8B-B14F-4D97-AF65-F5344CB8AC3E}">
        <p14:creationId xmlns="" xmlns:p14="http://schemas.microsoft.com/office/powerpoint/2010/main" val="223438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所以，网上搜来的适用于</a:t>
            </a:r>
            <a:r>
              <a:rPr lang="en-US" altLang="zh-CN" dirty="0" smtClean="0"/>
              <a:t>PHP</a:t>
            </a:r>
            <a:r>
              <a:rPr lang="en-US" altLang="zh-CN" baseline="0" dirty="0" smtClean="0"/>
              <a:t> </a:t>
            </a:r>
            <a:r>
              <a:rPr lang="zh-CN" altLang="en-US" baseline="0" dirty="0" smtClean="0"/>
              <a:t>、</a:t>
            </a:r>
            <a:r>
              <a:rPr lang="en-US" altLang="zh-CN" baseline="0" dirty="0" smtClean="0"/>
              <a:t>JAVA</a:t>
            </a:r>
            <a:r>
              <a:rPr lang="zh-CN" altLang="en-US" baseline="0" dirty="0" smtClean="0"/>
              <a:t>、</a:t>
            </a:r>
            <a:r>
              <a:rPr lang="en-US" altLang="zh-CN" baseline="0" dirty="0" smtClean="0"/>
              <a:t>.NET</a:t>
            </a:r>
            <a:r>
              <a:rPr lang="zh-CN" altLang="en-US" baseline="0" dirty="0" smtClean="0"/>
              <a:t>的</a:t>
            </a:r>
            <a:r>
              <a:rPr lang="zh-CN" altLang="en-US" dirty="0" smtClean="0"/>
              <a:t>正则是不一定能直接用在</a:t>
            </a:r>
            <a:r>
              <a:rPr lang="en-US" altLang="zh-CN" dirty="0" err="1" smtClean="0"/>
              <a:t>awk</a:t>
            </a:r>
            <a:r>
              <a:rPr lang="zh-CN" altLang="en-US" dirty="0" smtClean="0"/>
              <a:t>中的。</a:t>
            </a:r>
            <a:endParaRPr lang="en-US" altLang="zh-CN" dirty="0" smtClean="0"/>
          </a:p>
          <a:p>
            <a:r>
              <a:rPr lang="zh-CN" altLang="en-US" dirty="0" smtClean="0"/>
              <a:t>环视，很多人翻译为</a:t>
            </a:r>
            <a:r>
              <a:rPr lang="zh-CN" altLang="en-US" baseline="0" dirty="0" smtClean="0"/>
              <a:t> 零宽断言。</a:t>
            </a:r>
            <a:endParaRPr lang="en-US" altLang="zh-CN" baseline="0" dirty="0" smtClean="0"/>
          </a:p>
          <a:p>
            <a:r>
              <a:rPr lang="zh-CN" altLang="en-US" baseline="0" dirty="0" smtClean="0"/>
              <a:t>固化分组很多人翻译为 最小原子组</a:t>
            </a:r>
            <a:endParaRPr lang="en-US" altLang="zh-CN" baseline="0" dirty="0" smtClean="0"/>
          </a:p>
          <a:p>
            <a:r>
              <a:rPr lang="zh-CN" altLang="en-US" baseline="0" dirty="0" smtClean="0"/>
              <a:t>区分</a:t>
            </a:r>
            <a:r>
              <a:rPr lang="en-US" altLang="zh-CN" baseline="0" dirty="0" smtClean="0"/>
              <a:t>NFA\DNA</a:t>
            </a:r>
            <a:r>
              <a:rPr lang="zh-CN" altLang="en-US" baseline="0" dirty="0" smtClean="0"/>
              <a:t>的最简单的办法，看忽略有限量词是否被支持，可以用多选分支来测试。比如</a:t>
            </a:r>
            <a:r>
              <a:rPr lang="en-US" altLang="zh-CN" baseline="0" dirty="0" smtClean="0"/>
              <a:t>MYSQL</a:t>
            </a:r>
            <a:r>
              <a:rPr lang="zh-CN" altLang="en-US" baseline="0" dirty="0" smtClean="0"/>
              <a:t>中的测试</a:t>
            </a:r>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7</a:t>
            </a:fld>
            <a:endParaRPr lang="zh-CN" altLang="en-US"/>
          </a:p>
        </p:txBody>
      </p:sp>
    </p:spTree>
    <p:extLst>
      <p:ext uri="{BB962C8B-B14F-4D97-AF65-F5344CB8AC3E}">
        <p14:creationId xmlns="" xmlns:p14="http://schemas.microsoft.com/office/powerpoint/2010/main" val="336630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11</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12</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13</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A59F17-7138-4B60-BC2D-BCE2C5996E3A}" type="slidenum">
              <a:rPr lang="zh-CN" altLang="en-US" smtClean="0"/>
              <a:pPr/>
              <a:t>14</a:t>
            </a:fld>
            <a:endParaRPr lang="zh-CN" altLang="en-US"/>
          </a:p>
        </p:txBody>
      </p:sp>
    </p:spTree>
    <p:extLst>
      <p:ext uri="{BB962C8B-B14F-4D97-AF65-F5344CB8AC3E}">
        <p14:creationId xmlns="" xmlns:p14="http://schemas.microsoft.com/office/powerpoint/2010/main" val="4143785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2019/3/23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2019/3/23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2019/3/23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2019/3/23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2019/3/23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5852" y="2714620"/>
            <a:ext cx="6480048" cy="1163010"/>
          </a:xfrm>
        </p:spPr>
        <p:txBody>
          <a:bodyPr>
            <a:normAutofit/>
          </a:bodyPr>
          <a:lstStyle/>
          <a:p>
            <a:r>
              <a:rPr lang="zh-CN" altLang="en-US" sz="6600" dirty="0" smtClean="0"/>
              <a:t>正则表达式简介</a:t>
            </a:r>
            <a:endParaRPr lang="zh-CN" altLang="en-US" sz="66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1643042" y="3581400"/>
            <a:ext cx="5929354" cy="1490674"/>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 name="TextBox 3"/>
          <p:cNvSpPr txBox="1"/>
          <p:nvPr/>
        </p:nvSpPr>
        <p:spPr>
          <a:xfrm>
            <a:off x="2786050" y="1500174"/>
            <a:ext cx="3714776" cy="1323439"/>
          </a:xfrm>
          <a:prstGeom prst="rect">
            <a:avLst/>
          </a:prstGeom>
          <a:noFill/>
        </p:spPr>
        <p:txBody>
          <a:bodyPr wrap="square" rtlCol="0">
            <a:spAutoFit/>
          </a:bodyPr>
          <a:lstStyle/>
          <a:p>
            <a:pPr algn="r"/>
            <a:r>
              <a:rPr lang="en-US" altLang="zh-CN" sz="4000" dirty="0" smtClean="0"/>
              <a:t>*.doc</a:t>
            </a:r>
          </a:p>
          <a:p>
            <a:pPr algn="r"/>
            <a:r>
              <a:rPr lang="en-US" altLang="zh-CN" sz="4000" dirty="0" smtClean="0"/>
              <a:t>Data????.doc</a:t>
            </a:r>
            <a:endParaRPr lang="zh-CN" altLang="en-US" sz="4000" dirty="0"/>
          </a:p>
        </p:txBody>
      </p:sp>
      <p:sp>
        <p:nvSpPr>
          <p:cNvPr id="9" name="TextBox 8"/>
          <p:cNvSpPr txBox="1"/>
          <p:nvPr/>
        </p:nvSpPr>
        <p:spPr>
          <a:xfrm>
            <a:off x="2000232" y="3857628"/>
            <a:ext cx="5286412" cy="954107"/>
          </a:xfrm>
          <a:prstGeom prst="rect">
            <a:avLst/>
          </a:prstGeom>
          <a:noFill/>
        </p:spPr>
        <p:txBody>
          <a:bodyPr wrap="square" rtlCol="0">
            <a:spAutoFit/>
          </a:bodyPr>
          <a:lstStyle/>
          <a:p>
            <a:r>
              <a:rPr lang="zh-CN" altLang="en-US" sz="2800" dirty="0" smtClean="0">
                <a:solidFill>
                  <a:schemeClr val="bg1"/>
                </a:solidFill>
              </a:rPr>
              <a:t>使用通配符，可以查找符合指定</a:t>
            </a:r>
            <a:r>
              <a:rPr lang="zh-CN" altLang="en-US" sz="2800" dirty="0" smtClean="0">
                <a:solidFill>
                  <a:srgbClr val="FF0000"/>
                </a:solidFill>
                <a:effectLst>
                  <a:outerShdw blurRad="38100" dist="38100" dir="2700000" algn="tl">
                    <a:srgbClr val="000000">
                      <a:alpha val="43137"/>
                    </a:srgbClr>
                  </a:outerShdw>
                </a:effectLst>
              </a:rPr>
              <a:t>模式</a:t>
            </a:r>
            <a:r>
              <a:rPr lang="zh-CN" altLang="en-US" sz="2800" dirty="0" smtClean="0">
                <a:solidFill>
                  <a:schemeClr val="bg1"/>
                </a:solidFill>
              </a:rPr>
              <a:t>的文件名称。</a:t>
            </a:r>
            <a:endParaRPr lang="zh-CN" altLang="en-US" sz="2800" dirty="0">
              <a:solidFill>
                <a:schemeClr val="bg1"/>
              </a:solidFill>
            </a:endParaRPr>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6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通配符</a:t>
            </a:r>
            <a:r>
              <a:rPr lang="en-US" altLang="zh-CN" sz="4600" b="1" dirty="0" smtClean="0">
                <a:effectLst>
                  <a:outerShdw blurRad="38100" dist="38100" dir="2700000" algn="tl">
                    <a:srgbClr val="000000">
                      <a:alpha val="43137"/>
                    </a:srgbClr>
                  </a:outerShdw>
                </a:effectLst>
                <a:latin typeface="+mj-lt"/>
                <a:ea typeface="+mj-ea"/>
                <a:cs typeface="+mj-cs"/>
              </a:rPr>
              <a:t>-</a:t>
            </a:r>
            <a:r>
              <a:rPr lang="zh-CN" altLang="en-US" sz="4600" b="1" dirty="0" smtClean="0">
                <a:effectLst>
                  <a:outerShdw blurRad="38100" dist="38100" dir="2700000" algn="tl">
                    <a:srgbClr val="000000">
                      <a:alpha val="43137"/>
                    </a:srgbClr>
                  </a:outerShdw>
                </a:effectLst>
                <a:latin typeface="+mj-lt"/>
                <a:ea typeface="+mj-ea"/>
                <a:cs typeface="+mj-cs"/>
              </a:rPr>
              <a:t>正则语言</a:t>
            </a:r>
            <a:endParaRPr kumimoji="0" lang="zh-CN" altLang="en-US" sz="4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624810"/>
            <a:ext cx="8219256" cy="4661710"/>
          </a:xfrm>
        </p:spPr>
        <p:txBody>
          <a:bodyPr>
            <a:normAutofit/>
          </a:bodyPr>
          <a:lstStyle/>
          <a:p>
            <a:pPr marL="742950" indent="-742950">
              <a:buNone/>
            </a:pPr>
            <a:r>
              <a:rPr lang="zh-CN" altLang="en-US" sz="3200" dirty="0" smtClean="0"/>
              <a:t>正则表达式</a:t>
            </a:r>
            <a:r>
              <a:rPr lang="en-US" altLang="zh-CN" sz="3200" dirty="0" smtClean="0"/>
              <a:t>(</a:t>
            </a:r>
            <a:r>
              <a:rPr lang="en-US" sz="3200" dirty="0" smtClean="0"/>
              <a:t>regular expression)</a:t>
            </a:r>
            <a:r>
              <a:rPr lang="zh-CN" altLang="en-US" sz="3200" dirty="0" smtClean="0"/>
              <a:t>描述了一种字符串匹配的模式（</a:t>
            </a:r>
            <a:r>
              <a:rPr lang="en-US" sz="3200" dirty="0" smtClean="0"/>
              <a:t>pattern），</a:t>
            </a:r>
            <a:r>
              <a:rPr lang="zh-CN" altLang="en-US" sz="3200" dirty="0" smtClean="0"/>
              <a:t>可以用来检查一个串是否含有某种子串。语言成员包括：</a:t>
            </a:r>
            <a:endParaRPr lang="en-US" altLang="zh-CN" sz="3200" dirty="0" smtClean="0"/>
          </a:p>
          <a:p>
            <a:pPr marL="742950" indent="-742950"/>
            <a:r>
              <a:rPr lang="zh-CN" altLang="en-US" sz="3200" dirty="0" smtClean="0"/>
              <a:t>普通字符</a:t>
            </a:r>
            <a:endParaRPr lang="en-US" altLang="zh-CN" sz="3200" dirty="0" smtClean="0"/>
          </a:p>
          <a:p>
            <a:pPr marL="742950" indent="-742950"/>
            <a:r>
              <a:rPr lang="zh-CN" altLang="en-US" sz="3200" dirty="0" smtClean="0"/>
              <a:t>非打印字符</a:t>
            </a:r>
            <a:endParaRPr lang="en-US" altLang="zh-CN" sz="3200" dirty="0" smtClean="0"/>
          </a:p>
          <a:p>
            <a:pPr marL="742950" indent="-742950"/>
            <a:r>
              <a:rPr lang="zh-CN" altLang="en-US" sz="3200" dirty="0" smtClean="0"/>
              <a:t>限定符</a:t>
            </a:r>
            <a:endParaRPr lang="en-US" altLang="zh-CN" sz="3200" dirty="0" smtClean="0"/>
          </a:p>
          <a:p>
            <a:pPr marL="742950" indent="-742950"/>
            <a:r>
              <a:rPr lang="zh-CN" altLang="en-US" sz="3200" dirty="0" smtClean="0"/>
              <a:t>定位符</a:t>
            </a:r>
            <a:endParaRPr lang="en-US" altLang="zh-CN" sz="3200" dirty="0" smtClean="0"/>
          </a:p>
        </p:txBody>
      </p:sp>
      <p:sp>
        <p:nvSpPr>
          <p:cNvPr id="5" name="标题 4"/>
          <p:cNvSpPr>
            <a:spLocks noGrp="1"/>
          </p:cNvSpPr>
          <p:nvPr>
            <p:ph type="title"/>
          </p:nvPr>
        </p:nvSpPr>
        <p:spPr>
          <a:xfrm>
            <a:off x="457200" y="274638"/>
            <a:ext cx="8229600" cy="1011222"/>
          </a:xfrm>
        </p:spPr>
        <p:txBody>
          <a:bodyPr>
            <a:normAutofit/>
          </a:bodyPr>
          <a:lstStyle/>
          <a:p>
            <a:pPr lvl="0"/>
            <a:r>
              <a:rPr lang="zh-CN" altLang="en-US" sz="4400" dirty="0" smtClean="0"/>
              <a:t>正则表达式</a:t>
            </a:r>
            <a:r>
              <a:rPr lang="en-US" altLang="zh-CN" sz="4400" dirty="0" smtClean="0"/>
              <a:t>-</a:t>
            </a:r>
            <a:r>
              <a:rPr lang="zh-CN" altLang="en-US" sz="4400" dirty="0" smtClean="0"/>
              <a:t>正则语言</a:t>
            </a:r>
            <a:endParaRPr lang="zh-CN" altLang="en-US" sz="4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28596" y="2285992"/>
            <a:ext cx="8219256" cy="3161512"/>
          </a:xfrm>
        </p:spPr>
        <p:txBody>
          <a:bodyPr>
            <a:normAutofit/>
          </a:bodyPr>
          <a:lstStyle/>
          <a:p>
            <a:pPr latinLnBrk="1"/>
            <a:r>
              <a:rPr lang="zh-CN" altLang="en-US" sz="4000" dirty="0" smtClean="0"/>
              <a:t>大小写字母</a:t>
            </a:r>
            <a:endParaRPr lang="en-US" altLang="zh-CN" sz="4000" dirty="0" smtClean="0"/>
          </a:p>
          <a:p>
            <a:pPr latinLnBrk="1"/>
            <a:r>
              <a:rPr lang="zh-CN" altLang="en-US" sz="4000" dirty="0" smtClean="0"/>
              <a:t>数字</a:t>
            </a:r>
            <a:endParaRPr lang="en-US" altLang="zh-CN" sz="4000" dirty="0" smtClean="0"/>
          </a:p>
          <a:p>
            <a:pPr latinLnBrk="1"/>
            <a:r>
              <a:rPr lang="zh-CN" altLang="en-US" sz="4000" dirty="0" smtClean="0"/>
              <a:t>标点符号</a:t>
            </a:r>
            <a:endParaRPr lang="en-US" altLang="zh-CN" sz="4000" dirty="0" smtClean="0"/>
          </a:p>
          <a:p>
            <a:pPr latinLnBrk="1"/>
            <a:r>
              <a:rPr lang="zh-CN" altLang="en-US" sz="4000" dirty="0" smtClean="0"/>
              <a:t>其他符号</a:t>
            </a:r>
          </a:p>
        </p:txBody>
      </p:sp>
      <p:sp>
        <p:nvSpPr>
          <p:cNvPr id="5" name="标题 4"/>
          <p:cNvSpPr>
            <a:spLocks noGrp="1"/>
          </p:cNvSpPr>
          <p:nvPr>
            <p:ph type="title"/>
          </p:nvPr>
        </p:nvSpPr>
        <p:spPr/>
        <p:txBody>
          <a:bodyPr>
            <a:normAutofit/>
          </a:bodyPr>
          <a:lstStyle/>
          <a:p>
            <a:pPr lvl="0"/>
            <a:r>
              <a:rPr lang="zh-CN" altLang="en-US" sz="4400" dirty="0" smtClean="0"/>
              <a:t>普通字符</a:t>
            </a:r>
            <a:r>
              <a:rPr lang="en-US" altLang="zh-CN" sz="4400" dirty="0" smtClean="0"/>
              <a:t>-</a:t>
            </a:r>
            <a:r>
              <a:rPr lang="zh-CN" altLang="en-US" sz="4400" dirty="0" smtClean="0"/>
              <a:t>正则语言</a:t>
            </a:r>
            <a:endParaRPr lang="zh-CN" altLang="en-US" sz="4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非打印字符</a:t>
            </a:r>
            <a:r>
              <a:rPr lang="en-US" altLang="zh-CN" dirty="0" smtClean="0"/>
              <a:t>-</a:t>
            </a:r>
            <a:r>
              <a:rPr lang="zh-CN" altLang="en-US" dirty="0" smtClean="0"/>
              <a:t>正则语言</a:t>
            </a:r>
            <a:endParaRPr lang="zh-CN" altLang="en-US" dirty="0"/>
          </a:p>
        </p:txBody>
      </p:sp>
      <p:graphicFrame>
        <p:nvGraphicFramePr>
          <p:cNvPr id="4" name="表格 3"/>
          <p:cNvGraphicFramePr>
            <a:graphicFrameLocks noGrp="1"/>
          </p:cNvGraphicFramePr>
          <p:nvPr/>
        </p:nvGraphicFramePr>
        <p:xfrm>
          <a:off x="642910" y="1500174"/>
          <a:ext cx="7215238" cy="4840605"/>
        </p:xfrm>
        <a:graphic>
          <a:graphicData uri="http://schemas.openxmlformats.org/drawingml/2006/table">
            <a:tbl>
              <a:tblPr/>
              <a:tblGrid>
                <a:gridCol w="909485"/>
                <a:gridCol w="6305753"/>
              </a:tblGrid>
              <a:tr h="360917">
                <a:tc>
                  <a:txBody>
                    <a:bodyPr/>
                    <a:lstStyle/>
                    <a:p>
                      <a:pPr algn="l" fontAlgn="t"/>
                      <a:r>
                        <a:rPr lang="zh-CN" altLang="en-US" sz="2400" b="1" i="0" u="none" strike="noStrike" dirty="0">
                          <a:solidFill>
                            <a:srgbClr val="FFFFFF"/>
                          </a:solidFill>
                          <a:latin typeface="Arial"/>
                        </a:rPr>
                        <a:t>字符</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b="1" i="0" u="none" strike="noStrike" dirty="0">
                          <a:solidFill>
                            <a:srgbClr val="FFFFFF"/>
                          </a:solidFill>
                          <a:latin typeface="Arial"/>
                        </a:rPr>
                        <a:t>描述</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1058527">
                <a:tc>
                  <a:txBody>
                    <a:bodyPr/>
                    <a:lstStyle/>
                    <a:p>
                      <a:pPr algn="l" fontAlgn="t"/>
                      <a:r>
                        <a:rPr lang="en-US" sz="2400" b="0" i="0" u="none" strike="noStrike">
                          <a:solidFill>
                            <a:srgbClr val="333333"/>
                          </a:solidFill>
                          <a:latin typeface="Arial"/>
                        </a:rPr>
                        <a:t>\cx</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匹配由</a:t>
                      </a:r>
                      <a:r>
                        <a:rPr lang="en-US" sz="2400" b="0" i="0" u="none" strike="noStrike" dirty="0">
                          <a:solidFill>
                            <a:srgbClr val="333333"/>
                          </a:solidFill>
                          <a:latin typeface="Arial"/>
                        </a:rPr>
                        <a:t>x</a:t>
                      </a:r>
                      <a:r>
                        <a:rPr lang="zh-CN" altLang="en-US" sz="2400" b="0" i="0" u="none" strike="noStrike" dirty="0">
                          <a:solidFill>
                            <a:srgbClr val="333333"/>
                          </a:solidFill>
                          <a:latin typeface="Arial"/>
                        </a:rPr>
                        <a:t>指明的控制字符。例如， </a:t>
                      </a:r>
                      <a:r>
                        <a:rPr lang="en-US" altLang="zh-CN" sz="2400" b="0" i="0" u="none" strike="noStrike" dirty="0">
                          <a:solidFill>
                            <a:srgbClr val="333333"/>
                          </a:solidFill>
                          <a:latin typeface="Arial"/>
                        </a:rPr>
                        <a:t>\</a:t>
                      </a:r>
                      <a:r>
                        <a:rPr lang="en-US" sz="2400" b="0" i="0" u="none" strike="noStrike" dirty="0" err="1">
                          <a:solidFill>
                            <a:srgbClr val="333333"/>
                          </a:solidFill>
                          <a:latin typeface="Arial"/>
                        </a:rPr>
                        <a:t>cM</a:t>
                      </a:r>
                      <a:r>
                        <a:rPr lang="en-US" sz="2400" b="0" i="0" u="none" strike="noStrike" dirty="0">
                          <a:solidFill>
                            <a:srgbClr val="333333"/>
                          </a:solidFill>
                          <a:latin typeface="Arial"/>
                        </a:rPr>
                        <a:t> </a:t>
                      </a:r>
                      <a:r>
                        <a:rPr lang="zh-CN" altLang="en-US" sz="2400" b="0" i="0" u="none" strike="noStrike" dirty="0">
                          <a:solidFill>
                            <a:srgbClr val="333333"/>
                          </a:solidFill>
                          <a:latin typeface="Arial"/>
                        </a:rPr>
                        <a:t>匹配一个 </a:t>
                      </a:r>
                      <a:r>
                        <a:rPr lang="en-US" sz="2400" b="0" i="0" u="none" strike="noStrike" dirty="0">
                          <a:solidFill>
                            <a:srgbClr val="333333"/>
                          </a:solidFill>
                          <a:latin typeface="Arial"/>
                        </a:rPr>
                        <a:t>Control-M </a:t>
                      </a:r>
                      <a:r>
                        <a:rPr lang="zh-CN" altLang="en-US" sz="2400" b="0" i="0" u="none" strike="noStrike" dirty="0">
                          <a:solidFill>
                            <a:srgbClr val="333333"/>
                          </a:solidFill>
                          <a:latin typeface="Arial"/>
                        </a:rPr>
                        <a:t>或回车符。</a:t>
                      </a:r>
                      <a:r>
                        <a:rPr lang="en-US" sz="2400" b="0" i="0" u="none" strike="noStrike" dirty="0">
                          <a:solidFill>
                            <a:srgbClr val="333333"/>
                          </a:solidFill>
                          <a:latin typeface="Arial"/>
                        </a:rPr>
                        <a:t>x </a:t>
                      </a:r>
                      <a:r>
                        <a:rPr lang="zh-CN" altLang="en-US" sz="2400" b="0" i="0" u="none" strike="noStrike" dirty="0">
                          <a:solidFill>
                            <a:srgbClr val="333333"/>
                          </a:solidFill>
                          <a:latin typeface="Arial"/>
                        </a:rPr>
                        <a:t>的值必须为 </a:t>
                      </a:r>
                      <a:r>
                        <a:rPr lang="en-US" sz="2400" b="0" i="0" u="none" strike="noStrike" dirty="0">
                          <a:solidFill>
                            <a:srgbClr val="333333"/>
                          </a:solidFill>
                          <a:latin typeface="Arial"/>
                        </a:rPr>
                        <a:t>A-Z </a:t>
                      </a:r>
                      <a:r>
                        <a:rPr lang="zh-CN" altLang="en-US" sz="2400" b="0" i="0" u="none" strike="noStrike" dirty="0">
                          <a:solidFill>
                            <a:srgbClr val="333333"/>
                          </a:solidFill>
                          <a:latin typeface="Arial"/>
                        </a:rPr>
                        <a:t>或 </a:t>
                      </a:r>
                      <a:r>
                        <a:rPr lang="en-US" sz="2400" b="0" i="0" u="none" strike="noStrike" dirty="0">
                          <a:solidFill>
                            <a:srgbClr val="333333"/>
                          </a:solidFill>
                          <a:latin typeface="Arial"/>
                        </a:rPr>
                        <a:t>a-z </a:t>
                      </a:r>
                      <a:r>
                        <a:rPr lang="zh-CN" altLang="en-US" sz="2400" b="0" i="0" u="none" strike="noStrike" dirty="0">
                          <a:solidFill>
                            <a:srgbClr val="333333"/>
                          </a:solidFill>
                          <a:latin typeface="Arial"/>
                        </a:rPr>
                        <a:t>之一。否则，将 </a:t>
                      </a:r>
                      <a:r>
                        <a:rPr lang="en-US" sz="2400" b="0" i="0" u="none" strike="noStrike" dirty="0">
                          <a:solidFill>
                            <a:srgbClr val="333333"/>
                          </a:solidFill>
                          <a:latin typeface="Arial"/>
                        </a:rPr>
                        <a:t>c </a:t>
                      </a:r>
                      <a:r>
                        <a:rPr lang="zh-CN" altLang="en-US" sz="2400" b="0" i="0" u="none" strike="noStrike" dirty="0">
                          <a:solidFill>
                            <a:srgbClr val="333333"/>
                          </a:solidFill>
                          <a:latin typeface="Arial"/>
                        </a:rPr>
                        <a:t>视为一个原义的 </a:t>
                      </a:r>
                      <a:r>
                        <a:rPr lang="en-US" altLang="zh-CN" sz="2400" b="0" i="0" u="none" strike="noStrike" dirty="0">
                          <a:solidFill>
                            <a:srgbClr val="333333"/>
                          </a:solidFill>
                          <a:latin typeface="Arial"/>
                        </a:rPr>
                        <a:t>'</a:t>
                      </a:r>
                      <a:r>
                        <a:rPr lang="en-US" sz="2400" b="0" i="0" u="none" strike="noStrike" dirty="0">
                          <a:solidFill>
                            <a:srgbClr val="333333"/>
                          </a:solidFill>
                          <a:latin typeface="Arial"/>
                        </a:rPr>
                        <a:t>c' </a:t>
                      </a:r>
                      <a:r>
                        <a:rPr lang="zh-CN" altLang="en-US" sz="2400" b="0" i="0" u="none" strike="noStrike" dirty="0" smtClean="0">
                          <a:solidFill>
                            <a:srgbClr val="333333"/>
                          </a:solidFill>
                          <a:latin typeface="Arial"/>
                        </a:rPr>
                        <a:t>字符</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60917">
                <a:tc>
                  <a:txBody>
                    <a:bodyPr/>
                    <a:lstStyle/>
                    <a:p>
                      <a:pPr algn="l" fontAlgn="t"/>
                      <a:r>
                        <a:rPr lang="en-US" sz="2400" b="0" i="0" u="none" strike="noStrike">
                          <a:solidFill>
                            <a:srgbClr val="333333"/>
                          </a:solidFill>
                          <a:latin typeface="Arial"/>
                        </a:rPr>
                        <a:t>\f</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b="0" i="0" u="none" strike="noStrike" dirty="0">
                          <a:solidFill>
                            <a:srgbClr val="333333"/>
                          </a:solidFill>
                          <a:latin typeface="Arial"/>
                        </a:rPr>
                        <a:t>匹配一个换页符。等价于 </a:t>
                      </a:r>
                      <a:r>
                        <a:rPr lang="en-US" altLang="zh-CN" sz="2400" b="0" i="0" u="none" strike="noStrike" dirty="0">
                          <a:solidFill>
                            <a:srgbClr val="333333"/>
                          </a:solidFill>
                          <a:latin typeface="Arial"/>
                        </a:rPr>
                        <a:t>\x0c </a:t>
                      </a:r>
                      <a:r>
                        <a:rPr lang="zh-CN" altLang="en-US" sz="2400" b="0" i="0" u="none" strike="noStrike" dirty="0">
                          <a:solidFill>
                            <a:srgbClr val="333333"/>
                          </a:solidFill>
                          <a:latin typeface="Arial"/>
                        </a:rPr>
                        <a:t>和 </a:t>
                      </a:r>
                      <a:r>
                        <a:rPr lang="en-US" altLang="zh-CN" sz="2400" b="0" i="0" u="none" strike="noStrike" dirty="0">
                          <a:solidFill>
                            <a:srgbClr val="333333"/>
                          </a:solidFill>
                          <a:latin typeface="Arial"/>
                        </a:rPr>
                        <a:t>\</a:t>
                      </a:r>
                      <a:r>
                        <a:rPr lang="en-US" altLang="zh-CN" sz="2400" b="0" i="0" u="none" strike="noStrike" dirty="0" err="1" smtClean="0">
                          <a:solidFill>
                            <a:srgbClr val="333333"/>
                          </a:solidFill>
                          <a:latin typeface="Arial"/>
                        </a:rPr>
                        <a:t>cL</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60917">
                <a:tc>
                  <a:txBody>
                    <a:bodyPr/>
                    <a:lstStyle/>
                    <a:p>
                      <a:pPr algn="l" fontAlgn="t"/>
                      <a:r>
                        <a:rPr lang="en-US" sz="2400" b="0" i="0" u="none" strike="noStrike">
                          <a:solidFill>
                            <a:srgbClr val="333333"/>
                          </a:solidFill>
                          <a:latin typeface="Arial"/>
                        </a:rPr>
                        <a:t>\n</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匹配一个换行符。等价于 </a:t>
                      </a:r>
                      <a:r>
                        <a:rPr lang="en-US" altLang="zh-CN" sz="2400" b="0" i="0" u="none" strike="noStrike" dirty="0">
                          <a:solidFill>
                            <a:srgbClr val="333333"/>
                          </a:solidFill>
                          <a:latin typeface="Arial"/>
                        </a:rPr>
                        <a:t>\</a:t>
                      </a:r>
                      <a:r>
                        <a:rPr lang="en-US" sz="2400" b="0" i="0" u="none" strike="noStrike" dirty="0">
                          <a:solidFill>
                            <a:srgbClr val="333333"/>
                          </a:solidFill>
                          <a:latin typeface="Arial"/>
                        </a:rPr>
                        <a:t>x0a </a:t>
                      </a:r>
                      <a:r>
                        <a:rPr lang="zh-CN" altLang="en-US" sz="2400" b="0" i="0" u="none" strike="noStrike" dirty="0">
                          <a:solidFill>
                            <a:srgbClr val="333333"/>
                          </a:solidFill>
                          <a:latin typeface="Arial"/>
                        </a:rPr>
                        <a:t>和 </a:t>
                      </a:r>
                      <a:r>
                        <a:rPr lang="en-US" altLang="zh-CN" sz="2400" b="0" i="0" u="none" strike="noStrike" dirty="0">
                          <a:solidFill>
                            <a:srgbClr val="333333"/>
                          </a:solidFill>
                          <a:latin typeface="Arial"/>
                        </a:rPr>
                        <a:t>\</a:t>
                      </a:r>
                      <a:r>
                        <a:rPr lang="en-US" sz="2400" b="0" i="0" u="none" strike="noStrike" dirty="0" err="1" smtClean="0">
                          <a:solidFill>
                            <a:srgbClr val="333333"/>
                          </a:solidFill>
                          <a:latin typeface="Arial"/>
                        </a:rPr>
                        <a:t>cJ</a:t>
                      </a:r>
                      <a:endParaRPr 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60917">
                <a:tc>
                  <a:txBody>
                    <a:bodyPr/>
                    <a:lstStyle/>
                    <a:p>
                      <a:pPr algn="l" fontAlgn="t"/>
                      <a:r>
                        <a:rPr lang="en-US" sz="2400" b="0" i="0" u="none" strike="noStrike">
                          <a:solidFill>
                            <a:srgbClr val="333333"/>
                          </a:solidFill>
                          <a:latin typeface="Arial"/>
                        </a:rPr>
                        <a:t>\r</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b="0" i="0" u="none" strike="noStrike" dirty="0">
                          <a:solidFill>
                            <a:srgbClr val="333333"/>
                          </a:solidFill>
                          <a:latin typeface="Arial"/>
                        </a:rPr>
                        <a:t>匹配一个回车符。等价于 </a:t>
                      </a:r>
                      <a:r>
                        <a:rPr lang="en-US" altLang="zh-CN" sz="2400" b="0" i="0" u="none" strike="noStrike" dirty="0">
                          <a:solidFill>
                            <a:srgbClr val="333333"/>
                          </a:solidFill>
                          <a:latin typeface="Arial"/>
                        </a:rPr>
                        <a:t>\x0d </a:t>
                      </a:r>
                      <a:r>
                        <a:rPr lang="zh-CN" altLang="en-US" sz="2400" b="0" i="0" u="none" strike="noStrike" dirty="0">
                          <a:solidFill>
                            <a:srgbClr val="333333"/>
                          </a:solidFill>
                          <a:latin typeface="Arial"/>
                        </a:rPr>
                        <a:t>和 </a:t>
                      </a:r>
                      <a:r>
                        <a:rPr lang="en-US" altLang="zh-CN" sz="2400" b="0" i="0" u="none" strike="noStrike" dirty="0">
                          <a:solidFill>
                            <a:srgbClr val="333333"/>
                          </a:solidFill>
                          <a:latin typeface="Arial"/>
                        </a:rPr>
                        <a:t>\</a:t>
                      </a:r>
                      <a:r>
                        <a:rPr lang="en-US" altLang="zh-CN" sz="2400" b="0" i="0" u="none" strike="noStrike" dirty="0" err="1" smtClean="0">
                          <a:solidFill>
                            <a:srgbClr val="333333"/>
                          </a:solidFill>
                          <a:latin typeface="Arial"/>
                        </a:rPr>
                        <a:t>cM</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1058527">
                <a:tc>
                  <a:txBody>
                    <a:bodyPr/>
                    <a:lstStyle/>
                    <a:p>
                      <a:pPr algn="l" fontAlgn="t"/>
                      <a:r>
                        <a:rPr lang="en-US" sz="2400" b="0" i="0" u="none" strike="noStrike">
                          <a:solidFill>
                            <a:srgbClr val="333333"/>
                          </a:solidFill>
                          <a:latin typeface="Arial"/>
                        </a:rPr>
                        <a:t>\s</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匹配任何空白字符，包括空格、制表符、换页符等等。等价于 </a:t>
                      </a:r>
                      <a:r>
                        <a:rPr lang="en-US" altLang="zh-CN" sz="2400" b="0" i="0" u="none" strike="noStrike" dirty="0">
                          <a:solidFill>
                            <a:srgbClr val="333333"/>
                          </a:solidFill>
                          <a:latin typeface="Arial"/>
                        </a:rPr>
                        <a:t>[ \</a:t>
                      </a:r>
                      <a:r>
                        <a:rPr lang="en-US" sz="2400" b="0" i="0" u="none" strike="noStrike" dirty="0">
                          <a:solidFill>
                            <a:srgbClr val="333333"/>
                          </a:solidFill>
                          <a:latin typeface="Arial"/>
                        </a:rPr>
                        <a:t>f\n\r\t\v]。</a:t>
                      </a:r>
                      <a:r>
                        <a:rPr lang="zh-CN" altLang="en-US" sz="2400" b="0" i="0" u="none" strike="noStrike" dirty="0">
                          <a:solidFill>
                            <a:srgbClr val="333333"/>
                          </a:solidFill>
                          <a:latin typeface="Arial"/>
                        </a:rPr>
                        <a:t>注意 </a:t>
                      </a:r>
                      <a:r>
                        <a:rPr lang="en-US" sz="2400" b="0" i="0" u="none" strike="noStrike" dirty="0">
                          <a:solidFill>
                            <a:srgbClr val="333333"/>
                          </a:solidFill>
                          <a:latin typeface="Arial"/>
                        </a:rPr>
                        <a:t>Unicode </a:t>
                      </a:r>
                      <a:r>
                        <a:rPr lang="zh-CN" altLang="en-US" sz="2400" b="0" i="0" u="none" strike="noStrike" dirty="0">
                          <a:solidFill>
                            <a:srgbClr val="333333"/>
                          </a:solidFill>
                          <a:latin typeface="Arial"/>
                        </a:rPr>
                        <a:t>正则表达式会匹配全角</a:t>
                      </a:r>
                      <a:r>
                        <a:rPr lang="zh-CN" altLang="en-US" sz="2400" b="0" i="0" u="none" strike="noStrike" dirty="0" smtClean="0">
                          <a:solidFill>
                            <a:srgbClr val="333333"/>
                          </a:solidFill>
                          <a:latin typeface="Arial"/>
                        </a:rPr>
                        <a:t>空格符</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60917">
                <a:tc>
                  <a:txBody>
                    <a:bodyPr/>
                    <a:lstStyle/>
                    <a:p>
                      <a:pPr algn="l" fontAlgn="t"/>
                      <a:r>
                        <a:rPr lang="en-US" sz="2400" b="0" i="0" u="none" strike="noStrike">
                          <a:solidFill>
                            <a:srgbClr val="333333"/>
                          </a:solidFill>
                          <a:latin typeface="Arial"/>
                        </a:rPr>
                        <a:t>\S</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pt-BR" sz="2400" b="0" i="0" u="none" strike="noStrike" dirty="0">
                          <a:solidFill>
                            <a:srgbClr val="333333"/>
                          </a:solidFill>
                          <a:latin typeface="Arial"/>
                        </a:rPr>
                        <a:t>匹配任何非空白字符。等价于 [^ \f\n\r\t\v</a:t>
                      </a:r>
                      <a:r>
                        <a:rPr lang="pt-BR" sz="2400" b="0" i="0" u="none" strike="noStrike" dirty="0" smtClean="0">
                          <a:solidFill>
                            <a:srgbClr val="333333"/>
                          </a:solidFill>
                          <a:latin typeface="Arial"/>
                        </a:rPr>
                        <a:t>]</a:t>
                      </a:r>
                      <a:endParaRPr lang="pt-BR"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60917">
                <a:tc>
                  <a:txBody>
                    <a:bodyPr/>
                    <a:lstStyle/>
                    <a:p>
                      <a:pPr algn="l" fontAlgn="t"/>
                      <a:r>
                        <a:rPr lang="en-US" sz="2400" b="0" i="0" u="none" strike="noStrike">
                          <a:solidFill>
                            <a:srgbClr val="333333"/>
                          </a:solidFill>
                          <a:latin typeface="Arial"/>
                        </a:rPr>
                        <a:t>\t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匹配一个制表符。等价于 </a:t>
                      </a:r>
                      <a:r>
                        <a:rPr lang="en-US" altLang="zh-CN" sz="2400" b="0" i="0" u="none" strike="noStrike" dirty="0">
                          <a:solidFill>
                            <a:srgbClr val="333333"/>
                          </a:solidFill>
                          <a:latin typeface="Arial"/>
                        </a:rPr>
                        <a:t>\x09 </a:t>
                      </a:r>
                      <a:r>
                        <a:rPr lang="zh-CN" altLang="en-US" sz="2400" b="0" i="0" u="none" strike="noStrike" dirty="0">
                          <a:solidFill>
                            <a:srgbClr val="333333"/>
                          </a:solidFill>
                          <a:latin typeface="Arial"/>
                        </a:rPr>
                        <a:t>和 </a:t>
                      </a:r>
                      <a:r>
                        <a:rPr lang="en-US" altLang="zh-CN" sz="2400" b="0" i="0" u="none" strike="noStrike" dirty="0">
                          <a:solidFill>
                            <a:srgbClr val="333333"/>
                          </a:solidFill>
                          <a:latin typeface="Arial"/>
                        </a:rPr>
                        <a:t>\</a:t>
                      </a:r>
                      <a:r>
                        <a:rPr lang="en-US" altLang="zh-CN" sz="2400" b="0" i="0" u="none" strike="noStrike" dirty="0" err="1" smtClean="0">
                          <a:solidFill>
                            <a:srgbClr val="333333"/>
                          </a:solidFill>
                          <a:latin typeface="Arial"/>
                        </a:rPr>
                        <a:t>cI</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60917">
                <a:tc>
                  <a:txBody>
                    <a:bodyPr/>
                    <a:lstStyle/>
                    <a:p>
                      <a:pPr algn="l" fontAlgn="t"/>
                      <a:r>
                        <a:rPr lang="en-US" sz="2400" b="0" i="0" u="none" strike="noStrike">
                          <a:solidFill>
                            <a:srgbClr val="333333"/>
                          </a:solidFill>
                          <a:latin typeface="Arial"/>
                        </a:rPr>
                        <a:t>\v</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b="0" i="0" u="none" strike="noStrike" dirty="0">
                          <a:solidFill>
                            <a:srgbClr val="333333"/>
                          </a:solidFill>
                          <a:latin typeface="Arial"/>
                        </a:rPr>
                        <a:t>匹配一个垂直制表符。等价于 </a:t>
                      </a:r>
                      <a:r>
                        <a:rPr lang="en-US" altLang="zh-CN" sz="2400" b="0" i="0" u="none" strike="noStrike" dirty="0">
                          <a:solidFill>
                            <a:srgbClr val="333333"/>
                          </a:solidFill>
                          <a:latin typeface="Arial"/>
                        </a:rPr>
                        <a:t>\x0b </a:t>
                      </a:r>
                      <a:r>
                        <a:rPr lang="zh-CN" altLang="en-US" sz="2400" b="0" i="0" u="none" strike="noStrike" dirty="0">
                          <a:solidFill>
                            <a:srgbClr val="333333"/>
                          </a:solidFill>
                          <a:latin typeface="Arial"/>
                        </a:rPr>
                        <a:t>和 </a:t>
                      </a:r>
                      <a:r>
                        <a:rPr lang="en-US" altLang="zh-CN" sz="2400" b="0" i="0" u="none" strike="noStrike" dirty="0">
                          <a:solidFill>
                            <a:srgbClr val="333333"/>
                          </a:solidFill>
                          <a:latin typeface="Arial"/>
                        </a:rPr>
                        <a:t>\</a:t>
                      </a:r>
                      <a:r>
                        <a:rPr lang="en-US" altLang="zh-CN" sz="2400" b="0" i="0" u="none" strike="noStrike" dirty="0" err="1" smtClean="0">
                          <a:solidFill>
                            <a:srgbClr val="333333"/>
                          </a:solidFill>
                          <a:latin typeface="Arial"/>
                        </a:rPr>
                        <a:t>cK</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142844" y="2223733"/>
          <a:ext cx="8858280" cy="4634291"/>
        </p:xfrm>
        <a:graphic>
          <a:graphicData uri="http://schemas.openxmlformats.org/drawingml/2006/table">
            <a:tbl>
              <a:tblPr/>
              <a:tblGrid>
                <a:gridCol w="928694"/>
                <a:gridCol w="7929586"/>
              </a:tblGrid>
              <a:tr h="258162">
                <a:tc>
                  <a:txBody>
                    <a:bodyPr/>
                    <a:lstStyle/>
                    <a:p>
                      <a:pPr algn="l" fontAlgn="t"/>
                      <a:r>
                        <a:rPr lang="zh-CN" altLang="en-US" sz="1800" b="1" i="0" u="none" strike="noStrike" dirty="0">
                          <a:solidFill>
                            <a:srgbClr val="FFFFFF"/>
                          </a:solidFill>
                          <a:latin typeface="Arial"/>
                        </a:rPr>
                        <a:t>特别字符</a:t>
                      </a:r>
                    </a:p>
                  </a:txBody>
                  <a:tcPr marL="5822" marR="5822" marT="5822"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800" b="1" i="0" u="none" strike="noStrike" dirty="0">
                          <a:solidFill>
                            <a:srgbClr val="FFFFFF"/>
                          </a:solidFill>
                          <a:latin typeface="Arial"/>
                        </a:rPr>
                        <a:t>描述</a:t>
                      </a:r>
                    </a:p>
                  </a:txBody>
                  <a:tcPr marL="5822" marR="5822" marT="5822"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475562">
                <a:tc>
                  <a:txBody>
                    <a:bodyPr/>
                    <a:lstStyle/>
                    <a:p>
                      <a:pPr algn="l" fontAlgn="t"/>
                      <a:r>
                        <a:rPr lang="en-US" altLang="zh-CN" sz="1800" b="0" i="0" u="none" strike="noStrike" dirty="0">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匹配输入字符串的结尾位置。如果设置了 </a:t>
                      </a:r>
                      <a:r>
                        <a:rPr lang="en-US" sz="1800" b="0" i="0" u="none" strike="noStrike" dirty="0" err="1">
                          <a:solidFill>
                            <a:srgbClr val="333333"/>
                          </a:solidFill>
                          <a:latin typeface="Arial"/>
                        </a:rPr>
                        <a:t>RegExp</a:t>
                      </a:r>
                      <a:r>
                        <a:rPr lang="en-US" sz="1800" b="0" i="0" u="none" strike="noStrike" dirty="0">
                          <a:solidFill>
                            <a:srgbClr val="333333"/>
                          </a:solidFill>
                          <a:latin typeface="Arial"/>
                        </a:rPr>
                        <a:t> </a:t>
                      </a:r>
                      <a:r>
                        <a:rPr lang="zh-CN" altLang="en-US" sz="1800" b="0" i="0" u="none" strike="noStrike" dirty="0">
                          <a:solidFill>
                            <a:srgbClr val="333333"/>
                          </a:solidFill>
                          <a:latin typeface="Arial"/>
                        </a:rPr>
                        <a:t>对象的 </a:t>
                      </a:r>
                      <a:r>
                        <a:rPr lang="en-US" sz="1800" b="0" i="0" u="none" strike="noStrike" dirty="0">
                          <a:solidFill>
                            <a:srgbClr val="333333"/>
                          </a:solidFill>
                          <a:latin typeface="Arial"/>
                        </a:rPr>
                        <a:t>Multiline </a:t>
                      </a:r>
                      <a:r>
                        <a:rPr lang="zh-CN" altLang="en-US" sz="1800" b="0" i="0" u="none" strike="noStrike" dirty="0">
                          <a:solidFill>
                            <a:srgbClr val="333333"/>
                          </a:solidFill>
                          <a:latin typeface="Arial"/>
                        </a:rPr>
                        <a:t>属性，则 </a:t>
                      </a:r>
                      <a:r>
                        <a:rPr lang="en-US" altLang="zh-CN" sz="1800" b="0" i="0" u="none" strike="noStrike" dirty="0">
                          <a:solidFill>
                            <a:srgbClr val="333333"/>
                          </a:solidFill>
                          <a:latin typeface="Arial"/>
                        </a:rPr>
                        <a:t>$ </a:t>
                      </a:r>
                      <a:r>
                        <a:rPr lang="zh-CN" altLang="en-US" sz="1800" b="0" i="0" u="none" strike="noStrike" dirty="0">
                          <a:solidFill>
                            <a:srgbClr val="333333"/>
                          </a:solidFill>
                          <a:latin typeface="Arial"/>
                        </a:rPr>
                        <a:t>也匹配 </a:t>
                      </a:r>
                      <a:r>
                        <a:rPr lang="en-US" altLang="zh-CN" sz="1800" b="0" i="0" u="none" strike="noStrike" dirty="0">
                          <a:solidFill>
                            <a:srgbClr val="333333"/>
                          </a:solidFill>
                          <a:latin typeface="Arial"/>
                        </a:rPr>
                        <a:t>'\</a:t>
                      </a:r>
                      <a:r>
                        <a:rPr lang="en-US" sz="1800" b="0" i="0" u="none" strike="noStrike" dirty="0">
                          <a:solidFill>
                            <a:srgbClr val="333333"/>
                          </a:solidFill>
                          <a:latin typeface="Arial"/>
                        </a:rPr>
                        <a:t>n' </a:t>
                      </a:r>
                      <a:r>
                        <a:rPr lang="zh-CN" altLang="en-US" sz="1800" b="0" i="0" u="none" strike="noStrike" dirty="0">
                          <a:solidFill>
                            <a:srgbClr val="333333"/>
                          </a:solidFill>
                          <a:latin typeface="Arial"/>
                        </a:rPr>
                        <a:t>或 </a:t>
                      </a:r>
                      <a:r>
                        <a:rPr lang="en-US" altLang="zh-CN" sz="1800" b="0" i="0" u="none" strike="noStrike" dirty="0">
                          <a:solidFill>
                            <a:srgbClr val="333333"/>
                          </a:solidFill>
                          <a:latin typeface="Arial"/>
                        </a:rPr>
                        <a:t>'\</a:t>
                      </a:r>
                      <a:r>
                        <a:rPr lang="en-US" sz="1800" b="0" i="0" u="none" strike="noStrike" dirty="0" smtClean="0">
                          <a:solidFill>
                            <a:srgbClr val="333333"/>
                          </a:solidFill>
                          <a:latin typeface="Arial"/>
                        </a:rPr>
                        <a:t>r</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391274">
                <a:tc>
                  <a:txBody>
                    <a:bodyPr/>
                    <a:lstStyle/>
                    <a:p>
                      <a:pPr algn="l" fontAlgn="t"/>
                      <a:r>
                        <a:rPr lang="en-US" altLang="zh-CN" sz="1800" b="0" i="0" u="none" strike="noStrike">
                          <a:solidFill>
                            <a:srgbClr val="333333"/>
                          </a:solidFill>
                          <a:latin typeface="Arial"/>
                        </a:rPr>
                        <a:t>( )</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1800" b="0" i="0" u="none" strike="noStrike" dirty="0">
                          <a:solidFill>
                            <a:srgbClr val="333333"/>
                          </a:solidFill>
                          <a:latin typeface="Arial"/>
                        </a:rPr>
                        <a:t>标记一个子表达式的开始和结束</a:t>
                      </a:r>
                      <a:r>
                        <a:rPr lang="zh-CN" altLang="en-US" sz="1800" b="0" i="0" u="none" strike="noStrike" dirty="0" smtClean="0">
                          <a:solidFill>
                            <a:srgbClr val="333333"/>
                          </a:solidFill>
                          <a:latin typeface="Arial"/>
                        </a:rPr>
                        <a:t>位置，子</a:t>
                      </a:r>
                      <a:r>
                        <a:rPr lang="zh-CN" altLang="en-US" sz="1800" b="0" i="0" u="none" strike="noStrike" dirty="0">
                          <a:solidFill>
                            <a:srgbClr val="333333"/>
                          </a:solidFill>
                          <a:latin typeface="Arial"/>
                        </a:rPr>
                        <a:t>表达式可以获取供以后</a:t>
                      </a:r>
                      <a:r>
                        <a:rPr lang="zh-CN" altLang="en-US" sz="1800" b="0" i="0" u="none" strike="noStrike" dirty="0" smtClean="0">
                          <a:solidFill>
                            <a:srgbClr val="333333"/>
                          </a:solidFill>
                          <a:latin typeface="Arial"/>
                        </a:rPr>
                        <a:t>使用</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58162">
                <a:tc>
                  <a:txBody>
                    <a:bodyPr/>
                    <a:lstStyle/>
                    <a:p>
                      <a:pPr algn="l" fontAlgn="t"/>
                      <a:r>
                        <a:rPr lang="zh-CN" altLang="en-US"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匹配前面的子表达式零次或</a:t>
                      </a:r>
                      <a:r>
                        <a:rPr lang="zh-CN" altLang="en-US" sz="1800" b="0" i="0" u="none" strike="noStrike" dirty="0" smtClean="0">
                          <a:solidFill>
                            <a:srgbClr val="333333"/>
                          </a:solidFill>
                          <a:latin typeface="Arial"/>
                        </a:rPr>
                        <a:t>多次</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581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1800" b="0" i="0" u="none" strike="noStrike" dirty="0">
                          <a:solidFill>
                            <a:srgbClr val="333333"/>
                          </a:solidFill>
                          <a:latin typeface="Arial"/>
                        </a:rPr>
                        <a:t>匹配前面的子表达式一次或</a:t>
                      </a:r>
                      <a:r>
                        <a:rPr lang="zh-CN" altLang="en-US" sz="1800" b="0" i="0" u="none" strike="noStrike" dirty="0" smtClean="0">
                          <a:solidFill>
                            <a:srgbClr val="333333"/>
                          </a:solidFill>
                          <a:latin typeface="Arial"/>
                        </a:rPr>
                        <a:t>多次</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581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匹配除换行符 </a:t>
                      </a:r>
                      <a:r>
                        <a:rPr lang="en-US" altLang="zh-CN" sz="1800" b="0" i="0" u="none" strike="noStrike" dirty="0">
                          <a:solidFill>
                            <a:srgbClr val="333333"/>
                          </a:solidFill>
                          <a:latin typeface="Arial"/>
                        </a:rPr>
                        <a:t>\</a:t>
                      </a:r>
                      <a:r>
                        <a:rPr lang="en-US" sz="1800" b="0" i="0" u="none" strike="noStrike" dirty="0">
                          <a:solidFill>
                            <a:srgbClr val="333333"/>
                          </a:solidFill>
                          <a:latin typeface="Arial"/>
                        </a:rPr>
                        <a:t>n </a:t>
                      </a:r>
                      <a:r>
                        <a:rPr lang="zh-CN" altLang="en-US" sz="1800" b="0" i="0" u="none" strike="noStrike" dirty="0">
                          <a:solidFill>
                            <a:srgbClr val="333333"/>
                          </a:solidFill>
                          <a:latin typeface="Arial"/>
                        </a:rPr>
                        <a:t>之外的任何单</a:t>
                      </a:r>
                      <a:r>
                        <a:rPr lang="zh-CN" altLang="en-US" sz="1800" b="0" i="0" u="none" strike="noStrike" dirty="0" smtClean="0">
                          <a:solidFill>
                            <a:srgbClr val="333333"/>
                          </a:solidFill>
                          <a:latin typeface="Arial"/>
                        </a:rPr>
                        <a:t>字符</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581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1800" b="0" i="0" u="none" strike="noStrike" dirty="0">
                          <a:solidFill>
                            <a:srgbClr val="333333"/>
                          </a:solidFill>
                          <a:latin typeface="Arial"/>
                        </a:rPr>
                        <a:t>标记一个中括号表达式的</a:t>
                      </a:r>
                      <a:r>
                        <a:rPr lang="zh-CN" altLang="en-US" sz="1800" b="0" i="0" u="none" strike="noStrike" dirty="0" smtClean="0">
                          <a:solidFill>
                            <a:srgbClr val="333333"/>
                          </a:solidFill>
                          <a:latin typeface="Arial"/>
                        </a:rPr>
                        <a:t>开始</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311894">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匹配前面的子表达式零次或一次，或指明一个非贪婪</a:t>
                      </a:r>
                      <a:r>
                        <a:rPr lang="zh-CN" altLang="en-US" sz="1800" b="0" i="0" u="none" strike="noStrike" dirty="0" smtClean="0">
                          <a:solidFill>
                            <a:srgbClr val="333333"/>
                          </a:solidFill>
                          <a:latin typeface="Arial"/>
                        </a:rPr>
                        <a:t>限定符</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665785">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1800" b="0" i="0" u="none" strike="noStrike" dirty="0">
                          <a:solidFill>
                            <a:srgbClr val="333333"/>
                          </a:solidFill>
                          <a:latin typeface="Arial"/>
                        </a:rPr>
                        <a:t>将下一个字符标记为或特殊字符、或原义字符、或向后引用、或八进制转义符。例如， </a:t>
                      </a:r>
                      <a:r>
                        <a:rPr lang="en-US" altLang="zh-CN" sz="1800" b="0" i="0" u="none" strike="noStrike" dirty="0">
                          <a:solidFill>
                            <a:srgbClr val="333333"/>
                          </a:solidFill>
                          <a:latin typeface="Arial"/>
                        </a:rPr>
                        <a:t>'n' </a:t>
                      </a:r>
                      <a:r>
                        <a:rPr lang="zh-CN" altLang="en-US" sz="1800" b="0" i="0" u="none" strike="noStrike" dirty="0">
                          <a:solidFill>
                            <a:srgbClr val="333333"/>
                          </a:solidFill>
                          <a:latin typeface="Arial"/>
                        </a:rPr>
                        <a:t>匹配字符 </a:t>
                      </a:r>
                      <a:r>
                        <a:rPr lang="en-US" altLang="zh-CN" sz="1800" b="0" i="0" u="none" strike="noStrike" dirty="0">
                          <a:solidFill>
                            <a:srgbClr val="333333"/>
                          </a:solidFill>
                          <a:latin typeface="Arial"/>
                        </a:rPr>
                        <a:t>'n'</a:t>
                      </a:r>
                      <a:r>
                        <a:rPr lang="zh-CN" altLang="en-US" sz="1800" b="0" i="0" u="none" strike="noStrike" dirty="0">
                          <a:solidFill>
                            <a:srgbClr val="333333"/>
                          </a:solidFill>
                          <a:latin typeface="Arial"/>
                        </a:rPr>
                        <a:t>。</a:t>
                      </a:r>
                      <a:r>
                        <a:rPr lang="en-US" altLang="zh-CN" sz="1800" b="0" i="0" u="none" strike="noStrike" dirty="0">
                          <a:solidFill>
                            <a:srgbClr val="333333"/>
                          </a:solidFill>
                          <a:latin typeface="Arial"/>
                        </a:rPr>
                        <a:t>'\n' </a:t>
                      </a:r>
                      <a:r>
                        <a:rPr lang="zh-CN" altLang="en-US" sz="1800" b="0" i="0" u="none" strike="noStrike" dirty="0">
                          <a:solidFill>
                            <a:srgbClr val="333333"/>
                          </a:solidFill>
                          <a:latin typeface="Arial"/>
                        </a:rPr>
                        <a:t>匹配</a:t>
                      </a:r>
                      <a:r>
                        <a:rPr lang="zh-CN" altLang="en-US" sz="1800" b="0" i="0" u="none" strike="noStrike" dirty="0" smtClean="0">
                          <a:solidFill>
                            <a:srgbClr val="333333"/>
                          </a:solidFill>
                          <a:latin typeface="Arial"/>
                        </a:rPr>
                        <a:t>换行符</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4755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匹配输入字符串的开始</a:t>
                      </a:r>
                      <a:r>
                        <a:rPr lang="zh-CN" altLang="en-US" sz="1800" b="0" i="0" u="none" strike="noStrike" dirty="0" smtClean="0">
                          <a:solidFill>
                            <a:srgbClr val="333333"/>
                          </a:solidFill>
                          <a:latin typeface="Arial"/>
                        </a:rPr>
                        <a:t>位置；在</a:t>
                      </a:r>
                      <a:r>
                        <a:rPr lang="zh-CN" altLang="en-US" sz="1800" b="0" i="0" u="none" strike="noStrike" dirty="0">
                          <a:solidFill>
                            <a:srgbClr val="333333"/>
                          </a:solidFill>
                          <a:latin typeface="Arial"/>
                        </a:rPr>
                        <a:t>方括号表达式中</a:t>
                      </a:r>
                      <a:r>
                        <a:rPr lang="zh-CN" altLang="en-US" sz="1800" b="0" i="0" u="none" strike="noStrike" dirty="0" smtClean="0">
                          <a:solidFill>
                            <a:srgbClr val="333333"/>
                          </a:solidFill>
                          <a:latin typeface="Arial"/>
                        </a:rPr>
                        <a:t>使用时表示</a:t>
                      </a:r>
                      <a:r>
                        <a:rPr lang="zh-CN" altLang="en-US" sz="1800" b="0" i="0" u="none" strike="noStrike" dirty="0">
                          <a:solidFill>
                            <a:srgbClr val="333333"/>
                          </a:solidFill>
                          <a:latin typeface="Arial"/>
                        </a:rPr>
                        <a:t>不接受该字符</a:t>
                      </a:r>
                      <a:r>
                        <a:rPr lang="zh-CN" altLang="en-US" sz="1800" b="0" i="0" u="none" strike="noStrike" dirty="0" smtClean="0">
                          <a:solidFill>
                            <a:srgbClr val="333333"/>
                          </a:solidFill>
                          <a:latin typeface="Arial"/>
                        </a:rPr>
                        <a:t>集合</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2581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1800" b="0" i="0" u="none" strike="noStrike" dirty="0">
                          <a:solidFill>
                            <a:srgbClr val="333333"/>
                          </a:solidFill>
                          <a:latin typeface="Arial"/>
                        </a:rPr>
                        <a:t>标记限定符表达式的</a:t>
                      </a:r>
                      <a:r>
                        <a:rPr lang="zh-CN" altLang="en-US" sz="1800" b="0" i="0" u="none" strike="noStrike" dirty="0" smtClean="0">
                          <a:solidFill>
                            <a:srgbClr val="333333"/>
                          </a:solidFill>
                          <a:latin typeface="Arial"/>
                        </a:rPr>
                        <a:t>开始</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258162">
                <a:tc>
                  <a:txBody>
                    <a:bodyPr/>
                    <a:lstStyle/>
                    <a:p>
                      <a:pPr algn="l" fontAlgn="t"/>
                      <a:r>
                        <a:rPr lang="en-US" altLang="zh-CN" sz="1800" b="0" i="0" u="none" strike="noStrike">
                          <a:solidFill>
                            <a:srgbClr val="333333"/>
                          </a:solidFill>
                          <a:latin typeface="Arial"/>
                        </a:rPr>
                        <a:t>|</a:t>
                      </a: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1800" b="0" i="0" u="none" strike="noStrike" dirty="0">
                          <a:solidFill>
                            <a:srgbClr val="333333"/>
                          </a:solidFill>
                          <a:latin typeface="Arial"/>
                        </a:rPr>
                        <a:t>指明两项之间的一个</a:t>
                      </a:r>
                      <a:r>
                        <a:rPr lang="zh-CN" altLang="en-US" sz="1800" b="0" i="0" u="none" strike="noStrike" dirty="0" smtClean="0">
                          <a:solidFill>
                            <a:srgbClr val="333333"/>
                          </a:solidFill>
                          <a:latin typeface="Arial"/>
                        </a:rPr>
                        <a:t>选择</a:t>
                      </a:r>
                      <a:endParaRPr lang="zh-CN" altLang="en-US" sz="1800" b="0" i="0" u="none" strike="noStrike" dirty="0">
                        <a:solidFill>
                          <a:srgbClr val="333333"/>
                        </a:solidFill>
                        <a:latin typeface="Arial"/>
                      </a:endParaRPr>
                    </a:p>
                  </a:txBody>
                  <a:tcPr marL="5822" marR="5822" marT="5822"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bl>
          </a:graphicData>
        </a:graphic>
      </p:graphicFrame>
      <p:sp>
        <p:nvSpPr>
          <p:cNvPr id="5" name="标题 4"/>
          <p:cNvSpPr>
            <a:spLocks noGrp="1"/>
          </p:cNvSpPr>
          <p:nvPr>
            <p:ph type="title"/>
          </p:nvPr>
        </p:nvSpPr>
        <p:spPr/>
        <p:txBody>
          <a:bodyPr>
            <a:normAutofit/>
          </a:bodyPr>
          <a:lstStyle/>
          <a:p>
            <a:r>
              <a:rPr lang="zh-CN" altLang="en-US" dirty="0" smtClean="0"/>
              <a:t>特殊字符</a:t>
            </a:r>
            <a:r>
              <a:rPr lang="en-US" altLang="zh-CN" dirty="0" smtClean="0"/>
              <a:t>-</a:t>
            </a:r>
            <a:r>
              <a:rPr lang="zh-CN" altLang="en-US" dirty="0" smtClean="0"/>
              <a:t>正则语言</a:t>
            </a:r>
            <a:endParaRPr lang="zh-CN" altLang="en-US" dirty="0"/>
          </a:p>
        </p:txBody>
      </p:sp>
      <p:sp>
        <p:nvSpPr>
          <p:cNvPr id="8" name="TextBox 7"/>
          <p:cNvSpPr txBox="1"/>
          <p:nvPr/>
        </p:nvSpPr>
        <p:spPr>
          <a:xfrm>
            <a:off x="285720" y="1142984"/>
            <a:ext cx="8572560" cy="830997"/>
          </a:xfrm>
          <a:prstGeom prst="rect">
            <a:avLst/>
          </a:prstGeom>
          <a:noFill/>
        </p:spPr>
        <p:txBody>
          <a:bodyPr wrap="square" rtlCol="0">
            <a:spAutoFit/>
          </a:bodyPr>
          <a:lstStyle/>
          <a:p>
            <a:r>
              <a:rPr lang="zh-CN" altLang="en-US" sz="2400" dirty="0" smtClean="0"/>
              <a:t>特殊字符有特殊含义，若要匹配这些特殊字符，必须首先使字符</a:t>
            </a:r>
            <a:r>
              <a:rPr lang="en-US" altLang="zh-CN" sz="2400" dirty="0" smtClean="0"/>
              <a:t>"</a:t>
            </a:r>
            <a:r>
              <a:rPr lang="zh-CN" altLang="en-US" sz="2400" dirty="0" smtClean="0"/>
              <a:t>转义</a:t>
            </a:r>
            <a:r>
              <a:rPr lang="en-US" altLang="zh-CN" sz="2400" dirty="0" smtClean="0"/>
              <a:t>"</a:t>
            </a:r>
            <a:r>
              <a:rPr lang="zh-CN" altLang="en-US" sz="2400" dirty="0" smtClean="0"/>
              <a:t>，即，将反斜杠字符</a:t>
            </a:r>
            <a:r>
              <a:rPr lang="en-US" altLang="zh-CN" sz="2400" b="1" dirty="0" smtClean="0"/>
              <a:t>\</a:t>
            </a:r>
            <a:r>
              <a:rPr lang="zh-CN" altLang="en-US" sz="2400" dirty="0" smtClean="0"/>
              <a:t> 放在它们前面</a:t>
            </a:r>
            <a:endParaRPr lang="en-US" altLang="zh-CN" sz="2400" dirty="0" smtClean="0"/>
          </a:p>
        </p:txBody>
      </p:sp>
    </p:spTree>
    <p:extLst>
      <p:ext uri="{BB962C8B-B14F-4D97-AF65-F5344CB8AC3E}">
        <p14:creationId xmlns="" xmlns:p14="http://schemas.microsoft.com/office/powerpoint/2010/main" val="8348687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限定符</a:t>
            </a:r>
            <a:r>
              <a:rPr lang="en-US" altLang="zh-CN" dirty="0" smtClean="0"/>
              <a:t>(</a:t>
            </a:r>
            <a:r>
              <a:rPr lang="zh-CN" altLang="en-US" dirty="0" smtClean="0"/>
              <a:t>量词</a:t>
            </a:r>
            <a:r>
              <a:rPr lang="en-US" altLang="zh-CN" dirty="0" smtClean="0"/>
              <a:t>)-</a:t>
            </a:r>
            <a:r>
              <a:rPr lang="zh-CN" altLang="en-US" dirty="0" smtClean="0"/>
              <a:t>正则语言</a:t>
            </a:r>
            <a:endParaRPr lang="zh-CN" altLang="en-US" dirty="0"/>
          </a:p>
        </p:txBody>
      </p:sp>
      <p:sp>
        <p:nvSpPr>
          <p:cNvPr id="8" name="TextBox 7"/>
          <p:cNvSpPr txBox="1"/>
          <p:nvPr/>
        </p:nvSpPr>
        <p:spPr>
          <a:xfrm>
            <a:off x="238999" y="1383557"/>
            <a:ext cx="8905002" cy="830997"/>
          </a:xfrm>
          <a:prstGeom prst="rect">
            <a:avLst/>
          </a:prstGeom>
          <a:noFill/>
        </p:spPr>
        <p:txBody>
          <a:bodyPr wrap="square" rtlCol="0">
            <a:spAutoFit/>
          </a:bodyPr>
          <a:lstStyle/>
          <a:p>
            <a:pPr latinLnBrk="1"/>
            <a:r>
              <a:rPr lang="zh-CN" altLang="en-US" sz="2400" dirty="0" smtClean="0"/>
              <a:t>限定符用来指定正则表达式的一个给定组件必须要出现多少次才能满足匹配。有 </a:t>
            </a:r>
            <a:r>
              <a:rPr lang="zh-CN" altLang="en-US" sz="2400" b="1" dirty="0" smtClean="0"/>
              <a:t>*</a:t>
            </a:r>
            <a:r>
              <a:rPr lang="zh-CN" altLang="en-US" sz="2400" dirty="0" smtClean="0"/>
              <a:t> 或 </a:t>
            </a:r>
            <a:r>
              <a:rPr lang="en-US" altLang="zh-CN" sz="2400" b="1" dirty="0" smtClean="0"/>
              <a:t>+</a:t>
            </a:r>
            <a:r>
              <a:rPr lang="zh-CN" altLang="en-US" sz="2400" dirty="0" smtClean="0"/>
              <a:t> 或 </a:t>
            </a:r>
            <a:r>
              <a:rPr lang="en-US" altLang="zh-CN" sz="2400" b="1" dirty="0" smtClean="0"/>
              <a:t>?</a:t>
            </a:r>
            <a:r>
              <a:rPr lang="zh-CN" altLang="en-US" sz="2400" dirty="0" smtClean="0"/>
              <a:t> 或 </a:t>
            </a:r>
            <a:r>
              <a:rPr lang="en-US" altLang="zh-CN" sz="2400" b="1" dirty="0" smtClean="0"/>
              <a:t>{n}</a:t>
            </a:r>
            <a:r>
              <a:rPr lang="zh-CN" altLang="en-US" sz="2400" dirty="0" smtClean="0"/>
              <a:t> 或 </a:t>
            </a:r>
            <a:r>
              <a:rPr lang="en-US" altLang="zh-CN" sz="2400" b="1" dirty="0" smtClean="0"/>
              <a:t>{n,}</a:t>
            </a:r>
            <a:r>
              <a:rPr lang="zh-CN" altLang="en-US" sz="2400" dirty="0" smtClean="0"/>
              <a:t> 或 </a:t>
            </a:r>
            <a:r>
              <a:rPr lang="en-US" altLang="zh-CN" sz="2400" b="1" dirty="0" smtClean="0"/>
              <a:t>{</a:t>
            </a:r>
            <a:r>
              <a:rPr lang="en-US" altLang="zh-CN" sz="2400" b="1" dirty="0" err="1" smtClean="0"/>
              <a:t>n,m</a:t>
            </a:r>
            <a:r>
              <a:rPr lang="en-US" altLang="zh-CN" sz="2400" b="1" dirty="0" smtClean="0"/>
              <a:t>}</a:t>
            </a:r>
            <a:r>
              <a:rPr lang="zh-CN" altLang="en-US" sz="2400" dirty="0" smtClean="0"/>
              <a:t> 共</a:t>
            </a:r>
            <a:r>
              <a:rPr lang="en-US" altLang="zh-CN" sz="2400" dirty="0" smtClean="0"/>
              <a:t>6</a:t>
            </a:r>
            <a:r>
              <a:rPr lang="zh-CN" altLang="en-US" sz="2400" dirty="0" smtClean="0"/>
              <a:t>种</a:t>
            </a:r>
          </a:p>
        </p:txBody>
      </p:sp>
      <p:graphicFrame>
        <p:nvGraphicFramePr>
          <p:cNvPr id="9" name="表格 8"/>
          <p:cNvGraphicFramePr>
            <a:graphicFrameLocks noGrp="1"/>
          </p:cNvGraphicFramePr>
          <p:nvPr/>
        </p:nvGraphicFramePr>
        <p:xfrm>
          <a:off x="214282" y="2447342"/>
          <a:ext cx="8786874" cy="4267806"/>
        </p:xfrm>
        <a:graphic>
          <a:graphicData uri="http://schemas.openxmlformats.org/drawingml/2006/table">
            <a:tbl>
              <a:tblPr/>
              <a:tblGrid>
                <a:gridCol w="1415336"/>
                <a:gridCol w="7371538"/>
              </a:tblGrid>
              <a:tr h="305398">
                <a:tc>
                  <a:txBody>
                    <a:bodyPr/>
                    <a:lstStyle/>
                    <a:p>
                      <a:pPr algn="l" fontAlgn="t"/>
                      <a:r>
                        <a:rPr lang="zh-CN" altLang="en-US" sz="2000" b="1" i="0" u="none" strike="noStrike" dirty="0">
                          <a:solidFill>
                            <a:srgbClr val="FFFFFF"/>
                          </a:solidFill>
                          <a:latin typeface="Arial"/>
                        </a:rPr>
                        <a:t>字符</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000" b="1" i="0" u="none" strike="noStrike" dirty="0">
                          <a:solidFill>
                            <a:srgbClr val="FFFFFF"/>
                          </a:solidFill>
                          <a:latin typeface="Arial"/>
                        </a:rPr>
                        <a:t>描述</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562574">
                <a:tc>
                  <a:txBody>
                    <a:bodyPr/>
                    <a:lstStyle/>
                    <a:p>
                      <a:pPr algn="l" fontAlgn="t"/>
                      <a:r>
                        <a:rPr lang="zh-CN" altLang="en-US" sz="2000" b="0" i="0" u="none" strike="noStrike">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000" b="0" i="0" u="none" strike="noStrike" dirty="0">
                          <a:solidFill>
                            <a:srgbClr val="333333"/>
                          </a:solidFill>
                          <a:latin typeface="Arial"/>
                        </a:rPr>
                        <a:t>匹配前面的子表达式零次或多次。例如，</a:t>
                      </a:r>
                      <a:r>
                        <a:rPr lang="en-US" sz="2000" b="0" i="0" u="none" strike="noStrike" dirty="0" err="1">
                          <a:solidFill>
                            <a:srgbClr val="333333"/>
                          </a:solidFill>
                          <a:latin typeface="Arial"/>
                        </a:rPr>
                        <a:t>zo</a:t>
                      </a:r>
                      <a:r>
                        <a:rPr lang="en-US" sz="2000" b="0" i="0" u="none" strike="noStrike" dirty="0">
                          <a:solidFill>
                            <a:srgbClr val="333333"/>
                          </a:solidFill>
                          <a:latin typeface="Arial"/>
                        </a:rPr>
                        <a:t>* </a:t>
                      </a:r>
                      <a:r>
                        <a:rPr lang="zh-CN" altLang="en-US" sz="2000" b="0" i="0" u="none" strike="noStrike" dirty="0">
                          <a:solidFill>
                            <a:srgbClr val="333333"/>
                          </a:solidFill>
                          <a:latin typeface="Arial"/>
                        </a:rPr>
                        <a:t>能匹配 </a:t>
                      </a:r>
                      <a:r>
                        <a:rPr lang="en-US" altLang="zh-CN" sz="2000" b="0" i="0" u="none" strike="noStrike" dirty="0">
                          <a:solidFill>
                            <a:srgbClr val="333333"/>
                          </a:solidFill>
                          <a:latin typeface="Arial"/>
                        </a:rPr>
                        <a:t>"</a:t>
                      </a:r>
                      <a:r>
                        <a:rPr lang="en-US" sz="2000" b="0" i="0" u="none" strike="noStrike" dirty="0">
                          <a:solidFill>
                            <a:srgbClr val="333333"/>
                          </a:solidFill>
                          <a:latin typeface="Arial"/>
                        </a:rPr>
                        <a:t>z" </a:t>
                      </a:r>
                      <a:r>
                        <a:rPr lang="zh-CN" altLang="en-US" sz="2000" b="0" i="0" u="none" strike="noStrike" dirty="0">
                          <a:solidFill>
                            <a:srgbClr val="333333"/>
                          </a:solidFill>
                          <a:latin typeface="Arial"/>
                        </a:rPr>
                        <a:t>以及 </a:t>
                      </a:r>
                      <a:r>
                        <a:rPr lang="en-US" altLang="zh-CN" sz="2000" b="0" i="0" u="none" strike="noStrike" dirty="0">
                          <a:solidFill>
                            <a:srgbClr val="333333"/>
                          </a:solidFill>
                          <a:latin typeface="Arial"/>
                        </a:rPr>
                        <a:t>"</a:t>
                      </a:r>
                      <a:r>
                        <a:rPr lang="en-US" sz="2000" b="0" i="0" u="none" strike="noStrike" dirty="0">
                          <a:solidFill>
                            <a:srgbClr val="333333"/>
                          </a:solidFill>
                          <a:latin typeface="Arial"/>
                        </a:rPr>
                        <a:t>zoo"。* </a:t>
                      </a:r>
                      <a:r>
                        <a:rPr lang="zh-CN" altLang="en-US" sz="2000" b="0" i="0" u="none" strike="noStrike" dirty="0">
                          <a:solidFill>
                            <a:srgbClr val="333333"/>
                          </a:solidFill>
                          <a:latin typeface="Arial"/>
                        </a:rPr>
                        <a:t>等价于</a:t>
                      </a:r>
                      <a:r>
                        <a:rPr lang="en-US" altLang="zh-CN" sz="2000" b="0" i="0" u="none" strike="noStrike" dirty="0">
                          <a:solidFill>
                            <a:srgbClr val="333333"/>
                          </a:solidFill>
                          <a:latin typeface="Arial"/>
                        </a:rPr>
                        <a:t>{0,}</a:t>
                      </a:r>
                      <a:r>
                        <a:rPr lang="zh-CN" altLang="en-US" sz="2000" b="0" i="0" u="none" strike="noStrike" dirty="0">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2574">
                <a:tc>
                  <a:txBody>
                    <a:bodyPr/>
                    <a:lstStyle/>
                    <a:p>
                      <a:pPr algn="l" fontAlgn="t"/>
                      <a:r>
                        <a:rPr lang="en-US" altLang="zh-CN" sz="2000" b="0" i="0" u="none" strike="noStrike">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000" b="0" i="0" u="none" strike="noStrike" dirty="0">
                          <a:solidFill>
                            <a:srgbClr val="333333"/>
                          </a:solidFill>
                          <a:latin typeface="Arial"/>
                        </a:rPr>
                        <a:t>匹配前面的子表达式一次或多次。例如，</a:t>
                      </a:r>
                      <a:r>
                        <a:rPr lang="en-US" altLang="zh-CN" sz="2000" b="0" i="0" u="none" strike="noStrike" dirty="0">
                          <a:solidFill>
                            <a:srgbClr val="333333"/>
                          </a:solidFill>
                          <a:latin typeface="Arial"/>
                        </a:rPr>
                        <a:t>'</a:t>
                      </a:r>
                      <a:r>
                        <a:rPr lang="en-US" sz="2000" b="0" i="0" u="none" strike="noStrike" dirty="0" err="1">
                          <a:solidFill>
                            <a:srgbClr val="333333"/>
                          </a:solidFill>
                          <a:latin typeface="Arial"/>
                        </a:rPr>
                        <a:t>zo</a:t>
                      </a:r>
                      <a:r>
                        <a:rPr lang="en-US" sz="2000" b="0" i="0" u="none" strike="noStrike" dirty="0">
                          <a:solidFill>
                            <a:srgbClr val="333333"/>
                          </a:solidFill>
                          <a:latin typeface="Arial"/>
                        </a:rPr>
                        <a:t>+' </a:t>
                      </a:r>
                      <a:r>
                        <a:rPr lang="zh-CN" altLang="en-US" sz="2000" b="0" i="0" u="none" strike="noStrike" dirty="0">
                          <a:solidFill>
                            <a:srgbClr val="333333"/>
                          </a:solidFill>
                          <a:latin typeface="Arial"/>
                        </a:rPr>
                        <a:t>能匹配 </a:t>
                      </a:r>
                      <a:r>
                        <a:rPr lang="en-US" altLang="zh-CN" sz="2000" b="0" i="0" u="none" strike="noStrike" dirty="0">
                          <a:solidFill>
                            <a:srgbClr val="333333"/>
                          </a:solidFill>
                          <a:latin typeface="Arial"/>
                        </a:rPr>
                        <a:t>"</a:t>
                      </a:r>
                      <a:r>
                        <a:rPr lang="en-US" sz="2000" b="0" i="0" u="none" strike="noStrike" dirty="0" err="1">
                          <a:solidFill>
                            <a:srgbClr val="333333"/>
                          </a:solidFill>
                          <a:latin typeface="Arial"/>
                        </a:rPr>
                        <a:t>zo</a:t>
                      </a:r>
                      <a:r>
                        <a:rPr lang="en-US" sz="2000" b="0" i="0" u="none" strike="noStrike" dirty="0">
                          <a:solidFill>
                            <a:srgbClr val="333333"/>
                          </a:solidFill>
                          <a:latin typeface="Arial"/>
                        </a:rPr>
                        <a:t>" </a:t>
                      </a:r>
                      <a:r>
                        <a:rPr lang="zh-CN" altLang="en-US" sz="2000" b="0" i="0" u="none" strike="noStrike" dirty="0">
                          <a:solidFill>
                            <a:srgbClr val="333333"/>
                          </a:solidFill>
                          <a:latin typeface="Arial"/>
                        </a:rPr>
                        <a:t>以及 </a:t>
                      </a:r>
                      <a:r>
                        <a:rPr lang="en-US" altLang="zh-CN" sz="2000" b="0" i="0" u="none" strike="noStrike" dirty="0">
                          <a:solidFill>
                            <a:srgbClr val="333333"/>
                          </a:solidFill>
                          <a:latin typeface="Arial"/>
                        </a:rPr>
                        <a:t>"</a:t>
                      </a:r>
                      <a:r>
                        <a:rPr lang="en-US" sz="2000" b="0" i="0" u="none" strike="noStrike" dirty="0">
                          <a:solidFill>
                            <a:srgbClr val="333333"/>
                          </a:solidFill>
                          <a:latin typeface="Arial"/>
                        </a:rPr>
                        <a:t>zoo"，</a:t>
                      </a:r>
                      <a:r>
                        <a:rPr lang="zh-CN" altLang="en-US" sz="2000" b="0" i="0" u="none" strike="noStrike" dirty="0">
                          <a:solidFill>
                            <a:srgbClr val="333333"/>
                          </a:solidFill>
                          <a:latin typeface="Arial"/>
                        </a:rPr>
                        <a:t>但不能匹配 </a:t>
                      </a:r>
                      <a:r>
                        <a:rPr lang="en-US" altLang="zh-CN" sz="2000" b="0" i="0" u="none" strike="noStrike" dirty="0">
                          <a:solidFill>
                            <a:srgbClr val="333333"/>
                          </a:solidFill>
                          <a:latin typeface="Arial"/>
                        </a:rPr>
                        <a:t>"</a:t>
                      </a:r>
                      <a:r>
                        <a:rPr lang="en-US" sz="2000" b="0" i="0" u="none" strike="noStrike" dirty="0">
                          <a:solidFill>
                            <a:srgbClr val="333333"/>
                          </a:solidFill>
                          <a:latin typeface="Arial"/>
                        </a:rPr>
                        <a:t>z"。+ </a:t>
                      </a:r>
                      <a:r>
                        <a:rPr lang="zh-CN" altLang="en-US" sz="2000" b="0" i="0" u="none" strike="noStrike" dirty="0">
                          <a:solidFill>
                            <a:srgbClr val="333333"/>
                          </a:solidFill>
                          <a:latin typeface="Arial"/>
                        </a:rPr>
                        <a:t>等价于 </a:t>
                      </a:r>
                      <a:r>
                        <a:rPr lang="en-US" altLang="zh-CN" sz="2000" b="0" i="0" u="none" strike="noStrike" dirty="0">
                          <a:solidFill>
                            <a:srgbClr val="333333"/>
                          </a:solidFill>
                          <a:latin typeface="Arial"/>
                        </a:rPr>
                        <a:t>{1,}</a:t>
                      </a:r>
                      <a:r>
                        <a:rPr lang="zh-CN" altLang="en-US" sz="2000" b="0" i="0" u="none" strike="noStrike" dirty="0">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41156">
                <a:tc>
                  <a:txBody>
                    <a:bodyPr/>
                    <a:lstStyle/>
                    <a:p>
                      <a:pPr algn="l" fontAlgn="t"/>
                      <a:r>
                        <a:rPr lang="en-US" altLang="zh-CN" sz="2000" b="0" i="0" u="none" strike="noStrike" dirty="0">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000" b="0" i="0" u="none" strike="noStrike" dirty="0">
                          <a:solidFill>
                            <a:srgbClr val="333333"/>
                          </a:solidFill>
                          <a:latin typeface="Arial"/>
                        </a:rPr>
                        <a:t>匹配前面的子表达式零次或一次。例如，</a:t>
                      </a:r>
                      <a:r>
                        <a:rPr lang="en-US" altLang="zh-CN" sz="2000" b="0" i="0" u="none" strike="noStrike" dirty="0">
                          <a:solidFill>
                            <a:srgbClr val="333333"/>
                          </a:solidFill>
                          <a:latin typeface="Arial"/>
                        </a:rPr>
                        <a:t>"</a:t>
                      </a:r>
                      <a:r>
                        <a:rPr lang="en-US" sz="2000" b="0" i="0" u="none" strike="noStrike" dirty="0">
                          <a:solidFill>
                            <a:srgbClr val="333333"/>
                          </a:solidFill>
                          <a:latin typeface="Arial"/>
                        </a:rPr>
                        <a:t>do(</a:t>
                      </a:r>
                      <a:r>
                        <a:rPr lang="en-US" sz="2000" b="0" i="0" u="none" strike="noStrike" dirty="0" err="1">
                          <a:solidFill>
                            <a:srgbClr val="333333"/>
                          </a:solidFill>
                          <a:latin typeface="Arial"/>
                        </a:rPr>
                        <a:t>es</a:t>
                      </a:r>
                      <a:r>
                        <a:rPr lang="en-US" sz="2000" b="0" i="0" u="none" strike="noStrike" dirty="0">
                          <a:solidFill>
                            <a:srgbClr val="333333"/>
                          </a:solidFill>
                          <a:latin typeface="Arial"/>
                        </a:rPr>
                        <a:t>)?" </a:t>
                      </a:r>
                      <a:r>
                        <a:rPr lang="zh-CN" altLang="en-US" sz="2000" b="0" i="0" u="none" strike="noStrike" dirty="0">
                          <a:solidFill>
                            <a:srgbClr val="333333"/>
                          </a:solidFill>
                          <a:latin typeface="Arial"/>
                        </a:rPr>
                        <a:t>可以匹配 </a:t>
                      </a:r>
                      <a:r>
                        <a:rPr lang="en-US" altLang="zh-CN" sz="2000" b="0" i="0" u="none" strike="noStrike" dirty="0">
                          <a:solidFill>
                            <a:srgbClr val="333333"/>
                          </a:solidFill>
                          <a:latin typeface="Arial"/>
                        </a:rPr>
                        <a:t>"</a:t>
                      </a:r>
                      <a:r>
                        <a:rPr lang="en-US" sz="2000" b="0" i="0" u="none" strike="noStrike" dirty="0">
                          <a:solidFill>
                            <a:srgbClr val="333333"/>
                          </a:solidFill>
                          <a:latin typeface="Arial"/>
                        </a:rPr>
                        <a:t>do" 、 "does" </a:t>
                      </a:r>
                      <a:r>
                        <a:rPr lang="zh-CN" altLang="en-US" sz="2000" b="0" i="0" u="none" strike="noStrike" dirty="0">
                          <a:solidFill>
                            <a:srgbClr val="333333"/>
                          </a:solidFill>
                          <a:latin typeface="Arial"/>
                        </a:rPr>
                        <a:t>中的 </a:t>
                      </a:r>
                      <a:r>
                        <a:rPr lang="en-US" altLang="zh-CN" sz="2000" b="0" i="0" u="none" strike="noStrike" dirty="0">
                          <a:solidFill>
                            <a:srgbClr val="333333"/>
                          </a:solidFill>
                          <a:latin typeface="Arial"/>
                        </a:rPr>
                        <a:t>"</a:t>
                      </a:r>
                      <a:r>
                        <a:rPr lang="en-US" sz="2000" b="0" i="0" u="none" strike="noStrike" dirty="0">
                          <a:solidFill>
                            <a:srgbClr val="333333"/>
                          </a:solidFill>
                          <a:latin typeface="Arial"/>
                        </a:rPr>
                        <a:t>does" 、 "doxy" </a:t>
                      </a:r>
                      <a:r>
                        <a:rPr lang="zh-CN" altLang="en-US" sz="2000" b="0" i="0" u="none" strike="noStrike" dirty="0">
                          <a:solidFill>
                            <a:srgbClr val="333333"/>
                          </a:solidFill>
                          <a:latin typeface="Arial"/>
                        </a:rPr>
                        <a:t>中的 </a:t>
                      </a:r>
                      <a:r>
                        <a:rPr lang="en-US" altLang="zh-CN" sz="2000" b="0" i="0" u="none" strike="noStrike" dirty="0">
                          <a:solidFill>
                            <a:srgbClr val="333333"/>
                          </a:solidFill>
                          <a:latin typeface="Arial"/>
                        </a:rPr>
                        <a:t>"</a:t>
                      </a:r>
                      <a:r>
                        <a:rPr lang="en-US" sz="2000" b="0" i="0" u="none" strike="noStrike" dirty="0">
                          <a:solidFill>
                            <a:srgbClr val="333333"/>
                          </a:solidFill>
                          <a:latin typeface="Arial"/>
                        </a:rPr>
                        <a:t>do" 。? </a:t>
                      </a:r>
                      <a:r>
                        <a:rPr lang="zh-CN" altLang="en-US" sz="2000" b="0" i="0" u="none" strike="noStrike" dirty="0">
                          <a:solidFill>
                            <a:srgbClr val="333333"/>
                          </a:solidFill>
                          <a:latin typeface="Arial"/>
                        </a:rPr>
                        <a:t>等价于 </a:t>
                      </a:r>
                      <a:r>
                        <a:rPr lang="en-US" altLang="zh-CN" sz="2000" b="0" i="0" u="none" strike="noStrike" dirty="0">
                          <a:solidFill>
                            <a:srgbClr val="333333"/>
                          </a:solidFill>
                          <a:latin typeface="Arial"/>
                        </a:rPr>
                        <a:t>{0,1}</a:t>
                      </a:r>
                      <a:r>
                        <a:rPr lang="zh-CN" altLang="en-US" sz="2000" b="0" i="0" u="none" strike="noStrike" dirty="0">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562574">
                <a:tc>
                  <a:txBody>
                    <a:bodyPr/>
                    <a:lstStyle/>
                    <a:p>
                      <a:pPr algn="l" fontAlgn="t"/>
                      <a:r>
                        <a:rPr lang="en-US" sz="2000" b="0" i="0" u="none" strike="noStrike" dirty="0">
                          <a:solidFill>
                            <a:srgbClr val="333333"/>
                          </a:solidFill>
                          <a:latin typeface="Arial"/>
                        </a:rPr>
                        <a:t>{n}</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en-US" sz="2000" b="0" i="0" u="none" strike="noStrike" dirty="0">
                          <a:solidFill>
                            <a:srgbClr val="333333"/>
                          </a:solidFill>
                          <a:latin typeface="Arial"/>
                        </a:rPr>
                        <a:t>n </a:t>
                      </a:r>
                      <a:r>
                        <a:rPr lang="zh-CN" altLang="en-US" sz="2000" b="0" i="0" u="none" strike="noStrike" dirty="0">
                          <a:solidFill>
                            <a:srgbClr val="333333"/>
                          </a:solidFill>
                          <a:latin typeface="Arial"/>
                        </a:rPr>
                        <a:t>是一个非负整数。匹配确定的 </a:t>
                      </a:r>
                      <a:r>
                        <a:rPr lang="en-US" sz="2000" b="0" i="0" u="none" strike="noStrike" dirty="0">
                          <a:solidFill>
                            <a:srgbClr val="333333"/>
                          </a:solidFill>
                          <a:latin typeface="Arial"/>
                        </a:rPr>
                        <a:t>n </a:t>
                      </a:r>
                      <a:r>
                        <a:rPr lang="zh-CN" altLang="en-US" sz="2000" b="0" i="0" u="none" strike="noStrike" dirty="0">
                          <a:solidFill>
                            <a:srgbClr val="333333"/>
                          </a:solidFill>
                          <a:latin typeface="Arial"/>
                        </a:rPr>
                        <a:t>次。例如，</a:t>
                      </a:r>
                      <a:r>
                        <a:rPr lang="en-US" altLang="zh-CN" sz="2000" b="0" i="0" u="none" strike="noStrike" dirty="0">
                          <a:solidFill>
                            <a:srgbClr val="333333"/>
                          </a:solidFill>
                          <a:latin typeface="Arial"/>
                        </a:rPr>
                        <a:t>'</a:t>
                      </a:r>
                      <a:r>
                        <a:rPr lang="en-US" sz="2000" b="0" i="0" u="none" strike="noStrike" dirty="0">
                          <a:solidFill>
                            <a:srgbClr val="333333"/>
                          </a:solidFill>
                          <a:latin typeface="Arial"/>
                        </a:rPr>
                        <a:t>o{2}' </a:t>
                      </a:r>
                      <a:r>
                        <a:rPr lang="zh-CN" altLang="en-US" sz="2000" b="0" i="0" u="none" strike="noStrike" dirty="0" smtClean="0">
                          <a:solidFill>
                            <a:srgbClr val="333333"/>
                          </a:solidFill>
                          <a:latin typeface="Arial"/>
                        </a:rPr>
                        <a:t>匹配 </a:t>
                      </a:r>
                      <a:r>
                        <a:rPr lang="en-US" altLang="zh-CN" sz="2000" b="0" i="0" u="none" strike="noStrike" dirty="0">
                          <a:solidFill>
                            <a:srgbClr val="333333"/>
                          </a:solidFill>
                          <a:latin typeface="Arial"/>
                        </a:rPr>
                        <a:t>"</a:t>
                      </a:r>
                      <a:r>
                        <a:rPr lang="en-US" sz="2000" b="0" i="0" u="none" strike="noStrike" dirty="0">
                          <a:solidFill>
                            <a:srgbClr val="333333"/>
                          </a:solidFill>
                          <a:latin typeface="Arial"/>
                        </a:rPr>
                        <a:t>food" </a:t>
                      </a:r>
                      <a:r>
                        <a:rPr lang="zh-CN" altLang="en-US" sz="2000" b="0" i="0" u="none" strike="noStrike" dirty="0">
                          <a:solidFill>
                            <a:srgbClr val="333333"/>
                          </a:solidFill>
                          <a:latin typeface="Arial"/>
                        </a:rPr>
                        <a:t>中的两个 </a:t>
                      </a:r>
                      <a:r>
                        <a:rPr lang="en-US" sz="2000" b="0" i="0" u="none" strike="noStrike" dirty="0">
                          <a:solidFill>
                            <a:srgbClr val="333333"/>
                          </a:solidFill>
                          <a:latin typeface="Arial"/>
                        </a:rPr>
                        <a:t>o。</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00079">
                <a:tc>
                  <a:txBody>
                    <a:bodyPr/>
                    <a:lstStyle/>
                    <a:p>
                      <a:pPr algn="l" fontAlgn="t"/>
                      <a:r>
                        <a:rPr lang="en-US" sz="2000" b="0" i="0" u="none" strike="noStrike">
                          <a:solidFill>
                            <a:srgbClr val="333333"/>
                          </a:solidFill>
                          <a:latin typeface="Arial"/>
                        </a:rPr>
                        <a:t>{n,}</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en-US" sz="2000" b="0" i="0" u="none" strike="noStrike" dirty="0">
                          <a:solidFill>
                            <a:srgbClr val="333333"/>
                          </a:solidFill>
                          <a:latin typeface="Arial"/>
                        </a:rPr>
                        <a:t>n </a:t>
                      </a:r>
                      <a:r>
                        <a:rPr lang="zh-CN" altLang="en-US" sz="2000" b="0" i="0" u="none" strike="noStrike" dirty="0">
                          <a:solidFill>
                            <a:srgbClr val="333333"/>
                          </a:solidFill>
                          <a:latin typeface="Arial"/>
                        </a:rPr>
                        <a:t>是一个非负整数。至少匹配</a:t>
                      </a:r>
                      <a:r>
                        <a:rPr lang="en-US" sz="2000" b="0" i="0" u="none" strike="noStrike" dirty="0">
                          <a:solidFill>
                            <a:srgbClr val="333333"/>
                          </a:solidFill>
                          <a:latin typeface="Arial"/>
                        </a:rPr>
                        <a:t>n </a:t>
                      </a:r>
                      <a:r>
                        <a:rPr lang="zh-CN" altLang="en-US" sz="2000" b="0" i="0" u="none" strike="noStrike" dirty="0">
                          <a:solidFill>
                            <a:srgbClr val="333333"/>
                          </a:solidFill>
                          <a:latin typeface="Arial"/>
                        </a:rPr>
                        <a:t>次。例如，</a:t>
                      </a:r>
                      <a:r>
                        <a:rPr lang="en-US" altLang="zh-CN" sz="2000" b="0" i="0" u="none" strike="noStrike" dirty="0">
                          <a:solidFill>
                            <a:srgbClr val="333333"/>
                          </a:solidFill>
                          <a:latin typeface="Arial"/>
                        </a:rPr>
                        <a:t>'</a:t>
                      </a:r>
                      <a:r>
                        <a:rPr lang="en-US" sz="2000" b="0" i="0" u="none" strike="noStrike" dirty="0">
                          <a:solidFill>
                            <a:srgbClr val="333333"/>
                          </a:solidFill>
                          <a:latin typeface="Arial"/>
                        </a:rPr>
                        <a:t>o{2,}' </a:t>
                      </a:r>
                      <a:r>
                        <a:rPr lang="zh-CN" altLang="en-US" sz="2000" b="0" i="0" u="none" strike="noStrike" dirty="0" smtClean="0">
                          <a:solidFill>
                            <a:srgbClr val="333333"/>
                          </a:solidFill>
                          <a:latin typeface="Arial"/>
                        </a:rPr>
                        <a:t>匹配 </a:t>
                      </a:r>
                      <a:r>
                        <a:rPr lang="en-US" altLang="zh-CN" sz="2000" b="0" i="0" u="none" strike="noStrike" dirty="0">
                          <a:solidFill>
                            <a:srgbClr val="333333"/>
                          </a:solidFill>
                          <a:latin typeface="Arial"/>
                        </a:rPr>
                        <a:t>"</a:t>
                      </a:r>
                      <a:r>
                        <a:rPr lang="en-US" sz="2000" b="0" i="0" u="none" strike="noStrike" dirty="0" err="1">
                          <a:solidFill>
                            <a:srgbClr val="333333"/>
                          </a:solidFill>
                          <a:latin typeface="Arial"/>
                        </a:rPr>
                        <a:t>foooood</a:t>
                      </a:r>
                      <a:r>
                        <a:rPr lang="en-US" sz="2000" b="0" i="0" u="none" strike="noStrike" dirty="0">
                          <a:solidFill>
                            <a:srgbClr val="333333"/>
                          </a:solidFill>
                          <a:latin typeface="Arial"/>
                        </a:rPr>
                        <a:t>" </a:t>
                      </a:r>
                      <a:r>
                        <a:rPr lang="zh-CN" altLang="en-US" sz="2000" b="0" i="0" u="none" strike="noStrike" dirty="0">
                          <a:solidFill>
                            <a:srgbClr val="333333"/>
                          </a:solidFill>
                          <a:latin typeface="Arial"/>
                        </a:rPr>
                        <a:t>中的所有 </a:t>
                      </a:r>
                      <a:r>
                        <a:rPr lang="en-US" sz="2000" b="0" i="0" u="none" strike="noStrike" dirty="0">
                          <a:solidFill>
                            <a:srgbClr val="333333"/>
                          </a:solidFill>
                          <a:latin typeface="Arial"/>
                        </a:rPr>
                        <a:t>o。'o{1,}' </a:t>
                      </a:r>
                      <a:r>
                        <a:rPr lang="zh-CN" altLang="en-US" sz="2000" b="0" i="0" u="none" strike="noStrike" dirty="0">
                          <a:solidFill>
                            <a:srgbClr val="333333"/>
                          </a:solidFill>
                          <a:latin typeface="Arial"/>
                        </a:rPr>
                        <a:t>等价于 </a:t>
                      </a:r>
                      <a:r>
                        <a:rPr lang="en-US" altLang="zh-CN" sz="2000" b="0" i="0" u="none" strike="noStrike" dirty="0">
                          <a:solidFill>
                            <a:srgbClr val="333333"/>
                          </a:solidFill>
                          <a:latin typeface="Arial"/>
                        </a:rPr>
                        <a:t>'</a:t>
                      </a:r>
                      <a:r>
                        <a:rPr lang="en-US" sz="2000" b="0" i="0" u="none" strike="noStrike" dirty="0" err="1">
                          <a:solidFill>
                            <a:srgbClr val="333333"/>
                          </a:solidFill>
                          <a:latin typeface="Arial"/>
                        </a:rPr>
                        <a:t>o+'。'o</a:t>
                      </a:r>
                      <a:r>
                        <a:rPr lang="en-US" sz="2000" b="0" i="0" u="none" strike="noStrike" dirty="0">
                          <a:solidFill>
                            <a:srgbClr val="333333"/>
                          </a:solidFill>
                          <a:latin typeface="Arial"/>
                        </a:rPr>
                        <a:t>{0,}' </a:t>
                      </a:r>
                      <a:r>
                        <a:rPr lang="zh-CN" altLang="en-US" sz="2000" b="0" i="0" u="none" strike="noStrike" dirty="0">
                          <a:solidFill>
                            <a:srgbClr val="333333"/>
                          </a:solidFill>
                          <a:latin typeface="Arial"/>
                        </a:rPr>
                        <a:t>则等价于 </a:t>
                      </a:r>
                      <a:r>
                        <a:rPr lang="en-US" altLang="zh-CN" sz="2000" b="0" i="0" u="none" strike="noStrike" dirty="0">
                          <a:solidFill>
                            <a:srgbClr val="333333"/>
                          </a:solidFill>
                          <a:latin typeface="Arial"/>
                        </a:rPr>
                        <a:t>'</a:t>
                      </a:r>
                      <a:r>
                        <a:rPr lang="en-US" sz="2000" b="0" i="0" u="none" strike="noStrike" dirty="0">
                          <a:solidFill>
                            <a:srgbClr val="333333"/>
                          </a:solidFill>
                          <a:latin typeface="Arial"/>
                        </a:rPr>
                        <a:t>o*'。</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835825">
                <a:tc>
                  <a:txBody>
                    <a:bodyPr/>
                    <a:lstStyle/>
                    <a:p>
                      <a:pPr algn="l" fontAlgn="t"/>
                      <a:r>
                        <a:rPr lang="en-US" sz="2000" b="0" i="0" u="none" strike="noStrike">
                          <a:solidFill>
                            <a:srgbClr val="333333"/>
                          </a:solidFill>
                          <a:latin typeface="Arial"/>
                        </a:rPr>
                        <a:t>{n,m}</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en-US" altLang="zh-CN" sz="2000" b="0" i="0" u="none" strike="noStrike" dirty="0">
                          <a:solidFill>
                            <a:srgbClr val="333333"/>
                          </a:solidFill>
                          <a:latin typeface="Arial"/>
                        </a:rPr>
                        <a:t>m </a:t>
                      </a:r>
                      <a:r>
                        <a:rPr lang="zh-CN" altLang="en-US" sz="2000" b="0" i="0" u="none" strike="noStrike" dirty="0">
                          <a:solidFill>
                            <a:srgbClr val="333333"/>
                          </a:solidFill>
                          <a:latin typeface="Arial"/>
                        </a:rPr>
                        <a:t>和 </a:t>
                      </a:r>
                      <a:r>
                        <a:rPr lang="en-US" altLang="zh-CN" sz="2000" b="0" i="0" u="none" strike="noStrike" dirty="0">
                          <a:solidFill>
                            <a:srgbClr val="333333"/>
                          </a:solidFill>
                          <a:latin typeface="Arial"/>
                        </a:rPr>
                        <a:t>n </a:t>
                      </a:r>
                      <a:r>
                        <a:rPr lang="zh-CN" altLang="en-US" sz="2000" b="0" i="0" u="none" strike="noStrike" dirty="0">
                          <a:solidFill>
                            <a:srgbClr val="333333"/>
                          </a:solidFill>
                          <a:latin typeface="Arial"/>
                        </a:rPr>
                        <a:t>均为非负整数，其中</a:t>
                      </a:r>
                      <a:r>
                        <a:rPr lang="en-US" altLang="zh-CN" sz="2000" b="0" i="0" u="none" strike="noStrike" dirty="0">
                          <a:solidFill>
                            <a:srgbClr val="333333"/>
                          </a:solidFill>
                          <a:latin typeface="Arial"/>
                        </a:rPr>
                        <a:t>n &lt;= </a:t>
                      </a:r>
                      <a:r>
                        <a:rPr lang="en-US" altLang="zh-CN" sz="2000" b="0" i="0" u="none" strike="noStrike" dirty="0" smtClean="0">
                          <a:solidFill>
                            <a:srgbClr val="333333"/>
                          </a:solidFill>
                          <a:latin typeface="Arial"/>
                        </a:rPr>
                        <a:t>m</a:t>
                      </a:r>
                      <a:r>
                        <a:rPr lang="zh-CN" altLang="en-US" sz="2000" b="0" i="0" u="none" strike="noStrike" dirty="0" smtClean="0">
                          <a:solidFill>
                            <a:srgbClr val="333333"/>
                          </a:solidFill>
                          <a:latin typeface="Arial"/>
                        </a:rPr>
                        <a:t>，最少</a:t>
                      </a:r>
                      <a:r>
                        <a:rPr lang="zh-CN" altLang="en-US" sz="2000" b="0" i="0" u="none" strike="noStrike" dirty="0">
                          <a:solidFill>
                            <a:srgbClr val="333333"/>
                          </a:solidFill>
                          <a:latin typeface="Arial"/>
                        </a:rPr>
                        <a:t>匹配 </a:t>
                      </a:r>
                      <a:r>
                        <a:rPr lang="en-US" altLang="zh-CN" sz="2000" b="0" i="0" u="none" strike="noStrike" dirty="0">
                          <a:solidFill>
                            <a:srgbClr val="333333"/>
                          </a:solidFill>
                          <a:latin typeface="Arial"/>
                        </a:rPr>
                        <a:t>n </a:t>
                      </a:r>
                      <a:r>
                        <a:rPr lang="zh-CN" altLang="en-US" sz="2000" b="0" i="0" u="none" strike="noStrike" dirty="0">
                          <a:solidFill>
                            <a:srgbClr val="333333"/>
                          </a:solidFill>
                          <a:latin typeface="Arial"/>
                        </a:rPr>
                        <a:t>次且最多匹配 </a:t>
                      </a:r>
                      <a:r>
                        <a:rPr lang="en-US" altLang="zh-CN" sz="2000" b="0" i="0" u="none" strike="noStrike" dirty="0">
                          <a:solidFill>
                            <a:srgbClr val="333333"/>
                          </a:solidFill>
                          <a:latin typeface="Arial"/>
                        </a:rPr>
                        <a:t>m </a:t>
                      </a:r>
                      <a:r>
                        <a:rPr lang="zh-CN" altLang="en-US" sz="2000" b="0" i="0" u="none" strike="noStrike" dirty="0">
                          <a:solidFill>
                            <a:srgbClr val="333333"/>
                          </a:solidFill>
                          <a:latin typeface="Arial"/>
                        </a:rPr>
                        <a:t>次</a:t>
                      </a:r>
                      <a:r>
                        <a:rPr lang="zh-CN" altLang="en-US" sz="2000" b="0" i="0" u="none" strike="noStrike" dirty="0" smtClean="0">
                          <a:solidFill>
                            <a:srgbClr val="333333"/>
                          </a:solidFill>
                          <a:latin typeface="Arial"/>
                        </a:rPr>
                        <a:t>。</a:t>
                      </a:r>
                      <a:endParaRPr lang="zh-CN" altLang="en-US" sz="20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 xmlns:p14="http://schemas.microsoft.com/office/powerpoint/2010/main" val="83486870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定位符</a:t>
            </a:r>
            <a:r>
              <a:rPr lang="en-US" altLang="zh-CN" dirty="0" smtClean="0"/>
              <a:t>(</a:t>
            </a:r>
            <a:r>
              <a:rPr lang="zh-CN" altLang="en-US" dirty="0" smtClean="0"/>
              <a:t>锚位符</a:t>
            </a:r>
            <a:r>
              <a:rPr lang="en-US" altLang="zh-CN" dirty="0" smtClean="0"/>
              <a:t>)-</a:t>
            </a:r>
            <a:r>
              <a:rPr lang="zh-CN" altLang="en-US" dirty="0" smtClean="0"/>
              <a:t>正则语言</a:t>
            </a:r>
          </a:p>
        </p:txBody>
      </p:sp>
      <p:sp>
        <p:nvSpPr>
          <p:cNvPr id="8" name="TextBox 7"/>
          <p:cNvSpPr txBox="1"/>
          <p:nvPr/>
        </p:nvSpPr>
        <p:spPr>
          <a:xfrm>
            <a:off x="642910" y="1428736"/>
            <a:ext cx="5109091" cy="461665"/>
          </a:xfrm>
          <a:prstGeom prst="rect">
            <a:avLst/>
          </a:prstGeom>
          <a:noFill/>
        </p:spPr>
        <p:txBody>
          <a:bodyPr wrap="none" rtlCol="0">
            <a:spAutoFit/>
          </a:bodyPr>
          <a:lstStyle/>
          <a:p>
            <a:pPr latinLnBrk="1"/>
            <a:r>
              <a:rPr lang="zh-CN" altLang="en-US" sz="2400" dirty="0" smtClean="0"/>
              <a:t>定位符用来描述字符串或单词的边界</a:t>
            </a:r>
            <a:endParaRPr lang="zh-CN" altLang="en-US" sz="2400" dirty="0"/>
          </a:p>
        </p:txBody>
      </p:sp>
      <p:graphicFrame>
        <p:nvGraphicFramePr>
          <p:cNvPr id="6" name="表格 5"/>
          <p:cNvGraphicFramePr>
            <a:graphicFrameLocks noGrp="1"/>
          </p:cNvGraphicFramePr>
          <p:nvPr/>
        </p:nvGraphicFramePr>
        <p:xfrm>
          <a:off x="142844" y="2071678"/>
          <a:ext cx="8786874" cy="4104026"/>
        </p:xfrm>
        <a:graphic>
          <a:graphicData uri="http://schemas.openxmlformats.org/drawingml/2006/table">
            <a:tbl>
              <a:tblPr/>
              <a:tblGrid>
                <a:gridCol w="1540555"/>
                <a:gridCol w="7246319"/>
              </a:tblGrid>
              <a:tr h="694692">
                <a:tc>
                  <a:txBody>
                    <a:bodyPr/>
                    <a:lstStyle/>
                    <a:p>
                      <a:pPr algn="l" fontAlgn="t"/>
                      <a:r>
                        <a:rPr lang="zh-CN" altLang="en-US" sz="2400" b="1" i="0" u="none" strike="noStrike" dirty="0">
                          <a:solidFill>
                            <a:srgbClr val="FFFFFF"/>
                          </a:solidFill>
                          <a:latin typeface="Arial"/>
                        </a:rPr>
                        <a:t>字符</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2400" b="1" i="0" u="none" strike="noStrike" dirty="0">
                          <a:solidFill>
                            <a:srgbClr val="FFFFFF"/>
                          </a:solidFill>
                          <a:latin typeface="Arial"/>
                        </a:rPr>
                        <a:t>描述</a:t>
                      </a:r>
                    </a:p>
                  </a:txBody>
                  <a:tcPr marL="9525" marR="9525" marT="9525" marB="0">
                    <a:lnL w="12700" cap="flat" cmpd="sng" algn="ctr">
                      <a:solidFill>
                        <a:srgbClr val="555555"/>
                      </a:solidFill>
                      <a:prstDash val="solid"/>
                      <a:round/>
                      <a:headEnd type="none" w="med" len="med"/>
                      <a:tailEnd type="none" w="med" len="med"/>
                    </a:lnL>
                    <a:lnR w="12700" cap="flat" cmpd="sng" algn="ctr">
                      <a:solidFill>
                        <a:srgbClr val="555555"/>
                      </a:solidFill>
                      <a:prstDash val="solid"/>
                      <a:round/>
                      <a:headEnd type="none" w="med" len="med"/>
                      <a:tailEnd type="none" w="med" len="med"/>
                    </a:lnR>
                    <a:lnT w="12700" cap="flat" cmpd="sng" algn="ctr">
                      <a:solidFill>
                        <a:srgbClr val="555555"/>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555555"/>
                    </a:solidFill>
                  </a:tcPr>
                </a:tc>
              </a:tr>
              <a:tr h="948380">
                <a:tc>
                  <a:txBody>
                    <a:bodyPr/>
                    <a:lstStyle/>
                    <a:p>
                      <a:pPr algn="l" fontAlgn="t"/>
                      <a:r>
                        <a:rPr lang="en-US" altLang="zh-CN" sz="2400" b="0" i="0" u="none" strike="noStrike">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匹配输入字符串开始的位置。如果设置了 </a:t>
                      </a:r>
                      <a:r>
                        <a:rPr lang="en-US" sz="2400" b="0" i="0" u="none" strike="noStrike" dirty="0" err="1">
                          <a:solidFill>
                            <a:srgbClr val="333333"/>
                          </a:solidFill>
                          <a:latin typeface="Arial"/>
                        </a:rPr>
                        <a:t>RegExp</a:t>
                      </a:r>
                      <a:r>
                        <a:rPr lang="en-US" sz="2400" b="0" i="0" u="none" strike="noStrike" dirty="0">
                          <a:solidFill>
                            <a:srgbClr val="333333"/>
                          </a:solidFill>
                          <a:latin typeface="Arial"/>
                        </a:rPr>
                        <a:t> </a:t>
                      </a:r>
                      <a:r>
                        <a:rPr lang="zh-CN" altLang="en-US" sz="2400" b="0" i="0" u="none" strike="noStrike" dirty="0">
                          <a:solidFill>
                            <a:srgbClr val="333333"/>
                          </a:solidFill>
                          <a:latin typeface="Arial"/>
                        </a:rPr>
                        <a:t>对象的 </a:t>
                      </a:r>
                      <a:r>
                        <a:rPr lang="en-US" sz="2400" b="0" i="0" u="none" strike="noStrike" dirty="0">
                          <a:solidFill>
                            <a:srgbClr val="333333"/>
                          </a:solidFill>
                          <a:latin typeface="Arial"/>
                        </a:rPr>
                        <a:t>Multiline </a:t>
                      </a:r>
                      <a:r>
                        <a:rPr lang="zh-CN" altLang="en-US" sz="2400" b="0" i="0" u="none" strike="noStrike" dirty="0">
                          <a:solidFill>
                            <a:srgbClr val="333333"/>
                          </a:solidFill>
                          <a:latin typeface="Arial"/>
                        </a:rPr>
                        <a:t>属性，</a:t>
                      </a:r>
                      <a:r>
                        <a:rPr lang="en-US" altLang="zh-CN" sz="2400" b="0" i="0" u="none" strike="noStrike" dirty="0">
                          <a:solidFill>
                            <a:srgbClr val="333333"/>
                          </a:solidFill>
                          <a:latin typeface="Arial"/>
                        </a:rPr>
                        <a:t>^ </a:t>
                      </a:r>
                      <a:r>
                        <a:rPr lang="zh-CN" altLang="en-US" sz="2400" b="0" i="0" u="none" strike="noStrike" dirty="0">
                          <a:solidFill>
                            <a:srgbClr val="333333"/>
                          </a:solidFill>
                          <a:latin typeface="Arial"/>
                        </a:rPr>
                        <a:t>还会与 </a:t>
                      </a:r>
                      <a:r>
                        <a:rPr lang="en-US" altLang="zh-CN" sz="2400" b="0" i="0" u="none" strike="noStrike" dirty="0">
                          <a:solidFill>
                            <a:srgbClr val="333333"/>
                          </a:solidFill>
                          <a:latin typeface="Arial"/>
                        </a:rPr>
                        <a:t>\</a:t>
                      </a:r>
                      <a:r>
                        <a:rPr lang="en-US" sz="2400" b="0" i="0" u="none" strike="noStrike" dirty="0">
                          <a:solidFill>
                            <a:srgbClr val="333333"/>
                          </a:solidFill>
                          <a:latin typeface="Arial"/>
                        </a:rPr>
                        <a:t>n </a:t>
                      </a:r>
                      <a:r>
                        <a:rPr lang="zh-CN" altLang="en-US" sz="2400" b="0" i="0" u="none" strike="noStrike" dirty="0">
                          <a:solidFill>
                            <a:srgbClr val="333333"/>
                          </a:solidFill>
                          <a:latin typeface="Arial"/>
                        </a:rPr>
                        <a:t>或 </a:t>
                      </a:r>
                      <a:r>
                        <a:rPr lang="en-US" altLang="zh-CN" sz="2400" b="0" i="0" u="none" strike="noStrike" dirty="0">
                          <a:solidFill>
                            <a:srgbClr val="333333"/>
                          </a:solidFill>
                          <a:latin typeface="Arial"/>
                        </a:rPr>
                        <a:t>\</a:t>
                      </a:r>
                      <a:r>
                        <a:rPr lang="en-US" sz="2400" b="0" i="0" u="none" strike="noStrike" dirty="0">
                          <a:solidFill>
                            <a:srgbClr val="333333"/>
                          </a:solidFill>
                          <a:latin typeface="Arial"/>
                        </a:rPr>
                        <a:t>r </a:t>
                      </a:r>
                      <a:r>
                        <a:rPr lang="zh-CN" altLang="en-US" sz="2400" b="0" i="0" u="none" strike="noStrike" dirty="0">
                          <a:solidFill>
                            <a:srgbClr val="333333"/>
                          </a:solidFill>
                          <a:latin typeface="Arial"/>
                        </a:rPr>
                        <a:t>之后的位置</a:t>
                      </a:r>
                      <a:r>
                        <a:rPr lang="zh-CN" altLang="en-US" sz="2400" b="0" i="0" u="none" strike="noStrike" dirty="0" smtClean="0">
                          <a:solidFill>
                            <a:srgbClr val="333333"/>
                          </a:solidFill>
                          <a:latin typeface="Arial"/>
                        </a:rPr>
                        <a:t>匹配</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1071570">
                <a:tc>
                  <a:txBody>
                    <a:bodyPr/>
                    <a:lstStyle/>
                    <a:p>
                      <a:pPr algn="l" fontAlgn="t"/>
                      <a:r>
                        <a:rPr lang="en-US" altLang="zh-CN" sz="2400" b="0" i="0" u="none" strike="noStrike">
                          <a:solidFill>
                            <a:srgbClr val="333333"/>
                          </a:solidFill>
                          <a:latin typeface="Arial"/>
                        </a:rPr>
                        <a:t>$</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b="0" i="0" u="none" strike="noStrike" dirty="0">
                          <a:solidFill>
                            <a:srgbClr val="333333"/>
                          </a:solidFill>
                          <a:latin typeface="Arial"/>
                        </a:rPr>
                        <a:t>匹配输入字符串结尾的位置。如果设置了 </a:t>
                      </a:r>
                      <a:r>
                        <a:rPr lang="en-US" sz="2400" b="0" i="0" u="none" strike="noStrike" dirty="0" err="1">
                          <a:solidFill>
                            <a:srgbClr val="333333"/>
                          </a:solidFill>
                          <a:latin typeface="Arial"/>
                        </a:rPr>
                        <a:t>RegExp</a:t>
                      </a:r>
                      <a:r>
                        <a:rPr lang="en-US" sz="2400" b="0" i="0" u="none" strike="noStrike" dirty="0">
                          <a:solidFill>
                            <a:srgbClr val="333333"/>
                          </a:solidFill>
                          <a:latin typeface="Arial"/>
                        </a:rPr>
                        <a:t> </a:t>
                      </a:r>
                      <a:r>
                        <a:rPr lang="zh-CN" altLang="en-US" sz="2400" b="0" i="0" u="none" strike="noStrike" dirty="0">
                          <a:solidFill>
                            <a:srgbClr val="333333"/>
                          </a:solidFill>
                          <a:latin typeface="Arial"/>
                        </a:rPr>
                        <a:t>对象的 </a:t>
                      </a:r>
                      <a:r>
                        <a:rPr lang="en-US" sz="2400" b="0" i="0" u="none" strike="noStrike" dirty="0">
                          <a:solidFill>
                            <a:srgbClr val="333333"/>
                          </a:solidFill>
                          <a:latin typeface="Arial"/>
                        </a:rPr>
                        <a:t>Multiline </a:t>
                      </a:r>
                      <a:r>
                        <a:rPr lang="zh-CN" altLang="en-US" sz="2400" b="0" i="0" u="none" strike="noStrike" dirty="0">
                          <a:solidFill>
                            <a:srgbClr val="333333"/>
                          </a:solidFill>
                          <a:latin typeface="Arial"/>
                        </a:rPr>
                        <a:t>属性，</a:t>
                      </a:r>
                      <a:r>
                        <a:rPr lang="en-US" altLang="zh-CN" sz="2400" b="0" i="0" u="none" strike="noStrike" dirty="0">
                          <a:solidFill>
                            <a:srgbClr val="333333"/>
                          </a:solidFill>
                          <a:latin typeface="Arial"/>
                        </a:rPr>
                        <a:t>$ </a:t>
                      </a:r>
                      <a:r>
                        <a:rPr lang="zh-CN" altLang="en-US" sz="2400" b="0" i="0" u="none" strike="noStrike" dirty="0">
                          <a:solidFill>
                            <a:srgbClr val="333333"/>
                          </a:solidFill>
                          <a:latin typeface="Arial"/>
                        </a:rPr>
                        <a:t>还会与 </a:t>
                      </a:r>
                      <a:r>
                        <a:rPr lang="en-US" altLang="zh-CN" sz="2400" b="0" i="0" u="none" strike="noStrike" dirty="0">
                          <a:solidFill>
                            <a:srgbClr val="333333"/>
                          </a:solidFill>
                          <a:latin typeface="Arial"/>
                        </a:rPr>
                        <a:t>\</a:t>
                      </a:r>
                      <a:r>
                        <a:rPr lang="en-US" sz="2400" b="0" i="0" u="none" strike="noStrike" dirty="0">
                          <a:solidFill>
                            <a:srgbClr val="333333"/>
                          </a:solidFill>
                          <a:latin typeface="Arial"/>
                        </a:rPr>
                        <a:t>n </a:t>
                      </a:r>
                      <a:r>
                        <a:rPr lang="zh-CN" altLang="en-US" sz="2400" b="0" i="0" u="none" strike="noStrike" dirty="0">
                          <a:solidFill>
                            <a:srgbClr val="333333"/>
                          </a:solidFill>
                          <a:latin typeface="Arial"/>
                        </a:rPr>
                        <a:t>或 </a:t>
                      </a:r>
                      <a:r>
                        <a:rPr lang="en-US" altLang="zh-CN" sz="2400" b="0" i="0" u="none" strike="noStrike" dirty="0">
                          <a:solidFill>
                            <a:srgbClr val="333333"/>
                          </a:solidFill>
                          <a:latin typeface="Arial"/>
                        </a:rPr>
                        <a:t>\</a:t>
                      </a:r>
                      <a:r>
                        <a:rPr lang="en-US" sz="2400" b="0" i="0" u="none" strike="noStrike" dirty="0">
                          <a:solidFill>
                            <a:srgbClr val="333333"/>
                          </a:solidFill>
                          <a:latin typeface="Arial"/>
                        </a:rPr>
                        <a:t>r </a:t>
                      </a:r>
                      <a:r>
                        <a:rPr lang="zh-CN" altLang="en-US" sz="2400" b="0" i="0" u="none" strike="noStrike" dirty="0">
                          <a:solidFill>
                            <a:srgbClr val="333333"/>
                          </a:solidFill>
                          <a:latin typeface="Arial"/>
                        </a:rPr>
                        <a:t>之前的位置</a:t>
                      </a:r>
                      <a:r>
                        <a:rPr lang="zh-CN" altLang="en-US" sz="2400" b="0" i="0" u="none" strike="noStrike" dirty="0" smtClean="0">
                          <a:solidFill>
                            <a:srgbClr val="333333"/>
                          </a:solidFill>
                          <a:latin typeface="Arial"/>
                        </a:rPr>
                        <a:t>匹配</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r h="694692">
                <a:tc>
                  <a:txBody>
                    <a:bodyPr/>
                    <a:lstStyle/>
                    <a:p>
                      <a:pPr algn="l" fontAlgn="t"/>
                      <a:r>
                        <a:rPr lang="en-US" sz="2400" b="0" i="0" u="none" strike="noStrike">
                          <a:solidFill>
                            <a:srgbClr val="333333"/>
                          </a:solidFill>
                          <a:latin typeface="Arial"/>
                        </a:rPr>
                        <a:t>\b</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c>
                  <a:txBody>
                    <a:bodyPr/>
                    <a:lstStyle/>
                    <a:p>
                      <a:pPr algn="l" fontAlgn="t"/>
                      <a:r>
                        <a:rPr lang="zh-CN" altLang="en-US" sz="2400" b="0" i="0" u="none" strike="noStrike" dirty="0">
                          <a:solidFill>
                            <a:srgbClr val="333333"/>
                          </a:solidFill>
                          <a:latin typeface="Arial"/>
                        </a:rPr>
                        <a:t>匹配一个单词边界，即字与空格间的</a:t>
                      </a:r>
                      <a:r>
                        <a:rPr lang="zh-CN" altLang="en-US" sz="2400" b="0" i="0" u="none" strike="noStrike" dirty="0" smtClean="0">
                          <a:solidFill>
                            <a:srgbClr val="333333"/>
                          </a:solidFill>
                          <a:latin typeface="Arial"/>
                        </a:rPr>
                        <a:t>位置</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FFFFF"/>
                    </a:solidFill>
                  </a:tcPr>
                </a:tc>
              </a:tr>
              <a:tr h="694692">
                <a:tc>
                  <a:txBody>
                    <a:bodyPr/>
                    <a:lstStyle/>
                    <a:p>
                      <a:pPr algn="l" fontAlgn="t"/>
                      <a:r>
                        <a:rPr lang="en-US" sz="2400" b="0" i="0" u="none" strike="noStrike">
                          <a:solidFill>
                            <a:srgbClr val="333333"/>
                          </a:solidFill>
                          <a:latin typeface="Arial"/>
                        </a:rPr>
                        <a:t>\B</a:t>
                      </a: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c>
                  <a:txBody>
                    <a:bodyPr/>
                    <a:lstStyle/>
                    <a:p>
                      <a:pPr algn="l" fontAlgn="t"/>
                      <a:r>
                        <a:rPr lang="zh-CN" altLang="en-US" sz="2400" b="0" i="0" u="none" strike="noStrike" dirty="0">
                          <a:solidFill>
                            <a:srgbClr val="333333"/>
                          </a:solidFill>
                          <a:latin typeface="Arial"/>
                        </a:rPr>
                        <a:t>非单词边界</a:t>
                      </a:r>
                      <a:r>
                        <a:rPr lang="zh-CN" altLang="en-US" sz="2400" b="0" i="0" u="none" strike="noStrike" dirty="0" smtClean="0">
                          <a:solidFill>
                            <a:srgbClr val="333333"/>
                          </a:solidFill>
                          <a:latin typeface="Arial"/>
                        </a:rPr>
                        <a:t>匹配</a:t>
                      </a:r>
                      <a:endParaRPr lang="zh-CN" altLang="en-US" sz="2400" b="0" i="0" u="none" strike="noStrike" dirty="0">
                        <a:solidFill>
                          <a:srgbClr val="333333"/>
                        </a:solidFill>
                        <a:latin typeface="Arial"/>
                      </a:endParaRPr>
                    </a:p>
                  </a:txBody>
                  <a:tcPr marL="9525" marR="9525" marT="9525" marB="0">
                    <a:lnL w="12700" cap="flat" cmpd="sng" algn="ctr">
                      <a:solidFill>
                        <a:srgbClr val="D4D4D4"/>
                      </a:solidFill>
                      <a:prstDash val="solid"/>
                      <a:round/>
                      <a:headEnd type="none" w="med" len="med"/>
                      <a:tailEnd type="none" w="med" len="med"/>
                    </a:lnL>
                    <a:lnR w="12700" cap="flat" cmpd="sng" algn="ctr">
                      <a:solidFill>
                        <a:srgbClr val="D4D4D4"/>
                      </a:solidFill>
                      <a:prstDash val="solid"/>
                      <a:round/>
                      <a:headEnd type="none" w="med" len="med"/>
                      <a:tailEnd type="none" w="med" len="med"/>
                    </a:lnR>
                    <a:lnT w="12700" cap="flat" cmpd="sng" algn="ctr">
                      <a:solidFill>
                        <a:srgbClr val="D4D4D4"/>
                      </a:solidFill>
                      <a:prstDash val="solid"/>
                      <a:round/>
                      <a:headEnd type="none" w="med" len="med"/>
                      <a:tailEnd type="none" w="med" len="med"/>
                    </a:lnT>
                    <a:lnB w="12700" cap="flat" cmpd="sng" algn="ctr">
                      <a:solidFill>
                        <a:srgbClr val="D4D4D4"/>
                      </a:solidFill>
                      <a:prstDash val="solid"/>
                      <a:round/>
                      <a:headEnd type="none" w="med" len="med"/>
                      <a:tailEnd type="none" w="med" len="med"/>
                    </a:lnB>
                    <a:solidFill>
                      <a:srgbClr val="F6F4F0"/>
                    </a:solidFill>
                  </a:tcPr>
                </a:tc>
              </a:tr>
            </a:tbl>
          </a:graphicData>
        </a:graphic>
      </p:graphicFrame>
    </p:spTree>
    <p:extLst>
      <p:ext uri="{BB962C8B-B14F-4D97-AF65-F5344CB8AC3E}">
        <p14:creationId xmlns="" xmlns:p14="http://schemas.microsoft.com/office/powerpoint/2010/main" val="8348687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 ]</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71472" y="1643050"/>
            <a:ext cx="7929618" cy="78581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928662" y="1776402"/>
            <a:ext cx="7143800" cy="523220"/>
          </a:xfrm>
          <a:prstGeom prst="rect">
            <a:avLst/>
          </a:prstGeom>
          <a:noFill/>
        </p:spPr>
        <p:txBody>
          <a:bodyPr wrap="square" rtlCol="0">
            <a:spAutoFit/>
          </a:bodyPr>
          <a:lstStyle/>
          <a:p>
            <a:r>
              <a:rPr lang="zh-CN" altLang="en-US" sz="2800" dirty="0" smtClean="0">
                <a:solidFill>
                  <a:schemeClr val="bg1"/>
                </a:solidFill>
              </a:rPr>
              <a:t>方括号</a:t>
            </a:r>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 ]</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匹配指定一堆字符中的</a:t>
            </a:r>
            <a:r>
              <a:rPr lang="zh-CN" altLang="en-US" sz="2800" dirty="0" smtClean="0">
                <a:solidFill>
                  <a:srgbClr val="FF0000"/>
                </a:solidFill>
                <a:effectLst>
                  <a:outerShdw blurRad="38100" dist="38100" dir="2700000" algn="tl">
                    <a:srgbClr val="000000">
                      <a:alpha val="43137"/>
                    </a:srgbClr>
                  </a:outerShdw>
                </a:effectLst>
              </a:rPr>
              <a:t>一个</a:t>
            </a:r>
            <a:r>
              <a:rPr lang="zh-CN" altLang="en-US" sz="2800" dirty="0" smtClean="0">
                <a:solidFill>
                  <a:schemeClr val="bg1"/>
                </a:solidFill>
              </a:rPr>
              <a:t>。</a:t>
            </a:r>
            <a:endParaRPr lang="en-US" altLang="zh-CN" sz="2800" dirty="0" smtClean="0">
              <a:solidFill>
                <a:schemeClr val="bg1"/>
              </a:solidFill>
            </a:endParaRPr>
          </a:p>
        </p:txBody>
      </p:sp>
      <p:sp>
        <p:nvSpPr>
          <p:cNvPr id="19" name="TextBox 18"/>
          <p:cNvSpPr txBox="1"/>
          <p:nvPr/>
        </p:nvSpPr>
        <p:spPr>
          <a:xfrm>
            <a:off x="1643042" y="3214686"/>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214687"/>
            <a:ext cx="2000264"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^[a-z]at$</a:t>
            </a:r>
          </a:p>
        </p:txBody>
      </p:sp>
      <p:sp>
        <p:nvSpPr>
          <p:cNvPr id="21" name="TextBox 20"/>
          <p:cNvSpPr txBox="1"/>
          <p:nvPr/>
        </p:nvSpPr>
        <p:spPr>
          <a:xfrm>
            <a:off x="1643042" y="3929066"/>
            <a:ext cx="5500726" cy="646331"/>
          </a:xfrm>
          <a:prstGeom prst="rect">
            <a:avLst/>
          </a:prstGeom>
          <a:noFill/>
        </p:spPr>
        <p:txBody>
          <a:bodyPr wrap="square" rtlCol="0">
            <a:spAutoFit/>
          </a:bodyPr>
          <a:lstStyle/>
          <a:p>
            <a:r>
              <a:rPr lang="zh-CN" altLang="en-US" sz="3600" dirty="0" smtClean="0"/>
              <a:t>能匹配的字符串（举例）：</a:t>
            </a:r>
            <a:endParaRPr lang="en-US" altLang="zh-CN" sz="3600" dirty="0" smtClean="0"/>
          </a:p>
        </p:txBody>
      </p:sp>
      <p:sp>
        <p:nvSpPr>
          <p:cNvPr id="22" name="TextBox 21"/>
          <p:cNvSpPr txBox="1"/>
          <p:nvPr/>
        </p:nvSpPr>
        <p:spPr>
          <a:xfrm>
            <a:off x="2285984" y="4857760"/>
            <a:ext cx="121444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cat</a:t>
            </a:r>
          </a:p>
        </p:txBody>
      </p:sp>
      <p:sp>
        <p:nvSpPr>
          <p:cNvPr id="23" name="TextBox 22"/>
          <p:cNvSpPr txBox="1"/>
          <p:nvPr/>
        </p:nvSpPr>
        <p:spPr>
          <a:xfrm>
            <a:off x="3714744" y="4857760"/>
            <a:ext cx="121444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mat</a:t>
            </a:r>
          </a:p>
        </p:txBody>
      </p:sp>
      <p:sp>
        <p:nvSpPr>
          <p:cNvPr id="24" name="TextBox 23"/>
          <p:cNvSpPr txBox="1"/>
          <p:nvPr/>
        </p:nvSpPr>
        <p:spPr>
          <a:xfrm>
            <a:off x="5143504" y="4857760"/>
            <a:ext cx="121444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zat</a:t>
            </a:r>
            <a:endParaRPr lang="en-US" altLang="zh-CN" sz="3600" dirty="0" smtClean="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anim calcmode="discrete" valueType="clr">
                                      <p:cBhvr override="childStyle">
                                        <p:cTn id="1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8"/>
                                        </p:tgtEl>
                                        <p:attrNameLst>
                                          <p:attrName>fillcolor</p:attrName>
                                        </p:attrNameLst>
                                      </p:cBhvr>
                                      <p:tavLst>
                                        <p:tav tm="0">
                                          <p:val>
                                            <p:clrVal>
                                              <a:schemeClr val="accent2"/>
                                            </p:clrVal>
                                          </p:val>
                                        </p:tav>
                                        <p:tav tm="50000">
                                          <p:val>
                                            <p:clrVal>
                                              <a:schemeClr val="hlink"/>
                                            </p:clrVal>
                                          </p:val>
                                        </p:tav>
                                      </p:tavLst>
                                    </p:anim>
                                    <p:set>
                                      <p:cBhvr>
                                        <p:cTn id="15" dur="80"/>
                                        <p:tgtEl>
                                          <p:spTgt spid="1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5000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decel="5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000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decel="5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8" decel="5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0-#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par>
                                <p:cTn id="38" presetID="2" presetClass="entr" presetSubtype="8" decel="5000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0-#ppt_w/2"/>
                                          </p:val>
                                        </p:tav>
                                        <p:tav tm="100000">
                                          <p:val>
                                            <p:strVal val="#ppt_x"/>
                                          </p:val>
                                        </p:tav>
                                      </p:tavLst>
                                    </p:anim>
                                    <p:anim calcmode="lin" valueType="num">
                                      <p:cBhvr additive="base">
                                        <p:cTn id="4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p:bldP spid="20" grpId="0" animBg="1"/>
      <p:bldP spid="21" grpId="0"/>
      <p:bldP spid="22"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重复符号“</a:t>
            </a:r>
            <a:r>
              <a:rPr lang="en-US" altLang="zh-CN" dirty="0" smtClean="0"/>
              <a:t>*</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71472" y="1643050"/>
            <a:ext cx="7929618" cy="78581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714348" y="1785926"/>
            <a:ext cx="7500990" cy="523220"/>
          </a:xfrm>
          <a:prstGeom prst="rect">
            <a:avLst/>
          </a:prstGeom>
          <a:noFill/>
        </p:spPr>
        <p:txBody>
          <a:bodyPr wrap="square" rtlCol="0">
            <a:spAutoFit/>
          </a:bodyPr>
          <a:lstStyle/>
          <a:p>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表示前一字符模式可以被重复</a:t>
            </a:r>
            <a:r>
              <a:rPr lang="en-US" altLang="zh-CN" sz="2800" dirty="0" smtClean="0">
                <a:solidFill>
                  <a:srgbClr val="FF0000"/>
                </a:solidFill>
                <a:effectLst>
                  <a:outerShdw blurRad="38100" dist="38100" dir="2700000" algn="tl">
                    <a:srgbClr val="000000">
                      <a:alpha val="43137"/>
                    </a:srgbClr>
                  </a:outerShdw>
                </a:effectLst>
              </a:rPr>
              <a:t>0</a:t>
            </a:r>
            <a:r>
              <a:rPr lang="zh-CN" altLang="en-US" sz="2800" dirty="0" smtClean="0">
                <a:solidFill>
                  <a:srgbClr val="FF0000"/>
                </a:solidFill>
                <a:effectLst>
                  <a:outerShdw blurRad="38100" dist="38100" dir="2700000" algn="tl">
                    <a:srgbClr val="000000">
                      <a:alpha val="43137"/>
                    </a:srgbClr>
                  </a:outerShdw>
                </a:effectLst>
              </a:rPr>
              <a:t>次或</a:t>
            </a:r>
            <a:r>
              <a:rPr lang="en-US" altLang="zh-CN" sz="2800" dirty="0" smtClean="0">
                <a:solidFill>
                  <a:srgbClr val="FF0000"/>
                </a:solidFill>
                <a:effectLst>
                  <a:outerShdw blurRad="38100" dist="38100" dir="2700000" algn="tl">
                    <a:srgbClr val="000000">
                      <a:alpha val="43137"/>
                    </a:srgbClr>
                  </a:outerShdw>
                </a:effectLst>
              </a:rPr>
              <a:t>n</a:t>
            </a:r>
            <a:r>
              <a:rPr lang="zh-CN" altLang="en-US" sz="2800" dirty="0" smtClean="0">
                <a:solidFill>
                  <a:srgbClr val="FF0000"/>
                </a:solidFill>
                <a:effectLst>
                  <a:outerShdw blurRad="38100" dist="38100" dir="2700000" algn="tl">
                    <a:srgbClr val="000000">
                      <a:alpha val="43137"/>
                    </a:srgbClr>
                  </a:outerShdw>
                </a:effectLst>
              </a:rPr>
              <a:t>次</a:t>
            </a:r>
            <a:r>
              <a:rPr lang="zh-CN" altLang="en-US" sz="2800" dirty="0" smtClean="0">
                <a:solidFill>
                  <a:schemeClr val="bg1"/>
                </a:solidFill>
              </a:rPr>
              <a:t>。</a:t>
            </a:r>
            <a:endParaRPr lang="en-US" altLang="zh-CN" sz="2800" dirty="0" smtClean="0">
              <a:solidFill>
                <a:schemeClr val="bg1"/>
              </a:solidFill>
            </a:endParaRPr>
          </a:p>
        </p:txBody>
      </p:sp>
      <p:sp>
        <p:nvSpPr>
          <p:cNvPr id="19" name="TextBox 18"/>
          <p:cNvSpPr txBox="1"/>
          <p:nvPr/>
        </p:nvSpPr>
        <p:spPr>
          <a:xfrm>
            <a:off x="1643042" y="3000372"/>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000373"/>
            <a:ext cx="321471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^go*</a:t>
            </a:r>
            <a:r>
              <a:rPr lang="en-US" altLang="zh-CN" sz="3600" dirty="0" err="1" smtClean="0">
                <a:solidFill>
                  <a:srgbClr val="FFFF00"/>
                </a:solidFill>
              </a:rPr>
              <a:t>gle</a:t>
            </a:r>
            <a:r>
              <a:rPr lang="en-US" altLang="zh-CN" sz="3600" dirty="0" smtClean="0">
                <a:solidFill>
                  <a:srgbClr val="FFFF00"/>
                </a:solidFill>
              </a:rPr>
              <a:t>$</a:t>
            </a:r>
          </a:p>
        </p:txBody>
      </p:sp>
      <p:sp>
        <p:nvSpPr>
          <p:cNvPr id="21" name="TextBox 20"/>
          <p:cNvSpPr txBox="1"/>
          <p:nvPr/>
        </p:nvSpPr>
        <p:spPr>
          <a:xfrm>
            <a:off x="1643042" y="3714752"/>
            <a:ext cx="5500726" cy="646331"/>
          </a:xfrm>
          <a:prstGeom prst="rect">
            <a:avLst/>
          </a:prstGeom>
          <a:noFill/>
        </p:spPr>
        <p:txBody>
          <a:bodyPr wrap="square" rtlCol="0">
            <a:spAutoFit/>
          </a:bodyPr>
          <a:lstStyle/>
          <a:p>
            <a:r>
              <a:rPr lang="zh-CN" altLang="en-US" sz="3600" dirty="0" smtClean="0"/>
              <a:t>能匹配的字符串（举例）：</a:t>
            </a:r>
            <a:endParaRPr lang="en-US" altLang="zh-CN" sz="3600" dirty="0" smtClean="0"/>
          </a:p>
        </p:txBody>
      </p:sp>
      <p:sp>
        <p:nvSpPr>
          <p:cNvPr id="22" name="TextBox 21"/>
          <p:cNvSpPr txBox="1"/>
          <p:nvPr/>
        </p:nvSpPr>
        <p:spPr>
          <a:xfrm>
            <a:off x="2428860" y="4643446"/>
            <a:ext cx="1785950" cy="646331"/>
          </a:xfrm>
          <a:prstGeom prst="rect">
            <a:avLst/>
          </a:prstGeom>
          <a:solidFill>
            <a:srgbClr val="FF0000">
              <a:alpha val="43000"/>
            </a:srgb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ggle</a:t>
            </a:r>
            <a:endParaRPr lang="en-US" altLang="zh-CN" sz="3600" dirty="0" smtClean="0">
              <a:solidFill>
                <a:srgbClr val="FFFF00"/>
              </a:solidFill>
            </a:endParaRPr>
          </a:p>
        </p:txBody>
      </p:sp>
      <p:sp>
        <p:nvSpPr>
          <p:cNvPr id="23" name="TextBox 22"/>
          <p:cNvSpPr txBox="1"/>
          <p:nvPr/>
        </p:nvSpPr>
        <p:spPr>
          <a:xfrm>
            <a:off x="4572000" y="4643446"/>
            <a:ext cx="178595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google</a:t>
            </a:r>
            <a:endParaRPr lang="en-US" altLang="zh-CN" sz="3600" dirty="0" smtClean="0">
              <a:solidFill>
                <a:srgbClr val="FFFF00"/>
              </a:solidFill>
            </a:endParaRPr>
          </a:p>
        </p:txBody>
      </p:sp>
      <p:sp>
        <p:nvSpPr>
          <p:cNvPr id="24" name="TextBox 23"/>
          <p:cNvSpPr txBox="1"/>
          <p:nvPr/>
        </p:nvSpPr>
        <p:spPr>
          <a:xfrm>
            <a:off x="2428860" y="5500702"/>
            <a:ext cx="392909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gooooooooooogle</a:t>
            </a:r>
            <a:endParaRPr lang="en-US" altLang="zh-CN" sz="3600" dirty="0" smtClean="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anim calcmode="discrete" valueType="clr">
                                      <p:cBhvr override="childStyle">
                                        <p:cTn id="1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8"/>
                                        </p:tgtEl>
                                        <p:attrNameLst>
                                          <p:attrName>fillcolor</p:attrName>
                                        </p:attrNameLst>
                                      </p:cBhvr>
                                      <p:tavLst>
                                        <p:tav tm="0">
                                          <p:val>
                                            <p:clrVal>
                                              <a:schemeClr val="accent2"/>
                                            </p:clrVal>
                                          </p:val>
                                        </p:tav>
                                        <p:tav tm="50000">
                                          <p:val>
                                            <p:clrVal>
                                              <a:schemeClr val="hlink"/>
                                            </p:clrVal>
                                          </p:val>
                                        </p:tav>
                                      </p:tavLst>
                                    </p:anim>
                                    <p:set>
                                      <p:cBhvr>
                                        <p:cTn id="15" dur="80"/>
                                        <p:tgtEl>
                                          <p:spTgt spid="1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5000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decel="5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000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decel="5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par>
                                <p:cTn id="34" presetID="2" presetClass="entr" presetSubtype="8" decel="5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0-#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par>
                                <p:cTn id="38" presetID="2" presetClass="entr" presetSubtype="8" decel="5000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0-#ppt_w/2"/>
                                          </p:val>
                                        </p:tav>
                                        <p:tav tm="100000">
                                          <p:val>
                                            <p:strVal val="#ppt_x"/>
                                          </p:val>
                                        </p:tav>
                                      </p:tavLst>
                                    </p:anim>
                                    <p:anim calcmode="lin" valueType="num">
                                      <p:cBhvr additive="base">
                                        <p:cTn id="4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p:bldP spid="20" grpId="0" animBg="1"/>
      <p:bldP spid="21" grpId="0"/>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重复符号“</a:t>
            </a:r>
            <a:r>
              <a:rPr lang="en-US" altLang="zh-CN" dirty="0" smtClean="0"/>
              <a:t>+</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71472" y="1643050"/>
            <a:ext cx="7929618" cy="78581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714348" y="1785926"/>
            <a:ext cx="7500990" cy="523220"/>
          </a:xfrm>
          <a:prstGeom prst="rect">
            <a:avLst/>
          </a:prstGeom>
          <a:noFill/>
        </p:spPr>
        <p:txBody>
          <a:bodyPr wrap="square" rtlCol="0">
            <a:spAutoFit/>
          </a:bodyPr>
          <a:lstStyle/>
          <a:p>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表示前一字符模式可以被重复</a:t>
            </a:r>
            <a:r>
              <a:rPr lang="en-US" altLang="zh-CN" sz="2800" dirty="0" smtClean="0">
                <a:solidFill>
                  <a:srgbClr val="FF0000"/>
                </a:solidFill>
                <a:effectLst>
                  <a:outerShdw blurRad="38100" dist="38100" dir="2700000" algn="tl">
                    <a:srgbClr val="000000">
                      <a:alpha val="43137"/>
                    </a:srgbClr>
                  </a:outerShdw>
                </a:effectLst>
              </a:rPr>
              <a:t>1</a:t>
            </a:r>
            <a:r>
              <a:rPr lang="zh-CN" altLang="en-US" sz="2800" dirty="0" smtClean="0">
                <a:solidFill>
                  <a:srgbClr val="FF0000"/>
                </a:solidFill>
                <a:effectLst>
                  <a:outerShdw blurRad="38100" dist="38100" dir="2700000" algn="tl">
                    <a:srgbClr val="000000">
                      <a:alpha val="43137"/>
                    </a:srgbClr>
                  </a:outerShdw>
                </a:effectLst>
              </a:rPr>
              <a:t>次或</a:t>
            </a:r>
            <a:r>
              <a:rPr lang="en-US" altLang="zh-CN" sz="2800" dirty="0" smtClean="0">
                <a:solidFill>
                  <a:srgbClr val="FF0000"/>
                </a:solidFill>
                <a:effectLst>
                  <a:outerShdw blurRad="38100" dist="38100" dir="2700000" algn="tl">
                    <a:srgbClr val="000000">
                      <a:alpha val="43137"/>
                    </a:srgbClr>
                  </a:outerShdw>
                </a:effectLst>
              </a:rPr>
              <a:t>n</a:t>
            </a:r>
            <a:r>
              <a:rPr lang="zh-CN" altLang="en-US" sz="2800" dirty="0" smtClean="0">
                <a:solidFill>
                  <a:srgbClr val="FF0000"/>
                </a:solidFill>
                <a:effectLst>
                  <a:outerShdw blurRad="38100" dist="38100" dir="2700000" algn="tl">
                    <a:srgbClr val="000000">
                      <a:alpha val="43137"/>
                    </a:srgbClr>
                  </a:outerShdw>
                </a:effectLst>
              </a:rPr>
              <a:t>次</a:t>
            </a:r>
            <a:r>
              <a:rPr lang="zh-CN" altLang="en-US" sz="2800" dirty="0" smtClean="0">
                <a:solidFill>
                  <a:schemeClr val="bg1"/>
                </a:solidFill>
              </a:rPr>
              <a:t>。</a:t>
            </a:r>
            <a:endParaRPr lang="en-US" altLang="zh-CN" sz="2800" dirty="0" smtClean="0">
              <a:solidFill>
                <a:schemeClr val="bg1"/>
              </a:solidFill>
            </a:endParaRPr>
          </a:p>
        </p:txBody>
      </p:sp>
      <p:sp>
        <p:nvSpPr>
          <p:cNvPr id="19" name="TextBox 18"/>
          <p:cNvSpPr txBox="1"/>
          <p:nvPr/>
        </p:nvSpPr>
        <p:spPr>
          <a:xfrm>
            <a:off x="1643042" y="3000372"/>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000373"/>
            <a:ext cx="321471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^g[</a:t>
            </a:r>
            <a:r>
              <a:rPr lang="en-US" altLang="zh-CN" sz="3600" dirty="0" err="1" smtClean="0">
                <a:solidFill>
                  <a:srgbClr val="FFFF00"/>
                </a:solidFill>
              </a:rPr>
              <a:t>aeiou</a:t>
            </a:r>
            <a:r>
              <a:rPr lang="en-US" altLang="zh-CN" sz="3600" dirty="0" smtClean="0">
                <a:solidFill>
                  <a:srgbClr val="FFFF00"/>
                </a:solidFill>
              </a:rPr>
              <a:t>]+</a:t>
            </a:r>
            <a:r>
              <a:rPr lang="en-US" altLang="zh-CN" sz="3600" dirty="0" err="1" smtClean="0">
                <a:solidFill>
                  <a:srgbClr val="FFFF00"/>
                </a:solidFill>
              </a:rPr>
              <a:t>gle</a:t>
            </a:r>
            <a:r>
              <a:rPr lang="en-US" altLang="zh-CN" sz="3600" dirty="0" smtClean="0">
                <a:solidFill>
                  <a:srgbClr val="FFFF00"/>
                </a:solidFill>
              </a:rPr>
              <a:t>$</a:t>
            </a:r>
          </a:p>
        </p:txBody>
      </p:sp>
      <p:sp>
        <p:nvSpPr>
          <p:cNvPr id="21" name="TextBox 20"/>
          <p:cNvSpPr txBox="1"/>
          <p:nvPr/>
        </p:nvSpPr>
        <p:spPr>
          <a:xfrm>
            <a:off x="1643042" y="3714752"/>
            <a:ext cx="5500726" cy="646331"/>
          </a:xfrm>
          <a:prstGeom prst="rect">
            <a:avLst/>
          </a:prstGeom>
          <a:noFill/>
        </p:spPr>
        <p:txBody>
          <a:bodyPr wrap="square" rtlCol="0">
            <a:spAutoFit/>
          </a:bodyPr>
          <a:lstStyle/>
          <a:p>
            <a:r>
              <a:rPr lang="zh-CN" altLang="en-US" sz="3600" dirty="0" smtClean="0"/>
              <a:t>能匹配的字符串（举例）：</a:t>
            </a:r>
            <a:endParaRPr lang="en-US" altLang="zh-CN" sz="3600" dirty="0" smtClean="0"/>
          </a:p>
        </p:txBody>
      </p:sp>
      <p:sp>
        <p:nvSpPr>
          <p:cNvPr id="22" name="TextBox 21"/>
          <p:cNvSpPr txBox="1"/>
          <p:nvPr/>
        </p:nvSpPr>
        <p:spPr>
          <a:xfrm>
            <a:off x="1285852" y="4643446"/>
            <a:ext cx="178595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gagle</a:t>
            </a:r>
            <a:endParaRPr lang="en-US" altLang="zh-CN" sz="3600" dirty="0" smtClean="0">
              <a:solidFill>
                <a:srgbClr val="FFFF00"/>
              </a:solidFill>
            </a:endParaRPr>
          </a:p>
        </p:txBody>
      </p:sp>
      <p:sp>
        <p:nvSpPr>
          <p:cNvPr id="23" name="TextBox 22"/>
          <p:cNvSpPr txBox="1"/>
          <p:nvPr/>
        </p:nvSpPr>
        <p:spPr>
          <a:xfrm>
            <a:off x="3428992" y="4643446"/>
            <a:ext cx="178595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gegle</a:t>
            </a:r>
            <a:endParaRPr lang="en-US" altLang="zh-CN" sz="3600" dirty="0" smtClean="0">
              <a:solidFill>
                <a:srgbClr val="FFFF00"/>
              </a:solidFill>
            </a:endParaRPr>
          </a:p>
        </p:txBody>
      </p:sp>
      <p:sp>
        <p:nvSpPr>
          <p:cNvPr id="24" name="TextBox 23"/>
          <p:cNvSpPr txBox="1"/>
          <p:nvPr/>
        </p:nvSpPr>
        <p:spPr>
          <a:xfrm>
            <a:off x="5572132" y="4643446"/>
            <a:ext cx="214314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geagle</a:t>
            </a:r>
            <a:endParaRPr lang="en-US" altLang="zh-CN" sz="3600" dirty="0" smtClean="0">
              <a:solidFill>
                <a:srgbClr val="FFFF00"/>
              </a:solidFill>
            </a:endParaRPr>
          </a:p>
        </p:txBody>
      </p:sp>
      <p:sp>
        <p:nvSpPr>
          <p:cNvPr id="13" name="TextBox 12"/>
          <p:cNvSpPr txBox="1"/>
          <p:nvPr/>
        </p:nvSpPr>
        <p:spPr>
          <a:xfrm>
            <a:off x="2581260" y="5500702"/>
            <a:ext cx="392909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geaeeaioueagle</a:t>
            </a:r>
            <a:endParaRPr lang="en-US" altLang="zh-CN" sz="3600" dirty="0" smtClean="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5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decel="5000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animBg="1"/>
      <p:bldP spid="23" grpId="0" animBg="1"/>
      <p:bldP spid="2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428736"/>
            <a:ext cx="7500990" cy="4832092"/>
          </a:xfrm>
          <a:prstGeom prst="rect">
            <a:avLst/>
          </a:prstGeom>
          <a:noFill/>
        </p:spPr>
        <p:txBody>
          <a:bodyPr wrap="square" rtlCol="0">
            <a:spAutoFit/>
          </a:bodyPr>
          <a:lstStyle/>
          <a:p>
            <a:pPr marL="742950" indent="-742950">
              <a:buFont typeface="+mj-lt"/>
              <a:buAutoNum type="arabicPeriod"/>
            </a:pPr>
            <a:r>
              <a:rPr lang="zh-CN" altLang="en-US" sz="4400" dirty="0" smtClean="0"/>
              <a:t>正则起源</a:t>
            </a:r>
            <a:endParaRPr lang="en-US" altLang="zh-CN" sz="4400" dirty="0" smtClean="0"/>
          </a:p>
          <a:p>
            <a:pPr marL="742950" indent="-742950">
              <a:buFont typeface="+mj-lt"/>
              <a:buAutoNum type="arabicPeriod"/>
            </a:pPr>
            <a:endParaRPr lang="en-US" altLang="zh-CN" sz="4400" dirty="0" smtClean="0"/>
          </a:p>
          <a:p>
            <a:pPr marL="742950" indent="-742950">
              <a:buFont typeface="+mj-lt"/>
              <a:buAutoNum type="arabicPeriod"/>
            </a:pPr>
            <a:r>
              <a:rPr lang="zh-CN" altLang="en-US" sz="4400" dirty="0" smtClean="0"/>
              <a:t>正则语言</a:t>
            </a:r>
            <a:endParaRPr lang="en-US" altLang="zh-CN" sz="4400" dirty="0" smtClean="0"/>
          </a:p>
          <a:p>
            <a:pPr marL="742950" indent="-742950">
              <a:buFont typeface="+mj-lt"/>
              <a:buAutoNum type="arabicPeriod"/>
            </a:pPr>
            <a:endParaRPr lang="en-US" altLang="zh-CN" sz="4400" dirty="0" smtClean="0"/>
          </a:p>
          <a:p>
            <a:pPr marL="742950" indent="-742950">
              <a:buFont typeface="+mj-lt"/>
              <a:buAutoNum type="arabicPeriod"/>
            </a:pPr>
            <a:r>
              <a:rPr lang="zh-CN" altLang="en-US" sz="4400" dirty="0" smtClean="0"/>
              <a:t>正则引擎</a:t>
            </a:r>
            <a:endParaRPr lang="en-US" altLang="zh-CN" sz="4400" dirty="0" smtClean="0"/>
          </a:p>
          <a:p>
            <a:pPr marL="742950" indent="-742950">
              <a:buFont typeface="+mj-lt"/>
              <a:buAutoNum type="arabicPeriod"/>
            </a:pPr>
            <a:endParaRPr lang="en-US" altLang="zh-CN" sz="4400" dirty="0" smtClean="0"/>
          </a:p>
          <a:p>
            <a:pPr marL="742950" indent="-742950">
              <a:buFont typeface="+mj-lt"/>
              <a:buAutoNum type="arabicPeriod"/>
            </a:pPr>
            <a:r>
              <a:rPr lang="en-US" altLang="zh-CN" sz="4400" dirty="0" err="1" smtClean="0"/>
              <a:t>Hyperscan</a:t>
            </a:r>
            <a:endParaRPr lang="en-US" altLang="zh-CN" sz="4000" dirty="0" smtClean="0"/>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09600" y="4270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正则表达式简介</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重复符号“</a:t>
            </a:r>
            <a:r>
              <a:rPr lang="en-US" altLang="zh-CN" dirty="0" smtClean="0"/>
              <a:t>{</a:t>
            </a:r>
            <a:r>
              <a:rPr lang="en-US" altLang="zh-CN" dirty="0" err="1" smtClean="0"/>
              <a:t>x,y</a:t>
            </a:r>
            <a:r>
              <a:rPr lang="en-US" altLang="zh-CN" dirty="0" smtClean="0"/>
              <a:t>}</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071670" y="1643050"/>
            <a:ext cx="4786346" cy="114300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2214546" y="1785926"/>
            <a:ext cx="4572032" cy="954107"/>
          </a:xfrm>
          <a:prstGeom prst="rect">
            <a:avLst/>
          </a:prstGeom>
          <a:noFill/>
        </p:spPr>
        <p:txBody>
          <a:bodyPr wrap="square" rtlCol="0">
            <a:spAutoFit/>
          </a:bodyPr>
          <a:lstStyle/>
          <a:p>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a:t>
            </a:r>
            <a:r>
              <a:rPr lang="en-US" altLang="zh-CN" sz="2800" dirty="0" err="1" smtClean="0">
                <a:solidFill>
                  <a:srgbClr val="FF0000"/>
                </a:solidFill>
                <a:effectLst>
                  <a:outerShdw blurRad="38100" dist="38100" dir="2700000" algn="tl">
                    <a:srgbClr val="000000">
                      <a:alpha val="43137"/>
                    </a:srgbClr>
                  </a:outerShdw>
                </a:effectLst>
              </a:rPr>
              <a:t>x,y</a:t>
            </a:r>
            <a:r>
              <a:rPr lang="en-US" altLang="zh-CN" sz="2800" dirty="0" smtClean="0">
                <a:solidFill>
                  <a:srgbClr val="FF0000"/>
                </a:solidFill>
                <a:effectLst>
                  <a:outerShdw blurRad="38100" dist="38100" dir="2700000" algn="tl">
                    <a:srgbClr val="000000">
                      <a:alpha val="43137"/>
                    </a:srgbClr>
                  </a:outerShdw>
                </a:effectLst>
              </a:rPr>
              <a:t>}</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表示前一字符模式可以被重复</a:t>
            </a:r>
            <a:r>
              <a:rPr lang="en-US" altLang="zh-CN" sz="2800" dirty="0" smtClean="0">
                <a:solidFill>
                  <a:srgbClr val="FF0000"/>
                </a:solidFill>
                <a:effectLst>
                  <a:outerShdw blurRad="38100" dist="38100" dir="2700000" algn="tl">
                    <a:srgbClr val="000000">
                      <a:alpha val="43137"/>
                    </a:srgbClr>
                  </a:outerShdw>
                </a:effectLst>
              </a:rPr>
              <a:t>x</a:t>
            </a:r>
            <a:r>
              <a:rPr lang="zh-CN" altLang="en-US" sz="2800" dirty="0" smtClean="0">
                <a:solidFill>
                  <a:srgbClr val="FF0000"/>
                </a:solidFill>
                <a:effectLst>
                  <a:outerShdw blurRad="38100" dist="38100" dir="2700000" algn="tl">
                    <a:srgbClr val="000000">
                      <a:alpha val="43137"/>
                    </a:srgbClr>
                  </a:outerShdw>
                </a:effectLst>
              </a:rPr>
              <a:t>到</a:t>
            </a:r>
            <a:r>
              <a:rPr lang="en-US" altLang="zh-CN" sz="2800" dirty="0" smtClean="0">
                <a:solidFill>
                  <a:srgbClr val="FF0000"/>
                </a:solidFill>
                <a:effectLst>
                  <a:outerShdw blurRad="38100" dist="38100" dir="2700000" algn="tl">
                    <a:srgbClr val="000000">
                      <a:alpha val="43137"/>
                    </a:srgbClr>
                  </a:outerShdw>
                </a:effectLst>
              </a:rPr>
              <a:t>y</a:t>
            </a:r>
            <a:r>
              <a:rPr lang="zh-CN" altLang="en-US" sz="2800" dirty="0" smtClean="0">
                <a:solidFill>
                  <a:srgbClr val="FF0000"/>
                </a:solidFill>
                <a:effectLst>
                  <a:outerShdw blurRad="38100" dist="38100" dir="2700000" algn="tl">
                    <a:srgbClr val="000000">
                      <a:alpha val="43137"/>
                    </a:srgbClr>
                  </a:outerShdw>
                </a:effectLst>
              </a:rPr>
              <a:t>次</a:t>
            </a:r>
            <a:r>
              <a:rPr lang="zh-CN" altLang="en-US" sz="2800" dirty="0" smtClean="0">
                <a:solidFill>
                  <a:schemeClr val="bg1"/>
                </a:solidFill>
              </a:rPr>
              <a:t>。</a:t>
            </a:r>
            <a:endParaRPr lang="en-US" altLang="zh-CN" sz="2800" dirty="0" smtClean="0">
              <a:solidFill>
                <a:schemeClr val="bg1"/>
              </a:solidFill>
            </a:endParaRPr>
          </a:p>
        </p:txBody>
      </p:sp>
      <p:sp>
        <p:nvSpPr>
          <p:cNvPr id="19" name="TextBox 18"/>
          <p:cNvSpPr txBox="1"/>
          <p:nvPr/>
        </p:nvSpPr>
        <p:spPr>
          <a:xfrm>
            <a:off x="1643042" y="3000372"/>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000373"/>
            <a:ext cx="321471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^go{2,4}</a:t>
            </a:r>
            <a:r>
              <a:rPr lang="en-US" altLang="zh-CN" sz="3600" dirty="0" err="1" smtClean="0">
                <a:solidFill>
                  <a:srgbClr val="FFFF00"/>
                </a:solidFill>
              </a:rPr>
              <a:t>gle</a:t>
            </a:r>
            <a:r>
              <a:rPr lang="en-US" altLang="zh-CN" sz="3600" dirty="0" smtClean="0">
                <a:solidFill>
                  <a:srgbClr val="FFFF00"/>
                </a:solidFill>
              </a:rPr>
              <a:t>$</a:t>
            </a:r>
          </a:p>
        </p:txBody>
      </p:sp>
      <p:sp>
        <p:nvSpPr>
          <p:cNvPr id="21" name="TextBox 20"/>
          <p:cNvSpPr txBox="1"/>
          <p:nvPr/>
        </p:nvSpPr>
        <p:spPr>
          <a:xfrm>
            <a:off x="1643042" y="3714752"/>
            <a:ext cx="5500726" cy="646331"/>
          </a:xfrm>
          <a:prstGeom prst="rect">
            <a:avLst/>
          </a:prstGeom>
          <a:noFill/>
        </p:spPr>
        <p:txBody>
          <a:bodyPr wrap="square" rtlCol="0">
            <a:spAutoFit/>
          </a:bodyPr>
          <a:lstStyle/>
          <a:p>
            <a:r>
              <a:rPr lang="zh-CN" altLang="en-US" sz="3600" dirty="0" smtClean="0"/>
              <a:t>能匹配的字符串（</a:t>
            </a:r>
            <a:r>
              <a:rPr lang="zh-CN" altLang="en-US" sz="3600" dirty="0" smtClean="0">
                <a:solidFill>
                  <a:srgbClr val="FF0000"/>
                </a:solidFill>
              </a:rPr>
              <a:t>仅</a:t>
            </a:r>
            <a:r>
              <a:rPr lang="en-US" altLang="zh-CN" sz="3600" dirty="0" smtClean="0">
                <a:solidFill>
                  <a:srgbClr val="FF0000"/>
                </a:solidFill>
              </a:rPr>
              <a:t>3</a:t>
            </a:r>
            <a:r>
              <a:rPr lang="zh-CN" altLang="en-US" sz="3600" dirty="0" smtClean="0">
                <a:solidFill>
                  <a:srgbClr val="FF0000"/>
                </a:solidFill>
              </a:rPr>
              <a:t>个</a:t>
            </a:r>
            <a:r>
              <a:rPr lang="zh-CN" altLang="en-US" sz="3600" dirty="0" smtClean="0"/>
              <a:t>）：</a:t>
            </a:r>
            <a:endParaRPr lang="en-US" altLang="zh-CN" sz="3600" dirty="0" smtClean="0"/>
          </a:p>
        </p:txBody>
      </p:sp>
      <p:sp>
        <p:nvSpPr>
          <p:cNvPr id="23" name="TextBox 22"/>
          <p:cNvSpPr txBox="1"/>
          <p:nvPr/>
        </p:nvSpPr>
        <p:spPr>
          <a:xfrm>
            <a:off x="3357554" y="4643446"/>
            <a:ext cx="2071702"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gooogle</a:t>
            </a:r>
            <a:endParaRPr lang="en-US" altLang="zh-CN" sz="3600" dirty="0" smtClean="0">
              <a:solidFill>
                <a:srgbClr val="FFFF00"/>
              </a:solidFill>
            </a:endParaRPr>
          </a:p>
        </p:txBody>
      </p:sp>
      <p:sp>
        <p:nvSpPr>
          <p:cNvPr id="24" name="TextBox 23"/>
          <p:cNvSpPr txBox="1"/>
          <p:nvPr/>
        </p:nvSpPr>
        <p:spPr>
          <a:xfrm>
            <a:off x="5715008" y="4643446"/>
            <a:ext cx="2357454"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goooogle</a:t>
            </a:r>
            <a:endParaRPr lang="en-US" altLang="zh-CN" sz="3600" dirty="0" smtClean="0">
              <a:solidFill>
                <a:srgbClr val="FFFF00"/>
              </a:solidFill>
            </a:endParaRPr>
          </a:p>
        </p:txBody>
      </p:sp>
      <p:sp>
        <p:nvSpPr>
          <p:cNvPr id="13" name="TextBox 12"/>
          <p:cNvSpPr txBox="1"/>
          <p:nvPr/>
        </p:nvSpPr>
        <p:spPr>
          <a:xfrm>
            <a:off x="1285852" y="4643446"/>
            <a:ext cx="178595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err="1" smtClean="0">
                <a:solidFill>
                  <a:srgbClr val="FFFF00"/>
                </a:solidFill>
              </a:rPr>
              <a:t>google</a:t>
            </a:r>
            <a:endParaRPr lang="en-US" altLang="zh-CN" sz="3600" dirty="0" smtClean="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anim calcmode="discrete" valueType="clr">
                                      <p:cBhvr override="childStyle">
                                        <p:cTn id="1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8"/>
                                        </p:tgtEl>
                                        <p:attrNameLst>
                                          <p:attrName>fillcolor</p:attrName>
                                        </p:attrNameLst>
                                      </p:cBhvr>
                                      <p:tavLst>
                                        <p:tav tm="0">
                                          <p:val>
                                            <p:clrVal>
                                              <a:schemeClr val="accent2"/>
                                            </p:clrVal>
                                          </p:val>
                                        </p:tav>
                                        <p:tav tm="50000">
                                          <p:val>
                                            <p:clrVal>
                                              <a:schemeClr val="hlink"/>
                                            </p:clrVal>
                                          </p:val>
                                        </p:tav>
                                      </p:tavLst>
                                    </p:anim>
                                    <p:set>
                                      <p:cBhvr>
                                        <p:cTn id="15" dur="80"/>
                                        <p:tgtEl>
                                          <p:spTgt spid="1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5000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decel="5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000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decel="5000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8" decel="5000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0-#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8" decel="5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p:bldP spid="20" grpId="0" animBg="1"/>
      <p:bldP spid="21" grpId="0"/>
      <p:bldP spid="23" grpId="0" animBg="1"/>
      <p:bldP spid="24"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子表达式“</a:t>
            </a:r>
            <a:r>
              <a:rPr lang="en-US" altLang="zh-CN" dirty="0" smtClean="0"/>
              <a:t>( )</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071670" y="1643050"/>
            <a:ext cx="4786346" cy="114300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2214546" y="1785926"/>
            <a:ext cx="4572032" cy="954107"/>
          </a:xfrm>
          <a:prstGeom prst="rect">
            <a:avLst/>
          </a:prstGeom>
          <a:noFill/>
        </p:spPr>
        <p:txBody>
          <a:bodyPr wrap="square" rtlCol="0">
            <a:spAutoFit/>
          </a:bodyPr>
          <a:lstStyle/>
          <a:p>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 )</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可以指定一堆字符来匹配一个模式。</a:t>
            </a:r>
            <a:endParaRPr lang="en-US" altLang="zh-CN" sz="2800" dirty="0" smtClean="0">
              <a:solidFill>
                <a:schemeClr val="bg1"/>
              </a:solidFill>
            </a:endParaRPr>
          </a:p>
        </p:txBody>
      </p:sp>
      <p:sp>
        <p:nvSpPr>
          <p:cNvPr id="19" name="TextBox 18"/>
          <p:cNvSpPr txBox="1"/>
          <p:nvPr/>
        </p:nvSpPr>
        <p:spPr>
          <a:xfrm>
            <a:off x="1643042" y="3000372"/>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000373"/>
            <a:ext cx="442915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^(very )*large$</a:t>
            </a:r>
          </a:p>
        </p:txBody>
      </p:sp>
      <p:sp>
        <p:nvSpPr>
          <p:cNvPr id="21" name="TextBox 20"/>
          <p:cNvSpPr txBox="1"/>
          <p:nvPr/>
        </p:nvSpPr>
        <p:spPr>
          <a:xfrm>
            <a:off x="1643042" y="3714752"/>
            <a:ext cx="5500726" cy="646331"/>
          </a:xfrm>
          <a:prstGeom prst="rect">
            <a:avLst/>
          </a:prstGeom>
          <a:noFill/>
        </p:spPr>
        <p:txBody>
          <a:bodyPr wrap="square" rtlCol="0">
            <a:spAutoFit/>
          </a:bodyPr>
          <a:lstStyle/>
          <a:p>
            <a:r>
              <a:rPr lang="zh-CN" altLang="en-US" sz="3600" dirty="0" smtClean="0"/>
              <a:t>能匹配的字符串（举例）：</a:t>
            </a:r>
            <a:endParaRPr lang="en-US" altLang="zh-CN" sz="3600" dirty="0" smtClean="0"/>
          </a:p>
        </p:txBody>
      </p:sp>
      <p:sp>
        <p:nvSpPr>
          <p:cNvPr id="23" name="TextBox 22"/>
          <p:cNvSpPr txBox="1"/>
          <p:nvPr/>
        </p:nvSpPr>
        <p:spPr>
          <a:xfrm>
            <a:off x="714348" y="5429264"/>
            <a:ext cx="250033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very large</a:t>
            </a:r>
          </a:p>
        </p:txBody>
      </p:sp>
      <p:sp>
        <p:nvSpPr>
          <p:cNvPr id="24" name="TextBox 23"/>
          <p:cNvSpPr txBox="1"/>
          <p:nvPr/>
        </p:nvSpPr>
        <p:spPr>
          <a:xfrm>
            <a:off x="4000496" y="4643446"/>
            <a:ext cx="350043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very </a:t>
            </a:r>
            <a:r>
              <a:rPr lang="en-US" altLang="zh-CN" sz="3600" dirty="0" err="1" smtClean="0">
                <a:solidFill>
                  <a:srgbClr val="FFFF00"/>
                </a:solidFill>
              </a:rPr>
              <a:t>very</a:t>
            </a:r>
            <a:r>
              <a:rPr lang="en-US" altLang="zh-CN" sz="3600" dirty="0" smtClean="0">
                <a:solidFill>
                  <a:srgbClr val="FFFF00"/>
                </a:solidFill>
              </a:rPr>
              <a:t> large</a:t>
            </a:r>
          </a:p>
        </p:txBody>
      </p:sp>
      <p:sp>
        <p:nvSpPr>
          <p:cNvPr id="13" name="TextBox 12"/>
          <p:cNvSpPr txBox="1"/>
          <p:nvPr/>
        </p:nvSpPr>
        <p:spPr>
          <a:xfrm>
            <a:off x="1928794" y="4643446"/>
            <a:ext cx="1785950"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large</a:t>
            </a:r>
          </a:p>
        </p:txBody>
      </p:sp>
      <p:sp>
        <p:nvSpPr>
          <p:cNvPr id="14" name="TextBox 13"/>
          <p:cNvSpPr txBox="1"/>
          <p:nvPr/>
        </p:nvSpPr>
        <p:spPr>
          <a:xfrm>
            <a:off x="3428992" y="5429264"/>
            <a:ext cx="550072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very </a:t>
            </a:r>
            <a:r>
              <a:rPr lang="en-US" altLang="zh-CN" sz="3600" dirty="0" err="1" smtClean="0">
                <a:solidFill>
                  <a:srgbClr val="FFFF00"/>
                </a:solidFill>
              </a:rPr>
              <a:t>very</a:t>
            </a:r>
            <a:r>
              <a:rPr lang="en-US" altLang="zh-CN" sz="3600" dirty="0" smtClean="0">
                <a:solidFill>
                  <a:srgbClr val="FFFF00"/>
                </a:solidFill>
              </a:rPr>
              <a:t> </a:t>
            </a:r>
            <a:r>
              <a:rPr lang="en-US" altLang="zh-CN" sz="3600" dirty="0" err="1" smtClean="0">
                <a:solidFill>
                  <a:srgbClr val="FFFF00"/>
                </a:solidFill>
              </a:rPr>
              <a:t>very</a:t>
            </a:r>
            <a:r>
              <a:rPr lang="en-US" altLang="zh-CN" sz="3600" dirty="0" smtClean="0">
                <a:solidFill>
                  <a:srgbClr val="FFFF00"/>
                </a:solidFill>
              </a:rPr>
              <a:t> </a:t>
            </a:r>
            <a:r>
              <a:rPr lang="en-US" altLang="zh-CN" sz="3600" dirty="0" err="1" smtClean="0">
                <a:solidFill>
                  <a:srgbClr val="FFFF00"/>
                </a:solidFill>
              </a:rPr>
              <a:t>very</a:t>
            </a:r>
            <a:r>
              <a:rPr lang="en-US" altLang="zh-CN" sz="3600" dirty="0" smtClean="0">
                <a:solidFill>
                  <a:srgbClr val="FFFF00"/>
                </a:solidFill>
              </a:rPr>
              <a:t> large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anim calcmode="discrete" valueType="clr">
                                      <p:cBhvr override="childStyle">
                                        <p:cTn id="1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8"/>
                                        </p:tgtEl>
                                        <p:attrNameLst>
                                          <p:attrName>fillcolor</p:attrName>
                                        </p:attrNameLst>
                                      </p:cBhvr>
                                      <p:tavLst>
                                        <p:tav tm="0">
                                          <p:val>
                                            <p:clrVal>
                                              <a:schemeClr val="accent2"/>
                                            </p:clrVal>
                                          </p:val>
                                        </p:tav>
                                        <p:tav tm="50000">
                                          <p:val>
                                            <p:clrVal>
                                              <a:schemeClr val="hlink"/>
                                            </p:clrVal>
                                          </p:val>
                                        </p:tav>
                                      </p:tavLst>
                                    </p:anim>
                                    <p:set>
                                      <p:cBhvr>
                                        <p:cTn id="15" dur="80"/>
                                        <p:tgtEl>
                                          <p:spTgt spid="1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5000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decel="5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000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decel="5000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8" decel="5000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0-#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8" decel="5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par>
                                <p:cTn id="42" presetID="2" presetClass="entr" presetSubtype="8" decel="5000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p:bldP spid="20" grpId="0" animBg="1"/>
      <p:bldP spid="21" grpId="0"/>
      <p:bldP spid="23" grpId="0" animBg="1"/>
      <p:bldP spid="24"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a:t>
            </a:r>
            <a:r>
              <a:rPr lang="en-US" altLang="zh-CN" dirty="0" smtClean="0"/>
              <a:t>|</a:t>
            </a:r>
            <a:r>
              <a:rPr lang="zh-CN" altLang="en-US" dirty="0" smtClean="0"/>
              <a:t>”</a:t>
            </a:r>
            <a:r>
              <a:rPr lang="en-US" altLang="zh-CN" dirty="0" smtClean="0"/>
              <a:t> -</a:t>
            </a:r>
            <a:r>
              <a:rPr lang="zh-CN" altLang="en-US" dirty="0" smtClean="0"/>
              <a:t>正则语言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857356" y="1643050"/>
            <a:ext cx="5286412" cy="114300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2214546" y="1785926"/>
            <a:ext cx="4857784" cy="954107"/>
          </a:xfrm>
          <a:prstGeom prst="rect">
            <a:avLst/>
          </a:prstGeom>
          <a:noFill/>
        </p:spPr>
        <p:txBody>
          <a:bodyPr wrap="square" rtlCol="0">
            <a:spAutoFit/>
          </a:bodyPr>
          <a:lstStyle/>
          <a:p>
            <a:r>
              <a:rPr lang="zh-CN" altLang="en-US" sz="2800" dirty="0" smtClean="0">
                <a:solidFill>
                  <a:schemeClr val="bg1"/>
                </a:solidFill>
              </a:rPr>
              <a:t>分支</a:t>
            </a:r>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用来指定几个规则只要匹配一个规则即成匹配。</a:t>
            </a:r>
            <a:endParaRPr lang="en-US" altLang="zh-CN" sz="2800" dirty="0" smtClean="0">
              <a:solidFill>
                <a:schemeClr val="bg1"/>
              </a:solidFill>
            </a:endParaRPr>
          </a:p>
        </p:txBody>
      </p:sp>
      <p:sp>
        <p:nvSpPr>
          <p:cNvPr id="19" name="TextBox 18"/>
          <p:cNvSpPr txBox="1"/>
          <p:nvPr/>
        </p:nvSpPr>
        <p:spPr>
          <a:xfrm>
            <a:off x="1643042" y="2857496"/>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928662" y="3571876"/>
            <a:ext cx="7000924"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a:t>
            </a:r>
            <a:r>
              <a:rPr lang="en-US" altLang="zh-CN" sz="3600" dirty="0" err="1" smtClean="0">
                <a:solidFill>
                  <a:srgbClr val="FFFF00"/>
                </a:solidFill>
              </a:rPr>
              <a:t>abc</a:t>
            </a:r>
            <a:r>
              <a:rPr lang="en-US" altLang="zh-CN" sz="3600" dirty="0" smtClean="0">
                <a:solidFill>
                  <a:srgbClr val="FFFF00"/>
                </a:solidFill>
              </a:rPr>
              <a:t>.(</a:t>
            </a:r>
            <a:r>
              <a:rPr lang="en-US" altLang="zh-CN" sz="3600" dirty="0" err="1" smtClean="0">
                <a:solidFill>
                  <a:srgbClr val="FFFF00"/>
                </a:solidFill>
              </a:rPr>
              <a:t>com|org|net</a:t>
            </a:r>
            <a:r>
              <a:rPr lang="en-US" altLang="zh-CN" sz="3600" dirty="0" smtClean="0">
                <a:solidFill>
                  <a:srgbClr val="FFFF00"/>
                </a:solidFill>
              </a:rPr>
              <a:t>)$</a:t>
            </a:r>
          </a:p>
        </p:txBody>
      </p:sp>
      <p:sp>
        <p:nvSpPr>
          <p:cNvPr id="21" name="TextBox 20"/>
          <p:cNvSpPr txBox="1"/>
          <p:nvPr/>
        </p:nvSpPr>
        <p:spPr>
          <a:xfrm>
            <a:off x="1643042" y="4286256"/>
            <a:ext cx="5500726" cy="646331"/>
          </a:xfrm>
          <a:prstGeom prst="rect">
            <a:avLst/>
          </a:prstGeom>
          <a:noFill/>
        </p:spPr>
        <p:txBody>
          <a:bodyPr wrap="square" rtlCol="0">
            <a:spAutoFit/>
          </a:bodyPr>
          <a:lstStyle/>
          <a:p>
            <a:r>
              <a:rPr lang="zh-CN" altLang="en-US" sz="3600" dirty="0" smtClean="0"/>
              <a:t>能匹配的字符串（</a:t>
            </a:r>
            <a:r>
              <a:rPr lang="zh-CN" altLang="en-US" sz="3600" dirty="0" smtClean="0">
                <a:solidFill>
                  <a:srgbClr val="FF0000"/>
                </a:solidFill>
              </a:rPr>
              <a:t>仅</a:t>
            </a:r>
            <a:r>
              <a:rPr lang="en-US" altLang="zh-CN" sz="3600" dirty="0" smtClean="0">
                <a:solidFill>
                  <a:srgbClr val="FF0000"/>
                </a:solidFill>
              </a:rPr>
              <a:t>3</a:t>
            </a:r>
            <a:r>
              <a:rPr lang="zh-CN" altLang="en-US" sz="3600" dirty="0" smtClean="0">
                <a:solidFill>
                  <a:srgbClr val="FF0000"/>
                </a:solidFill>
              </a:rPr>
              <a:t>个</a:t>
            </a:r>
            <a:r>
              <a:rPr lang="zh-CN" altLang="en-US" sz="3600" dirty="0" smtClean="0"/>
              <a:t>）：</a:t>
            </a:r>
            <a:endParaRPr lang="en-US" altLang="zh-CN" sz="3600" dirty="0" smtClean="0"/>
          </a:p>
        </p:txBody>
      </p:sp>
      <p:sp>
        <p:nvSpPr>
          <p:cNvPr id="13" name="TextBox 12"/>
          <p:cNvSpPr txBox="1"/>
          <p:nvPr/>
        </p:nvSpPr>
        <p:spPr>
          <a:xfrm>
            <a:off x="928662" y="5072074"/>
            <a:ext cx="228601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abc.com</a:t>
            </a:r>
          </a:p>
        </p:txBody>
      </p:sp>
      <p:sp>
        <p:nvSpPr>
          <p:cNvPr id="14" name="TextBox 13"/>
          <p:cNvSpPr txBox="1"/>
          <p:nvPr/>
        </p:nvSpPr>
        <p:spPr>
          <a:xfrm>
            <a:off x="3500430" y="5072074"/>
            <a:ext cx="228601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abc.org</a:t>
            </a:r>
          </a:p>
        </p:txBody>
      </p:sp>
      <p:sp>
        <p:nvSpPr>
          <p:cNvPr id="22" name="TextBox 21"/>
          <p:cNvSpPr txBox="1"/>
          <p:nvPr/>
        </p:nvSpPr>
        <p:spPr>
          <a:xfrm>
            <a:off x="6072198" y="5072074"/>
            <a:ext cx="2286016"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abc.net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5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decel="5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5000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13" grpId="0" animBg="1"/>
      <p:bldP spid="14"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转义符号“</a:t>
            </a:r>
            <a:r>
              <a:rPr lang="en-US" altLang="zh-CN" dirty="0" smtClean="0"/>
              <a:t>\</a:t>
            </a:r>
            <a:r>
              <a:rPr lang="zh-CN" altLang="en-US" dirty="0" smtClean="0"/>
              <a:t>”</a:t>
            </a:r>
            <a:r>
              <a:rPr lang="en-US" altLang="zh-CN" dirty="0" smtClean="0"/>
              <a:t> -</a:t>
            </a:r>
            <a:r>
              <a:rPr lang="zh-CN" altLang="en-US" dirty="0" smtClean="0"/>
              <a:t>正则语言基础</a:t>
            </a:r>
            <a:endParaRPr lang="zh-CN" altLang="en-US" dirty="0"/>
          </a:p>
        </p:txBody>
      </p:sp>
      <p:cxnSp>
        <p:nvCxnSpPr>
          <p:cNvPr id="17" name="直接连接符 16"/>
          <p:cNvCxnSpPr/>
          <p:nvPr/>
        </p:nvCxnSpPr>
        <p:spPr>
          <a:xfrm>
            <a:off x="357158" y="1427148"/>
            <a:ext cx="8429684" cy="1588"/>
          </a:xfrm>
          <a:prstGeom prst="line">
            <a:avLst/>
          </a:prstGeom>
          <a:ln w="38100" cap="rnd">
            <a:gradFill flip="none" rotWithShape="1">
              <a:gsLst>
                <a:gs pos="0">
                  <a:schemeClr val="tx1">
                    <a:lumMod val="50000"/>
                  </a:schemeClr>
                </a:gs>
                <a:gs pos="32000">
                  <a:schemeClr val="tx1"/>
                </a:gs>
                <a:gs pos="100000">
                  <a:schemeClr val="bg1">
                    <a:lumMod val="50000"/>
                    <a:lumOff val="5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214414" y="1643050"/>
            <a:ext cx="6786610" cy="1143008"/>
          </a:xfrm>
          <a:prstGeom prst="roundRect">
            <a:avLst>
              <a:gd name="adj" fmla="val 2569"/>
            </a:avLst>
          </a:prstGeom>
          <a:gradFill>
            <a:gsLst>
              <a:gs pos="0">
                <a:schemeClr val="accent1">
                  <a:tint val="1000"/>
                  <a:alpha val="90000"/>
                </a:schemeClr>
              </a:gs>
              <a:gs pos="68000">
                <a:schemeClr val="accent1">
                  <a:tint val="77000"/>
                </a:schemeClr>
              </a:gs>
              <a:gs pos="81000">
                <a:schemeClr val="accent1">
                  <a:tint val="79000"/>
                </a:schemeClr>
              </a:gs>
              <a:gs pos="86000">
                <a:schemeClr val="accent1">
                  <a:tint val="73000"/>
                </a:schemeClr>
              </a:gs>
              <a:gs pos="100000">
                <a:schemeClr val="accent1">
                  <a:tint val="35000"/>
                </a:schemeClr>
              </a:gs>
            </a:gsLst>
          </a:gradFill>
          <a:ln/>
          <a:effectLst>
            <a:glow rad="2286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TextBox 17"/>
          <p:cNvSpPr txBox="1"/>
          <p:nvPr/>
        </p:nvSpPr>
        <p:spPr>
          <a:xfrm>
            <a:off x="1357290" y="1785926"/>
            <a:ext cx="6786610" cy="954107"/>
          </a:xfrm>
          <a:prstGeom prst="rect">
            <a:avLst/>
          </a:prstGeom>
          <a:noFill/>
        </p:spPr>
        <p:txBody>
          <a:bodyPr wrap="square" rtlCol="0">
            <a:spAutoFit/>
          </a:bodyPr>
          <a:lstStyle/>
          <a:p>
            <a:r>
              <a:rPr lang="zh-CN" altLang="en-US" sz="2800" dirty="0" smtClean="0">
                <a:solidFill>
                  <a:schemeClr val="bg1"/>
                </a:solidFill>
              </a:rPr>
              <a:t>如果要匹配“</a:t>
            </a:r>
            <a:r>
              <a:rPr lang="en-US" altLang="zh-CN" sz="2800" dirty="0" smtClean="0">
                <a:solidFill>
                  <a:schemeClr val="bg1"/>
                </a:solidFill>
              </a:rPr>
              <a:t>[</a:t>
            </a:r>
            <a:r>
              <a:rPr lang="zh-CN" altLang="en-US" sz="2800" dirty="0" smtClean="0">
                <a:solidFill>
                  <a:schemeClr val="bg1"/>
                </a:solidFill>
              </a:rPr>
              <a:t>”“</a:t>
            </a:r>
            <a:r>
              <a:rPr lang="en-US" altLang="zh-CN" sz="2800" dirty="0" smtClean="0">
                <a:solidFill>
                  <a:schemeClr val="bg1"/>
                </a:solidFill>
              </a:rPr>
              <a:t>^</a:t>
            </a:r>
            <a:r>
              <a:rPr lang="zh-CN" altLang="en-US" sz="2800" dirty="0" smtClean="0">
                <a:solidFill>
                  <a:schemeClr val="bg1"/>
                </a:solidFill>
              </a:rPr>
              <a:t>”“</a:t>
            </a:r>
            <a:r>
              <a:rPr lang="en-US" altLang="zh-CN" sz="2800" dirty="0" smtClean="0">
                <a:solidFill>
                  <a:schemeClr val="bg1"/>
                </a:solidFill>
              </a:rPr>
              <a:t>+</a:t>
            </a:r>
            <a:r>
              <a:rPr lang="zh-CN" altLang="en-US" sz="2800" dirty="0" smtClean="0">
                <a:solidFill>
                  <a:schemeClr val="bg1"/>
                </a:solidFill>
              </a:rPr>
              <a:t>”“</a:t>
            </a:r>
            <a:r>
              <a:rPr lang="en-US" altLang="zh-CN" sz="2800" dirty="0" smtClean="0">
                <a:solidFill>
                  <a:schemeClr val="bg1"/>
                </a:solidFill>
              </a:rPr>
              <a:t>)</a:t>
            </a:r>
            <a:r>
              <a:rPr lang="zh-CN" altLang="en-US" sz="2800" dirty="0" smtClean="0">
                <a:solidFill>
                  <a:schemeClr val="bg1"/>
                </a:solidFill>
              </a:rPr>
              <a:t>”等等有特殊含义的字符，可以用</a:t>
            </a:r>
            <a:r>
              <a:rPr lang="zh-CN" altLang="en-US" sz="2800" dirty="0" smtClean="0">
                <a:solidFill>
                  <a:srgbClr val="FF0000"/>
                </a:solidFill>
                <a:effectLst>
                  <a:outerShdw blurRad="38100" dist="38100" dir="2700000" algn="tl">
                    <a:srgbClr val="000000">
                      <a:alpha val="43137"/>
                    </a:srgbClr>
                  </a:outerShdw>
                </a:effectLst>
              </a:rPr>
              <a:t>“</a:t>
            </a:r>
            <a:r>
              <a:rPr lang="en-US" altLang="zh-CN" sz="2800" dirty="0" smtClean="0">
                <a:solidFill>
                  <a:srgbClr val="FF0000"/>
                </a:solidFill>
                <a:effectLst>
                  <a:outerShdw blurRad="38100" dist="38100" dir="2700000" algn="tl">
                    <a:srgbClr val="000000">
                      <a:alpha val="43137"/>
                    </a:srgbClr>
                  </a:outerShdw>
                </a:effectLst>
              </a:rPr>
              <a:t>\</a:t>
            </a:r>
            <a:r>
              <a:rPr lang="zh-CN" altLang="en-US" sz="2800" dirty="0" smtClean="0">
                <a:solidFill>
                  <a:srgbClr val="FF0000"/>
                </a:solidFill>
                <a:effectLst>
                  <a:outerShdw blurRad="38100" dist="38100" dir="2700000" algn="tl">
                    <a:srgbClr val="000000">
                      <a:alpha val="43137"/>
                    </a:srgbClr>
                  </a:outerShdw>
                </a:effectLst>
              </a:rPr>
              <a:t>”</a:t>
            </a:r>
            <a:r>
              <a:rPr lang="zh-CN" altLang="en-US" sz="2800" dirty="0" smtClean="0">
                <a:solidFill>
                  <a:schemeClr val="bg1"/>
                </a:solidFill>
              </a:rPr>
              <a:t>做转义。</a:t>
            </a:r>
            <a:endParaRPr lang="en-US" altLang="zh-CN" sz="2800" dirty="0" smtClean="0">
              <a:solidFill>
                <a:schemeClr val="bg1"/>
              </a:solidFill>
            </a:endParaRPr>
          </a:p>
        </p:txBody>
      </p:sp>
      <p:sp>
        <p:nvSpPr>
          <p:cNvPr id="19" name="TextBox 18"/>
          <p:cNvSpPr txBox="1"/>
          <p:nvPr/>
        </p:nvSpPr>
        <p:spPr>
          <a:xfrm>
            <a:off x="1643042" y="3429000"/>
            <a:ext cx="2071702" cy="646331"/>
          </a:xfrm>
          <a:prstGeom prst="rect">
            <a:avLst/>
          </a:prstGeom>
          <a:noFill/>
        </p:spPr>
        <p:txBody>
          <a:bodyPr wrap="square" rtlCol="0">
            <a:spAutoFit/>
          </a:bodyPr>
          <a:lstStyle/>
          <a:p>
            <a:r>
              <a:rPr lang="zh-CN" altLang="en-US" sz="3600" dirty="0" smtClean="0"/>
              <a:t>表达式：</a:t>
            </a:r>
            <a:endParaRPr lang="en-US" altLang="zh-CN" sz="3600" dirty="0" smtClean="0"/>
          </a:p>
        </p:txBody>
      </p:sp>
      <p:sp>
        <p:nvSpPr>
          <p:cNvPr id="20" name="TextBox 19"/>
          <p:cNvSpPr txBox="1"/>
          <p:nvPr/>
        </p:nvSpPr>
        <p:spPr>
          <a:xfrm>
            <a:off x="4143372" y="3429001"/>
            <a:ext cx="3786214"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^1\*\(2\+3\)=6$</a:t>
            </a:r>
          </a:p>
        </p:txBody>
      </p:sp>
      <p:sp>
        <p:nvSpPr>
          <p:cNvPr id="21" name="TextBox 20"/>
          <p:cNvSpPr txBox="1"/>
          <p:nvPr/>
        </p:nvSpPr>
        <p:spPr>
          <a:xfrm>
            <a:off x="1643042" y="4143380"/>
            <a:ext cx="5500726" cy="646331"/>
          </a:xfrm>
          <a:prstGeom prst="rect">
            <a:avLst/>
          </a:prstGeom>
          <a:noFill/>
        </p:spPr>
        <p:txBody>
          <a:bodyPr wrap="square" rtlCol="0">
            <a:spAutoFit/>
          </a:bodyPr>
          <a:lstStyle/>
          <a:p>
            <a:r>
              <a:rPr lang="zh-CN" altLang="en-US" sz="3600" dirty="0" smtClean="0"/>
              <a:t>能匹配的字符串（</a:t>
            </a:r>
            <a:r>
              <a:rPr lang="zh-CN" altLang="en-US" sz="3600" dirty="0" smtClean="0">
                <a:solidFill>
                  <a:srgbClr val="FF0000"/>
                </a:solidFill>
              </a:rPr>
              <a:t>仅</a:t>
            </a:r>
            <a:r>
              <a:rPr lang="en-US" altLang="zh-CN" sz="3600" dirty="0" smtClean="0">
                <a:solidFill>
                  <a:srgbClr val="FF0000"/>
                </a:solidFill>
              </a:rPr>
              <a:t>1</a:t>
            </a:r>
            <a:r>
              <a:rPr lang="zh-CN" altLang="en-US" sz="3600" dirty="0" smtClean="0">
                <a:solidFill>
                  <a:srgbClr val="FF0000"/>
                </a:solidFill>
              </a:rPr>
              <a:t>个</a:t>
            </a:r>
            <a:r>
              <a:rPr lang="zh-CN" altLang="en-US" sz="3600" dirty="0" smtClean="0"/>
              <a:t>）：</a:t>
            </a:r>
            <a:endParaRPr lang="en-US" altLang="zh-CN" sz="3600" dirty="0" smtClean="0"/>
          </a:p>
        </p:txBody>
      </p:sp>
      <p:sp>
        <p:nvSpPr>
          <p:cNvPr id="13" name="TextBox 12"/>
          <p:cNvSpPr txBox="1"/>
          <p:nvPr/>
        </p:nvSpPr>
        <p:spPr>
          <a:xfrm>
            <a:off x="2214546" y="5072074"/>
            <a:ext cx="4500594" cy="646331"/>
          </a:xfrm>
          <a:prstGeom prst="rect">
            <a:avLst/>
          </a:prstGeom>
          <a:solidFill>
            <a:schemeClr val="accent1">
              <a:lumMod val="60000"/>
              <a:lumOff val="40000"/>
              <a:alpha val="43000"/>
            </a:schemeClr>
          </a:solidFill>
          <a:ln>
            <a:solidFill>
              <a:schemeClr val="accent1">
                <a:lumMod val="75000"/>
              </a:schemeClr>
            </a:solidFill>
          </a:ln>
        </p:spPr>
        <p:txBody>
          <a:bodyPr wrap="square" rtlCol="0">
            <a:spAutoFit/>
          </a:bodyPr>
          <a:lstStyle/>
          <a:p>
            <a:pPr algn="ctr"/>
            <a:r>
              <a:rPr lang="en-US" altLang="zh-CN" sz="3600" dirty="0" smtClean="0">
                <a:solidFill>
                  <a:srgbClr val="FFFF00"/>
                </a:solidFill>
              </a:rPr>
              <a:t>1*(2+3)=6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18"/>
                                        </p:tgtEl>
                                        <p:attrNameLst>
                                          <p:attrName>style.visibility</p:attrName>
                                        </p:attrNameLst>
                                      </p:cBhvr>
                                      <p:to>
                                        <p:strVal val="visible"/>
                                      </p:to>
                                    </p:set>
                                    <p:anim calcmode="discrete" valueType="clr">
                                      <p:cBhvr override="childStyle">
                                        <p:cTn id="1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8"/>
                                        </p:tgtEl>
                                        <p:attrNameLst>
                                          <p:attrName>fillcolor</p:attrName>
                                        </p:attrNameLst>
                                      </p:cBhvr>
                                      <p:tavLst>
                                        <p:tav tm="0">
                                          <p:val>
                                            <p:clrVal>
                                              <a:schemeClr val="accent2"/>
                                            </p:clrVal>
                                          </p:val>
                                        </p:tav>
                                        <p:tav tm="50000">
                                          <p:val>
                                            <p:clrVal>
                                              <a:schemeClr val="hlink"/>
                                            </p:clrVal>
                                          </p:val>
                                        </p:tav>
                                      </p:tavLst>
                                    </p:anim>
                                    <p:set>
                                      <p:cBhvr>
                                        <p:cTn id="15" dur="80"/>
                                        <p:tgtEl>
                                          <p:spTgt spid="18"/>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decel="5000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8" decel="5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000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0-#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8" decel="5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P spid="19" grpId="0"/>
      <p:bldP spid="20" grpId="0" animBg="1"/>
      <p:bldP spid="21"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68760"/>
            <a:ext cx="8363272" cy="5589240"/>
          </a:xfrm>
        </p:spPr>
        <p:txBody>
          <a:bodyPr>
            <a:normAutofit/>
          </a:bodyPr>
          <a:lstStyle/>
          <a:p>
            <a:pPr marL="36576" indent="0"/>
            <a:r>
              <a:rPr lang="en-US" altLang="zh-CN" sz="3600" dirty="0" smtClean="0"/>
              <a:t>()</a:t>
            </a:r>
            <a:r>
              <a:rPr lang="zh-CN" altLang="en-US" sz="3600" dirty="0" smtClean="0"/>
              <a:t>是子表达式的标识，同时，匹配结果会保存起来，最后一同给出</a:t>
            </a:r>
            <a:endParaRPr lang="en-US" altLang="zh-CN" sz="3600" dirty="0" smtClean="0"/>
          </a:p>
          <a:p>
            <a:pPr marL="36576" indent="0"/>
            <a:r>
              <a:rPr lang="zh-CN" altLang="en-US" sz="3600" dirty="0" smtClean="0"/>
              <a:t>在表达式中可以直接引用（比如表达式</a:t>
            </a:r>
            <a:r>
              <a:rPr lang="en-US" sz="3600" b="1" dirty="0" smtClean="0"/>
              <a:t>([</a:t>
            </a:r>
            <a:r>
              <a:rPr lang="en-US" sz="3600" b="1" dirty="0" err="1" smtClean="0"/>
              <a:t>ab</a:t>
            </a:r>
            <a:r>
              <a:rPr lang="en-US" sz="3600" b="1" dirty="0" smtClean="0"/>
              <a:t>])\1</a:t>
            </a:r>
            <a:r>
              <a:rPr lang="zh-CN" altLang="en-US" sz="3600" dirty="0" smtClean="0"/>
              <a:t>用来匹配字符串</a:t>
            </a:r>
            <a:r>
              <a:rPr lang="en-US" altLang="zh-CN" sz="3600" dirty="0" err="1" smtClean="0"/>
              <a:t>aa</a:t>
            </a:r>
            <a:r>
              <a:rPr lang="zh-CN" altLang="en-US" sz="3600" dirty="0" smtClean="0"/>
              <a:t>，或者</a:t>
            </a:r>
            <a:r>
              <a:rPr lang="en-US" altLang="zh-CN" sz="3600" dirty="0" smtClean="0"/>
              <a:t>bb</a:t>
            </a:r>
            <a:r>
              <a:rPr lang="zh-CN" altLang="en-US" sz="3600" dirty="0" smtClean="0"/>
              <a:t>，但是不能匹配</a:t>
            </a:r>
            <a:r>
              <a:rPr lang="en-US" altLang="zh-CN" sz="3600" dirty="0" err="1" smtClean="0"/>
              <a:t>ab</a:t>
            </a:r>
            <a:r>
              <a:rPr lang="zh-CN" altLang="en-US" sz="3600" dirty="0" smtClean="0"/>
              <a:t>，也不能匹配</a:t>
            </a:r>
            <a:r>
              <a:rPr lang="en-US" altLang="zh-CN" sz="3600" dirty="0" err="1" smtClean="0"/>
              <a:t>ba</a:t>
            </a:r>
            <a:r>
              <a:rPr lang="zh-CN" altLang="en-US" sz="3600" dirty="0" smtClean="0"/>
              <a:t>）</a:t>
            </a:r>
            <a:endParaRPr lang="en-US" altLang="zh-CN" sz="3600" dirty="0" smtClean="0"/>
          </a:p>
          <a:p>
            <a:pPr marL="36576" indent="0"/>
            <a:r>
              <a:rPr lang="zh-CN" altLang="en-US" sz="3600" dirty="0" smtClean="0"/>
              <a:t>捕获不分组 </a:t>
            </a:r>
            <a:r>
              <a:rPr lang="en-US" altLang="zh-CN" sz="3600" dirty="0" smtClean="0"/>
              <a:t>(?:)</a:t>
            </a:r>
          </a:p>
        </p:txBody>
      </p:sp>
      <p:sp>
        <p:nvSpPr>
          <p:cNvPr id="2" name="标题 1"/>
          <p:cNvSpPr>
            <a:spLocks noGrp="1"/>
          </p:cNvSpPr>
          <p:nvPr>
            <p:ph type="title"/>
          </p:nvPr>
        </p:nvSpPr>
        <p:spPr/>
        <p:txBody>
          <a:bodyPr>
            <a:normAutofit/>
          </a:bodyPr>
          <a:lstStyle/>
          <a:p>
            <a:r>
              <a:rPr lang="zh-CN" altLang="en-US" sz="3600" dirty="0" smtClean="0"/>
              <a:t>捕获组</a:t>
            </a:r>
            <a:r>
              <a:rPr lang="en-US" altLang="zh-CN" sz="2200" dirty="0" smtClean="0"/>
              <a:t>(capture group)</a:t>
            </a:r>
            <a:r>
              <a:rPr lang="zh-CN" altLang="en-US" sz="3600" dirty="0" smtClean="0"/>
              <a:t>与反向引用</a:t>
            </a:r>
            <a:r>
              <a:rPr lang="en-US" altLang="zh-CN" sz="3600" dirty="0" smtClean="0"/>
              <a:t>-</a:t>
            </a:r>
            <a:r>
              <a:rPr lang="zh-CN" altLang="en-US" sz="3600" dirty="0" smtClean="0"/>
              <a:t>正则语言</a:t>
            </a:r>
            <a:endParaRPr lang="zh-CN" altLang="en-US" sz="3600" dirty="0"/>
          </a:p>
        </p:txBody>
      </p:sp>
    </p:spTree>
    <p:extLst>
      <p:ext uri="{BB962C8B-B14F-4D97-AF65-F5344CB8AC3E}">
        <p14:creationId xmlns="" xmlns:p14="http://schemas.microsoft.com/office/powerpoint/2010/main" val="47319297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96944" cy="5376090"/>
          </a:xfrm>
        </p:spPr>
        <p:txBody>
          <a:bodyPr>
            <a:normAutofit fontScale="77500" lnSpcReduction="20000"/>
          </a:bodyPr>
          <a:lstStyle/>
          <a:p>
            <a:pPr>
              <a:buNone/>
            </a:pPr>
            <a:r>
              <a:rPr lang="zh-CN" altLang="en-US" dirty="0" smtClean="0"/>
              <a:t>正则</a:t>
            </a:r>
            <a:r>
              <a:rPr lang="en-US" dirty="0" smtClean="0"/>
              <a:t> /^(a*)</a:t>
            </a:r>
            <a:r>
              <a:rPr lang="en-US" dirty="0" err="1" smtClean="0"/>
              <a:t>ab</a:t>
            </a:r>
            <a:r>
              <a:rPr lang="en-US" dirty="0" smtClean="0"/>
              <a:t>$/</a:t>
            </a:r>
            <a:r>
              <a:rPr lang="zh-CN" altLang="en-US" dirty="0" smtClean="0"/>
              <a:t> 和字符串</a:t>
            </a:r>
            <a:r>
              <a:rPr lang="en-US" dirty="0" smtClean="0"/>
              <a:t> </a:t>
            </a:r>
            <a:r>
              <a:rPr lang="en-US" dirty="0" err="1" smtClean="0"/>
              <a:t>aaaaab</a:t>
            </a:r>
            <a:r>
              <a:rPr lang="en-US" dirty="0" smtClean="0"/>
              <a:t> </a:t>
            </a:r>
            <a:r>
              <a:rPr lang="zh-CN" altLang="en-US" dirty="0" smtClean="0"/>
              <a:t>匹配。结果如何呢？</a:t>
            </a:r>
          </a:p>
          <a:p>
            <a:pPr>
              <a:buNone/>
            </a:pPr>
            <a:r>
              <a:rPr lang="zh-CN" altLang="en-US" dirty="0" smtClean="0"/>
              <a:t>两者匹配，捕获组捕获到字符串</a:t>
            </a:r>
            <a:r>
              <a:rPr lang="en-US" dirty="0" smtClean="0"/>
              <a:t> </a:t>
            </a:r>
            <a:r>
              <a:rPr lang="en-US" dirty="0" err="1" smtClean="0"/>
              <a:t>aaaa</a:t>
            </a:r>
            <a:r>
              <a:rPr lang="zh-CN" altLang="en-US" dirty="0" smtClean="0"/>
              <a:t>，因为捕获组后续的表达式占用了</a:t>
            </a:r>
            <a:r>
              <a:rPr lang="en-US" dirty="0" smtClean="0"/>
              <a:t> 1 </a:t>
            </a:r>
            <a:r>
              <a:rPr lang="zh-CN" altLang="en-US" dirty="0" smtClean="0"/>
              <a:t>个</a:t>
            </a:r>
            <a:r>
              <a:rPr lang="en-US" dirty="0" smtClean="0"/>
              <a:t> a </a:t>
            </a:r>
            <a:r>
              <a:rPr lang="zh-CN" altLang="en-US" dirty="0" smtClean="0"/>
              <a:t>字符。</a:t>
            </a:r>
          </a:p>
          <a:p>
            <a:pPr>
              <a:buNone/>
            </a:pPr>
            <a:r>
              <a:rPr lang="zh-CN" altLang="en-US" dirty="0" smtClean="0"/>
              <a:t>让我们一步一步来看：</a:t>
            </a:r>
          </a:p>
          <a:p>
            <a:pPr marL="550926" lvl="0" indent="-514350">
              <a:buFont typeface="+mj-lt"/>
              <a:buAutoNum type="arabicPeriod"/>
            </a:pPr>
            <a:r>
              <a:rPr lang="zh-CN" altLang="en-US" dirty="0" smtClean="0"/>
              <a:t>匹配开始</a:t>
            </a:r>
            <a:r>
              <a:rPr lang="en-US" dirty="0" smtClean="0"/>
              <a:t> (a*) </a:t>
            </a:r>
            <a:r>
              <a:rPr lang="zh-CN" altLang="en-US" dirty="0" smtClean="0"/>
              <a:t>捕获尽可能多的字符</a:t>
            </a:r>
            <a:r>
              <a:rPr lang="en-US" dirty="0" smtClean="0"/>
              <a:t> a</a:t>
            </a:r>
            <a:r>
              <a:rPr lang="zh-CN" altLang="en-US" dirty="0" smtClean="0"/>
              <a:t>。</a:t>
            </a:r>
          </a:p>
          <a:p>
            <a:pPr marL="550926" lvl="0" indent="-514350">
              <a:buFont typeface="+mj-lt"/>
              <a:buAutoNum type="arabicPeriod"/>
            </a:pPr>
            <a:r>
              <a:rPr lang="en-US" dirty="0" smtClean="0"/>
              <a:t>(a*) </a:t>
            </a:r>
            <a:r>
              <a:rPr lang="zh-CN" altLang="en-US" dirty="0" smtClean="0"/>
              <a:t>一直捕获，直到遇到字符</a:t>
            </a:r>
            <a:r>
              <a:rPr lang="en-US" dirty="0" smtClean="0"/>
              <a:t> b</a:t>
            </a:r>
            <a:r>
              <a:rPr lang="zh-CN" altLang="en-US" dirty="0" smtClean="0"/>
              <a:t>。这时</a:t>
            </a:r>
            <a:r>
              <a:rPr lang="en-US" dirty="0" smtClean="0"/>
              <a:t> (a*) </a:t>
            </a:r>
            <a:r>
              <a:rPr lang="zh-CN" altLang="en-US" dirty="0" smtClean="0"/>
              <a:t>已经捕获了</a:t>
            </a:r>
            <a:r>
              <a:rPr lang="en-US" dirty="0" smtClean="0"/>
              <a:t> </a:t>
            </a:r>
            <a:r>
              <a:rPr lang="en-US" dirty="0" err="1" smtClean="0"/>
              <a:t>aaaaa</a:t>
            </a:r>
            <a:r>
              <a:rPr lang="zh-CN" altLang="en-US" dirty="0" smtClean="0"/>
              <a:t>。</a:t>
            </a:r>
          </a:p>
          <a:p>
            <a:pPr marL="550926" lvl="0" indent="-514350">
              <a:buFont typeface="+mj-lt"/>
              <a:buAutoNum type="arabicPeriod"/>
            </a:pPr>
            <a:r>
              <a:rPr lang="zh-CN" altLang="en-US" dirty="0" smtClean="0"/>
              <a:t>正则表达式继续执行</a:t>
            </a:r>
            <a:r>
              <a:rPr lang="en-US" dirty="0" smtClean="0"/>
              <a:t> (a*) </a:t>
            </a:r>
            <a:r>
              <a:rPr lang="zh-CN" altLang="en-US" dirty="0" smtClean="0"/>
              <a:t>之后的</a:t>
            </a:r>
            <a:r>
              <a:rPr lang="en-US" dirty="0" smtClean="0"/>
              <a:t> </a:t>
            </a:r>
            <a:r>
              <a:rPr lang="en-US" dirty="0" err="1" smtClean="0"/>
              <a:t>ab</a:t>
            </a:r>
            <a:r>
              <a:rPr lang="en-US" dirty="0" smtClean="0"/>
              <a:t> </a:t>
            </a:r>
            <a:r>
              <a:rPr lang="zh-CN" altLang="en-US" dirty="0" smtClean="0"/>
              <a:t>匹配。但此时由于字符串仅剩一个</a:t>
            </a:r>
            <a:r>
              <a:rPr lang="en-US" dirty="0" smtClean="0"/>
              <a:t> b </a:t>
            </a:r>
            <a:r>
              <a:rPr lang="zh-CN" altLang="en-US" dirty="0" smtClean="0"/>
              <a:t>字符。导致无法完成匹配。</a:t>
            </a:r>
          </a:p>
          <a:p>
            <a:pPr marL="550926" lvl="0" indent="-514350">
              <a:buFont typeface="+mj-lt"/>
              <a:buAutoNum type="arabicPeriod"/>
            </a:pPr>
            <a:r>
              <a:rPr lang="en-US" dirty="0" smtClean="0"/>
              <a:t>(a*) </a:t>
            </a:r>
            <a:r>
              <a:rPr lang="zh-CN" altLang="en-US" dirty="0" smtClean="0"/>
              <a:t>从已捕获的字符串中“吐”出一个字符</a:t>
            </a:r>
            <a:r>
              <a:rPr lang="en-US" dirty="0" smtClean="0"/>
              <a:t> a</a:t>
            </a:r>
            <a:r>
              <a:rPr lang="zh-CN" altLang="en-US" dirty="0" smtClean="0"/>
              <a:t>。这时捕获结果为</a:t>
            </a:r>
            <a:r>
              <a:rPr lang="en-US" dirty="0" smtClean="0"/>
              <a:t> </a:t>
            </a:r>
            <a:r>
              <a:rPr lang="en-US" dirty="0" err="1" smtClean="0"/>
              <a:t>aaaa</a:t>
            </a:r>
            <a:r>
              <a:rPr lang="zh-CN" altLang="en-US" dirty="0" smtClean="0"/>
              <a:t>，剩余字符串为</a:t>
            </a:r>
            <a:r>
              <a:rPr lang="en-US" dirty="0" smtClean="0"/>
              <a:t> </a:t>
            </a:r>
            <a:r>
              <a:rPr lang="en-US" dirty="0" err="1" smtClean="0"/>
              <a:t>ab</a:t>
            </a:r>
            <a:r>
              <a:rPr lang="zh-CN" altLang="en-US" dirty="0" smtClean="0"/>
              <a:t>。</a:t>
            </a:r>
          </a:p>
          <a:p>
            <a:pPr marL="550926" lvl="0" indent="-514350">
              <a:buFont typeface="+mj-lt"/>
              <a:buAutoNum type="arabicPeriod"/>
            </a:pPr>
            <a:r>
              <a:rPr lang="zh-CN" altLang="en-US" dirty="0" smtClean="0"/>
              <a:t>重新执行正则中</a:t>
            </a:r>
            <a:r>
              <a:rPr lang="en-US" dirty="0" smtClean="0"/>
              <a:t> </a:t>
            </a:r>
            <a:r>
              <a:rPr lang="en-US" dirty="0" err="1" smtClean="0"/>
              <a:t>ab</a:t>
            </a:r>
            <a:r>
              <a:rPr lang="zh-CN" altLang="en-US" dirty="0" smtClean="0"/>
              <a:t>的匹配。发现正好与剩余字符串匹配。整个匹配过程结束。返回捕获结果</a:t>
            </a:r>
            <a:r>
              <a:rPr lang="en-US" dirty="0" smtClean="0"/>
              <a:t> </a:t>
            </a:r>
            <a:r>
              <a:rPr lang="en-US" dirty="0" err="1" smtClean="0"/>
              <a:t>aaaa</a:t>
            </a:r>
            <a:r>
              <a:rPr lang="zh-CN" altLang="en-US" dirty="0" smtClean="0"/>
              <a:t>。</a:t>
            </a:r>
          </a:p>
          <a:p>
            <a:pPr>
              <a:buNone/>
            </a:pPr>
            <a:r>
              <a:rPr lang="zh-CN" altLang="en-US" dirty="0" smtClean="0"/>
              <a:t>从第</a:t>
            </a:r>
            <a:r>
              <a:rPr lang="en-US" dirty="0" smtClean="0"/>
              <a:t>3</a:t>
            </a:r>
            <a:r>
              <a:rPr lang="zh-CN" altLang="en-US" dirty="0" smtClean="0"/>
              <a:t>，</a:t>
            </a:r>
            <a:r>
              <a:rPr lang="en-US" dirty="0" smtClean="0"/>
              <a:t>4</a:t>
            </a:r>
            <a:r>
              <a:rPr lang="zh-CN" altLang="en-US" dirty="0" smtClean="0"/>
              <a:t>步可以看到，暂时的无法匹配并不会立即导致整体匹配失败。而是会从捕获组中“吐出”字符以尝试。这个“吐出”的过程就叫</a:t>
            </a:r>
            <a:r>
              <a:rPr lang="zh-CN" altLang="en-US" b="1" dirty="0" smtClean="0"/>
              <a:t>回溯</a:t>
            </a:r>
            <a:r>
              <a:rPr lang="zh-CN" altLang="en-US" dirty="0" smtClean="0"/>
              <a:t>。</a:t>
            </a:r>
          </a:p>
          <a:p>
            <a:pPr>
              <a:buNone/>
            </a:pPr>
            <a:r>
              <a:rPr lang="zh-CN" altLang="en-US" dirty="0" smtClean="0"/>
              <a:t>回溯并不仅执行一次，而是会一直回溯到另一个极端。对于</a:t>
            </a:r>
            <a:r>
              <a:rPr lang="en-US" dirty="0" smtClean="0"/>
              <a:t> * </a:t>
            </a:r>
            <a:r>
              <a:rPr lang="zh-CN" altLang="en-US" dirty="0" smtClean="0"/>
              <a:t>符号而言，就是匹配</a:t>
            </a:r>
            <a:r>
              <a:rPr lang="en-US" dirty="0" smtClean="0"/>
              <a:t> 0 </a:t>
            </a:r>
            <a:r>
              <a:rPr lang="zh-CN" altLang="en-US" dirty="0" smtClean="0"/>
              <a:t>次的情况。</a:t>
            </a:r>
            <a:endParaRPr lang="zh-CN" altLang="en-US" dirty="0"/>
          </a:p>
        </p:txBody>
      </p:sp>
      <p:sp>
        <p:nvSpPr>
          <p:cNvPr id="2" name="标题 1"/>
          <p:cNvSpPr>
            <a:spLocks noGrp="1"/>
          </p:cNvSpPr>
          <p:nvPr>
            <p:ph type="title"/>
          </p:nvPr>
        </p:nvSpPr>
        <p:spPr>
          <a:xfrm>
            <a:off x="395536" y="116632"/>
            <a:ext cx="7467600" cy="994122"/>
          </a:xfrm>
        </p:spPr>
        <p:txBody>
          <a:bodyPr>
            <a:normAutofit/>
          </a:bodyPr>
          <a:lstStyle/>
          <a:p>
            <a:r>
              <a:rPr lang="zh-CN" altLang="en-US" sz="4400" dirty="0" smtClean="0"/>
              <a:t>回溯</a:t>
            </a:r>
            <a:r>
              <a:rPr lang="en-US" altLang="zh-CN" sz="4400" dirty="0" smtClean="0"/>
              <a:t>-</a:t>
            </a:r>
            <a:r>
              <a:rPr lang="zh-CN" altLang="en-US" sz="4400" dirty="0" smtClean="0"/>
              <a:t>正则语言</a:t>
            </a:r>
            <a:endParaRPr lang="zh-CN" altLang="en-US" sz="4400" dirty="0"/>
          </a:p>
        </p:txBody>
      </p:sp>
    </p:spTree>
    <p:extLst>
      <p:ext uri="{BB962C8B-B14F-4D97-AF65-F5344CB8AC3E}">
        <p14:creationId xmlns="" xmlns:p14="http://schemas.microsoft.com/office/powerpoint/2010/main" val="116351186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928802"/>
            <a:ext cx="8229600" cy="4162250"/>
          </a:xfrm>
        </p:spPr>
        <p:txBody>
          <a:bodyPr/>
          <a:lstStyle/>
          <a:p>
            <a:r>
              <a:rPr lang="zh-CN" altLang="en-US" dirty="0" smtClean="0"/>
              <a:t>递归</a:t>
            </a:r>
            <a:endParaRPr lang="en-US" altLang="zh-CN" dirty="0" smtClean="0"/>
          </a:p>
          <a:p>
            <a:r>
              <a:rPr lang="zh-CN" altLang="en-US" dirty="0" smtClean="0"/>
              <a:t>条件判断</a:t>
            </a:r>
            <a:endParaRPr lang="en-US" altLang="zh-CN" dirty="0" smtClean="0"/>
          </a:p>
          <a:p>
            <a:r>
              <a:rPr lang="zh-CN" altLang="en-US" dirty="0" smtClean="0"/>
              <a:t>字符编码</a:t>
            </a:r>
            <a:endParaRPr lang="en-US" altLang="zh-CN" dirty="0" smtClean="0"/>
          </a:p>
          <a:p>
            <a:r>
              <a:rPr lang="zh-CN" altLang="en-US" dirty="0" smtClean="0"/>
              <a:t>语言特性</a:t>
            </a:r>
            <a:endParaRPr lang="en-US" altLang="zh-CN" dirty="0" smtClean="0"/>
          </a:p>
          <a:p>
            <a:r>
              <a:rPr lang="zh-CN" altLang="en-US" dirty="0" smtClean="0"/>
              <a:t>修饰符</a:t>
            </a:r>
            <a:endParaRPr lang="en-US" altLang="zh-CN" dirty="0" smtClean="0"/>
          </a:p>
          <a:p>
            <a:r>
              <a:rPr lang="en-US" altLang="zh-CN" dirty="0" smtClean="0"/>
              <a:t>NFA</a:t>
            </a:r>
            <a:r>
              <a:rPr lang="zh-CN" altLang="en-US" dirty="0" smtClean="0"/>
              <a:t>表达式主导、</a:t>
            </a:r>
            <a:r>
              <a:rPr lang="en-US" altLang="zh-CN" dirty="0" smtClean="0"/>
              <a:t>DFA</a:t>
            </a:r>
            <a:r>
              <a:rPr lang="zh-CN" altLang="en-US" dirty="0" smtClean="0"/>
              <a:t>文字主导</a:t>
            </a:r>
            <a:endParaRPr lang="en-US" altLang="zh-CN" dirty="0" smtClean="0"/>
          </a:p>
        </p:txBody>
      </p:sp>
      <p:sp>
        <p:nvSpPr>
          <p:cNvPr id="2" name="标题 1"/>
          <p:cNvSpPr>
            <a:spLocks noGrp="1"/>
          </p:cNvSpPr>
          <p:nvPr>
            <p:ph type="title"/>
          </p:nvPr>
        </p:nvSpPr>
        <p:spPr/>
        <p:txBody>
          <a:bodyPr/>
          <a:lstStyle/>
          <a:p>
            <a:r>
              <a:rPr lang="zh-CN" altLang="en-US" dirty="0" smtClean="0"/>
              <a:t>其他</a:t>
            </a:r>
            <a:r>
              <a:rPr lang="en-US" altLang="zh-CN" sz="4000" dirty="0" smtClean="0"/>
              <a:t>-</a:t>
            </a:r>
            <a:r>
              <a:rPr lang="zh-CN" altLang="en-US" sz="4000" dirty="0" smtClean="0"/>
              <a:t>正则语言</a:t>
            </a:r>
            <a:endParaRPr lang="zh-CN" altLang="en-US" dirty="0"/>
          </a:p>
        </p:txBody>
      </p:sp>
    </p:spTree>
    <p:extLst>
      <p:ext uri="{BB962C8B-B14F-4D97-AF65-F5344CB8AC3E}">
        <p14:creationId xmlns="" xmlns:p14="http://schemas.microsoft.com/office/powerpoint/2010/main" val="244733664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876630"/>
          </a:xfrm>
        </p:spPr>
        <p:txBody>
          <a:bodyPr>
            <a:normAutofit fontScale="85000" lnSpcReduction="10000"/>
          </a:bodyPr>
          <a:lstStyle/>
          <a:p>
            <a:pPr marL="36576" indent="0">
              <a:buNone/>
            </a:pPr>
            <a:r>
              <a:rPr lang="zh-CN" altLang="en-US" dirty="0" smtClean="0"/>
              <a:t>    具体说来</a:t>
            </a:r>
            <a:r>
              <a:rPr lang="zh-CN" altLang="en-US" dirty="0"/>
              <a:t>，就是谨慎用</a:t>
            </a:r>
            <a:r>
              <a:rPr lang="zh-CN" altLang="en-US" dirty="0">
                <a:solidFill>
                  <a:srgbClr val="00CC00"/>
                </a:solidFill>
              </a:rPr>
              <a:t>点号</a:t>
            </a:r>
            <a:r>
              <a:rPr lang="zh-CN" altLang="en-US" dirty="0"/>
              <a:t>这样的元字符，尽可能不用</a:t>
            </a:r>
            <a:r>
              <a:rPr lang="zh-CN" altLang="en-US" dirty="0">
                <a:solidFill>
                  <a:srgbClr val="00CC00"/>
                </a:solidFill>
              </a:rPr>
              <a:t>星号</a:t>
            </a:r>
            <a:r>
              <a:rPr lang="zh-CN" altLang="en-US" dirty="0"/>
              <a:t>和</a:t>
            </a:r>
            <a:r>
              <a:rPr lang="zh-CN" altLang="en-US" dirty="0">
                <a:solidFill>
                  <a:srgbClr val="00CC00"/>
                </a:solidFill>
              </a:rPr>
              <a:t>加号</a:t>
            </a:r>
            <a:r>
              <a:rPr lang="zh-CN" altLang="en-US" dirty="0"/>
              <a:t>这样的任意量词。只要能确定范围的，例如</a:t>
            </a:r>
            <a:r>
              <a:rPr lang="en-US" altLang="zh-CN" dirty="0">
                <a:solidFill>
                  <a:srgbClr val="00CC00"/>
                </a:solidFill>
              </a:rPr>
              <a:t>\w</a:t>
            </a:r>
            <a:r>
              <a:rPr lang="zh-CN" altLang="en-US" dirty="0"/>
              <a:t>，就不要用</a:t>
            </a:r>
            <a:r>
              <a:rPr lang="zh-CN" altLang="en-US" dirty="0">
                <a:solidFill>
                  <a:srgbClr val="00CC00"/>
                </a:solidFill>
              </a:rPr>
              <a:t>点号</a:t>
            </a:r>
            <a:r>
              <a:rPr lang="zh-CN" altLang="en-US" dirty="0"/>
              <a:t>；只要能够预测重复次数的，就不要用任意量词。例如，写析取</a:t>
            </a:r>
            <a:r>
              <a:rPr lang="en-US" altLang="zh-CN" dirty="0"/>
              <a:t>twitter</a:t>
            </a:r>
            <a:r>
              <a:rPr lang="zh-CN" altLang="en-US" dirty="0"/>
              <a:t>消息的脚本，假设一条消息的</a:t>
            </a:r>
            <a:r>
              <a:rPr lang="en-US" altLang="zh-CN" dirty="0"/>
              <a:t>xml</a:t>
            </a:r>
            <a:r>
              <a:rPr lang="zh-CN" altLang="en-US" dirty="0"/>
              <a:t>正文部分结构是</a:t>
            </a:r>
            <a:r>
              <a:rPr lang="en-US" altLang="zh-CN" dirty="0"/>
              <a:t>&lt;</a:t>
            </a:r>
            <a:r>
              <a:rPr lang="en-US" altLang="zh-CN" dirty="0">
                <a:solidFill>
                  <a:srgbClr val="FFC000"/>
                </a:solidFill>
              </a:rPr>
              <a:t>span class=”</a:t>
            </a:r>
            <a:r>
              <a:rPr lang="en-US" altLang="zh-CN" dirty="0" err="1">
                <a:solidFill>
                  <a:srgbClr val="FFC000"/>
                </a:solidFill>
              </a:rPr>
              <a:t>msg</a:t>
            </a:r>
            <a:r>
              <a:rPr lang="en-US" altLang="zh-CN" dirty="0">
                <a:solidFill>
                  <a:srgbClr val="FFC000"/>
                </a:solidFill>
              </a:rPr>
              <a:t>”&gt;…&lt;/span&gt;</a:t>
            </a:r>
            <a:r>
              <a:rPr lang="zh-CN" altLang="en-US" dirty="0"/>
              <a:t>且正文中无尖括号，那么</a:t>
            </a:r>
            <a:r>
              <a:rPr lang="en-US" altLang="zh-CN" dirty="0">
                <a:solidFill>
                  <a:srgbClr val="FFC000"/>
                </a:solidFill>
              </a:rPr>
              <a:t>&lt;span class=”</a:t>
            </a:r>
            <a:r>
              <a:rPr lang="en-US" altLang="zh-CN" dirty="0" err="1">
                <a:solidFill>
                  <a:srgbClr val="FFC000"/>
                </a:solidFill>
              </a:rPr>
              <a:t>msg</a:t>
            </a:r>
            <a:r>
              <a:rPr lang="en-US" altLang="zh-CN" dirty="0">
                <a:solidFill>
                  <a:srgbClr val="FFC000"/>
                </a:solidFill>
              </a:rPr>
              <a:t>”&gt;[^&lt;]{1,480}&lt;/span&gt;</a:t>
            </a:r>
            <a:r>
              <a:rPr lang="zh-CN" altLang="en-US" dirty="0"/>
              <a:t>这种写法的思路要好于</a:t>
            </a:r>
            <a:r>
              <a:rPr lang="en-US" altLang="zh-CN" dirty="0">
                <a:solidFill>
                  <a:srgbClr val="FFC000"/>
                </a:solidFill>
              </a:rPr>
              <a:t>&lt;span class=”</a:t>
            </a:r>
            <a:r>
              <a:rPr lang="en-US" altLang="zh-CN" dirty="0" err="1">
                <a:solidFill>
                  <a:srgbClr val="FFC000"/>
                </a:solidFill>
              </a:rPr>
              <a:t>msg</a:t>
            </a:r>
            <a:r>
              <a:rPr lang="en-US" altLang="zh-CN" dirty="0">
                <a:solidFill>
                  <a:srgbClr val="FFC000"/>
                </a:solidFill>
              </a:rPr>
              <a:t>”&gt;.*&lt;/span</a:t>
            </a:r>
            <a:r>
              <a:rPr lang="en-US" altLang="zh-CN" dirty="0" smtClean="0">
                <a:solidFill>
                  <a:srgbClr val="FFC000"/>
                </a:solidFill>
              </a:rPr>
              <a:t>&gt;</a:t>
            </a:r>
          </a:p>
          <a:p>
            <a:pPr marL="36576" indent="0">
              <a:buNone/>
            </a:pPr>
            <a:r>
              <a:rPr lang="zh-CN" altLang="en-US" dirty="0" smtClean="0"/>
              <a:t>原因</a:t>
            </a:r>
            <a:r>
              <a:rPr lang="zh-CN" altLang="en-US" dirty="0"/>
              <a:t>有二</a:t>
            </a:r>
            <a:r>
              <a:rPr lang="zh-CN" altLang="en-US" dirty="0" smtClean="0"/>
              <a:t>：</a:t>
            </a:r>
            <a:endParaRPr lang="en-US" altLang="zh-CN" dirty="0" smtClean="0"/>
          </a:p>
          <a:p>
            <a:pPr>
              <a:buFont typeface="Wingdings" pitchFamily="2" charset="2"/>
              <a:buChar char="Ø"/>
            </a:pPr>
            <a:r>
              <a:rPr lang="zh-CN" altLang="en-US" sz="2300" dirty="0" smtClean="0"/>
              <a:t>一</a:t>
            </a:r>
            <a:r>
              <a:rPr lang="zh-CN" altLang="en-US" sz="2300" dirty="0"/>
              <a:t>是使用</a:t>
            </a:r>
            <a:r>
              <a:rPr lang="en-US" altLang="zh-CN" sz="2300" dirty="0">
                <a:solidFill>
                  <a:srgbClr val="00CC00"/>
                </a:solidFill>
              </a:rPr>
              <a:t>[^&lt;]</a:t>
            </a:r>
            <a:r>
              <a:rPr lang="zh-CN" altLang="en-US" sz="2300" dirty="0"/>
              <a:t>，它保证了文本的范围不会超出下一个</a:t>
            </a:r>
            <a:r>
              <a:rPr lang="zh-CN" altLang="en-US" sz="2300" dirty="0">
                <a:solidFill>
                  <a:srgbClr val="00CC00"/>
                </a:solidFill>
              </a:rPr>
              <a:t>小于号</a:t>
            </a:r>
            <a:r>
              <a:rPr lang="zh-CN" altLang="en-US" sz="2300" dirty="0"/>
              <a:t>所在的位置</a:t>
            </a:r>
            <a:r>
              <a:rPr lang="zh-CN" altLang="en-US" sz="2300" dirty="0" smtClean="0"/>
              <a:t>；</a:t>
            </a:r>
            <a:endParaRPr lang="en-US" altLang="zh-CN" sz="2300" dirty="0" smtClean="0"/>
          </a:p>
          <a:p>
            <a:pPr>
              <a:buFont typeface="Wingdings" pitchFamily="2" charset="2"/>
              <a:buChar char="Ø"/>
            </a:pPr>
            <a:r>
              <a:rPr lang="zh-CN" altLang="en-US" sz="2300" dirty="0" smtClean="0"/>
              <a:t>二</a:t>
            </a:r>
            <a:r>
              <a:rPr lang="zh-CN" altLang="en-US" sz="2300" dirty="0"/>
              <a:t>是明确长度范围，</a:t>
            </a:r>
            <a:r>
              <a:rPr lang="en-US" altLang="zh-CN" sz="2300" dirty="0">
                <a:solidFill>
                  <a:srgbClr val="00CC00"/>
                </a:solidFill>
              </a:rPr>
              <a:t>{1,480}</a:t>
            </a:r>
            <a:r>
              <a:rPr lang="zh-CN" altLang="en-US" sz="2300" dirty="0"/>
              <a:t>，其依据是一条</a:t>
            </a:r>
            <a:r>
              <a:rPr lang="en-US" altLang="zh-CN" sz="2300" dirty="0"/>
              <a:t>twitter</a:t>
            </a:r>
            <a:r>
              <a:rPr lang="zh-CN" altLang="en-US" sz="2300" dirty="0"/>
              <a:t>消息大致能的字符长度范围。当然，</a:t>
            </a:r>
            <a:r>
              <a:rPr lang="en-US" altLang="zh-CN" sz="2300" dirty="0">
                <a:solidFill>
                  <a:srgbClr val="00CC00"/>
                </a:solidFill>
              </a:rPr>
              <a:t>480</a:t>
            </a:r>
            <a:r>
              <a:rPr lang="zh-CN" altLang="en-US" sz="2300" dirty="0"/>
              <a:t>这个长度是否正确还可推敲，但是这种思路是值得借鉴的</a:t>
            </a:r>
            <a:r>
              <a:rPr lang="zh-CN" altLang="en-US" sz="2300" dirty="0" smtClean="0"/>
              <a:t>。</a:t>
            </a:r>
            <a:endParaRPr lang="en-US" altLang="zh-CN" sz="2300" dirty="0" smtClean="0"/>
          </a:p>
          <a:p>
            <a:pPr marL="36576" indent="0">
              <a:buNone/>
            </a:pPr>
            <a:r>
              <a:rPr lang="zh-CN" altLang="en-US" dirty="0" smtClean="0"/>
              <a:t>说</a:t>
            </a:r>
            <a:r>
              <a:rPr lang="zh-CN" altLang="en-US" dirty="0"/>
              <a:t>得狠一点，“滥用</a:t>
            </a:r>
            <a:r>
              <a:rPr lang="zh-CN" altLang="en-US" dirty="0">
                <a:solidFill>
                  <a:srgbClr val="FF0000"/>
                </a:solidFill>
              </a:rPr>
              <a:t>点号</a:t>
            </a:r>
            <a:r>
              <a:rPr lang="zh-CN" altLang="en-US" dirty="0"/>
              <a:t>、</a:t>
            </a:r>
            <a:r>
              <a:rPr lang="zh-CN" altLang="en-US" dirty="0">
                <a:solidFill>
                  <a:srgbClr val="FF0000"/>
                </a:solidFill>
              </a:rPr>
              <a:t>星号</a:t>
            </a:r>
            <a:r>
              <a:rPr lang="zh-CN" altLang="en-US" dirty="0"/>
              <a:t>和</a:t>
            </a:r>
            <a:r>
              <a:rPr lang="zh-CN" altLang="en-US" dirty="0" smtClean="0">
                <a:solidFill>
                  <a:srgbClr val="FF0000"/>
                </a:solidFill>
              </a:rPr>
              <a:t>加号</a:t>
            </a:r>
            <a:r>
              <a:rPr lang="zh-CN" altLang="en-US" dirty="0" smtClean="0"/>
              <a:t>甚至</a:t>
            </a:r>
            <a:r>
              <a:rPr lang="zh-CN" altLang="en-US" dirty="0" smtClean="0">
                <a:solidFill>
                  <a:srgbClr val="FF0000"/>
                </a:solidFill>
              </a:rPr>
              <a:t>括号</a:t>
            </a:r>
            <a:r>
              <a:rPr lang="zh-CN" altLang="en-US" dirty="0" smtClean="0"/>
              <a:t>是</a:t>
            </a:r>
            <a:r>
              <a:rPr lang="zh-CN" altLang="en-US" dirty="0"/>
              <a:t>不环保、不负责任的做法”。</a:t>
            </a:r>
          </a:p>
        </p:txBody>
      </p:sp>
      <p:sp>
        <p:nvSpPr>
          <p:cNvPr id="2" name="标题 1"/>
          <p:cNvSpPr>
            <a:spLocks noGrp="1"/>
          </p:cNvSpPr>
          <p:nvPr>
            <p:ph type="title"/>
          </p:nvPr>
        </p:nvSpPr>
        <p:spPr/>
        <p:txBody>
          <a:bodyPr/>
          <a:lstStyle/>
          <a:p>
            <a:r>
              <a:rPr lang="zh-CN" altLang="en-US" b="1" dirty="0" smtClean="0"/>
              <a:t>明确需求</a:t>
            </a:r>
            <a:r>
              <a:rPr lang="en-US" altLang="zh-CN" sz="4000" dirty="0" smtClean="0"/>
              <a:t>-</a:t>
            </a:r>
            <a:r>
              <a:rPr lang="zh-CN" altLang="en-US" sz="4000" dirty="0" smtClean="0"/>
              <a:t>正则语言</a:t>
            </a:r>
            <a:endParaRPr lang="zh-CN" altLang="en-US" dirty="0"/>
          </a:p>
        </p:txBody>
      </p:sp>
    </p:spTree>
    <p:extLst>
      <p:ext uri="{BB962C8B-B14F-4D97-AF65-F5344CB8AC3E}">
        <p14:creationId xmlns="" xmlns:p14="http://schemas.microsoft.com/office/powerpoint/2010/main" val="14192083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7931224" cy="820688"/>
          </a:xfrm>
        </p:spPr>
        <p:txBody>
          <a:bodyPr>
            <a:normAutofit fontScale="92500" lnSpcReduction="20000"/>
          </a:bodyPr>
          <a:lstStyle/>
          <a:p>
            <a:pPr marL="36576" indent="0">
              <a:buNone/>
            </a:pPr>
            <a:r>
              <a:rPr lang="en-US" altLang="zh-CN" dirty="0" smtClean="0"/>
              <a:t>c[</a:t>
            </a:r>
            <a:r>
              <a:rPr lang="en-US" altLang="zh-CN" dirty="0" err="1" smtClean="0"/>
              <a:t>af</a:t>
            </a:r>
            <a:r>
              <a:rPr lang="en-US" altLang="zh-CN" dirty="0" smtClean="0"/>
              <a:t>]t </a:t>
            </a:r>
            <a:r>
              <a:rPr lang="zh-CN" altLang="en-US" dirty="0" smtClean="0"/>
              <a:t>与</a:t>
            </a:r>
            <a:r>
              <a:rPr lang="en-US" altLang="zh-CN" dirty="0" smtClean="0"/>
              <a:t>c(</a:t>
            </a:r>
            <a:r>
              <a:rPr lang="en-US" altLang="zh-CN" dirty="0" err="1" smtClean="0"/>
              <a:t>a|b|c|d|e|f</a:t>
            </a:r>
            <a:r>
              <a:rPr lang="en-US" altLang="zh-CN" dirty="0" smtClean="0"/>
              <a:t>)t</a:t>
            </a:r>
          </a:p>
          <a:p>
            <a:pPr marL="36576" indent="0">
              <a:buNone/>
            </a:pPr>
            <a:r>
              <a:rPr lang="en-US" altLang="zh-CN" dirty="0" smtClean="0"/>
              <a:t>6</a:t>
            </a:r>
            <a:r>
              <a:rPr lang="zh-CN" altLang="en-US" dirty="0" smtClean="0"/>
              <a:t>次回溯</a:t>
            </a:r>
            <a:r>
              <a:rPr lang="en-US" altLang="zh-CN" dirty="0" smtClean="0"/>
              <a:t>(</a:t>
            </a:r>
            <a:r>
              <a:rPr lang="zh-CN" altLang="en-US" dirty="0" smtClean="0"/>
              <a:t>回溯的主要原因</a:t>
            </a:r>
            <a:r>
              <a:rPr lang="en-US" altLang="zh-CN" dirty="0" smtClean="0"/>
              <a:t>)</a:t>
            </a:r>
          </a:p>
          <a:p>
            <a:pPr marL="36576" indent="0">
              <a:buNone/>
            </a:pPr>
            <a:endParaRPr lang="zh-CN" altLang="en-US" dirty="0"/>
          </a:p>
        </p:txBody>
      </p:sp>
      <p:sp>
        <p:nvSpPr>
          <p:cNvPr id="2" name="标题 1"/>
          <p:cNvSpPr>
            <a:spLocks noGrp="1"/>
          </p:cNvSpPr>
          <p:nvPr>
            <p:ph type="title"/>
          </p:nvPr>
        </p:nvSpPr>
        <p:spPr/>
        <p:txBody>
          <a:bodyPr>
            <a:normAutofit/>
          </a:bodyPr>
          <a:lstStyle/>
          <a:p>
            <a:r>
              <a:rPr lang="zh-CN" altLang="en-US" dirty="0" smtClean="0"/>
              <a:t>最左优先原则</a:t>
            </a:r>
            <a:r>
              <a:rPr lang="en-US" altLang="zh-CN" sz="4000" dirty="0" smtClean="0"/>
              <a:t>-</a:t>
            </a:r>
            <a:r>
              <a:rPr lang="zh-CN" altLang="en-US" sz="4000" dirty="0" smtClean="0"/>
              <a:t>正则语言</a:t>
            </a:r>
            <a:endParaRPr lang="zh-CN" altLang="en-US" dirty="0"/>
          </a:p>
        </p:txBody>
      </p:sp>
      <p:sp>
        <p:nvSpPr>
          <p:cNvPr id="4" name="标题 1"/>
          <p:cNvSpPr txBox="1">
            <a:spLocks/>
          </p:cNvSpPr>
          <p:nvPr/>
        </p:nvSpPr>
        <p:spPr>
          <a:xfrm>
            <a:off x="395536" y="2636912"/>
            <a:ext cx="7467600" cy="926976"/>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zh-CN" altLang="en-US" dirty="0" smtClean="0"/>
              <a:t>适当使用边界字符</a:t>
            </a:r>
            <a:endParaRPr lang="zh-CN" altLang="en-US" dirty="0"/>
          </a:p>
        </p:txBody>
      </p:sp>
      <p:sp>
        <p:nvSpPr>
          <p:cNvPr id="5" name="TextBox 4"/>
          <p:cNvSpPr txBox="1"/>
          <p:nvPr/>
        </p:nvSpPr>
        <p:spPr>
          <a:xfrm>
            <a:off x="539552" y="3379222"/>
            <a:ext cx="4896544" cy="369332"/>
          </a:xfrm>
          <a:prstGeom prst="rect">
            <a:avLst/>
          </a:prstGeom>
          <a:noFill/>
        </p:spPr>
        <p:txBody>
          <a:bodyPr wrap="square" rtlCol="0">
            <a:spAutoFit/>
          </a:bodyPr>
          <a:lstStyle/>
          <a:p>
            <a:r>
              <a:rPr lang="en-US" altLang="zh-CN" dirty="0" smtClean="0"/>
              <a:t>\</a:t>
            </a:r>
            <a:r>
              <a:rPr lang="en-US" altLang="zh-CN" dirty="0" err="1" smtClean="0"/>
              <a:t>bthe</a:t>
            </a:r>
            <a:r>
              <a:rPr lang="en-US" altLang="zh-CN" dirty="0" smtClean="0"/>
              <a:t>\b </a:t>
            </a:r>
            <a:r>
              <a:rPr lang="zh-CN" altLang="en-US" dirty="0" smtClean="0"/>
              <a:t>匹配  </a:t>
            </a:r>
            <a:r>
              <a:rPr lang="en-US" altLang="zh-CN" dirty="0" smtClean="0"/>
              <a:t>the </a:t>
            </a:r>
            <a:r>
              <a:rPr lang="zh-CN" altLang="en-US" dirty="0" smtClean="0"/>
              <a:t>不匹配 </a:t>
            </a:r>
            <a:r>
              <a:rPr lang="en-US" altLang="zh-CN" dirty="0" smtClean="0"/>
              <a:t>there</a:t>
            </a:r>
            <a:endParaRPr lang="zh-CN" altLang="en-US" dirty="0"/>
          </a:p>
        </p:txBody>
      </p:sp>
      <p:sp>
        <p:nvSpPr>
          <p:cNvPr id="6" name="TextBox 5"/>
          <p:cNvSpPr txBox="1"/>
          <p:nvPr/>
        </p:nvSpPr>
        <p:spPr>
          <a:xfrm>
            <a:off x="652772" y="3933056"/>
            <a:ext cx="3024336" cy="369332"/>
          </a:xfrm>
          <a:prstGeom prst="rect">
            <a:avLst/>
          </a:prstGeom>
          <a:noFill/>
        </p:spPr>
        <p:txBody>
          <a:bodyPr wrap="square" rtlCol="0">
            <a:spAutoFit/>
          </a:bodyPr>
          <a:lstStyle/>
          <a:p>
            <a:r>
              <a:rPr lang="en-US" altLang="zh-CN" dirty="0" smtClean="0"/>
              <a:t>^ $ </a:t>
            </a:r>
            <a:r>
              <a:rPr lang="zh-CN" altLang="en-US" dirty="0" smtClean="0"/>
              <a:t>等</a:t>
            </a:r>
            <a:endParaRPr lang="zh-CN" altLang="en-US" dirty="0"/>
          </a:p>
        </p:txBody>
      </p:sp>
      <p:sp>
        <p:nvSpPr>
          <p:cNvPr id="7" name="标题 1"/>
          <p:cNvSpPr txBox="1">
            <a:spLocks/>
          </p:cNvSpPr>
          <p:nvPr/>
        </p:nvSpPr>
        <p:spPr>
          <a:xfrm>
            <a:off x="395536" y="4302388"/>
            <a:ext cx="7467600" cy="926976"/>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zh-CN" altLang="en-US" dirty="0" smtClean="0"/>
              <a:t>分支顺序</a:t>
            </a:r>
            <a:endParaRPr lang="zh-CN" altLang="en-US" dirty="0"/>
          </a:p>
        </p:txBody>
      </p:sp>
      <p:sp>
        <p:nvSpPr>
          <p:cNvPr id="8" name="TextBox 7"/>
          <p:cNvSpPr txBox="1"/>
          <p:nvPr/>
        </p:nvSpPr>
        <p:spPr>
          <a:xfrm>
            <a:off x="539552" y="5445224"/>
            <a:ext cx="6912768" cy="369332"/>
          </a:xfrm>
          <a:prstGeom prst="rect">
            <a:avLst/>
          </a:prstGeom>
          <a:noFill/>
        </p:spPr>
        <p:txBody>
          <a:bodyPr wrap="square" rtlCol="0">
            <a:spAutoFit/>
          </a:bodyPr>
          <a:lstStyle/>
          <a:p>
            <a:r>
              <a:rPr lang="zh-CN" altLang="en-US" dirty="0" smtClean="0"/>
              <a:t>可以选择字符串中最常出现的字符串放到分支最前面</a:t>
            </a:r>
            <a:endParaRPr lang="zh-CN" altLang="en-US"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7467600" cy="2692896"/>
          </a:xfrm>
        </p:spPr>
        <p:txBody>
          <a:bodyPr/>
          <a:lstStyle/>
          <a:p>
            <a:pPr marL="36576" indent="0">
              <a:buNone/>
            </a:pPr>
            <a:r>
              <a:rPr lang="zh-CN" altLang="en-US" dirty="0" smtClean="0"/>
              <a:t>每使用一个普通括号</a:t>
            </a:r>
            <a:r>
              <a:rPr lang="en-US" altLang="zh-CN" dirty="0" smtClean="0">
                <a:solidFill>
                  <a:srgbClr val="00CC00"/>
                </a:solidFill>
              </a:rPr>
              <a:t>()</a:t>
            </a:r>
            <a:r>
              <a:rPr lang="zh-CN" altLang="en-US" dirty="0" smtClean="0"/>
              <a:t>而不是非捕获型括号</a:t>
            </a:r>
            <a:r>
              <a:rPr lang="en-US" altLang="zh-CN" dirty="0" smtClean="0">
                <a:solidFill>
                  <a:srgbClr val="00CC00"/>
                </a:solidFill>
              </a:rPr>
              <a:t>(?:…)</a:t>
            </a:r>
            <a:r>
              <a:rPr lang="zh-CN" altLang="en-US" dirty="0"/>
              <a:t>，就会保留</a:t>
            </a:r>
            <a:r>
              <a:rPr lang="zh-CN" altLang="en-US" dirty="0" smtClean="0"/>
              <a:t>一部分</a:t>
            </a:r>
            <a:r>
              <a:rPr lang="zh-CN" altLang="en-US" dirty="0"/>
              <a:t>内存等着你再次访问</a:t>
            </a:r>
            <a:r>
              <a:rPr lang="zh-CN" altLang="en-US" dirty="0" smtClean="0"/>
              <a:t>。养成</a:t>
            </a:r>
            <a:r>
              <a:rPr lang="zh-CN" altLang="en-US" dirty="0"/>
              <a:t>合理使用</a:t>
            </a:r>
            <a:r>
              <a:rPr lang="en-US" altLang="zh-CN" dirty="0">
                <a:solidFill>
                  <a:srgbClr val="00CC00"/>
                </a:solidFill>
              </a:rPr>
              <a:t>(?:…)</a:t>
            </a:r>
            <a:r>
              <a:rPr lang="zh-CN" altLang="en-US" dirty="0"/>
              <a:t>括号的习惯</a:t>
            </a:r>
            <a:r>
              <a:rPr lang="zh-CN" altLang="en-US" dirty="0" smtClean="0"/>
              <a:t>。</a:t>
            </a:r>
            <a:endParaRPr lang="en-US" altLang="zh-CN" dirty="0" smtClean="0"/>
          </a:p>
        </p:txBody>
      </p:sp>
      <p:sp>
        <p:nvSpPr>
          <p:cNvPr id="2" name="标题 1"/>
          <p:cNvSpPr>
            <a:spLocks noGrp="1"/>
          </p:cNvSpPr>
          <p:nvPr>
            <p:ph type="title"/>
          </p:nvPr>
        </p:nvSpPr>
        <p:spPr/>
        <p:txBody>
          <a:bodyPr>
            <a:normAutofit/>
          </a:bodyPr>
          <a:lstStyle/>
          <a:p>
            <a:r>
              <a:rPr lang="zh-CN" altLang="en-US" b="1" dirty="0" smtClean="0"/>
              <a:t>避免使用括号</a:t>
            </a:r>
            <a:r>
              <a:rPr lang="en-US" altLang="zh-CN" sz="4000" dirty="0" smtClean="0"/>
              <a:t>-</a:t>
            </a:r>
            <a:r>
              <a:rPr lang="zh-CN" altLang="en-US" sz="4000" dirty="0" smtClean="0"/>
              <a:t>正则语言</a:t>
            </a:r>
            <a:endParaRPr lang="zh-CN" altLang="en-US" dirty="0"/>
          </a:p>
        </p:txBody>
      </p:sp>
    </p:spTree>
    <p:extLst>
      <p:ext uri="{BB962C8B-B14F-4D97-AF65-F5344CB8AC3E}">
        <p14:creationId xmlns="" xmlns:p14="http://schemas.microsoft.com/office/powerpoint/2010/main" val="8475371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143248"/>
            <a:ext cx="7500990" cy="1015663"/>
          </a:xfrm>
          <a:prstGeom prst="rect">
            <a:avLst/>
          </a:prstGeom>
          <a:noFill/>
        </p:spPr>
        <p:txBody>
          <a:bodyPr wrap="square" rtlCol="0">
            <a:spAutoFit/>
          </a:bodyPr>
          <a:lstStyle/>
          <a:p>
            <a:pPr marL="742950" indent="-742950" algn="ctr"/>
            <a:r>
              <a:rPr lang="en-US" altLang="zh-CN" sz="6000" dirty="0" smtClean="0"/>
              <a:t>1. </a:t>
            </a:r>
            <a:r>
              <a:rPr lang="zh-CN" altLang="en-US" sz="6000" dirty="0" smtClean="0"/>
              <a:t>正则起源</a:t>
            </a:r>
            <a:endParaRPr lang="en-US" altLang="zh-CN" sz="6000" dirty="0" smtClean="0"/>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09600" y="4270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正则表达式简介</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143248"/>
            <a:ext cx="7500990" cy="1015663"/>
          </a:xfrm>
          <a:prstGeom prst="rect">
            <a:avLst/>
          </a:prstGeom>
          <a:noFill/>
        </p:spPr>
        <p:txBody>
          <a:bodyPr wrap="square" rtlCol="0">
            <a:spAutoFit/>
          </a:bodyPr>
          <a:lstStyle/>
          <a:p>
            <a:pPr marL="742950" indent="-742950" algn="ctr"/>
            <a:r>
              <a:rPr lang="en-US" altLang="zh-CN" sz="6000" dirty="0" smtClean="0"/>
              <a:t>3. </a:t>
            </a:r>
            <a:r>
              <a:rPr lang="zh-CN" altLang="en-US" sz="6000" dirty="0" smtClean="0"/>
              <a:t>正则引擎</a:t>
            </a:r>
            <a:endParaRPr lang="en-US" altLang="zh-CN" sz="6000" dirty="0" smtClean="0"/>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09600" y="4270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正则表达式简介</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5019506"/>
          </a:xfrm>
        </p:spPr>
        <p:txBody>
          <a:bodyPr>
            <a:normAutofit fontScale="92500" lnSpcReduction="10000"/>
          </a:bodyPr>
          <a:lstStyle/>
          <a:p>
            <a:r>
              <a:rPr lang="zh-CN" altLang="en-US" sz="3500" dirty="0" smtClean="0">
                <a:latin typeface="黑体" pitchFamily="49" charset="-122"/>
                <a:ea typeface="黑体" pitchFamily="49" charset="-122"/>
              </a:rPr>
              <a:t>表达式编译</a:t>
            </a:r>
            <a:endParaRPr lang="en-US" altLang="zh-CN" sz="3500" dirty="0" smtClean="0">
              <a:latin typeface="黑体" pitchFamily="49" charset="-122"/>
              <a:ea typeface="黑体" pitchFamily="49" charset="-122"/>
            </a:endParaRPr>
          </a:p>
          <a:p>
            <a:pPr marL="36576" indent="0">
              <a:buNone/>
            </a:pPr>
            <a:r>
              <a:rPr lang="zh-CN" altLang="en-US" sz="2100" dirty="0">
                <a:latin typeface="黑体" pitchFamily="49" charset="-122"/>
                <a:ea typeface="黑体" pitchFamily="49" charset="-122"/>
              </a:rPr>
              <a:t>检查语法，并编译为内部形式</a:t>
            </a:r>
            <a:endParaRPr lang="en-US" altLang="zh-CN" sz="2100" dirty="0">
              <a:latin typeface="黑体" pitchFamily="49" charset="-122"/>
              <a:ea typeface="黑体" pitchFamily="49" charset="-122"/>
            </a:endParaRPr>
          </a:p>
          <a:p>
            <a:r>
              <a:rPr lang="zh-CN" altLang="en-US" sz="3500" dirty="0" smtClean="0">
                <a:latin typeface="黑体" pitchFamily="49" charset="-122"/>
                <a:ea typeface="黑体" pitchFamily="49" charset="-122"/>
              </a:rPr>
              <a:t>传动开始</a:t>
            </a:r>
            <a:endParaRPr lang="en-US" altLang="zh-CN" sz="3500" dirty="0" smtClean="0">
              <a:latin typeface="黑体" pitchFamily="49" charset="-122"/>
              <a:ea typeface="黑体" pitchFamily="49" charset="-122"/>
            </a:endParaRPr>
          </a:p>
          <a:p>
            <a:pPr marL="36576" indent="0">
              <a:buNone/>
            </a:pPr>
            <a:r>
              <a:rPr lang="zh-CN" altLang="en-US" sz="2100" dirty="0" smtClean="0">
                <a:latin typeface="黑体" pitchFamily="49" charset="-122"/>
                <a:ea typeface="黑体" pitchFamily="49" charset="-122"/>
              </a:rPr>
              <a:t>定位至字符串起始位置</a:t>
            </a:r>
            <a:endParaRPr lang="en-US" altLang="zh-CN" sz="2100" dirty="0" smtClean="0">
              <a:latin typeface="黑体" pitchFamily="49" charset="-122"/>
              <a:ea typeface="黑体" pitchFamily="49" charset="-122"/>
            </a:endParaRPr>
          </a:p>
          <a:p>
            <a:r>
              <a:rPr lang="zh-CN" altLang="en-US" sz="3500" dirty="0" smtClean="0">
                <a:latin typeface="黑体" pitchFamily="49" charset="-122"/>
                <a:ea typeface="黑体" pitchFamily="49" charset="-122"/>
              </a:rPr>
              <a:t>元素检测</a:t>
            </a:r>
            <a:endParaRPr lang="en-US" altLang="zh-CN" sz="3500" dirty="0" smtClean="0">
              <a:latin typeface="黑体" pitchFamily="49" charset="-122"/>
              <a:ea typeface="黑体" pitchFamily="49" charset="-122"/>
            </a:endParaRPr>
          </a:p>
          <a:p>
            <a:pPr marL="36576" indent="0">
              <a:buNone/>
            </a:pPr>
            <a:r>
              <a:rPr lang="zh-CN" altLang="en-US" sz="2100" dirty="0">
                <a:latin typeface="黑体" pitchFamily="49" charset="-122"/>
                <a:ea typeface="黑体" pitchFamily="49" charset="-122"/>
              </a:rPr>
              <a:t>相连元素、量词修饰符、控制权</a:t>
            </a:r>
            <a:endParaRPr lang="en-US" altLang="zh-CN" sz="2100" dirty="0">
              <a:latin typeface="黑体" pitchFamily="49" charset="-122"/>
              <a:ea typeface="黑体" pitchFamily="49" charset="-122"/>
            </a:endParaRPr>
          </a:p>
          <a:p>
            <a:r>
              <a:rPr lang="zh-CN" altLang="en-US" sz="3500" dirty="0" smtClean="0">
                <a:latin typeface="黑体" pitchFamily="49" charset="-122"/>
                <a:ea typeface="黑体" pitchFamily="49" charset="-122"/>
              </a:rPr>
              <a:t>寻找匹配结果</a:t>
            </a:r>
            <a:endParaRPr lang="en-US" altLang="zh-CN" sz="3500" dirty="0" smtClean="0">
              <a:latin typeface="黑体" pitchFamily="49" charset="-122"/>
              <a:ea typeface="黑体" pitchFamily="49" charset="-122"/>
            </a:endParaRPr>
          </a:p>
          <a:p>
            <a:pPr marL="36576" indent="0">
              <a:buNone/>
            </a:pPr>
            <a:r>
              <a:rPr lang="en-US" altLang="zh-CN" sz="2100" dirty="0">
                <a:latin typeface="黑体" pitchFamily="49" charset="-122"/>
                <a:ea typeface="黑体" pitchFamily="49" charset="-122"/>
              </a:rPr>
              <a:t>NFA</a:t>
            </a:r>
            <a:r>
              <a:rPr lang="zh-CN" altLang="en-US" sz="2100" dirty="0">
                <a:latin typeface="黑体" pitchFamily="49" charset="-122"/>
                <a:ea typeface="黑体" pitchFamily="49" charset="-122"/>
              </a:rPr>
              <a:t>找到后锁定，返回。</a:t>
            </a:r>
            <a:r>
              <a:rPr lang="en-US" altLang="zh-CN" sz="2100" dirty="0">
                <a:latin typeface="黑体" pitchFamily="49" charset="-122"/>
                <a:ea typeface="黑体" pitchFamily="49" charset="-122"/>
              </a:rPr>
              <a:t>DFA</a:t>
            </a:r>
            <a:r>
              <a:rPr lang="zh-CN" altLang="en-US" sz="2100" dirty="0">
                <a:latin typeface="黑体" pitchFamily="49" charset="-122"/>
                <a:ea typeface="黑体" pitchFamily="49" charset="-122"/>
              </a:rPr>
              <a:t>继续下一个，找最长结果</a:t>
            </a:r>
            <a:endParaRPr lang="en-US" altLang="zh-CN" sz="2100" dirty="0">
              <a:latin typeface="黑体" pitchFamily="49" charset="-122"/>
              <a:ea typeface="黑体" pitchFamily="49" charset="-122"/>
            </a:endParaRPr>
          </a:p>
          <a:p>
            <a:pPr marL="36576" indent="0">
              <a:buNone/>
            </a:pPr>
            <a:r>
              <a:rPr lang="zh-CN" altLang="en-US" sz="2100" dirty="0" smtClean="0">
                <a:latin typeface="黑体" pitchFamily="49" charset="-122"/>
                <a:ea typeface="黑体" pitchFamily="49" charset="-122"/>
              </a:rPr>
              <a:t>没匹配</a:t>
            </a:r>
            <a:r>
              <a:rPr lang="zh-CN" altLang="en-US" sz="2000" dirty="0" smtClean="0">
                <a:latin typeface="黑体" pitchFamily="49" charset="-122"/>
                <a:ea typeface="黑体" pitchFamily="49" charset="-122"/>
              </a:rPr>
              <a:t>传动装置的驱动过程</a:t>
            </a:r>
            <a:endParaRPr lang="en-US" altLang="zh-CN" sz="2000" dirty="0" smtClean="0">
              <a:latin typeface="黑体" pitchFamily="49" charset="-122"/>
              <a:ea typeface="黑体" pitchFamily="49" charset="-122"/>
            </a:endParaRPr>
          </a:p>
          <a:p>
            <a:pPr marL="36576" indent="0">
              <a:buNone/>
            </a:pPr>
            <a:r>
              <a:rPr lang="zh-CN" altLang="en-US" sz="2100" dirty="0" smtClean="0">
                <a:latin typeface="黑体" pitchFamily="49" charset="-122"/>
                <a:ea typeface="黑体" pitchFamily="49" charset="-122"/>
              </a:rPr>
              <a:t>成功</a:t>
            </a:r>
            <a:r>
              <a:rPr lang="zh-CN" altLang="en-US" sz="2100" dirty="0">
                <a:latin typeface="黑体" pitchFamily="49" charset="-122"/>
                <a:ea typeface="黑体" pitchFamily="49" charset="-122"/>
              </a:rPr>
              <a:t>，从下一个字符开始</a:t>
            </a:r>
            <a:endParaRPr lang="en-US" altLang="zh-CN" sz="2100" dirty="0">
              <a:latin typeface="黑体" pitchFamily="49" charset="-122"/>
              <a:ea typeface="黑体" pitchFamily="49" charset="-122"/>
            </a:endParaRPr>
          </a:p>
          <a:p>
            <a:r>
              <a:rPr lang="zh-CN" altLang="en-US" sz="3500" dirty="0" smtClean="0">
                <a:latin typeface="黑体" pitchFamily="49" charset="-122"/>
                <a:ea typeface="黑体" pitchFamily="49" charset="-122"/>
              </a:rPr>
              <a:t>匹配彻底失败</a:t>
            </a:r>
            <a:endParaRPr lang="en-US" altLang="zh-CN" sz="3500" dirty="0" smtClean="0">
              <a:latin typeface="黑体" pitchFamily="49" charset="-122"/>
              <a:ea typeface="黑体" pitchFamily="49" charset="-122"/>
            </a:endParaRPr>
          </a:p>
          <a:p>
            <a:pPr marL="36576" indent="0">
              <a:buNone/>
            </a:pPr>
            <a:r>
              <a:rPr lang="zh-CN" altLang="en-US" sz="2100" dirty="0">
                <a:latin typeface="黑体" pitchFamily="49" charset="-122"/>
                <a:ea typeface="黑体" pitchFamily="49" charset="-122"/>
              </a:rPr>
              <a:t>所有字符尝试完毕，返回彻底</a:t>
            </a:r>
            <a:r>
              <a:rPr lang="zh-CN" altLang="en-US" sz="2100" dirty="0" smtClean="0">
                <a:latin typeface="黑体" pitchFamily="49" charset="-122"/>
                <a:ea typeface="黑体" pitchFamily="49" charset="-122"/>
              </a:rPr>
              <a:t>失败</a:t>
            </a:r>
            <a:endParaRPr lang="en-US" altLang="zh-CN" sz="2100" dirty="0" smtClean="0">
              <a:latin typeface="黑体" pitchFamily="49" charset="-122"/>
              <a:ea typeface="黑体" pitchFamily="49" charset="-122"/>
            </a:endParaRPr>
          </a:p>
        </p:txBody>
      </p:sp>
      <p:sp>
        <p:nvSpPr>
          <p:cNvPr id="2" name="标题 1"/>
          <p:cNvSpPr>
            <a:spLocks noGrp="1"/>
          </p:cNvSpPr>
          <p:nvPr>
            <p:ph type="title"/>
          </p:nvPr>
        </p:nvSpPr>
        <p:spPr/>
        <p:txBody>
          <a:bodyPr>
            <a:normAutofit/>
          </a:bodyPr>
          <a:lstStyle/>
          <a:p>
            <a:r>
              <a:rPr lang="zh-CN" altLang="en-US" sz="4400" dirty="0"/>
              <a:t>正</a:t>
            </a:r>
            <a:r>
              <a:rPr lang="zh-CN" altLang="en-US" sz="4400" dirty="0" smtClean="0"/>
              <a:t>则原理</a:t>
            </a:r>
            <a:r>
              <a:rPr lang="en-US" altLang="zh-CN" sz="4400" dirty="0" smtClean="0"/>
              <a:t>-</a:t>
            </a:r>
            <a:r>
              <a:rPr lang="zh-CN" altLang="en-US" sz="4400" dirty="0" smtClean="0"/>
              <a:t>正则引擎</a:t>
            </a:r>
            <a:endParaRPr lang="zh-CN" altLang="en-US" sz="4400" dirty="0"/>
          </a:p>
        </p:txBody>
      </p:sp>
    </p:spTree>
    <p:extLst>
      <p:ext uri="{BB962C8B-B14F-4D97-AF65-F5344CB8AC3E}">
        <p14:creationId xmlns="" xmlns:p14="http://schemas.microsoft.com/office/powerpoint/2010/main" val="124667750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136" y="116632"/>
            <a:ext cx="7467600" cy="1143000"/>
          </a:xfrm>
        </p:spPr>
        <p:txBody>
          <a:bodyPr/>
          <a:lstStyle/>
          <a:p>
            <a:r>
              <a:rPr lang="zh-CN" altLang="en-US" dirty="0" smtClean="0"/>
              <a:t>字符串组成</a:t>
            </a:r>
            <a:r>
              <a:rPr lang="en-US" altLang="zh-CN" sz="4800" dirty="0" smtClean="0"/>
              <a:t>-</a:t>
            </a:r>
            <a:r>
              <a:rPr lang="zh-CN" altLang="en-US" sz="4800" dirty="0" smtClean="0"/>
              <a:t>正则引擎</a:t>
            </a:r>
            <a:endParaRPr lang="zh-CN" altLang="en-US" dirty="0"/>
          </a:p>
        </p:txBody>
      </p:sp>
      <p:sp>
        <p:nvSpPr>
          <p:cNvPr id="4" name="矩形 3"/>
          <p:cNvSpPr/>
          <p:nvPr/>
        </p:nvSpPr>
        <p:spPr>
          <a:xfrm>
            <a:off x="2669022" y="2944361"/>
            <a:ext cx="110799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cf</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cxnSp>
        <p:nvCxnSpPr>
          <p:cNvPr id="6" name="直接箭头连接符 5"/>
          <p:cNvCxnSpPr/>
          <p:nvPr/>
        </p:nvCxnSpPr>
        <p:spPr>
          <a:xfrm flipV="1">
            <a:off x="2250203" y="3665285"/>
            <a:ext cx="360040" cy="100811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3" name="直接箭头连接符 12"/>
          <p:cNvCxnSpPr/>
          <p:nvPr/>
        </p:nvCxnSpPr>
        <p:spPr>
          <a:xfrm flipV="1">
            <a:off x="3253790" y="3665285"/>
            <a:ext cx="0" cy="100811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5" name="直接箭头连接符 14"/>
          <p:cNvCxnSpPr/>
          <p:nvPr/>
        </p:nvCxnSpPr>
        <p:spPr>
          <a:xfrm flipH="1" flipV="1">
            <a:off x="3875836" y="3590692"/>
            <a:ext cx="552147" cy="100811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530386" y="4626588"/>
            <a:ext cx="882559" cy="369332"/>
          </a:xfrm>
          <a:prstGeom prst="rect">
            <a:avLst/>
          </a:prstGeom>
          <a:noFill/>
        </p:spPr>
        <p:txBody>
          <a:bodyPr wrap="square" rtlCol="0">
            <a:spAutoFit/>
          </a:bodyPr>
          <a:lstStyle/>
          <a:p>
            <a:r>
              <a:rPr lang="zh-CN" altLang="en-US" dirty="0" smtClean="0">
                <a:solidFill>
                  <a:srgbClr val="FFFF00"/>
                </a:solidFill>
              </a:rPr>
              <a:t>位置</a:t>
            </a:r>
            <a:r>
              <a:rPr lang="en-US" altLang="zh-CN" dirty="0" smtClean="0">
                <a:solidFill>
                  <a:srgbClr val="FFFF00"/>
                </a:solidFill>
              </a:rPr>
              <a:t>0</a:t>
            </a:r>
            <a:endParaRPr lang="zh-CN" altLang="en-US" dirty="0">
              <a:solidFill>
                <a:srgbClr val="FFFF00"/>
              </a:solidFill>
            </a:endParaRPr>
          </a:p>
        </p:txBody>
      </p:sp>
      <p:sp>
        <p:nvSpPr>
          <p:cNvPr id="18" name="TextBox 17"/>
          <p:cNvSpPr txBox="1"/>
          <p:nvPr/>
        </p:nvSpPr>
        <p:spPr>
          <a:xfrm>
            <a:off x="2725761" y="4626588"/>
            <a:ext cx="882559" cy="369332"/>
          </a:xfrm>
          <a:prstGeom prst="rect">
            <a:avLst/>
          </a:prstGeom>
          <a:noFill/>
        </p:spPr>
        <p:txBody>
          <a:bodyPr wrap="square" rtlCol="0">
            <a:spAutoFit/>
          </a:bodyPr>
          <a:lstStyle/>
          <a:p>
            <a:r>
              <a:rPr lang="zh-CN" altLang="en-US" dirty="0" smtClean="0">
                <a:solidFill>
                  <a:srgbClr val="FFFF00"/>
                </a:solidFill>
              </a:rPr>
              <a:t>位置</a:t>
            </a:r>
            <a:r>
              <a:rPr lang="en-US" altLang="zh-CN" dirty="0">
                <a:solidFill>
                  <a:srgbClr val="FFFF00"/>
                </a:solidFill>
              </a:rPr>
              <a:t>1</a:t>
            </a:r>
            <a:endParaRPr lang="zh-CN" altLang="en-US" dirty="0">
              <a:solidFill>
                <a:srgbClr val="FFFF00"/>
              </a:solidFill>
            </a:endParaRPr>
          </a:p>
        </p:txBody>
      </p:sp>
      <p:sp>
        <p:nvSpPr>
          <p:cNvPr id="19" name="TextBox 18"/>
          <p:cNvSpPr txBox="1"/>
          <p:nvPr/>
        </p:nvSpPr>
        <p:spPr>
          <a:xfrm>
            <a:off x="4151909" y="4626588"/>
            <a:ext cx="882559" cy="369332"/>
          </a:xfrm>
          <a:prstGeom prst="rect">
            <a:avLst/>
          </a:prstGeom>
          <a:noFill/>
        </p:spPr>
        <p:txBody>
          <a:bodyPr wrap="square" rtlCol="0">
            <a:spAutoFit/>
          </a:bodyPr>
          <a:lstStyle/>
          <a:p>
            <a:r>
              <a:rPr lang="zh-CN" altLang="en-US" dirty="0" smtClean="0">
                <a:solidFill>
                  <a:srgbClr val="FFFF00"/>
                </a:solidFill>
              </a:rPr>
              <a:t>位置</a:t>
            </a:r>
            <a:r>
              <a:rPr lang="en-US" altLang="zh-CN" dirty="0" smtClean="0">
                <a:solidFill>
                  <a:srgbClr val="FFFF00"/>
                </a:solidFill>
              </a:rPr>
              <a:t>2</a:t>
            </a:r>
            <a:endParaRPr lang="zh-CN" altLang="en-US" dirty="0">
              <a:solidFill>
                <a:srgbClr val="FFFF00"/>
              </a:solidFill>
            </a:endParaRPr>
          </a:p>
        </p:txBody>
      </p:sp>
      <p:cxnSp>
        <p:nvCxnSpPr>
          <p:cNvPr id="21" name="直接箭头连接符 20"/>
          <p:cNvCxnSpPr/>
          <p:nvPr/>
        </p:nvCxnSpPr>
        <p:spPr>
          <a:xfrm>
            <a:off x="2412945" y="2060848"/>
            <a:ext cx="574879"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520426" y="2060848"/>
            <a:ext cx="475510" cy="102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96699" y="1691516"/>
            <a:ext cx="864688" cy="369332"/>
          </a:xfrm>
          <a:prstGeom prst="rect">
            <a:avLst/>
          </a:prstGeom>
          <a:noFill/>
        </p:spPr>
        <p:txBody>
          <a:bodyPr wrap="square" rtlCol="0">
            <a:spAutoFit/>
          </a:bodyPr>
          <a:lstStyle/>
          <a:p>
            <a:r>
              <a:rPr lang="zh-CN" altLang="en-US" dirty="0" smtClean="0"/>
              <a:t>字符</a:t>
            </a:r>
            <a:r>
              <a:rPr lang="en-US" altLang="zh-CN" dirty="0" smtClean="0"/>
              <a:t>1</a:t>
            </a:r>
            <a:endParaRPr lang="zh-CN" altLang="en-US" dirty="0"/>
          </a:p>
        </p:txBody>
      </p:sp>
      <p:sp>
        <p:nvSpPr>
          <p:cNvPr id="27" name="TextBox 26"/>
          <p:cNvSpPr txBox="1"/>
          <p:nvPr/>
        </p:nvSpPr>
        <p:spPr>
          <a:xfrm>
            <a:off x="1997879" y="1698507"/>
            <a:ext cx="864688" cy="369332"/>
          </a:xfrm>
          <a:prstGeom prst="rect">
            <a:avLst/>
          </a:prstGeom>
          <a:noFill/>
        </p:spPr>
        <p:txBody>
          <a:bodyPr wrap="square" rtlCol="0">
            <a:spAutoFit/>
          </a:bodyPr>
          <a:lstStyle/>
          <a:p>
            <a:r>
              <a:rPr lang="zh-CN" altLang="en-US" dirty="0" smtClean="0"/>
              <a:t>字符</a:t>
            </a:r>
            <a:r>
              <a:rPr lang="en-US" altLang="zh-CN" dirty="0"/>
              <a:t>0</a:t>
            </a:r>
            <a:endParaRPr lang="zh-CN" altLang="en-US" dirty="0"/>
          </a:p>
        </p:txBody>
      </p:sp>
    </p:spTree>
    <p:extLst>
      <p:ext uri="{BB962C8B-B14F-4D97-AF65-F5344CB8AC3E}">
        <p14:creationId xmlns="" xmlns:p14="http://schemas.microsoft.com/office/powerpoint/2010/main" val="31243020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a:latin typeface="黑体" pitchFamily="49" charset="-122"/>
                <a:ea typeface="黑体" pitchFamily="49" charset="-122"/>
              </a:rPr>
              <a:t>正则表达式匹配过程中，如果子表达式匹配到的是字符内容，而非位置，并被保存到最终的匹配结果中，那么就认为这个子表达式是占有字符的；如果子表达式匹配的仅仅是位置，或者匹配的内容并不保存到最终的匹配结果中，那么就认为这个子表达式是零宽度的。</a:t>
            </a:r>
          </a:p>
          <a:p>
            <a:r>
              <a:rPr lang="zh-CN" altLang="en-US" sz="2400" dirty="0">
                <a:latin typeface="黑体" pitchFamily="49" charset="-122"/>
                <a:ea typeface="黑体" pitchFamily="49" charset="-122"/>
              </a:rPr>
              <a:t>占有字符是互斥的，零宽度是非互斥的。也就是一个字符，同一时间只能由一个子表达式匹配，而一个位置，却可以同时由多个零宽度的子表达式匹配。</a:t>
            </a:r>
          </a:p>
          <a:p>
            <a:endParaRPr lang="zh-CN" altLang="en-US" dirty="0">
              <a:latin typeface="黑体" pitchFamily="49" charset="-122"/>
              <a:ea typeface="黑体" pitchFamily="49" charset="-122"/>
            </a:endParaRPr>
          </a:p>
        </p:txBody>
      </p:sp>
      <p:sp>
        <p:nvSpPr>
          <p:cNvPr id="2" name="标题 1"/>
          <p:cNvSpPr>
            <a:spLocks noGrp="1"/>
          </p:cNvSpPr>
          <p:nvPr>
            <p:ph type="title"/>
          </p:nvPr>
        </p:nvSpPr>
        <p:spPr/>
        <p:txBody>
          <a:bodyPr>
            <a:normAutofit/>
          </a:bodyPr>
          <a:lstStyle/>
          <a:p>
            <a:r>
              <a:rPr lang="zh-CN" altLang="en-US" sz="4000" dirty="0" smtClean="0"/>
              <a:t>占有字符与零宽度</a:t>
            </a:r>
            <a:r>
              <a:rPr lang="en-US" altLang="zh-CN" sz="4000" dirty="0" smtClean="0"/>
              <a:t>-</a:t>
            </a:r>
            <a:r>
              <a:rPr lang="zh-CN" altLang="en-US" sz="4000" dirty="0" smtClean="0"/>
              <a:t>正则引擎</a:t>
            </a:r>
            <a:endParaRPr lang="zh-CN" altLang="en-US" sz="4000" dirty="0"/>
          </a:p>
        </p:txBody>
      </p:sp>
    </p:spTree>
    <p:extLst>
      <p:ext uri="{BB962C8B-B14F-4D97-AF65-F5344CB8AC3E}">
        <p14:creationId xmlns="" xmlns:p14="http://schemas.microsoft.com/office/powerpoint/2010/main" val="33418027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36576" indent="0">
              <a:buNone/>
            </a:pPr>
            <a:r>
              <a:rPr lang="zh-CN" altLang="en-US" sz="2000" dirty="0" smtClean="0">
                <a:latin typeface="微软雅黑" pitchFamily="34" charset="-122"/>
                <a:ea typeface="微软雅黑" pitchFamily="34" charset="-122"/>
              </a:rPr>
              <a:t>    正</a:t>
            </a:r>
            <a:r>
              <a:rPr lang="zh-CN" altLang="en-US" sz="2000" dirty="0">
                <a:latin typeface="微软雅黑" pitchFamily="34" charset="-122"/>
                <a:ea typeface="微软雅黑" pitchFamily="34" charset="-122"/>
              </a:rPr>
              <a:t>则的匹配过程，通常情况下都是由一个子表达式</a:t>
            </a:r>
            <a:r>
              <a:rPr lang="zh-CN" altLang="en-US" sz="2000" dirty="0">
                <a:solidFill>
                  <a:srgbClr val="00B050"/>
                </a:solidFill>
                <a:latin typeface="微软雅黑" pitchFamily="34" charset="-122"/>
                <a:ea typeface="微软雅黑" pitchFamily="34" charset="-122"/>
              </a:rPr>
              <a:t>（可能为一个普通字符、元字符或元字符序列组成）</a:t>
            </a:r>
            <a:r>
              <a:rPr lang="zh-CN" altLang="en-US" sz="2000" dirty="0">
                <a:latin typeface="微软雅黑" pitchFamily="34" charset="-122"/>
                <a:ea typeface="微软雅黑" pitchFamily="34" charset="-122"/>
              </a:rPr>
              <a:t>取得控制权，从字符串的某一位置开始尝试匹配，一个子表达式开始尝试匹配的位置，是从前一子表达匹配成功的结束位置开始的。如正则表达式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36576" indent="0">
              <a:buNone/>
            </a:pPr>
            <a:r>
              <a:rPr lang="en-US" altLang="zh-CN" sz="2000" b="1" dirty="0" smtClean="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子表达式一</a:t>
            </a:r>
            <a:r>
              <a:rPr lang="en-US" altLang="zh-CN" sz="2000" b="1" dirty="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子表达式二</a:t>
            </a:r>
            <a:r>
              <a:rPr lang="en-US" altLang="zh-CN" sz="2000" b="1" dirty="0">
                <a:solidFill>
                  <a:srgbClr val="0099FF"/>
                </a:solidFill>
                <a:latin typeface="微软雅黑" pitchFamily="34" charset="-122"/>
                <a:ea typeface="微软雅黑" pitchFamily="34" charset="-122"/>
              </a:rPr>
              <a:t>)</a:t>
            </a:r>
            <a:endParaRPr lang="zh-CN" altLang="en-US" sz="2000" dirty="0">
              <a:solidFill>
                <a:srgbClr val="0099FF"/>
              </a:solidFill>
              <a:latin typeface="微软雅黑" pitchFamily="34" charset="-122"/>
              <a:ea typeface="微软雅黑" pitchFamily="34" charset="-122"/>
            </a:endParaRPr>
          </a:p>
          <a:p>
            <a:pPr marL="36576" indent="0">
              <a:buNone/>
            </a:pPr>
            <a:endParaRPr lang="en-US" altLang="zh-CN" sz="2000" dirty="0" smtClean="0">
              <a:latin typeface="微软雅黑" pitchFamily="34" charset="-122"/>
              <a:ea typeface="微软雅黑" pitchFamily="34" charset="-122"/>
            </a:endParaRPr>
          </a:p>
          <a:p>
            <a:pPr marL="36576" indent="0">
              <a:buNone/>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假设</a:t>
            </a:r>
            <a:r>
              <a:rPr lang="en-US" altLang="zh-CN" sz="2000" b="1" dirty="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子表达式一</a:t>
            </a:r>
            <a:r>
              <a:rPr lang="en-US" altLang="zh-CN" sz="2000" b="1" dirty="0">
                <a:solidFill>
                  <a:srgbClr val="0099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为零宽度表达式，由于它匹配开始和结束的位置是同一个，如位置</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，那么</a:t>
            </a:r>
            <a:r>
              <a:rPr lang="en-US" altLang="zh-CN" sz="2000" b="1" dirty="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子表达式二</a:t>
            </a:r>
            <a:r>
              <a:rPr lang="en-US" altLang="zh-CN" sz="2000" b="1" dirty="0">
                <a:solidFill>
                  <a:srgbClr val="0099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是从</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0</a:t>
            </a:r>
            <a:r>
              <a:rPr lang="zh-CN" altLang="en-US" sz="2000" dirty="0">
                <a:latin typeface="微软雅黑" pitchFamily="34" charset="-122"/>
                <a:ea typeface="微软雅黑" pitchFamily="34" charset="-122"/>
              </a:rPr>
              <a:t>开始尝试匹配的。</a:t>
            </a:r>
          </a:p>
          <a:p>
            <a:pPr marL="36576" indent="0">
              <a:buNone/>
            </a:pPr>
            <a:r>
              <a:rPr lang="zh-CN" altLang="en-US" sz="2000" dirty="0" smtClean="0">
                <a:latin typeface="微软雅黑" pitchFamily="34" charset="-122"/>
                <a:ea typeface="微软雅黑" pitchFamily="34" charset="-122"/>
              </a:rPr>
              <a:t>    假设</a:t>
            </a:r>
            <a:r>
              <a:rPr lang="en-US" altLang="zh-CN" sz="2000" b="1" dirty="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子表达式一</a:t>
            </a:r>
            <a:r>
              <a:rPr lang="en-US" altLang="zh-CN" sz="2000" b="1" dirty="0">
                <a:solidFill>
                  <a:srgbClr val="0099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为占有字符的表达式，由于它匹配开始和结束的位置不是同一个，如匹配成功开始于</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0</a:t>
            </a:r>
            <a:r>
              <a:rPr lang="zh-CN" altLang="en-US" sz="2000" dirty="0">
                <a:latin typeface="微软雅黑" pitchFamily="34" charset="-122"/>
                <a:ea typeface="微软雅黑" pitchFamily="34" charset="-122"/>
              </a:rPr>
              <a:t>，结束于</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2</a:t>
            </a:r>
            <a:r>
              <a:rPr lang="zh-CN" altLang="en-US" sz="2000" dirty="0">
                <a:latin typeface="微软雅黑" pitchFamily="34" charset="-122"/>
                <a:ea typeface="微软雅黑" pitchFamily="34" charset="-122"/>
              </a:rPr>
              <a:t>，那么</a:t>
            </a:r>
            <a:r>
              <a:rPr lang="en-US" altLang="zh-CN" sz="2000" b="1" dirty="0">
                <a:solidFill>
                  <a:srgbClr val="0099FF"/>
                </a:solidFill>
                <a:latin typeface="微软雅黑" pitchFamily="34" charset="-122"/>
                <a:ea typeface="微软雅黑" pitchFamily="34" charset="-122"/>
              </a:rPr>
              <a:t>(</a:t>
            </a:r>
            <a:r>
              <a:rPr lang="zh-CN" altLang="en-US" sz="2000" b="1" dirty="0">
                <a:solidFill>
                  <a:srgbClr val="0099FF"/>
                </a:solidFill>
                <a:latin typeface="微软雅黑" pitchFamily="34" charset="-122"/>
                <a:ea typeface="微软雅黑" pitchFamily="34" charset="-122"/>
              </a:rPr>
              <a:t>子表达式二</a:t>
            </a:r>
            <a:r>
              <a:rPr lang="en-US" altLang="zh-CN" sz="2000" b="1" dirty="0">
                <a:solidFill>
                  <a:srgbClr val="0099FF"/>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是从</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2</a:t>
            </a:r>
            <a:r>
              <a:rPr lang="zh-CN" altLang="en-US" sz="2000" dirty="0">
                <a:latin typeface="微软雅黑" pitchFamily="34" charset="-122"/>
                <a:ea typeface="微软雅黑" pitchFamily="34" charset="-122"/>
              </a:rPr>
              <a:t>开始尝试匹配的。</a:t>
            </a:r>
          </a:p>
          <a:p>
            <a:pPr marL="36576" indent="0">
              <a:buNone/>
            </a:pPr>
            <a:r>
              <a:rPr lang="zh-CN" altLang="en-US" sz="2000" dirty="0" smtClean="0">
                <a:latin typeface="微软雅黑" pitchFamily="34" charset="-122"/>
                <a:ea typeface="微软雅黑" pitchFamily="34" charset="-122"/>
              </a:rPr>
              <a:t>    而</a:t>
            </a:r>
            <a:r>
              <a:rPr lang="zh-CN" altLang="en-US" sz="2000" dirty="0">
                <a:latin typeface="微软雅黑" pitchFamily="34" charset="-122"/>
                <a:ea typeface="微软雅黑" pitchFamily="34" charset="-122"/>
              </a:rPr>
              <a:t>对于整个表达式来说，通常是由字符串</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0</a:t>
            </a:r>
            <a:r>
              <a:rPr lang="zh-CN" altLang="en-US" sz="2000" dirty="0">
                <a:latin typeface="微软雅黑" pitchFamily="34" charset="-122"/>
                <a:ea typeface="微软雅黑" pitchFamily="34" charset="-122"/>
              </a:rPr>
              <a:t>开始尝试匹配的。如果在</a:t>
            </a:r>
            <a:r>
              <a:rPr lang="zh-CN" altLang="en-US" sz="2000" dirty="0">
                <a:solidFill>
                  <a:srgbClr val="FF0000"/>
                </a:solidFill>
                <a:latin typeface="微软雅黑" pitchFamily="34" charset="-122"/>
                <a:ea typeface="微软雅黑" pitchFamily="34" charset="-122"/>
              </a:rPr>
              <a:t>位置</a:t>
            </a:r>
            <a:r>
              <a:rPr lang="en-US" altLang="zh-CN" sz="2000" dirty="0">
                <a:solidFill>
                  <a:srgbClr val="FF0000"/>
                </a:solidFill>
                <a:latin typeface="微软雅黑" pitchFamily="34" charset="-122"/>
                <a:ea typeface="微软雅黑" pitchFamily="34" charset="-122"/>
              </a:rPr>
              <a:t>0</a:t>
            </a:r>
            <a:r>
              <a:rPr lang="zh-CN" altLang="en-US" sz="2000" dirty="0">
                <a:latin typeface="微软雅黑" pitchFamily="34" charset="-122"/>
                <a:ea typeface="微软雅黑" pitchFamily="34" charset="-122"/>
              </a:rPr>
              <a:t>开始的尝试，匹配到字符串某一位置时整个表达式匹配失败，那么引擎会使正则向前传动，整个表达式从位置</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开始重新尝试匹配，依此类推，直到报告匹配成功或尝试到最后一个位置后报告匹配失败</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2" name="标题 1"/>
          <p:cNvSpPr>
            <a:spLocks noGrp="1"/>
          </p:cNvSpPr>
          <p:nvPr>
            <p:ph type="title"/>
          </p:nvPr>
        </p:nvSpPr>
        <p:spPr/>
        <p:txBody>
          <a:bodyPr>
            <a:normAutofit/>
          </a:bodyPr>
          <a:lstStyle/>
          <a:p>
            <a:r>
              <a:rPr lang="zh-CN" altLang="en-US" sz="4400" b="1" dirty="0"/>
              <a:t>控制权和</a:t>
            </a:r>
            <a:r>
              <a:rPr lang="zh-CN" altLang="en-US" sz="4400" b="1" dirty="0" smtClean="0"/>
              <a:t>传动</a:t>
            </a:r>
            <a:r>
              <a:rPr lang="en-US" altLang="zh-CN" sz="4400" dirty="0" smtClean="0"/>
              <a:t>-</a:t>
            </a:r>
            <a:r>
              <a:rPr lang="zh-CN" altLang="en-US" sz="4400" dirty="0" smtClean="0"/>
              <a:t>正则引擎</a:t>
            </a:r>
            <a:endParaRPr lang="zh-CN" altLang="en-US" sz="4400" dirty="0"/>
          </a:p>
        </p:txBody>
      </p:sp>
    </p:spTree>
    <p:extLst>
      <p:ext uri="{BB962C8B-B14F-4D97-AF65-F5344CB8AC3E}">
        <p14:creationId xmlns="" xmlns:p14="http://schemas.microsoft.com/office/powerpoint/2010/main" val="2701079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0" y="1357298"/>
            <a:ext cx="3686175" cy="2304256"/>
          </a:xfrm>
        </p:spPr>
      </p:pic>
      <p:sp>
        <p:nvSpPr>
          <p:cNvPr id="2" name="标题 1"/>
          <p:cNvSpPr>
            <a:spLocks noGrp="1"/>
          </p:cNvSpPr>
          <p:nvPr>
            <p:ph type="title"/>
          </p:nvPr>
        </p:nvSpPr>
        <p:spPr>
          <a:xfrm>
            <a:off x="457200" y="274638"/>
            <a:ext cx="8472518" cy="1143000"/>
          </a:xfrm>
        </p:spPr>
        <p:txBody>
          <a:bodyPr>
            <a:normAutofit/>
          </a:bodyPr>
          <a:lstStyle/>
          <a:p>
            <a:r>
              <a:rPr lang="zh-CN" altLang="en-US" sz="4400" dirty="0" smtClean="0"/>
              <a:t>简单的匹配过程</a:t>
            </a:r>
            <a:r>
              <a:rPr lang="en-US" altLang="zh-CN" sz="4400" dirty="0" smtClean="0"/>
              <a:t>-</a:t>
            </a:r>
            <a:r>
              <a:rPr lang="zh-CN" altLang="en-US" sz="4400" dirty="0" smtClean="0"/>
              <a:t>正则引擎</a:t>
            </a:r>
            <a:endParaRPr lang="zh-CN" altLang="en-US" sz="4400" dirty="0"/>
          </a:p>
        </p:txBody>
      </p:sp>
      <p:sp>
        <p:nvSpPr>
          <p:cNvPr id="5" name="TextBox 4"/>
          <p:cNvSpPr txBox="1"/>
          <p:nvPr/>
        </p:nvSpPr>
        <p:spPr>
          <a:xfrm>
            <a:off x="241910" y="2857496"/>
            <a:ext cx="8722578" cy="4154984"/>
          </a:xfrm>
          <a:prstGeom prst="rect">
            <a:avLst/>
          </a:prstGeom>
          <a:noFill/>
        </p:spPr>
        <p:txBody>
          <a:bodyPr wrap="square" rtlCol="0">
            <a:spAutoFit/>
          </a:bodyPr>
          <a:lstStyle/>
          <a:p>
            <a:r>
              <a:rPr lang="zh-CN" altLang="en-US" sz="2400" dirty="0"/>
              <a:t>源字符串：</a:t>
            </a:r>
            <a:r>
              <a:rPr lang="en-US" altLang="zh-CN" sz="2400" b="1" dirty="0" err="1">
                <a:solidFill>
                  <a:srgbClr val="92D050"/>
                </a:solidFill>
              </a:rPr>
              <a:t>abc</a:t>
            </a:r>
            <a:endParaRPr lang="zh-CN" altLang="en-US" sz="2400" dirty="0">
              <a:solidFill>
                <a:srgbClr val="92D050"/>
              </a:solidFill>
            </a:endParaRPr>
          </a:p>
          <a:p>
            <a:r>
              <a:rPr lang="zh-CN" altLang="en-US" sz="2400" dirty="0"/>
              <a:t>正则表达式：</a:t>
            </a:r>
            <a:r>
              <a:rPr lang="en-US" altLang="zh-CN" sz="2400" b="1" dirty="0" err="1">
                <a:solidFill>
                  <a:srgbClr val="FFC000"/>
                </a:solidFill>
              </a:rPr>
              <a:t>abc</a:t>
            </a:r>
            <a:endParaRPr lang="zh-CN" altLang="en-US" sz="2400" dirty="0">
              <a:solidFill>
                <a:srgbClr val="FFC000"/>
              </a:solidFill>
            </a:endParaRPr>
          </a:p>
          <a:p>
            <a:r>
              <a:rPr lang="zh-CN" altLang="en-US" sz="2400" dirty="0"/>
              <a:t>匹配过程：</a:t>
            </a:r>
          </a:p>
          <a:p>
            <a:r>
              <a:rPr lang="zh-CN" altLang="en-US" sz="2400" dirty="0"/>
              <a:t>首先由字符“</a:t>
            </a:r>
            <a:r>
              <a:rPr lang="en-US" altLang="zh-CN" sz="2400" b="1" dirty="0">
                <a:solidFill>
                  <a:srgbClr val="FFC000"/>
                </a:solidFill>
              </a:rPr>
              <a:t>a</a:t>
            </a:r>
            <a:r>
              <a:rPr lang="zh-CN" altLang="en-US" sz="2400" dirty="0"/>
              <a:t>”取得控制权，从</a:t>
            </a:r>
            <a:r>
              <a:rPr lang="zh-CN" altLang="en-US" sz="2400" dirty="0">
                <a:solidFill>
                  <a:srgbClr val="0099FF"/>
                </a:solidFill>
              </a:rPr>
              <a:t>位置</a:t>
            </a:r>
            <a:r>
              <a:rPr lang="en-US" altLang="zh-CN" sz="2400" dirty="0">
                <a:solidFill>
                  <a:srgbClr val="0099FF"/>
                </a:solidFill>
              </a:rPr>
              <a:t>0</a:t>
            </a:r>
            <a:r>
              <a:rPr lang="zh-CN" altLang="en-US" sz="2400" dirty="0"/>
              <a:t>开始匹配，由“</a:t>
            </a:r>
            <a:r>
              <a:rPr lang="en-US" altLang="zh-CN" sz="2400" b="1" dirty="0">
                <a:solidFill>
                  <a:srgbClr val="FFC000"/>
                </a:solidFill>
              </a:rPr>
              <a:t>a</a:t>
            </a:r>
            <a:r>
              <a:rPr lang="zh-CN" altLang="en-US" sz="2400" dirty="0"/>
              <a:t>”来匹配“</a:t>
            </a:r>
            <a:r>
              <a:rPr lang="en-US" altLang="zh-CN" sz="2400" b="1" dirty="0">
                <a:solidFill>
                  <a:srgbClr val="92D050"/>
                </a:solidFill>
              </a:rPr>
              <a:t>a</a:t>
            </a:r>
            <a:r>
              <a:rPr lang="zh-CN" altLang="en-US" sz="2400" dirty="0"/>
              <a:t>”，匹配成功，控制权交给字符“</a:t>
            </a:r>
            <a:r>
              <a:rPr lang="en-US" altLang="zh-CN" sz="2400" b="1" dirty="0">
                <a:solidFill>
                  <a:srgbClr val="FFC000"/>
                </a:solidFill>
              </a:rPr>
              <a:t>b</a:t>
            </a:r>
            <a:r>
              <a:rPr lang="zh-CN" altLang="en-US" sz="2400" dirty="0"/>
              <a:t>”；由于“</a:t>
            </a:r>
            <a:r>
              <a:rPr lang="en-US" altLang="zh-CN" sz="2400" b="1" dirty="0">
                <a:solidFill>
                  <a:srgbClr val="92D050"/>
                </a:solidFill>
              </a:rPr>
              <a:t>a</a:t>
            </a:r>
            <a:r>
              <a:rPr lang="zh-CN" altLang="en-US" sz="2400" dirty="0"/>
              <a:t>”已被“</a:t>
            </a:r>
            <a:r>
              <a:rPr lang="en-US" altLang="zh-CN" sz="2400" b="1" dirty="0">
                <a:solidFill>
                  <a:srgbClr val="FFC000"/>
                </a:solidFill>
              </a:rPr>
              <a:t>a</a:t>
            </a:r>
            <a:r>
              <a:rPr lang="zh-CN" altLang="en-US" sz="2400" dirty="0"/>
              <a:t>”匹配，所以“</a:t>
            </a:r>
            <a:r>
              <a:rPr lang="en-US" altLang="zh-CN" sz="2400" b="1" dirty="0">
                <a:solidFill>
                  <a:srgbClr val="FFC000"/>
                </a:solidFill>
              </a:rPr>
              <a:t>b</a:t>
            </a:r>
            <a:r>
              <a:rPr lang="zh-CN" altLang="en-US" sz="2400" dirty="0"/>
              <a:t>”从</a:t>
            </a:r>
            <a:r>
              <a:rPr lang="zh-CN" altLang="en-US" sz="2400" dirty="0">
                <a:solidFill>
                  <a:srgbClr val="0099FF"/>
                </a:solidFill>
              </a:rPr>
              <a:t>位置</a:t>
            </a:r>
            <a:r>
              <a:rPr lang="en-US" altLang="zh-CN" sz="2400" dirty="0">
                <a:solidFill>
                  <a:srgbClr val="0099FF"/>
                </a:solidFill>
              </a:rPr>
              <a:t>1</a:t>
            </a:r>
            <a:r>
              <a:rPr lang="zh-CN" altLang="en-US" sz="2400" dirty="0"/>
              <a:t>开始尝试匹配，由“</a:t>
            </a:r>
            <a:r>
              <a:rPr lang="en-US" altLang="zh-CN" sz="2400" b="1" dirty="0">
                <a:solidFill>
                  <a:srgbClr val="FFC000"/>
                </a:solidFill>
              </a:rPr>
              <a:t>b</a:t>
            </a:r>
            <a:r>
              <a:rPr lang="zh-CN" altLang="en-US" sz="2400" dirty="0"/>
              <a:t>”来匹配“</a:t>
            </a:r>
            <a:r>
              <a:rPr lang="en-US" altLang="zh-CN" sz="2400" b="1" dirty="0">
                <a:solidFill>
                  <a:srgbClr val="92D050"/>
                </a:solidFill>
              </a:rPr>
              <a:t>b</a:t>
            </a:r>
            <a:r>
              <a:rPr lang="zh-CN" altLang="en-US" sz="2400" dirty="0"/>
              <a:t>”，匹配成功，控制权交给“</a:t>
            </a:r>
            <a:r>
              <a:rPr lang="en-US" altLang="zh-CN" sz="2400" b="1" dirty="0">
                <a:solidFill>
                  <a:srgbClr val="FFC000"/>
                </a:solidFill>
              </a:rPr>
              <a:t>c</a:t>
            </a:r>
            <a:r>
              <a:rPr lang="zh-CN" altLang="en-US" sz="2400" dirty="0"/>
              <a:t>”；由“</a:t>
            </a:r>
            <a:r>
              <a:rPr lang="en-US" altLang="zh-CN" sz="2400" b="1" dirty="0">
                <a:solidFill>
                  <a:srgbClr val="FFC000"/>
                </a:solidFill>
              </a:rPr>
              <a:t>c</a:t>
            </a:r>
            <a:r>
              <a:rPr lang="zh-CN" altLang="en-US" sz="2400" dirty="0"/>
              <a:t>”来匹配“</a:t>
            </a:r>
            <a:r>
              <a:rPr lang="en-US" altLang="zh-CN" sz="2400" b="1" dirty="0">
                <a:solidFill>
                  <a:srgbClr val="92D050"/>
                </a:solidFill>
              </a:rPr>
              <a:t>c</a:t>
            </a:r>
            <a:r>
              <a:rPr lang="zh-CN" altLang="en-US" sz="2400" dirty="0"/>
              <a:t>”，匹配成功。</a:t>
            </a:r>
          </a:p>
          <a:p>
            <a:r>
              <a:rPr lang="zh-CN" altLang="en-US" sz="2400" dirty="0"/>
              <a:t>此时正则表达式匹配完成，报告匹配成功。匹配结果为“</a:t>
            </a:r>
            <a:r>
              <a:rPr lang="en-US" altLang="zh-CN" sz="2400" b="1" dirty="0" err="1">
                <a:solidFill>
                  <a:srgbClr val="92D050"/>
                </a:solidFill>
              </a:rPr>
              <a:t>abc</a:t>
            </a:r>
            <a:r>
              <a:rPr lang="zh-CN" altLang="en-US" sz="2400" dirty="0"/>
              <a:t>”，开始</a:t>
            </a:r>
            <a:r>
              <a:rPr lang="zh-CN" altLang="en-US" sz="2400" dirty="0">
                <a:solidFill>
                  <a:srgbClr val="0099FF"/>
                </a:solidFill>
              </a:rPr>
              <a:t>位置为</a:t>
            </a:r>
            <a:r>
              <a:rPr lang="en-US" altLang="zh-CN" sz="2400" dirty="0">
                <a:solidFill>
                  <a:srgbClr val="0099FF"/>
                </a:solidFill>
              </a:rPr>
              <a:t>0</a:t>
            </a:r>
            <a:r>
              <a:rPr lang="zh-CN" altLang="en-US" sz="2400" dirty="0"/>
              <a:t>，结束</a:t>
            </a:r>
            <a:r>
              <a:rPr lang="zh-CN" altLang="en-US" sz="2400" dirty="0">
                <a:solidFill>
                  <a:srgbClr val="0099FF"/>
                </a:solidFill>
              </a:rPr>
              <a:t>位置为</a:t>
            </a:r>
            <a:r>
              <a:rPr lang="en-US" altLang="zh-CN" sz="2400" dirty="0">
                <a:solidFill>
                  <a:srgbClr val="0099FF"/>
                </a:solidFill>
              </a:rPr>
              <a:t>3</a:t>
            </a:r>
            <a:r>
              <a:rPr lang="zh-CN" altLang="en-US" sz="2400" dirty="0"/>
              <a:t>。</a:t>
            </a:r>
          </a:p>
          <a:p>
            <a:endParaRPr lang="zh-CN" altLang="en-US" sz="2400" dirty="0"/>
          </a:p>
        </p:txBody>
      </p:sp>
    </p:spTree>
    <p:extLst>
      <p:ext uri="{BB962C8B-B14F-4D97-AF65-F5344CB8AC3E}">
        <p14:creationId xmlns="" xmlns:p14="http://schemas.microsoft.com/office/powerpoint/2010/main" val="349090717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835696" y="1052736"/>
            <a:ext cx="4032448" cy="2088232"/>
          </a:xfrm>
        </p:spPr>
      </p:pic>
      <p:sp>
        <p:nvSpPr>
          <p:cNvPr id="2" name="标题 1"/>
          <p:cNvSpPr>
            <a:spLocks noGrp="1"/>
          </p:cNvSpPr>
          <p:nvPr>
            <p:ph type="title"/>
          </p:nvPr>
        </p:nvSpPr>
        <p:spPr>
          <a:xfrm>
            <a:off x="323528" y="116632"/>
            <a:ext cx="8435280" cy="1143000"/>
          </a:xfrm>
        </p:spPr>
        <p:txBody>
          <a:bodyPr>
            <a:normAutofit/>
          </a:bodyPr>
          <a:lstStyle/>
          <a:p>
            <a:r>
              <a:rPr lang="zh-CN" altLang="en-US" b="1" dirty="0"/>
              <a:t>含有</a:t>
            </a:r>
            <a:r>
              <a:rPr lang="zh-CN" altLang="en-US" b="1" dirty="0" smtClean="0"/>
              <a:t>匹配</a:t>
            </a:r>
            <a:r>
              <a:rPr lang="zh-CN" altLang="en-US" b="1" dirty="0"/>
              <a:t>优先量词的匹配</a:t>
            </a:r>
            <a:r>
              <a:rPr lang="zh-CN" altLang="en-US" b="1" dirty="0" smtClean="0"/>
              <a:t>过程</a:t>
            </a:r>
            <a:r>
              <a:rPr lang="en-US" altLang="zh-CN" b="1" dirty="0" smtClean="0"/>
              <a:t>(</a:t>
            </a:r>
            <a:r>
              <a:rPr lang="zh-CN" altLang="en-US" b="1" dirty="0" smtClean="0"/>
              <a:t>成功</a:t>
            </a:r>
            <a:r>
              <a:rPr lang="en-US" altLang="zh-CN" b="1" dirty="0" smtClean="0"/>
              <a:t>)</a:t>
            </a:r>
            <a:endParaRPr lang="zh-CN" altLang="en-US" dirty="0"/>
          </a:p>
        </p:txBody>
      </p:sp>
      <p:sp>
        <p:nvSpPr>
          <p:cNvPr id="5" name="TextBox 4"/>
          <p:cNvSpPr txBox="1"/>
          <p:nvPr/>
        </p:nvSpPr>
        <p:spPr>
          <a:xfrm>
            <a:off x="251520" y="3501008"/>
            <a:ext cx="8640960" cy="3139321"/>
          </a:xfrm>
          <a:prstGeom prst="rect">
            <a:avLst/>
          </a:prstGeom>
          <a:noFill/>
        </p:spPr>
        <p:txBody>
          <a:bodyPr wrap="square" rtlCol="0">
            <a:spAutoFit/>
          </a:bodyPr>
          <a:lstStyle/>
          <a:p>
            <a:r>
              <a:rPr lang="zh-CN" altLang="en-US" dirty="0"/>
              <a:t>源字符串：</a:t>
            </a:r>
            <a:r>
              <a:rPr lang="en-US" altLang="zh-CN" dirty="0" err="1" smtClean="0">
                <a:solidFill>
                  <a:srgbClr val="92D050"/>
                </a:solidFill>
              </a:rPr>
              <a:t>abc</a:t>
            </a:r>
            <a:r>
              <a:rPr lang="en-US" altLang="zh-CN" dirty="0" smtClean="0"/>
              <a:t>                   </a:t>
            </a:r>
            <a:r>
              <a:rPr lang="zh-CN" altLang="en-US" dirty="0" smtClean="0"/>
              <a:t>正则表达式</a:t>
            </a:r>
            <a:r>
              <a:rPr lang="zh-CN" altLang="en-US" dirty="0"/>
              <a:t>：</a:t>
            </a:r>
            <a:r>
              <a:rPr lang="en-US" altLang="zh-CN" dirty="0" err="1"/>
              <a:t>ab?c</a:t>
            </a:r>
            <a:endParaRPr lang="en-US" altLang="zh-CN" dirty="0"/>
          </a:p>
          <a:p>
            <a:r>
              <a:rPr lang="zh-CN" altLang="en-US" dirty="0" smtClean="0"/>
              <a:t>  量词</a:t>
            </a:r>
            <a:r>
              <a:rPr lang="zh-CN" altLang="en-US" dirty="0"/>
              <a:t>“</a:t>
            </a:r>
            <a:r>
              <a:rPr lang="en-US" altLang="zh-CN" dirty="0"/>
              <a:t>?”</a:t>
            </a:r>
            <a:r>
              <a:rPr lang="zh-CN" altLang="en-US" dirty="0"/>
              <a:t>属于匹配优先量词，在可匹配可不匹配时，会先选择尝试匹配，只有这种选择会使整个表达式无法匹配成功时，才会尝试让出匹配到的内容。这里的量词“</a:t>
            </a:r>
            <a:r>
              <a:rPr lang="en-US" altLang="zh-CN" dirty="0">
                <a:solidFill>
                  <a:srgbClr val="FFC000"/>
                </a:solidFill>
              </a:rPr>
              <a:t>?</a:t>
            </a:r>
            <a:r>
              <a:rPr lang="en-US" altLang="zh-CN" dirty="0"/>
              <a:t>”</a:t>
            </a:r>
            <a:r>
              <a:rPr lang="zh-CN" altLang="en-US" dirty="0"/>
              <a:t>是用来修饰字符“</a:t>
            </a:r>
            <a:r>
              <a:rPr lang="en-US" altLang="zh-CN" dirty="0">
                <a:solidFill>
                  <a:srgbClr val="FFC000"/>
                </a:solidFill>
              </a:rPr>
              <a:t>b</a:t>
            </a:r>
            <a:r>
              <a:rPr lang="en-US" altLang="zh-CN" dirty="0"/>
              <a:t>”</a:t>
            </a:r>
            <a:r>
              <a:rPr lang="zh-CN" altLang="en-US" dirty="0"/>
              <a:t>的，所以“</a:t>
            </a:r>
            <a:r>
              <a:rPr lang="en-US" altLang="zh-CN" dirty="0">
                <a:solidFill>
                  <a:srgbClr val="FFC000"/>
                </a:solidFill>
              </a:rPr>
              <a:t>b?</a:t>
            </a:r>
            <a:r>
              <a:rPr lang="en-US" altLang="zh-CN" dirty="0"/>
              <a:t>”</a:t>
            </a:r>
            <a:r>
              <a:rPr lang="zh-CN" altLang="en-US" dirty="0"/>
              <a:t>是一个整体</a:t>
            </a:r>
            <a:r>
              <a:rPr lang="zh-CN" altLang="en-US" dirty="0" smtClean="0"/>
              <a:t>。</a:t>
            </a:r>
            <a:endParaRPr lang="zh-CN" altLang="en-US" dirty="0"/>
          </a:p>
          <a:p>
            <a:r>
              <a:rPr lang="zh-CN" altLang="en-US" dirty="0"/>
              <a:t>匹配过程：</a:t>
            </a:r>
          </a:p>
          <a:p>
            <a:r>
              <a:rPr lang="zh-CN" altLang="en-US" dirty="0" smtClean="0"/>
              <a:t>    首先</a:t>
            </a:r>
            <a:r>
              <a:rPr lang="zh-CN" altLang="en-US" dirty="0"/>
              <a:t>由字符“</a:t>
            </a:r>
            <a:r>
              <a:rPr lang="en-US" altLang="zh-CN" dirty="0">
                <a:solidFill>
                  <a:srgbClr val="FFC000"/>
                </a:solidFill>
              </a:rPr>
              <a:t>a</a:t>
            </a:r>
            <a:r>
              <a:rPr lang="en-US" altLang="zh-CN" dirty="0"/>
              <a:t>”</a:t>
            </a:r>
            <a:r>
              <a:rPr lang="zh-CN" altLang="en-US" dirty="0"/>
              <a:t>取得控制权，从</a:t>
            </a:r>
            <a:r>
              <a:rPr lang="zh-CN" altLang="en-US" dirty="0">
                <a:solidFill>
                  <a:srgbClr val="0099FF"/>
                </a:solidFill>
              </a:rPr>
              <a:t>位置</a:t>
            </a:r>
            <a:r>
              <a:rPr lang="en-US" altLang="zh-CN" dirty="0">
                <a:solidFill>
                  <a:srgbClr val="0099FF"/>
                </a:solidFill>
              </a:rPr>
              <a:t>0</a:t>
            </a:r>
            <a:r>
              <a:rPr lang="zh-CN" altLang="en-US" dirty="0"/>
              <a:t>开始匹配，由“</a:t>
            </a:r>
            <a:r>
              <a:rPr lang="en-US" altLang="zh-CN" dirty="0">
                <a:solidFill>
                  <a:srgbClr val="FFC000"/>
                </a:solidFill>
              </a:rPr>
              <a:t>a</a:t>
            </a:r>
            <a:r>
              <a:rPr lang="en-US" altLang="zh-CN" dirty="0"/>
              <a:t>”</a:t>
            </a:r>
            <a:r>
              <a:rPr lang="zh-CN" altLang="en-US" dirty="0"/>
              <a:t>来匹配“</a:t>
            </a:r>
            <a:r>
              <a:rPr lang="en-US" altLang="zh-CN" dirty="0">
                <a:solidFill>
                  <a:srgbClr val="92D050"/>
                </a:solidFill>
              </a:rPr>
              <a:t>a</a:t>
            </a:r>
            <a:r>
              <a:rPr lang="en-US" altLang="zh-CN" dirty="0"/>
              <a:t>”</a:t>
            </a:r>
            <a:r>
              <a:rPr lang="zh-CN" altLang="en-US" dirty="0"/>
              <a:t>，匹配成功，控制权交给字符“</a:t>
            </a:r>
            <a:r>
              <a:rPr lang="en-US" altLang="zh-CN" dirty="0">
                <a:solidFill>
                  <a:srgbClr val="FFC000"/>
                </a:solidFill>
              </a:rPr>
              <a:t>b?”</a:t>
            </a:r>
            <a:r>
              <a:rPr lang="zh-CN" altLang="en-US" dirty="0"/>
              <a:t>；由于“</a:t>
            </a:r>
            <a:r>
              <a:rPr lang="en-US" altLang="zh-CN" dirty="0">
                <a:solidFill>
                  <a:srgbClr val="FFC000"/>
                </a:solidFill>
              </a:rPr>
              <a:t>?</a:t>
            </a:r>
            <a:r>
              <a:rPr lang="en-US" altLang="zh-CN" dirty="0"/>
              <a:t>”</a:t>
            </a:r>
            <a:r>
              <a:rPr lang="zh-CN" altLang="en-US" dirty="0"/>
              <a:t>是匹配优先量词，所以会先尝试进行匹配，由“</a:t>
            </a:r>
            <a:r>
              <a:rPr lang="en-US" altLang="zh-CN" dirty="0">
                <a:solidFill>
                  <a:srgbClr val="FFC000"/>
                </a:solidFill>
              </a:rPr>
              <a:t>b?</a:t>
            </a:r>
            <a:r>
              <a:rPr lang="en-US" altLang="zh-CN" dirty="0"/>
              <a:t>”</a:t>
            </a:r>
            <a:r>
              <a:rPr lang="zh-CN" altLang="en-US" dirty="0"/>
              <a:t>来匹配“</a:t>
            </a:r>
            <a:r>
              <a:rPr lang="en-US" altLang="zh-CN" dirty="0">
                <a:solidFill>
                  <a:srgbClr val="92D050"/>
                </a:solidFill>
              </a:rPr>
              <a:t>b</a:t>
            </a:r>
            <a:r>
              <a:rPr lang="en-US" altLang="zh-CN" dirty="0"/>
              <a:t>”</a:t>
            </a:r>
            <a:r>
              <a:rPr lang="zh-CN" altLang="en-US" dirty="0"/>
              <a:t>，匹配成功，控制权交给“</a:t>
            </a:r>
            <a:r>
              <a:rPr lang="en-US" altLang="zh-CN" dirty="0">
                <a:solidFill>
                  <a:srgbClr val="FFC000"/>
                </a:solidFill>
              </a:rPr>
              <a:t>c</a:t>
            </a:r>
            <a:r>
              <a:rPr lang="en-US" altLang="zh-CN" dirty="0"/>
              <a:t>”</a:t>
            </a:r>
            <a:r>
              <a:rPr lang="zh-CN" altLang="en-US" dirty="0"/>
              <a:t>，同时</a:t>
            </a:r>
            <a:r>
              <a:rPr lang="zh-CN" altLang="en-US" dirty="0">
                <a:solidFill>
                  <a:srgbClr val="FFFF00"/>
                </a:solidFill>
              </a:rPr>
              <a:t>记录一个备选状态</a:t>
            </a:r>
            <a:r>
              <a:rPr lang="zh-CN" altLang="en-US" dirty="0"/>
              <a:t>；由“</a:t>
            </a:r>
            <a:r>
              <a:rPr lang="en-US" altLang="zh-CN" dirty="0">
                <a:solidFill>
                  <a:srgbClr val="FFC000"/>
                </a:solidFill>
              </a:rPr>
              <a:t>c</a:t>
            </a:r>
            <a:r>
              <a:rPr lang="en-US" altLang="zh-CN" dirty="0"/>
              <a:t>”</a:t>
            </a:r>
            <a:r>
              <a:rPr lang="zh-CN" altLang="en-US" dirty="0"/>
              <a:t>来匹配“</a:t>
            </a:r>
            <a:r>
              <a:rPr lang="en-US" altLang="zh-CN" dirty="0">
                <a:solidFill>
                  <a:srgbClr val="92D050"/>
                </a:solidFill>
              </a:rPr>
              <a:t>c</a:t>
            </a:r>
            <a:r>
              <a:rPr lang="en-US" altLang="zh-CN" dirty="0"/>
              <a:t>”</a:t>
            </a:r>
            <a:r>
              <a:rPr lang="zh-CN" altLang="en-US" dirty="0"/>
              <a:t>，匹配成功。</a:t>
            </a:r>
            <a:r>
              <a:rPr lang="zh-CN" altLang="en-US" dirty="0">
                <a:solidFill>
                  <a:srgbClr val="FF0000"/>
                </a:solidFill>
              </a:rPr>
              <a:t>记录的备选状态丢弃</a:t>
            </a:r>
            <a:r>
              <a:rPr lang="zh-CN" altLang="en-US" dirty="0"/>
              <a:t>。</a:t>
            </a:r>
          </a:p>
          <a:p>
            <a:r>
              <a:rPr lang="zh-CN" altLang="en-US" dirty="0"/>
              <a:t>此时正则表达式匹配完成，报告匹配成功。匹配结果为“</a:t>
            </a:r>
            <a:r>
              <a:rPr lang="en-US" altLang="zh-CN" dirty="0" err="1">
                <a:solidFill>
                  <a:srgbClr val="92D050"/>
                </a:solidFill>
              </a:rPr>
              <a:t>abc</a:t>
            </a:r>
            <a:r>
              <a:rPr lang="en-US" altLang="zh-CN" dirty="0"/>
              <a:t>”</a:t>
            </a:r>
            <a:r>
              <a:rPr lang="zh-CN" altLang="en-US" dirty="0"/>
              <a:t>，开始</a:t>
            </a:r>
            <a:r>
              <a:rPr lang="zh-CN" altLang="en-US" dirty="0">
                <a:solidFill>
                  <a:srgbClr val="0099FF"/>
                </a:solidFill>
              </a:rPr>
              <a:t>位置为</a:t>
            </a:r>
            <a:r>
              <a:rPr lang="en-US" altLang="zh-CN" dirty="0">
                <a:solidFill>
                  <a:srgbClr val="0099FF"/>
                </a:solidFill>
              </a:rPr>
              <a:t>0</a:t>
            </a:r>
            <a:r>
              <a:rPr lang="zh-CN" altLang="en-US" dirty="0"/>
              <a:t>，结束</a:t>
            </a:r>
            <a:r>
              <a:rPr lang="zh-CN" altLang="en-US" dirty="0">
                <a:solidFill>
                  <a:srgbClr val="0099FF"/>
                </a:solidFill>
              </a:rPr>
              <a:t>位置为</a:t>
            </a:r>
            <a:r>
              <a:rPr lang="en-US" altLang="zh-CN" dirty="0">
                <a:solidFill>
                  <a:srgbClr val="0099FF"/>
                </a:solidFill>
              </a:rPr>
              <a:t>3</a:t>
            </a:r>
            <a:r>
              <a:rPr lang="zh-CN" altLang="en-US" dirty="0"/>
              <a:t>。</a:t>
            </a:r>
          </a:p>
        </p:txBody>
      </p:sp>
    </p:spTree>
    <p:extLst>
      <p:ext uri="{BB962C8B-B14F-4D97-AF65-F5344CB8AC3E}">
        <p14:creationId xmlns="" xmlns:p14="http://schemas.microsoft.com/office/powerpoint/2010/main" val="387123270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827584" y="1700808"/>
            <a:ext cx="6477000" cy="2914650"/>
          </a:xfrm>
        </p:spPr>
      </p:pic>
      <p:sp>
        <p:nvSpPr>
          <p:cNvPr id="2" name="标题 1"/>
          <p:cNvSpPr>
            <a:spLocks noGrp="1"/>
          </p:cNvSpPr>
          <p:nvPr>
            <p:ph type="title"/>
          </p:nvPr>
        </p:nvSpPr>
        <p:spPr/>
        <p:txBody>
          <a:bodyPr>
            <a:normAutofit/>
          </a:bodyPr>
          <a:lstStyle/>
          <a:p>
            <a:r>
              <a:rPr lang="zh-CN" altLang="en-US" sz="4400" b="1" dirty="0"/>
              <a:t>零宽度匹配</a:t>
            </a:r>
            <a:r>
              <a:rPr lang="zh-CN" altLang="en-US" sz="4400" b="1" dirty="0" smtClean="0"/>
              <a:t>过程</a:t>
            </a:r>
            <a:r>
              <a:rPr lang="en-US" altLang="zh-CN" sz="4400" dirty="0" smtClean="0"/>
              <a:t>-</a:t>
            </a:r>
            <a:r>
              <a:rPr lang="zh-CN" altLang="en-US" sz="4400" dirty="0" smtClean="0"/>
              <a:t>正则引擎</a:t>
            </a:r>
            <a:endParaRPr lang="zh-CN" altLang="en-US" sz="4400" dirty="0"/>
          </a:p>
        </p:txBody>
      </p:sp>
      <p:sp>
        <p:nvSpPr>
          <p:cNvPr id="5" name="TextBox 4"/>
          <p:cNvSpPr txBox="1"/>
          <p:nvPr/>
        </p:nvSpPr>
        <p:spPr>
          <a:xfrm>
            <a:off x="683568" y="5085184"/>
            <a:ext cx="6840760" cy="1477328"/>
          </a:xfrm>
          <a:prstGeom prst="rect">
            <a:avLst/>
          </a:prstGeom>
          <a:noFill/>
        </p:spPr>
        <p:txBody>
          <a:bodyPr wrap="square" rtlCol="0">
            <a:spAutoFit/>
          </a:bodyPr>
          <a:lstStyle/>
          <a:p>
            <a:r>
              <a:rPr lang="zh-CN" altLang="en-US" dirty="0"/>
              <a:t>源字符串：</a:t>
            </a:r>
            <a:r>
              <a:rPr lang="en-US" altLang="zh-CN" dirty="0"/>
              <a:t>a12    </a:t>
            </a:r>
            <a:r>
              <a:rPr lang="zh-CN" altLang="en-US" dirty="0"/>
              <a:t>正则表达式：</a:t>
            </a:r>
            <a:r>
              <a:rPr lang="en-US" altLang="zh-CN" dirty="0"/>
              <a:t>^(?=[a-z])[a-z0-9</a:t>
            </a:r>
            <a:r>
              <a:rPr lang="en-US" altLang="zh-CN" dirty="0" smtClean="0"/>
              <a:t>]+$</a:t>
            </a:r>
            <a:endParaRPr lang="en-US" altLang="zh-CN" dirty="0"/>
          </a:p>
          <a:p>
            <a:r>
              <a:rPr lang="zh-CN" altLang="en-US" dirty="0" smtClean="0"/>
              <a:t>    元字符</a:t>
            </a:r>
            <a:r>
              <a:rPr lang="zh-CN" altLang="en-US" dirty="0"/>
              <a:t>“</a:t>
            </a:r>
            <a:r>
              <a:rPr lang="en-US" altLang="zh-CN" dirty="0"/>
              <a:t>^”</a:t>
            </a:r>
            <a:r>
              <a:rPr lang="zh-CN" altLang="en-US" dirty="0"/>
              <a:t>和“</a:t>
            </a:r>
            <a:r>
              <a:rPr lang="en-US" altLang="zh-CN" dirty="0"/>
              <a:t>$”</a:t>
            </a:r>
            <a:r>
              <a:rPr lang="zh-CN" altLang="en-US" dirty="0"/>
              <a:t>匹配的只是位置，顺序环视“</a:t>
            </a:r>
            <a:r>
              <a:rPr lang="en-US" altLang="zh-CN" dirty="0"/>
              <a:t>(?=[a-z])”</a:t>
            </a:r>
            <a:r>
              <a:rPr lang="zh-CN" altLang="en-US" dirty="0"/>
              <a:t>只进行匹配，并不占有字符，也不将匹配的内容保存到最终的匹配结果，所以都是零宽度的</a:t>
            </a:r>
            <a:r>
              <a:rPr lang="zh-CN" altLang="en-US" dirty="0" smtClean="0"/>
              <a:t>。这个</a:t>
            </a:r>
            <a:r>
              <a:rPr lang="zh-CN" altLang="en-US" dirty="0"/>
              <a:t>正则的意义就是匹配由字母或数字组成的，第一个字符是字母的字符串。</a:t>
            </a:r>
          </a:p>
        </p:txBody>
      </p:sp>
    </p:spTree>
    <p:extLst>
      <p:ext uri="{BB962C8B-B14F-4D97-AF65-F5344CB8AC3E}">
        <p14:creationId xmlns="" xmlns:p14="http://schemas.microsoft.com/office/powerpoint/2010/main" val="77505327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6576" indent="0">
              <a:buNone/>
            </a:pPr>
            <a:r>
              <a:rPr lang="en-US" altLang="zh-CN" dirty="0" smtClean="0"/>
              <a:t>PHP\PYTHON</a:t>
            </a:r>
            <a:r>
              <a:rPr lang="zh-CN" altLang="en-US" dirty="0" smtClean="0"/>
              <a:t>的环视不支持不确定长度</a:t>
            </a:r>
            <a:endParaRPr lang="en-US" altLang="zh-CN" dirty="0" smtClean="0"/>
          </a:p>
          <a:p>
            <a:pPr marL="36576" indent="0">
              <a:buNone/>
            </a:pPr>
            <a:r>
              <a:rPr lang="en-US" altLang="zh-CN" dirty="0" smtClean="0"/>
              <a:t>(?=[0-9]+),.NET</a:t>
            </a:r>
            <a:r>
              <a:rPr lang="zh-CN" altLang="en-US" dirty="0" smtClean="0"/>
              <a:t>支持。</a:t>
            </a:r>
            <a:endParaRPr lang="en-US" altLang="zh-CN" dirty="0" smtClean="0"/>
          </a:p>
          <a:p>
            <a:pPr marL="36576" indent="0">
              <a:buNone/>
            </a:pPr>
            <a:r>
              <a:rPr lang="en-US" altLang="zh-CN" dirty="0" smtClean="0"/>
              <a:t>JAVASCRIPT</a:t>
            </a:r>
            <a:r>
              <a:rPr lang="zh-CN" altLang="en-US" dirty="0" smtClean="0"/>
              <a:t>不支持环视</a:t>
            </a:r>
            <a:endParaRPr lang="en-US" altLang="zh-CN" dirty="0" smtClean="0"/>
          </a:p>
          <a:p>
            <a:pPr marL="36576" indent="0">
              <a:buNone/>
            </a:pPr>
            <a:endParaRPr lang="en-US" altLang="zh-CN" dirty="0" smtClean="0"/>
          </a:p>
          <a:p>
            <a:pPr marL="36576" indent="0">
              <a:buNone/>
            </a:pPr>
            <a:endParaRPr lang="zh-CN" altLang="en-US" dirty="0"/>
          </a:p>
        </p:txBody>
      </p:sp>
      <p:sp>
        <p:nvSpPr>
          <p:cNvPr id="5" name="标题 1"/>
          <p:cNvSpPr txBox="1">
            <a:spLocks/>
          </p:cNvSpPr>
          <p:nvPr/>
        </p:nvSpPr>
        <p:spPr>
          <a:xfrm>
            <a:off x="642910" y="857240"/>
            <a:ext cx="7467600" cy="1143000"/>
          </a:xfrm>
          <a:prstGeom prst="rect">
            <a:avLst/>
          </a:prstGeom>
        </p:spPr>
        <p:txBody>
          <a:bodyPr vert="horz" lIns="45720" rIns="45720" anchor="ctr">
            <a:normAutofit/>
          </a:bodyPr>
          <a:lstStyle/>
          <a:p>
            <a:pPr lvl="0">
              <a:spcBef>
                <a:spcPct val="0"/>
              </a:spcBef>
            </a:pPr>
            <a:endParaRPr kumimoji="0" lang="zh-CN" altLang="en-US" sz="4600" b="1" i="0" u="none" strike="noStrike" kern="1200" cap="none" spc="0" normalizeH="0" baseline="0" noProof="0" dirty="0">
              <a:ln>
                <a:noFill/>
              </a:ln>
              <a:solidFill>
                <a:srgbClr val="C00000"/>
              </a:solidFill>
              <a:effectLst/>
              <a:uLnTx/>
              <a:uFillTx/>
              <a:latin typeface="+mj-lt"/>
              <a:ea typeface="+mj-ea"/>
              <a:cs typeface="+mj-cs"/>
            </a:endParaRPr>
          </a:p>
        </p:txBody>
      </p:sp>
      <p:sp>
        <p:nvSpPr>
          <p:cNvPr id="6" name="标题 5"/>
          <p:cNvSpPr>
            <a:spLocks noGrp="1"/>
          </p:cNvSpPr>
          <p:nvPr>
            <p:ph type="title"/>
          </p:nvPr>
        </p:nvSpPr>
        <p:spPr/>
        <p:txBody>
          <a:bodyPr>
            <a:normAutofit fontScale="90000"/>
          </a:bodyPr>
          <a:lstStyle/>
          <a:p>
            <a:pPr lvl="0"/>
            <a:r>
              <a:rPr lang="zh-CN" altLang="en-US" sz="4400" dirty="0" smtClean="0">
                <a:solidFill>
                  <a:schemeClr val="tx1"/>
                </a:solidFill>
                <a:effectLst/>
              </a:rPr>
              <a:t>编程语言正则引擎对比</a:t>
            </a:r>
            <a:r>
              <a:rPr lang="en-US" altLang="zh-CN" sz="4400" dirty="0" smtClean="0">
                <a:solidFill>
                  <a:schemeClr val="tx1"/>
                </a:solidFill>
              </a:rPr>
              <a:t>-</a:t>
            </a:r>
            <a:r>
              <a:rPr lang="zh-CN" altLang="en-US" sz="4400" dirty="0" smtClean="0">
                <a:solidFill>
                  <a:schemeClr val="tx1"/>
                </a:solidFill>
              </a:rPr>
              <a:t>正则引擎</a:t>
            </a:r>
            <a:endParaRPr lang="zh-CN" altLang="en-US" dirty="0">
              <a:solidFill>
                <a:schemeClr val="tx1"/>
              </a:solidFill>
            </a:endParaRPr>
          </a:p>
        </p:txBody>
      </p:sp>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36351"/>
            <a:ext cx="9144000" cy="6750235"/>
          </a:xfrm>
          <a:prstGeom prst="rect">
            <a:avLst/>
          </a:prstGeom>
        </p:spPr>
      </p:pic>
    </p:spTree>
    <p:extLst>
      <p:ext uri="{BB962C8B-B14F-4D97-AF65-F5344CB8AC3E}">
        <p14:creationId xmlns="" xmlns:p14="http://schemas.microsoft.com/office/powerpoint/2010/main" val="2129154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1661920"/>
          </a:xfrm>
        </p:spPr>
        <p:txBody>
          <a:bodyPr>
            <a:normAutofit/>
          </a:bodyPr>
          <a:lstStyle/>
          <a:p>
            <a:pPr>
              <a:buNone/>
            </a:pPr>
            <a:r>
              <a:rPr lang="en-US" altLang="zh-CN" sz="3600" b="1" dirty="0" err="1" smtClean="0">
                <a:solidFill>
                  <a:srgbClr val="C00000"/>
                </a:solidFill>
                <a:latin typeface="黑体" pitchFamily="49" charset="-122"/>
                <a:ea typeface="黑体" pitchFamily="49" charset="-122"/>
              </a:rPr>
              <a:t>pcre</a:t>
            </a:r>
            <a:r>
              <a:rPr lang="en-US" altLang="zh-CN" sz="3600" b="1" dirty="0" smtClean="0">
                <a:latin typeface="黑体" pitchFamily="49" charset="-122"/>
                <a:ea typeface="黑体" pitchFamily="49" charset="-122"/>
              </a:rPr>
              <a:t> </a:t>
            </a:r>
            <a:r>
              <a:rPr lang="en-US" altLang="zh-CN" sz="3600" b="1" dirty="0" err="1" smtClean="0">
                <a:solidFill>
                  <a:srgbClr val="FFC000"/>
                </a:solidFill>
                <a:latin typeface="黑体" pitchFamily="49" charset="-122"/>
                <a:ea typeface="黑体" pitchFamily="49" charset="-122"/>
              </a:rPr>
              <a:t>pcre</a:t>
            </a:r>
            <a:r>
              <a:rPr lang="en-US" altLang="zh-CN" sz="3600" b="1" dirty="0" smtClean="0">
                <a:solidFill>
                  <a:srgbClr val="FFC000"/>
                </a:solidFill>
                <a:latin typeface="黑体" pitchFamily="49" charset="-122"/>
                <a:ea typeface="黑体" pitchFamily="49" charset="-122"/>
              </a:rPr>
              <a:t>-*</a:t>
            </a:r>
            <a:r>
              <a:rPr lang="en-US" altLang="zh-CN" sz="3600" b="1" dirty="0" smtClean="0">
                <a:latin typeface="黑体" pitchFamily="49" charset="-122"/>
                <a:ea typeface="黑体" pitchFamily="49" charset="-122"/>
              </a:rPr>
              <a:t> </a:t>
            </a:r>
            <a:r>
              <a:rPr lang="en-US" altLang="zh-CN" sz="3600" b="1" dirty="0" err="1" smtClean="0">
                <a:solidFill>
                  <a:srgbClr val="92D050"/>
                </a:solidFill>
                <a:latin typeface="黑体" pitchFamily="49" charset="-122"/>
                <a:ea typeface="黑体" pitchFamily="49" charset="-122"/>
              </a:rPr>
              <a:t>tre</a:t>
            </a:r>
            <a:r>
              <a:rPr lang="en-US" altLang="zh-CN" sz="3600" b="1" dirty="0" smtClean="0">
                <a:latin typeface="黑体" pitchFamily="49" charset="-122"/>
                <a:ea typeface="黑体" pitchFamily="49" charset="-122"/>
              </a:rPr>
              <a:t> </a:t>
            </a:r>
            <a:r>
              <a:rPr lang="en-US" altLang="zh-CN" sz="3600" b="1" dirty="0" err="1" smtClean="0">
                <a:solidFill>
                  <a:srgbClr val="00B0F0"/>
                </a:solidFill>
                <a:latin typeface="黑体" pitchFamily="49" charset="-122"/>
                <a:ea typeface="黑体" pitchFamily="49" charset="-122"/>
              </a:rPr>
              <a:t>onig</a:t>
            </a:r>
            <a:r>
              <a:rPr lang="en-US" altLang="zh-CN" sz="3600" b="1" dirty="0" smtClean="0">
                <a:latin typeface="黑体" pitchFamily="49" charset="-122"/>
                <a:ea typeface="黑体" pitchFamily="49" charset="-122"/>
              </a:rPr>
              <a:t> </a:t>
            </a:r>
          </a:p>
          <a:p>
            <a:pPr>
              <a:buNone/>
            </a:pPr>
            <a:r>
              <a:rPr lang="en-US" altLang="zh-CN" sz="3600" b="1" dirty="0" err="1" smtClean="0">
                <a:solidFill>
                  <a:srgbClr val="0070C0"/>
                </a:solidFill>
                <a:latin typeface="黑体" pitchFamily="49" charset="-122"/>
                <a:ea typeface="黑体" pitchFamily="49" charset="-122"/>
              </a:rPr>
              <a:t>rust_regex</a:t>
            </a:r>
            <a:r>
              <a:rPr lang="en-US" altLang="zh-CN" sz="3600" b="1" dirty="0" smtClean="0">
                <a:solidFill>
                  <a:srgbClr val="0070C0"/>
                </a:solidFill>
                <a:latin typeface="黑体" pitchFamily="49" charset="-122"/>
                <a:ea typeface="黑体" pitchFamily="49" charset="-122"/>
              </a:rPr>
              <a:t> </a:t>
            </a:r>
            <a:r>
              <a:rPr lang="en-US" altLang="zh-CN" sz="3600" b="1" dirty="0" smtClean="0">
                <a:solidFill>
                  <a:srgbClr val="7030A0"/>
                </a:solidFill>
                <a:latin typeface="黑体" pitchFamily="49" charset="-122"/>
                <a:ea typeface="黑体" pitchFamily="49" charset="-122"/>
              </a:rPr>
              <a:t>re2</a:t>
            </a:r>
            <a:r>
              <a:rPr lang="en-US" altLang="zh-CN" sz="3600" b="1" dirty="0" smtClean="0">
                <a:latin typeface="黑体" pitchFamily="49" charset="-122"/>
                <a:ea typeface="黑体" pitchFamily="49" charset="-122"/>
              </a:rPr>
              <a:t> </a:t>
            </a:r>
            <a:r>
              <a:rPr lang="en-US" altLang="zh-CN" sz="3600" b="1" dirty="0" err="1" smtClean="0">
                <a:latin typeface="黑体" pitchFamily="49" charset="-122"/>
                <a:ea typeface="黑体" pitchFamily="49" charset="-122"/>
              </a:rPr>
              <a:t>Hyperscan</a:t>
            </a:r>
            <a:endParaRPr lang="en-US" altLang="zh-CN" sz="3600" b="1" dirty="0" smtClean="0">
              <a:latin typeface="黑体" pitchFamily="49" charset="-122"/>
              <a:ea typeface="黑体" pitchFamily="49" charset="-122"/>
            </a:endParaRPr>
          </a:p>
        </p:txBody>
      </p:sp>
      <p:sp>
        <p:nvSpPr>
          <p:cNvPr id="2" name="标题 1"/>
          <p:cNvSpPr>
            <a:spLocks noGrp="1"/>
          </p:cNvSpPr>
          <p:nvPr>
            <p:ph type="title"/>
          </p:nvPr>
        </p:nvSpPr>
        <p:spPr/>
        <p:txBody>
          <a:bodyPr>
            <a:normAutofit/>
          </a:bodyPr>
          <a:lstStyle/>
          <a:p>
            <a:r>
              <a:rPr lang="zh-CN" altLang="en-US" sz="4400" dirty="0" smtClean="0"/>
              <a:t>正则库引擎性能对比</a:t>
            </a:r>
            <a:r>
              <a:rPr lang="en-US" altLang="zh-CN" sz="4400" dirty="0" smtClean="0"/>
              <a:t>-</a:t>
            </a:r>
            <a:r>
              <a:rPr lang="zh-CN" altLang="en-US" sz="4400" dirty="0" smtClean="0"/>
              <a:t>正则引擎</a:t>
            </a:r>
            <a:endParaRPr lang="zh-CN" altLang="en-US" sz="4400" dirty="0"/>
          </a:p>
        </p:txBody>
      </p:sp>
      <p:pic>
        <p:nvPicPr>
          <p:cNvPr id="4" name="Picture 5" descr="C:\re.jpg"/>
          <p:cNvPicPr>
            <a:picLocks noChangeAspect="1" noChangeArrowheads="1"/>
          </p:cNvPicPr>
          <p:nvPr/>
        </p:nvPicPr>
        <p:blipFill>
          <a:blip r:embed="rId3"/>
          <a:srcRect/>
          <a:stretch>
            <a:fillRect/>
          </a:stretch>
        </p:blipFill>
        <p:spPr bwMode="auto">
          <a:xfrm>
            <a:off x="500034" y="2428868"/>
            <a:ext cx="8001001" cy="3810000"/>
          </a:xfrm>
          <a:prstGeom prst="rect">
            <a:avLst/>
          </a:prstGeom>
          <a:noFill/>
        </p:spPr>
      </p:pic>
      <p:sp>
        <p:nvSpPr>
          <p:cNvPr id="5" name="TextBox 4"/>
          <p:cNvSpPr txBox="1"/>
          <p:nvPr/>
        </p:nvSpPr>
        <p:spPr>
          <a:xfrm>
            <a:off x="4143372" y="6354569"/>
            <a:ext cx="4600940" cy="646331"/>
          </a:xfrm>
          <a:prstGeom prst="rect">
            <a:avLst/>
          </a:prstGeom>
          <a:noFill/>
        </p:spPr>
        <p:txBody>
          <a:bodyPr wrap="none" rtlCol="0">
            <a:spAutoFit/>
          </a:bodyPr>
          <a:lstStyle/>
          <a:p>
            <a:r>
              <a:rPr lang="zh-CN" altLang="en-US" dirty="0" smtClean="0"/>
              <a:t>图片来源：文章</a:t>
            </a:r>
            <a:r>
              <a:rPr lang="en-US" altLang="zh-CN" dirty="0" smtClean="0"/>
              <a:t>《</a:t>
            </a:r>
            <a:r>
              <a:rPr lang="zh-CN" altLang="en-US" dirty="0" smtClean="0"/>
              <a:t>正则表达式引擎的比较</a:t>
            </a:r>
            <a:r>
              <a:rPr lang="en-US" altLang="zh-CN" dirty="0" smtClean="0"/>
              <a:t>》</a:t>
            </a:r>
            <a:endParaRPr lang="zh-CN" altLang="en-US" dirty="0" smtClean="0"/>
          </a:p>
          <a:p>
            <a:endParaRPr lang="zh-CN" altLang="en-US" dirty="0"/>
          </a:p>
        </p:txBody>
      </p:sp>
    </p:spTree>
    <p:extLst>
      <p:ext uri="{BB962C8B-B14F-4D97-AF65-F5344CB8AC3E}">
        <p14:creationId xmlns="" xmlns:p14="http://schemas.microsoft.com/office/powerpoint/2010/main" val="124667750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467600" cy="5257800"/>
          </a:xfrm>
        </p:spPr>
        <p:txBody>
          <a:bodyPr>
            <a:normAutofit/>
          </a:bodyPr>
          <a:lstStyle/>
          <a:p>
            <a:r>
              <a:rPr lang="en-US" altLang="zh-CN" dirty="0" smtClean="0"/>
              <a:t>1940</a:t>
            </a:r>
            <a:r>
              <a:rPr lang="zh-CN" altLang="en-US" dirty="0" smtClean="0"/>
              <a:t>年</a:t>
            </a:r>
            <a:r>
              <a:rPr lang="en-US" altLang="zh-CN" dirty="0" smtClean="0"/>
              <a:t> </a:t>
            </a:r>
            <a:r>
              <a:rPr lang="zh-CN" altLang="en-US" dirty="0" smtClean="0"/>
              <a:t>美国神经学家研究出一种研究出一种数学方式来描述神经网络</a:t>
            </a:r>
            <a:endParaRPr lang="en-US" altLang="zh-CN" dirty="0" smtClean="0"/>
          </a:p>
          <a:p>
            <a:r>
              <a:rPr lang="en-US" altLang="zh-CN" dirty="0" smtClean="0"/>
              <a:t>1956</a:t>
            </a:r>
            <a:r>
              <a:rPr lang="zh-CN" altLang="en-US" dirty="0" smtClean="0"/>
              <a:t>年美国数学家发表了一篇标题为“神经网事件的表示法”的论文，引入了正则表达式的概念</a:t>
            </a:r>
            <a:endParaRPr lang="en-US" altLang="zh-CN" dirty="0"/>
          </a:p>
          <a:p>
            <a:r>
              <a:rPr lang="en-US" altLang="zh-CN" dirty="0"/>
              <a:t>1968</a:t>
            </a:r>
            <a:r>
              <a:rPr lang="zh-CN" altLang="en-US" dirty="0" smtClean="0"/>
              <a:t>年</a:t>
            </a:r>
            <a:r>
              <a:rPr lang="en-US" altLang="zh-CN" dirty="0" smtClean="0"/>
              <a:t>Unix</a:t>
            </a:r>
            <a:r>
              <a:rPr lang="zh-CN" altLang="en-US" dirty="0" smtClean="0"/>
              <a:t>之父</a:t>
            </a:r>
            <a:r>
              <a:rPr lang="en-US" altLang="zh-CN" dirty="0" smtClean="0"/>
              <a:t>Ken Thompson</a:t>
            </a:r>
            <a:r>
              <a:rPr lang="zh-CN" altLang="en-US" dirty="0" smtClean="0"/>
              <a:t>符号系统引入编辑器</a:t>
            </a:r>
            <a:r>
              <a:rPr lang="en-US" altLang="zh-CN" dirty="0" smtClean="0"/>
              <a:t>QED</a:t>
            </a:r>
            <a:r>
              <a:rPr lang="zh-CN" altLang="en-US" dirty="0" smtClean="0"/>
              <a:t>，然后是</a:t>
            </a:r>
            <a:r>
              <a:rPr lang="en-US" altLang="zh-CN" dirty="0" smtClean="0"/>
              <a:t>Unix</a:t>
            </a:r>
            <a:r>
              <a:rPr lang="zh-CN" altLang="en-US" dirty="0" smtClean="0"/>
              <a:t>上的编辑器</a:t>
            </a:r>
            <a:r>
              <a:rPr lang="en-US" altLang="zh-CN" dirty="0" err="1" smtClean="0"/>
              <a:t>ed</a:t>
            </a:r>
            <a:r>
              <a:rPr lang="zh-CN" altLang="en-US" dirty="0" smtClean="0"/>
              <a:t>，再后来引入</a:t>
            </a:r>
            <a:r>
              <a:rPr lang="en-US" altLang="zh-CN" dirty="0" err="1" smtClean="0"/>
              <a:t>grep</a:t>
            </a:r>
            <a:endParaRPr lang="zh-CN" altLang="en-US" dirty="0"/>
          </a:p>
          <a:p>
            <a:r>
              <a:rPr lang="en-US" altLang="zh-CN" dirty="0" smtClean="0"/>
              <a:t>1987</a:t>
            </a:r>
            <a:r>
              <a:rPr lang="zh-CN" altLang="en-US" dirty="0" smtClean="0"/>
              <a:t>年</a:t>
            </a:r>
            <a:r>
              <a:rPr lang="en-US" altLang="zh-CN" dirty="0" smtClean="0"/>
              <a:t>Perl</a:t>
            </a:r>
            <a:r>
              <a:rPr lang="zh-CN" altLang="en-US" dirty="0" smtClean="0"/>
              <a:t>语言发明，并引入正则表达式，之后已演化成了</a:t>
            </a:r>
            <a:r>
              <a:rPr lang="en-US" dirty="0" err="1" smtClean="0"/>
              <a:t>pcre（Perl</a:t>
            </a:r>
            <a:r>
              <a:rPr lang="zh-CN" altLang="en-US" dirty="0" smtClean="0"/>
              <a:t>兼容正则表达式</a:t>
            </a:r>
            <a:r>
              <a:rPr lang="en-US" dirty="0" smtClean="0"/>
              <a:t>Perl Compatible Regular Expressions），</a:t>
            </a:r>
            <a:r>
              <a:rPr lang="zh-CN" altLang="en-US" dirty="0" smtClean="0"/>
              <a:t>成为很多现代工具所使用的库</a:t>
            </a:r>
            <a:endParaRPr lang="zh-CN" altLang="en-US" dirty="0"/>
          </a:p>
        </p:txBody>
      </p:sp>
      <p:sp>
        <p:nvSpPr>
          <p:cNvPr id="2" name="标题 1"/>
          <p:cNvSpPr>
            <a:spLocks noGrp="1"/>
          </p:cNvSpPr>
          <p:nvPr>
            <p:ph type="title"/>
          </p:nvPr>
        </p:nvSpPr>
        <p:spPr/>
        <p:txBody>
          <a:bodyPr/>
          <a:lstStyle/>
          <a:p>
            <a:r>
              <a:rPr lang="zh-CN" altLang="en-US" dirty="0" smtClean="0"/>
              <a:t>正则起源</a:t>
            </a:r>
            <a:r>
              <a:rPr lang="en-US" altLang="zh-CN" dirty="0" smtClean="0"/>
              <a:t>-</a:t>
            </a:r>
            <a:r>
              <a:rPr lang="zh-CN" altLang="en-US" dirty="0" smtClean="0"/>
              <a:t>正则起源</a:t>
            </a:r>
            <a:endParaRPr lang="zh-CN" altLang="en-US" dirty="0"/>
          </a:p>
        </p:txBody>
      </p:sp>
    </p:spTree>
    <p:extLst>
      <p:ext uri="{BB962C8B-B14F-4D97-AF65-F5344CB8AC3E}">
        <p14:creationId xmlns="" xmlns:p14="http://schemas.microsoft.com/office/powerpoint/2010/main" val="198956301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643050"/>
            <a:ext cx="8229600" cy="4525963"/>
          </a:xfrm>
        </p:spPr>
        <p:txBody>
          <a:bodyPr>
            <a:normAutofit/>
          </a:bodyPr>
          <a:lstStyle/>
          <a:p>
            <a:r>
              <a:rPr lang="zh-CN" altLang="en-US" sz="3600" dirty="0" smtClean="0">
                <a:latin typeface="黑体" pitchFamily="49" charset="-122"/>
                <a:ea typeface="黑体" pitchFamily="49" charset="-122"/>
              </a:rPr>
              <a:t>兼容</a:t>
            </a:r>
            <a:r>
              <a:rPr lang="en-US" altLang="zh-CN" sz="3600" dirty="0" smtClean="0">
                <a:latin typeface="黑体" pitchFamily="49" charset="-122"/>
                <a:ea typeface="黑体" pitchFamily="49" charset="-122"/>
              </a:rPr>
              <a:t>PCRE</a:t>
            </a:r>
          </a:p>
          <a:p>
            <a:r>
              <a:rPr lang="zh-CN" altLang="en-US" sz="3600" dirty="0" smtClean="0">
                <a:latin typeface="黑体" pitchFamily="49" charset="-122"/>
                <a:ea typeface="黑体" pitchFamily="49" charset="-122"/>
              </a:rPr>
              <a:t>通过图实现 </a:t>
            </a:r>
            <a:r>
              <a:rPr lang="en-US" altLang="zh-CN" sz="3600" dirty="0" smtClean="0">
                <a:latin typeface="黑体" pitchFamily="49" charset="-122"/>
                <a:ea typeface="黑体" pitchFamily="49" charset="-122"/>
              </a:rPr>
              <a:t>DFA &amp; NFA</a:t>
            </a:r>
          </a:p>
          <a:p>
            <a:r>
              <a:rPr lang="zh-CN" altLang="en-US" sz="3600" dirty="0" smtClean="0">
                <a:latin typeface="黑体" pitchFamily="49" charset="-122"/>
                <a:ea typeface="黑体" pitchFamily="49" charset="-122"/>
              </a:rPr>
              <a:t>协处理器</a:t>
            </a:r>
            <a:endParaRPr lang="en-US" altLang="zh-CN" sz="3600" dirty="0" smtClean="0">
              <a:latin typeface="黑体" pitchFamily="49" charset="-122"/>
              <a:ea typeface="黑体" pitchFamily="49" charset="-122"/>
            </a:endParaRPr>
          </a:p>
          <a:p>
            <a:r>
              <a:rPr lang="en-US" altLang="zh-CN" sz="3600" dirty="0" smtClean="0">
                <a:latin typeface="黑体" pitchFamily="49" charset="-122"/>
                <a:ea typeface="黑体" pitchFamily="49" charset="-122"/>
              </a:rPr>
              <a:t>640K</a:t>
            </a:r>
            <a:r>
              <a:rPr lang="zh-CN" altLang="en-US" sz="3600" dirty="0" smtClean="0">
                <a:latin typeface="黑体" pitchFamily="49" charset="-122"/>
                <a:ea typeface="黑体" pitchFamily="49" charset="-122"/>
              </a:rPr>
              <a:t>快速缓存</a:t>
            </a:r>
            <a:r>
              <a:rPr lang="en-US" altLang="zh-CN" sz="3600" dirty="0" smtClean="0">
                <a:latin typeface="黑体" pitchFamily="49" charset="-122"/>
                <a:ea typeface="黑体" pitchFamily="49" charset="-122"/>
              </a:rPr>
              <a:t>(L2 Cache)</a:t>
            </a:r>
          </a:p>
          <a:p>
            <a:r>
              <a:rPr lang="en-US" altLang="zh-CN" sz="3600" dirty="0" smtClean="0">
                <a:latin typeface="黑体" pitchFamily="49" charset="-122"/>
                <a:ea typeface="黑体" pitchFamily="49" charset="-122"/>
              </a:rPr>
              <a:t>4</a:t>
            </a:r>
            <a:r>
              <a:rPr lang="zh-CN" altLang="en-US" sz="3600" dirty="0" smtClean="0">
                <a:latin typeface="黑体" pitchFamily="49" charset="-122"/>
                <a:ea typeface="黑体" pitchFamily="49" charset="-122"/>
              </a:rPr>
              <a:t>个簇，每</a:t>
            </a:r>
            <a:r>
              <a:rPr lang="en-US" altLang="zh-CN" sz="3600" dirty="0" smtClean="0">
                <a:latin typeface="黑体" pitchFamily="49" charset="-122"/>
                <a:ea typeface="黑体" pitchFamily="49" charset="-122"/>
              </a:rPr>
              <a:t>1</a:t>
            </a:r>
            <a:r>
              <a:rPr lang="zh-CN" altLang="en-US" sz="3600" dirty="0" smtClean="0">
                <a:latin typeface="黑体" pitchFamily="49" charset="-122"/>
                <a:ea typeface="黑体" pitchFamily="49" charset="-122"/>
              </a:rPr>
              <a:t>个簇</a:t>
            </a:r>
            <a:r>
              <a:rPr lang="en-US" altLang="zh-CN" sz="3600" dirty="0" smtClean="0">
                <a:latin typeface="黑体" pitchFamily="49" charset="-122"/>
                <a:ea typeface="黑体" pitchFamily="49" charset="-122"/>
              </a:rPr>
              <a:t>160K</a:t>
            </a:r>
            <a:r>
              <a:rPr lang="zh-CN" altLang="en-US" sz="3600" dirty="0" smtClean="0">
                <a:latin typeface="黑体" pitchFamily="49" charset="-122"/>
                <a:ea typeface="黑体" pitchFamily="49" charset="-122"/>
              </a:rPr>
              <a:t>缓存、</a:t>
            </a:r>
            <a:r>
              <a:rPr lang="en-US" altLang="zh-CN" sz="3600" dirty="0" smtClean="0">
                <a:latin typeface="黑体" pitchFamily="49" charset="-122"/>
                <a:ea typeface="黑体" pitchFamily="49" charset="-122"/>
              </a:rPr>
              <a:t>16</a:t>
            </a:r>
            <a:r>
              <a:rPr lang="zh-CN" altLang="en-US" sz="3600" dirty="0" smtClean="0">
                <a:latin typeface="黑体" pitchFamily="49" charset="-122"/>
                <a:ea typeface="黑体" pitchFamily="49" charset="-122"/>
              </a:rPr>
              <a:t>个引擎</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支持</a:t>
            </a:r>
            <a:r>
              <a:rPr lang="en-US" altLang="zh-CN" sz="3600" dirty="0" smtClean="0">
                <a:latin typeface="黑体" pitchFamily="49" charset="-122"/>
                <a:ea typeface="黑体" pitchFamily="49" charset="-122"/>
              </a:rPr>
              <a:t>256</a:t>
            </a:r>
            <a:r>
              <a:rPr lang="zh-CN" altLang="en-US" sz="3600" dirty="0" smtClean="0">
                <a:latin typeface="黑体" pitchFamily="49" charset="-122"/>
                <a:ea typeface="黑体" pitchFamily="49" charset="-122"/>
              </a:rPr>
              <a:t>个图（每个图最大</a:t>
            </a:r>
            <a:r>
              <a:rPr lang="en-US" altLang="zh-CN" sz="3600" dirty="0" smtClean="0">
                <a:latin typeface="黑体" pitchFamily="49" charset="-122"/>
                <a:ea typeface="黑体" pitchFamily="49" charset="-122"/>
              </a:rPr>
              <a:t>4G</a:t>
            </a:r>
            <a:r>
              <a:rPr lang="zh-CN" altLang="en-US" sz="3600" dirty="0" smtClean="0">
                <a:latin typeface="黑体" pitchFamily="49" charset="-122"/>
                <a:ea typeface="黑体" pitchFamily="49" charset="-122"/>
              </a:rPr>
              <a:t>）</a:t>
            </a:r>
            <a:endParaRPr lang="en-US" altLang="zh-CN" sz="3600" dirty="0" smtClean="0">
              <a:latin typeface="黑体" pitchFamily="49" charset="-122"/>
              <a:ea typeface="黑体" pitchFamily="49" charset="-122"/>
            </a:endParaRPr>
          </a:p>
          <a:p>
            <a:r>
              <a:rPr lang="en-US" altLang="zh-CN" sz="3600" dirty="0" smtClean="0">
                <a:latin typeface="黑体" pitchFamily="49" charset="-122"/>
                <a:ea typeface="黑体" pitchFamily="49" charset="-122"/>
              </a:rPr>
              <a:t>40Gb/s</a:t>
            </a:r>
            <a:r>
              <a:rPr lang="zh-CN" altLang="en-US" sz="3600" dirty="0" smtClean="0">
                <a:latin typeface="黑体" pitchFamily="49" charset="-122"/>
                <a:ea typeface="黑体" pitchFamily="49" charset="-122"/>
              </a:rPr>
              <a:t>的处理能力</a:t>
            </a:r>
            <a:endParaRPr lang="en-US" altLang="zh-CN" sz="3600" dirty="0" smtClean="0">
              <a:latin typeface="黑体" pitchFamily="49" charset="-122"/>
              <a:ea typeface="黑体" pitchFamily="49" charset="-122"/>
            </a:endParaRPr>
          </a:p>
        </p:txBody>
      </p:sp>
      <p:sp>
        <p:nvSpPr>
          <p:cNvPr id="2" name="标题 1"/>
          <p:cNvSpPr>
            <a:spLocks noGrp="1"/>
          </p:cNvSpPr>
          <p:nvPr>
            <p:ph type="title"/>
          </p:nvPr>
        </p:nvSpPr>
        <p:spPr/>
        <p:txBody>
          <a:bodyPr>
            <a:normAutofit fontScale="90000"/>
          </a:bodyPr>
          <a:lstStyle/>
          <a:p>
            <a:r>
              <a:rPr lang="en-US" altLang="zh-CN" sz="4400" dirty="0" err="1" smtClean="0"/>
              <a:t>Octeon</a:t>
            </a:r>
            <a:r>
              <a:rPr lang="en-US" altLang="zh-CN" sz="4400" dirty="0" smtClean="0"/>
              <a:t> HFA</a:t>
            </a:r>
            <a:r>
              <a:rPr lang="en-US" altLang="zh-CN" sz="2000" dirty="0" smtClean="0"/>
              <a:t>(hyper </a:t>
            </a:r>
            <a:r>
              <a:rPr lang="en-US" altLang="zh-CN" sz="2000" dirty="0" err="1" smtClean="0"/>
              <a:t>finit</a:t>
            </a:r>
            <a:r>
              <a:rPr lang="en-US" altLang="zh-CN" sz="2000" dirty="0" smtClean="0"/>
              <a:t> </a:t>
            </a:r>
            <a:r>
              <a:rPr lang="en-US" altLang="zh-CN" sz="2000" dirty="0" err="1" smtClean="0"/>
              <a:t>aotomata</a:t>
            </a:r>
            <a:r>
              <a:rPr lang="en-US" altLang="zh-CN" sz="2000" dirty="0" smtClean="0"/>
              <a:t>)</a:t>
            </a:r>
            <a:r>
              <a:rPr lang="en-US" altLang="zh-CN" sz="4400" dirty="0" smtClean="0"/>
              <a:t>-</a:t>
            </a:r>
            <a:r>
              <a:rPr lang="zh-CN" altLang="en-US" sz="4400" dirty="0" smtClean="0"/>
              <a:t>正则引擎</a:t>
            </a:r>
            <a:endParaRPr lang="zh-CN" altLang="en-US" sz="4400" dirty="0"/>
          </a:p>
        </p:txBody>
      </p:sp>
    </p:spTree>
    <p:extLst>
      <p:ext uri="{BB962C8B-B14F-4D97-AF65-F5344CB8AC3E}">
        <p14:creationId xmlns="" xmlns:p14="http://schemas.microsoft.com/office/powerpoint/2010/main" val="124667750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143248"/>
            <a:ext cx="7500990" cy="1015663"/>
          </a:xfrm>
          <a:prstGeom prst="rect">
            <a:avLst/>
          </a:prstGeom>
          <a:noFill/>
        </p:spPr>
        <p:txBody>
          <a:bodyPr wrap="square" rtlCol="0">
            <a:spAutoFit/>
          </a:bodyPr>
          <a:lstStyle/>
          <a:p>
            <a:pPr marL="742950" indent="-742950" algn="ctr"/>
            <a:r>
              <a:rPr lang="en-US" altLang="zh-CN" sz="6000" dirty="0" smtClean="0"/>
              <a:t>4. </a:t>
            </a:r>
            <a:r>
              <a:rPr lang="en-US" altLang="zh-CN" sz="6000" dirty="0" err="1" smtClean="0"/>
              <a:t>Hyperscan</a:t>
            </a:r>
            <a:endParaRPr lang="en-US" altLang="zh-CN" sz="6000" dirty="0" smtClean="0"/>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09600" y="4270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正则表达式简介</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7931224" cy="4686319"/>
          </a:xfrm>
        </p:spPr>
        <p:txBody>
          <a:bodyPr>
            <a:noAutofit/>
          </a:bodyPr>
          <a:lstStyle/>
          <a:p>
            <a:pPr marL="36576" indent="0">
              <a:buNone/>
            </a:pPr>
            <a:endParaRPr lang="en-US" altLang="zh-CN" sz="3600" dirty="0" smtClean="0"/>
          </a:p>
          <a:p>
            <a:pPr marL="36576" indent="0">
              <a:buFont typeface="Wingdings" pitchFamily="2" charset="2"/>
              <a:buChar char="Ø"/>
            </a:pPr>
            <a:r>
              <a:rPr lang="en-US" altLang="zh-CN" sz="3600" dirty="0" smtClean="0"/>
              <a:t> </a:t>
            </a:r>
            <a:r>
              <a:rPr lang="en-US" altLang="zh-CN" sz="3600" dirty="0" err="1" smtClean="0"/>
              <a:t>Hyperscan</a:t>
            </a:r>
            <a:r>
              <a:rPr lang="zh-CN" altLang="en-US" sz="3600" dirty="0" smtClean="0"/>
              <a:t>是一个软件正则表达式匹配引擎，设计时考虑到了高性能和灵活性</a:t>
            </a:r>
            <a:endParaRPr lang="en-US" altLang="zh-CN" sz="3600" dirty="0" smtClean="0"/>
          </a:p>
          <a:p>
            <a:pPr marL="36576" indent="0">
              <a:buFont typeface="Wingdings" pitchFamily="2" charset="2"/>
              <a:buChar char="Ø"/>
            </a:pPr>
            <a:endParaRPr lang="en-US" altLang="zh-CN" sz="3600" dirty="0" smtClean="0"/>
          </a:p>
          <a:p>
            <a:pPr marL="36576" indent="0">
              <a:buFont typeface="Wingdings" pitchFamily="2" charset="2"/>
              <a:buChar char="Ø"/>
            </a:pPr>
            <a:r>
              <a:rPr lang="zh-CN" altLang="en-US" sz="3600" dirty="0" smtClean="0"/>
              <a:t>使用</a:t>
            </a:r>
            <a:r>
              <a:rPr lang="en-US" altLang="zh-CN" sz="3600" dirty="0" smtClean="0"/>
              <a:t>x86 SIMD</a:t>
            </a:r>
            <a:r>
              <a:rPr lang="zh-CN" altLang="en-US" sz="3600" dirty="0" smtClean="0"/>
              <a:t>硬件加速技术</a:t>
            </a:r>
            <a:endParaRPr lang="en-US" altLang="zh-CN" sz="3600" dirty="0" smtClean="0"/>
          </a:p>
          <a:p>
            <a:pPr marL="36576" indent="0">
              <a:buFont typeface="Wingdings" pitchFamily="2" charset="2"/>
              <a:buChar char="Ø"/>
            </a:pPr>
            <a:endParaRPr lang="en-US" altLang="zh-CN" sz="3600" dirty="0" smtClean="0"/>
          </a:p>
          <a:p>
            <a:pPr marL="36576" indent="0">
              <a:buFont typeface="Wingdings" pitchFamily="2" charset="2"/>
              <a:buChar char="Ø"/>
            </a:pPr>
            <a:r>
              <a:rPr lang="zh-CN" altLang="en-US" sz="3600" dirty="0" smtClean="0"/>
              <a:t>核心接口组件组成：编译和扫描</a:t>
            </a:r>
            <a:endParaRPr lang="en-US" altLang="zh-CN" sz="3600" dirty="0" smtClean="0"/>
          </a:p>
          <a:p>
            <a:pPr marL="36576" indent="0">
              <a:buFont typeface="Wingdings" pitchFamily="2" charset="2"/>
              <a:buChar char="Ø"/>
            </a:pPr>
            <a:endParaRPr lang="en-US" altLang="zh-CN" sz="3600" dirty="0" smtClean="0"/>
          </a:p>
          <a:p>
            <a:pPr marL="36576" indent="0">
              <a:buFont typeface="Wingdings" pitchFamily="2" charset="2"/>
              <a:buChar char="Ø"/>
            </a:pPr>
            <a:endParaRPr lang="en-US" altLang="zh-CN" sz="3600" dirty="0" smtClean="0"/>
          </a:p>
          <a:p>
            <a:pPr marL="36576" indent="0">
              <a:buNone/>
            </a:pPr>
            <a:endParaRPr lang="en-US" altLang="zh-CN" sz="3600" dirty="0" smtClean="0"/>
          </a:p>
        </p:txBody>
      </p:sp>
      <p:sp>
        <p:nvSpPr>
          <p:cNvPr id="2" name="标题 1"/>
          <p:cNvSpPr>
            <a:spLocks noGrp="1"/>
          </p:cNvSpPr>
          <p:nvPr>
            <p:ph type="title"/>
          </p:nvPr>
        </p:nvSpPr>
        <p:spPr/>
        <p:txBody>
          <a:bodyPr>
            <a:normAutofit/>
          </a:bodyPr>
          <a:lstStyle/>
          <a:p>
            <a:r>
              <a:rPr lang="zh-CN" altLang="en-US" sz="4400" dirty="0" smtClean="0"/>
              <a:t>简介</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5953"/>
            <a:ext cx="7931224" cy="4686319"/>
          </a:xfrm>
        </p:spPr>
        <p:txBody>
          <a:bodyPr>
            <a:normAutofit/>
          </a:bodyPr>
          <a:lstStyle/>
          <a:p>
            <a:pPr marL="36576" indent="0"/>
            <a:r>
              <a:rPr lang="en-US" altLang="zh-CN" sz="3600" dirty="0" smtClean="0"/>
              <a:t>X86</a:t>
            </a:r>
          </a:p>
          <a:p>
            <a:pPr marL="36576" indent="0"/>
            <a:r>
              <a:rPr lang="en-US" altLang="zh-CN" sz="3600" dirty="0" smtClean="0"/>
              <a:t>C++ &amp; Boost</a:t>
            </a:r>
          </a:p>
          <a:p>
            <a:pPr marL="36576" indent="0"/>
            <a:r>
              <a:rPr lang="zh-CN" altLang="en-US" sz="3600" dirty="0" smtClean="0"/>
              <a:t>最低支持</a:t>
            </a:r>
            <a:r>
              <a:rPr lang="en-US" altLang="zh-CN" sz="3600" dirty="0" smtClean="0"/>
              <a:t>SSE3</a:t>
            </a:r>
          </a:p>
          <a:p>
            <a:pPr marL="36576" indent="0"/>
            <a:r>
              <a:rPr lang="zh-CN" altLang="en-US" sz="3600" dirty="0" smtClean="0"/>
              <a:t>可扩展支持</a:t>
            </a:r>
            <a:r>
              <a:rPr lang="en-US" altLang="zh-CN" sz="3600" dirty="0" smtClean="0"/>
              <a:t>SSE4.2</a:t>
            </a:r>
            <a:r>
              <a:rPr lang="zh-CN" altLang="en-US" sz="3600" dirty="0" smtClean="0"/>
              <a:t>、</a:t>
            </a:r>
            <a:r>
              <a:rPr lang="en-US" altLang="zh-CN" sz="3600" dirty="0" smtClean="0"/>
              <a:t>POPCNT</a:t>
            </a:r>
            <a:r>
              <a:rPr lang="zh-CN" altLang="en-US" sz="3600" dirty="0" smtClean="0"/>
              <a:t>、位操作、</a:t>
            </a:r>
            <a:r>
              <a:rPr lang="en-US" altLang="zh-CN" sz="3600" dirty="0" smtClean="0"/>
              <a:t>AVX2</a:t>
            </a:r>
            <a:r>
              <a:rPr lang="zh-CN" altLang="en-US" sz="3600" dirty="0" smtClean="0"/>
              <a:t>、</a:t>
            </a:r>
            <a:r>
              <a:rPr lang="en-US" altLang="zh-CN" sz="3600" dirty="0" smtClean="0"/>
              <a:t>AVX512</a:t>
            </a:r>
          </a:p>
          <a:p>
            <a:pPr marL="36576" indent="0"/>
            <a:r>
              <a:rPr lang="zh-CN" altLang="en-US" sz="3600" dirty="0" smtClean="0"/>
              <a:t>胖模式</a:t>
            </a:r>
            <a:r>
              <a:rPr lang="en-US" altLang="zh-CN" sz="3600" dirty="0" smtClean="0"/>
              <a:t>(</a:t>
            </a:r>
            <a:r>
              <a:rPr lang="en-US" sz="3600" dirty="0" smtClean="0"/>
              <a:t>fat runtime</a:t>
            </a:r>
            <a:r>
              <a:rPr lang="en-US" altLang="zh-CN" sz="3600" dirty="0" smtClean="0"/>
              <a:t>)</a:t>
            </a:r>
            <a:endParaRPr lang="zh-CN" altLang="en-US" sz="3600" dirty="0"/>
          </a:p>
        </p:txBody>
      </p:sp>
      <p:sp>
        <p:nvSpPr>
          <p:cNvPr id="2" name="标题 1"/>
          <p:cNvSpPr>
            <a:spLocks noGrp="1"/>
          </p:cNvSpPr>
          <p:nvPr>
            <p:ph type="title"/>
          </p:nvPr>
        </p:nvSpPr>
        <p:spPr/>
        <p:txBody>
          <a:bodyPr>
            <a:normAutofit/>
          </a:bodyPr>
          <a:lstStyle/>
          <a:p>
            <a:r>
              <a:rPr lang="zh-CN" altLang="en-US" sz="4400" dirty="0" smtClean="0"/>
              <a:t>环境要求</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71612"/>
            <a:ext cx="7931224" cy="1614486"/>
          </a:xfrm>
        </p:spPr>
        <p:txBody>
          <a:bodyPr>
            <a:normAutofit/>
          </a:bodyPr>
          <a:lstStyle/>
          <a:p>
            <a:pPr marL="36576" indent="0"/>
            <a:r>
              <a:rPr lang="zh-CN" altLang="en-US" sz="3600" dirty="0" smtClean="0"/>
              <a:t>单核性能可实现</a:t>
            </a:r>
            <a:r>
              <a:rPr lang="en-US" altLang="zh-CN" sz="3600" dirty="0" smtClean="0"/>
              <a:t>3.6Gbps~23.9Gbps</a:t>
            </a:r>
            <a:r>
              <a:rPr lang="zh-CN" altLang="en-US" sz="3600" dirty="0" smtClean="0"/>
              <a:t>。</a:t>
            </a:r>
            <a:endParaRPr lang="en-US" altLang="zh-CN" sz="3600" dirty="0" smtClean="0"/>
          </a:p>
          <a:p>
            <a:pPr marL="36576" indent="0"/>
            <a:r>
              <a:rPr lang="zh-CN" altLang="en-US" sz="3600" dirty="0" smtClean="0"/>
              <a:t>核扩展性良好</a:t>
            </a:r>
            <a:endParaRPr lang="zh-CN" altLang="en-US" sz="3600" dirty="0"/>
          </a:p>
        </p:txBody>
      </p:sp>
      <p:sp>
        <p:nvSpPr>
          <p:cNvPr id="2" name="标题 1"/>
          <p:cNvSpPr>
            <a:spLocks noGrp="1"/>
          </p:cNvSpPr>
          <p:nvPr>
            <p:ph type="title"/>
          </p:nvPr>
        </p:nvSpPr>
        <p:spPr/>
        <p:txBody>
          <a:bodyPr>
            <a:normAutofit/>
          </a:bodyPr>
          <a:lstStyle/>
          <a:p>
            <a:r>
              <a:rPr lang="zh-CN" altLang="en-US" sz="4400" dirty="0" smtClean="0"/>
              <a:t>性能</a:t>
            </a:r>
            <a:r>
              <a:rPr lang="en-US" altLang="zh-CN" sz="4400" dirty="0" smtClean="0"/>
              <a:t>1-hyperscan</a:t>
            </a:r>
            <a:endParaRPr lang="zh-CN" altLang="en-US" sz="4400" dirty="0"/>
          </a:p>
        </p:txBody>
      </p:sp>
      <p:pic>
        <p:nvPicPr>
          <p:cNvPr id="89090" name="Picture 2" descr="C:\v2-45f19fe0265c08aace30c30b5acb8ade_hd.jpg"/>
          <p:cNvPicPr>
            <a:picLocks noChangeAspect="1" noChangeArrowheads="1"/>
          </p:cNvPicPr>
          <p:nvPr/>
        </p:nvPicPr>
        <p:blipFill>
          <a:blip r:embed="rId3"/>
          <a:srcRect/>
          <a:stretch>
            <a:fillRect/>
          </a:stretch>
        </p:blipFill>
        <p:spPr bwMode="auto">
          <a:xfrm>
            <a:off x="0" y="3071810"/>
            <a:ext cx="9158428" cy="3465707"/>
          </a:xfrm>
          <a:prstGeom prst="rect">
            <a:avLst/>
          </a:prstGeom>
          <a:noFill/>
        </p:spPr>
      </p:pic>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性能</a:t>
            </a:r>
            <a:r>
              <a:rPr lang="en-US" altLang="zh-CN" sz="4400" dirty="0" smtClean="0"/>
              <a:t>2-hyperscan</a:t>
            </a:r>
            <a:endParaRPr lang="zh-CN" altLang="en-US" sz="4400" dirty="0"/>
          </a:p>
        </p:txBody>
      </p:sp>
      <p:pic>
        <p:nvPicPr>
          <p:cNvPr id="90114" name="Picture 2" descr="C:\2.jpg"/>
          <p:cNvPicPr>
            <a:picLocks noChangeAspect="1" noChangeArrowheads="1"/>
          </p:cNvPicPr>
          <p:nvPr/>
        </p:nvPicPr>
        <p:blipFill>
          <a:blip r:embed="rId3"/>
          <a:srcRect/>
          <a:stretch>
            <a:fillRect/>
          </a:stretch>
        </p:blipFill>
        <p:spPr bwMode="auto">
          <a:xfrm>
            <a:off x="214282" y="1428736"/>
            <a:ext cx="8630838" cy="5286388"/>
          </a:xfrm>
          <a:prstGeom prst="rect">
            <a:avLst/>
          </a:prstGeom>
          <a:noFill/>
        </p:spPr>
      </p:pic>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7931224" cy="5286412"/>
          </a:xfrm>
        </p:spPr>
        <p:txBody>
          <a:bodyPr>
            <a:noAutofit/>
          </a:bodyPr>
          <a:lstStyle/>
          <a:p>
            <a:pPr>
              <a:buNone/>
            </a:pPr>
            <a:r>
              <a:rPr lang="en-US" sz="2400" dirty="0" err="1" smtClean="0"/>
              <a:t>Hyperscan</a:t>
            </a:r>
            <a:r>
              <a:rPr lang="zh-CN" altLang="en-US" sz="2400" dirty="0" smtClean="0"/>
              <a:t>支持</a:t>
            </a:r>
            <a:r>
              <a:rPr lang="en-US" sz="2400" dirty="0" smtClean="0"/>
              <a:t>PCRE</a:t>
            </a:r>
            <a:r>
              <a:rPr lang="zh-CN" altLang="en-US" sz="2400" dirty="0" smtClean="0"/>
              <a:t>库大部分的模式语法，语义偏离包括：</a:t>
            </a:r>
            <a:endParaRPr lang="en-US" altLang="zh-CN" sz="2400" dirty="0" smtClean="0"/>
          </a:p>
          <a:p>
            <a:r>
              <a:rPr lang="zh-CN" altLang="en-US" sz="2400" dirty="0" smtClean="0"/>
              <a:t>多模式匹配</a:t>
            </a:r>
            <a:endParaRPr lang="en-US" altLang="zh-CN" sz="2400" dirty="0" smtClean="0"/>
          </a:p>
          <a:p>
            <a:r>
              <a:rPr lang="zh-CN" altLang="en-US" sz="2400" dirty="0" smtClean="0"/>
              <a:t>无序的匹配所有</a:t>
            </a:r>
            <a:endParaRPr lang="en-US" altLang="zh-CN" sz="2400" dirty="0" smtClean="0"/>
          </a:p>
          <a:p>
            <a:r>
              <a:rPr lang="zh-CN" altLang="en-US" sz="2400" dirty="0" smtClean="0"/>
              <a:t>仅限结束偏移（可启用</a:t>
            </a:r>
            <a:r>
              <a:rPr lang="en-US" altLang="zh-CN" sz="2400" dirty="0" smtClean="0"/>
              <a:t>SOM</a:t>
            </a:r>
            <a:r>
              <a:rPr lang="zh-CN" altLang="en-US" sz="2400" dirty="0" smtClean="0"/>
              <a:t>特性）</a:t>
            </a:r>
            <a:endParaRPr lang="en-US" altLang="zh-CN" sz="2400" dirty="0" smtClean="0"/>
          </a:p>
          <a:p>
            <a:pPr>
              <a:buNone/>
            </a:pPr>
            <a:r>
              <a:rPr lang="en-US" altLang="zh-CN" sz="2400" dirty="0" err="1" smtClean="0"/>
              <a:t>Hyperscan</a:t>
            </a:r>
            <a:r>
              <a:rPr lang="zh-CN" altLang="en-US" sz="2400" dirty="0" smtClean="0"/>
              <a:t>不支持以下正则表达式结构：</a:t>
            </a:r>
          </a:p>
          <a:p>
            <a:r>
              <a:rPr lang="zh-CN" altLang="en-US" sz="2000" dirty="0" smtClean="0"/>
              <a:t>反向引用和捕获子表达式</a:t>
            </a:r>
            <a:r>
              <a:rPr lang="en-US" altLang="zh-CN" sz="2000" dirty="0" smtClean="0"/>
              <a:t>(</a:t>
            </a:r>
            <a:r>
              <a:rPr lang="zh-CN" altLang="en-US" sz="2000" dirty="0" smtClean="0"/>
              <a:t>括号和反斜杠数字</a:t>
            </a:r>
            <a:r>
              <a:rPr lang="en-US" altLang="zh-CN" sz="2000" dirty="0" smtClean="0"/>
              <a:t>)</a:t>
            </a:r>
            <a:endParaRPr lang="zh-CN" altLang="en-US" sz="2000" dirty="0" smtClean="0"/>
          </a:p>
          <a:p>
            <a:r>
              <a:rPr lang="zh-CN" altLang="en-US" sz="2000" dirty="0" smtClean="0"/>
              <a:t>任意零宽度断言</a:t>
            </a:r>
          </a:p>
          <a:p>
            <a:r>
              <a:rPr lang="zh-CN" altLang="en-US" sz="2000" dirty="0" smtClean="0"/>
              <a:t>子例程引用和递归模式</a:t>
            </a:r>
            <a:r>
              <a:rPr lang="en-US" sz="2000" dirty="0" smtClean="0"/>
              <a:t>(?&amp;name)</a:t>
            </a:r>
            <a:endParaRPr lang="zh-CN" altLang="en-US" sz="2000" dirty="0" smtClean="0"/>
          </a:p>
          <a:p>
            <a:r>
              <a:rPr lang="zh-CN" altLang="en-US" sz="2000" dirty="0" smtClean="0"/>
              <a:t>条件模式</a:t>
            </a:r>
          </a:p>
          <a:p>
            <a:r>
              <a:rPr lang="zh-CN" altLang="en-US" sz="2000" dirty="0" smtClean="0"/>
              <a:t>回溯控制动词</a:t>
            </a:r>
          </a:p>
          <a:p>
            <a:r>
              <a:rPr lang="zh-CN" altLang="en-US" sz="2000" dirty="0" smtClean="0"/>
              <a:t>标注和嵌入式代码</a:t>
            </a:r>
          </a:p>
          <a:p>
            <a:r>
              <a:rPr lang="zh-CN" altLang="en-US" sz="2000" dirty="0" smtClean="0"/>
              <a:t>原子分组和占有量词</a:t>
            </a:r>
            <a:r>
              <a:rPr lang="en-US" sz="2000" dirty="0" smtClean="0"/>
              <a:t>(?&gt;</a:t>
            </a:r>
            <a:r>
              <a:rPr lang="en-US" sz="2000" dirty="0" err="1" smtClean="0"/>
              <a:t>regex</a:t>
            </a:r>
            <a:r>
              <a:rPr lang="en-US" sz="2000" dirty="0" smtClean="0"/>
              <a:t>) </a:t>
            </a:r>
            <a:endParaRPr lang="zh-CN" altLang="en-US" sz="2400" dirty="0"/>
          </a:p>
        </p:txBody>
      </p:sp>
      <p:sp>
        <p:nvSpPr>
          <p:cNvPr id="2" name="标题 1"/>
          <p:cNvSpPr>
            <a:spLocks noGrp="1"/>
          </p:cNvSpPr>
          <p:nvPr>
            <p:ph type="title"/>
          </p:nvPr>
        </p:nvSpPr>
        <p:spPr/>
        <p:txBody>
          <a:bodyPr>
            <a:normAutofit/>
          </a:bodyPr>
          <a:lstStyle/>
          <a:p>
            <a:r>
              <a:rPr lang="zh-CN" altLang="en-US" sz="4400" dirty="0" smtClean="0"/>
              <a:t>模式语法</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329642" cy="5286412"/>
          </a:xfrm>
        </p:spPr>
        <p:txBody>
          <a:bodyPr>
            <a:normAutofit lnSpcReduction="10000"/>
          </a:bodyPr>
          <a:lstStyle/>
          <a:p>
            <a:r>
              <a:rPr lang="zh-CN" altLang="en-US" sz="3600" b="1" dirty="0" smtClean="0"/>
              <a:t>块模式</a:t>
            </a:r>
            <a:r>
              <a:rPr lang="en-US" altLang="zh-CN" sz="3600" b="1" dirty="0" smtClean="0"/>
              <a:t>(</a:t>
            </a:r>
            <a:r>
              <a:rPr lang="en-US" sz="3600" b="1" dirty="0" smtClean="0"/>
              <a:t>Block mode</a:t>
            </a:r>
            <a:r>
              <a:rPr lang="en-US" altLang="zh-CN" sz="3600" b="1" dirty="0" smtClean="0"/>
              <a:t>)</a:t>
            </a:r>
            <a:r>
              <a:rPr lang="zh-CN" altLang="en-US" sz="3600" dirty="0" smtClean="0"/>
              <a:t>：</a:t>
            </a:r>
            <a:r>
              <a:rPr lang="zh-CN" altLang="en-US" sz="3200" dirty="0" smtClean="0"/>
              <a:t>目标数据是一个连续块，可以在一次调用中扫描，不需要保留状态。</a:t>
            </a:r>
          </a:p>
          <a:p>
            <a:r>
              <a:rPr lang="zh-CN" altLang="en-US" sz="3600" b="1" dirty="0" smtClean="0"/>
              <a:t>向量模式</a:t>
            </a:r>
            <a:r>
              <a:rPr lang="en-US" altLang="zh-CN" sz="3600" b="1" dirty="0" smtClean="0"/>
              <a:t>(</a:t>
            </a:r>
            <a:r>
              <a:rPr lang="en-US" sz="3600" b="1" dirty="0" smtClean="0"/>
              <a:t>Vectored mode</a:t>
            </a:r>
            <a:r>
              <a:rPr lang="en-US" altLang="zh-CN" sz="3600" b="1" dirty="0" smtClean="0"/>
              <a:t>)</a:t>
            </a:r>
            <a:r>
              <a:rPr lang="zh-CN" altLang="en-US" sz="3600" dirty="0" smtClean="0"/>
              <a:t>：</a:t>
            </a:r>
            <a:r>
              <a:rPr lang="zh-CN" altLang="en-US" sz="3200" dirty="0" smtClean="0"/>
              <a:t>目标数据由一次可用的非连续块列表组成，不需要保留状态。</a:t>
            </a:r>
            <a:endParaRPr lang="en-US" altLang="zh-CN" sz="3200" b="1" dirty="0" smtClean="0"/>
          </a:p>
          <a:p>
            <a:r>
              <a:rPr lang="zh-CN" altLang="en-US" sz="3200" b="1" dirty="0" smtClean="0"/>
              <a:t>流模式</a:t>
            </a:r>
            <a:r>
              <a:rPr lang="en-US" altLang="zh-CN" sz="3200" b="1" dirty="0" smtClean="0"/>
              <a:t>(</a:t>
            </a:r>
            <a:r>
              <a:rPr lang="en-US" sz="3200" b="1" dirty="0" smtClean="0"/>
              <a:t>Streaming mode</a:t>
            </a:r>
            <a:r>
              <a:rPr lang="en-US" altLang="zh-CN" sz="3200" b="1" dirty="0" smtClean="0"/>
              <a:t>)</a:t>
            </a:r>
            <a:r>
              <a:rPr lang="zh-CN" altLang="en-US" sz="3200" dirty="0" smtClean="0"/>
              <a:t>：</a:t>
            </a:r>
            <a:r>
              <a:rPr lang="zh-CN" altLang="en-US" dirty="0" smtClean="0"/>
              <a:t>要扫描的目标数据是连续流，并非所有流都可以一次获得</a:t>
            </a:r>
            <a:r>
              <a:rPr lang="en-US" altLang="zh-CN" dirty="0" smtClean="0"/>
              <a:t>; </a:t>
            </a:r>
            <a:r>
              <a:rPr lang="zh-CN" altLang="en-US" dirty="0" smtClean="0"/>
              <a:t>按顺序扫描数据块，匹配可以跨越流中的多个块。在流模式下，每个流需要一块内存来在扫描调用之间存储其状态</a:t>
            </a:r>
          </a:p>
        </p:txBody>
      </p:sp>
      <p:sp>
        <p:nvSpPr>
          <p:cNvPr id="2" name="标题 1"/>
          <p:cNvSpPr>
            <a:spLocks noGrp="1"/>
          </p:cNvSpPr>
          <p:nvPr>
            <p:ph type="title"/>
          </p:nvPr>
        </p:nvSpPr>
        <p:spPr/>
        <p:txBody>
          <a:bodyPr>
            <a:normAutofit/>
          </a:bodyPr>
          <a:lstStyle/>
          <a:p>
            <a:r>
              <a:rPr lang="zh-CN" altLang="en-US" sz="4400" dirty="0" smtClean="0"/>
              <a:t>输入模式</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931224" cy="4686319"/>
          </a:xfrm>
        </p:spPr>
        <p:txBody>
          <a:bodyPr>
            <a:normAutofit fontScale="62500" lnSpcReduction="20000"/>
          </a:bodyPr>
          <a:lstStyle/>
          <a:p>
            <a:pPr>
              <a:buNone/>
            </a:pPr>
            <a:r>
              <a:rPr lang="en-US" altLang="zh-CN" sz="3800" dirty="0" err="1" smtClean="0"/>
              <a:t>Hyperscan</a:t>
            </a:r>
            <a:r>
              <a:rPr lang="zh-CN" altLang="en-US" sz="3800" dirty="0" smtClean="0"/>
              <a:t>提供近似匹配模式</a:t>
            </a:r>
            <a:r>
              <a:rPr lang="en-US" altLang="zh-CN" sz="3800" dirty="0" smtClean="0"/>
              <a:t>(</a:t>
            </a:r>
            <a:r>
              <a:rPr lang="en-US" sz="2900" dirty="0" smtClean="0"/>
              <a:t>Approximate matching mode</a:t>
            </a:r>
            <a:r>
              <a:rPr lang="en-US" altLang="zh-CN" sz="2900" dirty="0" smtClean="0"/>
              <a:t>)</a:t>
            </a:r>
            <a:r>
              <a:rPr lang="zh-CN" altLang="en-US" sz="2900" dirty="0" smtClean="0"/>
              <a:t> </a:t>
            </a:r>
            <a:r>
              <a:rPr lang="zh-CN" altLang="en-US" sz="3800" dirty="0" smtClean="0"/>
              <a:t>。</a:t>
            </a:r>
            <a:r>
              <a:rPr lang="zh-CN" altLang="en-US" sz="3800" dirty="0" smtClean="0">
                <a:solidFill>
                  <a:srgbClr val="FF0000"/>
                </a:solidFill>
              </a:rPr>
              <a:t>编辑距离</a:t>
            </a:r>
            <a:r>
              <a:rPr lang="zh-CN" altLang="en-US" sz="3800" dirty="0" smtClean="0"/>
              <a:t>是针对两个字符串的差异程度的量化量测，量测方式是看至少需要多少次的处理才能将一个字符串变成另一个字符串。</a:t>
            </a:r>
            <a:endParaRPr lang="en-US" altLang="zh-CN" sz="3800" dirty="0" smtClean="0"/>
          </a:p>
          <a:p>
            <a:r>
              <a:rPr lang="zh-CN" altLang="en-US" sz="3200" dirty="0" smtClean="0"/>
              <a:t>模式</a:t>
            </a:r>
            <a:r>
              <a:rPr lang="en-US" altLang="zh-CN" sz="3200" dirty="0" smtClean="0"/>
              <a:t>/</a:t>
            </a:r>
            <a:r>
              <a:rPr lang="en-US" altLang="zh-CN" sz="3200" dirty="0" err="1" smtClean="0"/>
              <a:t>foo</a:t>
            </a:r>
            <a:r>
              <a:rPr lang="en-US" altLang="zh-CN" sz="3200" dirty="0" smtClean="0"/>
              <a:t>/</a:t>
            </a:r>
            <a:r>
              <a:rPr lang="zh-CN" altLang="en-US" sz="3200" dirty="0" smtClean="0"/>
              <a:t>可以匹配</a:t>
            </a:r>
            <a:r>
              <a:rPr lang="en-US" altLang="zh-CN" sz="3200" dirty="0" err="1" smtClean="0"/>
              <a:t>foo</a:t>
            </a:r>
            <a:r>
              <a:rPr lang="zh-CN" altLang="en-US" sz="3200" dirty="0" smtClean="0"/>
              <a:t>。随着编辑距离</a:t>
            </a:r>
            <a:r>
              <a:rPr lang="en-US" altLang="zh-CN" sz="3200" dirty="0" smtClean="0"/>
              <a:t>2</a:t>
            </a:r>
            <a:r>
              <a:rPr lang="zh-CN" altLang="en-US" sz="3200" dirty="0" smtClean="0"/>
              <a:t>内近似匹配，当对扫描模式会产生匹配</a:t>
            </a:r>
            <a:r>
              <a:rPr lang="en-US" altLang="zh-CN" sz="3200" dirty="0" err="1" smtClean="0"/>
              <a:t>foo</a:t>
            </a:r>
            <a:r>
              <a:rPr lang="zh-CN" altLang="en-US" sz="3200" dirty="0" smtClean="0"/>
              <a:t>，</a:t>
            </a:r>
            <a:r>
              <a:rPr lang="en-US" altLang="zh-CN" sz="3200" dirty="0" err="1" smtClean="0"/>
              <a:t>foooo</a:t>
            </a:r>
            <a:r>
              <a:rPr lang="zh-CN" altLang="en-US" sz="3200" dirty="0" smtClean="0"/>
              <a:t>，</a:t>
            </a:r>
            <a:r>
              <a:rPr lang="en-US" altLang="zh-CN" sz="3200" dirty="0" smtClean="0"/>
              <a:t>f00</a:t>
            </a:r>
            <a:r>
              <a:rPr lang="zh-CN" altLang="en-US" sz="3200" dirty="0" smtClean="0"/>
              <a:t>， </a:t>
            </a:r>
            <a:r>
              <a:rPr lang="en-US" altLang="zh-CN" sz="3200" dirty="0" smtClean="0"/>
              <a:t>f</a:t>
            </a:r>
            <a:r>
              <a:rPr lang="zh-CN" altLang="en-US" sz="3200" dirty="0" smtClean="0"/>
              <a:t>，和其他任何处于原始模式（匹配语料库的编辑距离</a:t>
            </a:r>
            <a:r>
              <a:rPr lang="en-US" altLang="zh-CN" sz="3200" dirty="0" smtClean="0"/>
              <a:t>2</a:t>
            </a:r>
            <a:r>
              <a:rPr lang="zh-CN" altLang="en-US" sz="3200" dirty="0" smtClean="0"/>
              <a:t>以内</a:t>
            </a:r>
            <a:r>
              <a:rPr lang="en-US" altLang="zh-CN" sz="3200" dirty="0" err="1" smtClean="0"/>
              <a:t>foo</a:t>
            </a:r>
            <a:r>
              <a:rPr lang="zh-CN" altLang="en-US" sz="3200" dirty="0" smtClean="0"/>
              <a:t>在这种情况下）。</a:t>
            </a:r>
          </a:p>
          <a:p>
            <a:r>
              <a:rPr lang="zh-CN" altLang="en-US" sz="3200" dirty="0" smtClean="0"/>
              <a:t>模式</a:t>
            </a:r>
            <a:r>
              <a:rPr lang="en-US" altLang="zh-CN" sz="3200" dirty="0" smtClean="0"/>
              <a:t>/</a:t>
            </a:r>
            <a:r>
              <a:rPr lang="en-US" altLang="zh-CN" sz="3200" dirty="0" err="1" smtClean="0"/>
              <a:t>foo</a:t>
            </a:r>
            <a:r>
              <a:rPr lang="en-US" altLang="zh-CN" sz="3200" dirty="0" smtClean="0"/>
              <a:t>(bar)+/</a:t>
            </a:r>
            <a:r>
              <a:rPr lang="zh-CN" altLang="en-US" sz="3200" dirty="0" smtClean="0"/>
              <a:t>与编辑距离</a:t>
            </a:r>
            <a:r>
              <a:rPr lang="en-US" altLang="zh-CN" sz="3200" dirty="0" smtClean="0"/>
              <a:t>1</a:t>
            </a:r>
            <a:r>
              <a:rPr lang="zh-CN" altLang="en-US" sz="3200" dirty="0" smtClean="0"/>
              <a:t>将匹配</a:t>
            </a:r>
            <a:r>
              <a:rPr lang="en-US" altLang="zh-CN" sz="3200" dirty="0" err="1" smtClean="0"/>
              <a:t>foobarbar</a:t>
            </a:r>
            <a:r>
              <a:rPr lang="zh-CN" altLang="en-US" sz="3200" dirty="0" smtClean="0"/>
              <a:t>， </a:t>
            </a:r>
            <a:r>
              <a:rPr lang="en-US" altLang="zh-CN" sz="3200" dirty="0" smtClean="0"/>
              <a:t>foobarb0r</a:t>
            </a:r>
            <a:r>
              <a:rPr lang="zh-CN" altLang="en-US" sz="3200" dirty="0" smtClean="0"/>
              <a:t>，</a:t>
            </a:r>
            <a:r>
              <a:rPr lang="en-US" altLang="zh-CN" sz="3200" dirty="0" err="1" smtClean="0"/>
              <a:t>fooarbar</a:t>
            </a:r>
            <a:r>
              <a:rPr lang="zh-CN" altLang="en-US" sz="3200" dirty="0" smtClean="0"/>
              <a:t>，</a:t>
            </a:r>
            <a:r>
              <a:rPr lang="en-US" altLang="zh-CN" sz="3200" dirty="0" err="1" smtClean="0"/>
              <a:t>foobarba</a:t>
            </a:r>
            <a:r>
              <a:rPr lang="zh-CN" altLang="en-US" sz="3200" dirty="0" smtClean="0"/>
              <a:t>，</a:t>
            </a:r>
            <a:r>
              <a:rPr lang="en-US" altLang="zh-CN" sz="3200" dirty="0" smtClean="0"/>
              <a:t>f0obarbar</a:t>
            </a:r>
            <a:r>
              <a:rPr lang="zh-CN" altLang="en-US" sz="3200" dirty="0" smtClean="0"/>
              <a:t>，</a:t>
            </a:r>
            <a:r>
              <a:rPr lang="en-US" altLang="zh-CN" sz="3200" dirty="0" err="1" smtClean="0"/>
              <a:t>fobarbar</a:t>
            </a:r>
            <a:r>
              <a:rPr lang="zh-CN" altLang="en-US" sz="3200" dirty="0" smtClean="0"/>
              <a:t>等等</a:t>
            </a:r>
          </a:p>
          <a:p>
            <a:r>
              <a:rPr lang="zh-CN" altLang="en-US" sz="3200" dirty="0" smtClean="0"/>
              <a:t>模式</a:t>
            </a:r>
            <a:r>
              <a:rPr lang="en-US" altLang="zh-CN" sz="3200" dirty="0" smtClean="0"/>
              <a:t>/</a:t>
            </a:r>
            <a:r>
              <a:rPr lang="en-US" altLang="zh-CN" sz="3200" dirty="0" err="1" smtClean="0"/>
              <a:t>foob?ar</a:t>
            </a:r>
            <a:r>
              <a:rPr lang="en-US" altLang="zh-CN" sz="3200" dirty="0" smtClean="0"/>
              <a:t>/</a:t>
            </a:r>
            <a:r>
              <a:rPr lang="zh-CN" altLang="en-US" sz="3200" dirty="0" smtClean="0"/>
              <a:t>与编辑距离</a:t>
            </a:r>
            <a:r>
              <a:rPr lang="en-US" altLang="zh-CN" sz="3200" dirty="0" smtClean="0"/>
              <a:t>2</a:t>
            </a:r>
            <a:r>
              <a:rPr lang="zh-CN" altLang="en-US" sz="3200" dirty="0" smtClean="0"/>
              <a:t>匹配</a:t>
            </a:r>
            <a:r>
              <a:rPr lang="en-US" altLang="zh-CN" sz="3200" dirty="0" err="1" smtClean="0"/>
              <a:t>fooar</a:t>
            </a:r>
            <a:r>
              <a:rPr lang="zh-CN" altLang="en-US" sz="3200" dirty="0" smtClean="0"/>
              <a:t>， </a:t>
            </a:r>
            <a:r>
              <a:rPr lang="en-US" altLang="zh-CN" sz="3200" dirty="0" err="1" smtClean="0"/>
              <a:t>foo</a:t>
            </a:r>
            <a:r>
              <a:rPr lang="zh-CN" altLang="en-US" sz="3200" dirty="0" smtClean="0"/>
              <a:t>，</a:t>
            </a:r>
            <a:r>
              <a:rPr lang="en-US" altLang="zh-CN" sz="3200" dirty="0" err="1" smtClean="0"/>
              <a:t>fabar</a:t>
            </a:r>
            <a:r>
              <a:rPr lang="zh-CN" altLang="en-US" sz="3200" dirty="0" smtClean="0"/>
              <a:t>等等</a:t>
            </a:r>
            <a:endParaRPr lang="en-US" altLang="zh-CN" sz="3200" dirty="0" smtClean="0"/>
          </a:p>
          <a:p>
            <a:endParaRPr lang="en-US" altLang="zh-CN" dirty="0" smtClean="0"/>
          </a:p>
          <a:p>
            <a:pPr>
              <a:buNone/>
            </a:pPr>
            <a:r>
              <a:rPr lang="zh-CN" altLang="en-US" sz="3800" dirty="0" smtClean="0"/>
              <a:t>权衡和限制：</a:t>
            </a:r>
            <a:endParaRPr lang="en-US" altLang="zh-CN" sz="3800" dirty="0" smtClean="0"/>
          </a:p>
          <a:p>
            <a:r>
              <a:rPr lang="zh-CN" altLang="en-US" sz="3200" dirty="0" smtClean="0"/>
              <a:t>减少支持</a:t>
            </a:r>
            <a:r>
              <a:rPr lang="en-US" altLang="zh-CN" sz="3200" dirty="0" smtClean="0"/>
              <a:t>(</a:t>
            </a:r>
            <a:r>
              <a:rPr lang="zh-CN" altLang="en-US" sz="3200" dirty="0" smtClean="0"/>
              <a:t>不支持</a:t>
            </a:r>
            <a:r>
              <a:rPr lang="en-US" sz="3200" dirty="0" smtClean="0"/>
              <a:t>UTF-8</a:t>
            </a:r>
            <a:r>
              <a:rPr lang="zh-CN" altLang="en-US" sz="3200" dirty="0" smtClean="0"/>
              <a:t>和字边界等等</a:t>
            </a:r>
            <a:r>
              <a:rPr lang="en-US" altLang="zh-CN" sz="3200" dirty="0" smtClean="0"/>
              <a:t>)</a:t>
            </a:r>
          </a:p>
          <a:p>
            <a:r>
              <a:rPr lang="zh-CN" altLang="en-US" sz="3200" dirty="0" smtClean="0"/>
              <a:t>性能增模式加流状态</a:t>
            </a:r>
            <a:r>
              <a:rPr lang="en-US" altLang="zh-CN" sz="3200" dirty="0" smtClean="0"/>
              <a:t>/</a:t>
            </a:r>
            <a:r>
              <a:rPr lang="zh-CN" altLang="en-US" sz="3200" dirty="0" smtClean="0"/>
              <a:t>字节代码大小要求</a:t>
            </a:r>
            <a:endParaRPr lang="en-US" altLang="zh-CN" sz="3200" dirty="0" smtClean="0"/>
          </a:p>
          <a:p>
            <a:r>
              <a:rPr lang="zh-CN" altLang="en-US" sz="3200" dirty="0" smtClean="0"/>
              <a:t>开销</a:t>
            </a:r>
            <a:r>
              <a:rPr lang="zh-CN" altLang="en-US" dirty="0" smtClean="0"/>
              <a:t/>
            </a:r>
            <a:br>
              <a:rPr lang="zh-CN" altLang="en-US" dirty="0" smtClean="0"/>
            </a:br>
            <a:endParaRPr lang="zh-CN" altLang="en-US" dirty="0"/>
          </a:p>
        </p:txBody>
      </p:sp>
      <p:sp>
        <p:nvSpPr>
          <p:cNvPr id="2" name="标题 1"/>
          <p:cNvSpPr>
            <a:spLocks noGrp="1"/>
          </p:cNvSpPr>
          <p:nvPr>
            <p:ph type="title"/>
          </p:nvPr>
        </p:nvSpPr>
        <p:spPr>
          <a:xfrm>
            <a:off x="457200" y="274638"/>
            <a:ext cx="8186766" cy="1143000"/>
          </a:xfrm>
        </p:spPr>
        <p:txBody>
          <a:bodyPr>
            <a:normAutofit/>
          </a:bodyPr>
          <a:lstStyle/>
          <a:p>
            <a:r>
              <a:rPr lang="zh-CN" altLang="en-US" sz="4400" dirty="0" smtClean="0"/>
              <a:t>近似匹配</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428737"/>
            <a:ext cx="7931224" cy="1357321"/>
          </a:xfrm>
        </p:spPr>
        <p:txBody>
          <a:bodyPr>
            <a:normAutofit/>
          </a:bodyPr>
          <a:lstStyle/>
          <a:p>
            <a:pPr>
              <a:buNone/>
            </a:pPr>
            <a:r>
              <a:rPr lang="en-US" altLang="zh-CN" dirty="0" err="1" smtClean="0"/>
              <a:t>Hyperscan</a:t>
            </a:r>
            <a:r>
              <a:rPr lang="zh-CN" altLang="en-US" dirty="0" smtClean="0"/>
              <a:t>支持给定模式集中模式的逻辑组合，具有三个运算符： </a:t>
            </a:r>
            <a:r>
              <a:rPr lang="en-US" altLang="zh-CN" dirty="0" smtClean="0"/>
              <a:t>NOT</a:t>
            </a:r>
            <a:r>
              <a:rPr lang="zh-CN" altLang="en-US" dirty="0" smtClean="0"/>
              <a:t>，</a:t>
            </a:r>
            <a:r>
              <a:rPr lang="en-US" altLang="zh-CN" dirty="0" smtClean="0"/>
              <a:t>AND</a:t>
            </a:r>
            <a:r>
              <a:rPr lang="zh-CN" altLang="en-US" dirty="0" smtClean="0"/>
              <a:t>和</a:t>
            </a:r>
            <a:r>
              <a:rPr lang="en-US" altLang="zh-CN" dirty="0" smtClean="0"/>
              <a:t>OR</a:t>
            </a:r>
            <a:endParaRPr lang="zh-CN" altLang="en-US" dirty="0" smtClean="0"/>
          </a:p>
        </p:txBody>
      </p:sp>
      <p:sp>
        <p:nvSpPr>
          <p:cNvPr id="2" name="标题 1"/>
          <p:cNvSpPr>
            <a:spLocks noGrp="1"/>
          </p:cNvSpPr>
          <p:nvPr>
            <p:ph type="title"/>
          </p:nvPr>
        </p:nvSpPr>
        <p:spPr/>
        <p:txBody>
          <a:bodyPr>
            <a:normAutofit/>
          </a:bodyPr>
          <a:lstStyle/>
          <a:p>
            <a:r>
              <a:rPr lang="zh-CN" altLang="en-US" sz="4400" dirty="0" smtClean="0"/>
              <a:t>逻辑组合</a:t>
            </a:r>
            <a:r>
              <a:rPr lang="en-US" altLang="zh-CN" sz="4400" dirty="0" smtClean="0"/>
              <a:t>-</a:t>
            </a:r>
            <a:r>
              <a:rPr lang="en-US" altLang="zh-CN" sz="4400" dirty="0" err="1" smtClean="0"/>
              <a:t>hyperscan</a:t>
            </a:r>
            <a:endParaRPr lang="zh-CN" altLang="en-US" sz="4400" dirty="0"/>
          </a:p>
        </p:txBody>
      </p:sp>
      <p:pic>
        <p:nvPicPr>
          <p:cNvPr id="88066" name="Picture 2" descr="C:\webops10634-usage-reading.png"/>
          <p:cNvPicPr>
            <a:picLocks noChangeAspect="1" noChangeArrowheads="1"/>
          </p:cNvPicPr>
          <p:nvPr/>
        </p:nvPicPr>
        <p:blipFill>
          <a:blip r:embed="rId3"/>
          <a:srcRect/>
          <a:stretch>
            <a:fillRect/>
          </a:stretch>
        </p:blipFill>
        <p:spPr bwMode="auto">
          <a:xfrm>
            <a:off x="426089" y="2714620"/>
            <a:ext cx="8146439" cy="3714776"/>
          </a:xfrm>
          <a:prstGeom prst="rect">
            <a:avLst/>
          </a:prstGeom>
          <a:noFill/>
        </p:spPr>
      </p:pic>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467600" cy="5257800"/>
          </a:xfrm>
        </p:spPr>
        <p:txBody>
          <a:bodyPr>
            <a:normAutofit/>
          </a:bodyPr>
          <a:lstStyle/>
          <a:p>
            <a:r>
              <a:rPr lang="en-US" altLang="zh-CN" dirty="0" smtClean="0"/>
              <a:t>Web</a:t>
            </a:r>
            <a:r>
              <a:rPr lang="zh-CN" altLang="en-US" dirty="0" smtClean="0"/>
              <a:t>应用</a:t>
            </a:r>
            <a:endParaRPr lang="en-US" altLang="zh-CN" dirty="0" smtClean="0"/>
          </a:p>
          <a:p>
            <a:r>
              <a:rPr lang="zh-CN" altLang="en-US" dirty="0" smtClean="0"/>
              <a:t>入侵检测</a:t>
            </a:r>
            <a:r>
              <a:rPr lang="en-US" altLang="zh-CN" dirty="0" smtClean="0"/>
              <a:t>(DPI/</a:t>
            </a:r>
            <a:r>
              <a:rPr lang="en-US" dirty="0" smtClean="0"/>
              <a:t>IPS/IDS/FW</a:t>
            </a:r>
            <a:r>
              <a:rPr lang="en-US" altLang="zh-CN" dirty="0" smtClean="0"/>
              <a:t>)</a:t>
            </a:r>
          </a:p>
          <a:p>
            <a:r>
              <a:rPr lang="zh-CN" altLang="en-US" dirty="0" smtClean="0"/>
              <a:t>信息检索</a:t>
            </a:r>
            <a:endParaRPr lang="en-US" altLang="zh-CN" dirty="0" smtClean="0"/>
          </a:p>
          <a:p>
            <a:r>
              <a:rPr lang="zh-CN" altLang="en-US" dirty="0" smtClean="0"/>
              <a:t>信息过滤</a:t>
            </a:r>
            <a:endParaRPr lang="en-US" altLang="zh-CN" dirty="0" smtClean="0"/>
          </a:p>
          <a:p>
            <a:r>
              <a:rPr lang="zh-CN" altLang="en-US" dirty="0" smtClean="0"/>
              <a:t>计算生物学</a:t>
            </a:r>
            <a:endParaRPr lang="en-US" altLang="zh-CN" dirty="0" smtClean="0"/>
          </a:p>
          <a:p>
            <a:pPr>
              <a:buNone/>
            </a:pPr>
            <a:r>
              <a:rPr lang="zh-CN" altLang="en-US" dirty="0" smtClean="0"/>
              <a:t>实际的应用例子包括：</a:t>
            </a:r>
            <a:endParaRPr lang="en-US" altLang="zh-CN" dirty="0" smtClean="0"/>
          </a:p>
          <a:p>
            <a:pPr>
              <a:buNone/>
            </a:pPr>
            <a:r>
              <a:rPr lang="zh-CN" altLang="en-US" dirty="0" smtClean="0"/>
              <a:t>文本编辑、垃圾邮件过滤、生物医学、数据挖掘、</a:t>
            </a:r>
            <a:r>
              <a:rPr lang="en-US" altLang="zh-CN" dirty="0" err="1" smtClean="0"/>
              <a:t>grep</a:t>
            </a:r>
            <a:r>
              <a:rPr lang="zh-CN" altLang="en-US" dirty="0" smtClean="0"/>
              <a:t>查找、</a:t>
            </a:r>
            <a:r>
              <a:rPr lang="en-US" altLang="zh-CN" dirty="0" smtClean="0"/>
              <a:t>DNA</a:t>
            </a:r>
            <a:r>
              <a:rPr lang="zh-CN" altLang="en-US" dirty="0" smtClean="0"/>
              <a:t>匹配、基因检索、入侵检测工具</a:t>
            </a:r>
            <a:r>
              <a:rPr lang="en-US" altLang="zh-CN" dirty="0" smtClean="0"/>
              <a:t>Snort</a:t>
            </a:r>
          </a:p>
        </p:txBody>
      </p:sp>
      <p:sp>
        <p:nvSpPr>
          <p:cNvPr id="2" name="标题 1"/>
          <p:cNvSpPr>
            <a:spLocks noGrp="1"/>
          </p:cNvSpPr>
          <p:nvPr>
            <p:ph type="title"/>
          </p:nvPr>
        </p:nvSpPr>
        <p:spPr/>
        <p:txBody>
          <a:bodyPr/>
          <a:lstStyle/>
          <a:p>
            <a:r>
              <a:rPr lang="zh-CN" altLang="en-US" dirty="0" smtClean="0"/>
              <a:t>应用场景</a:t>
            </a:r>
            <a:r>
              <a:rPr lang="en-US" altLang="zh-CN" dirty="0" smtClean="0"/>
              <a:t>-</a:t>
            </a:r>
            <a:r>
              <a:rPr lang="zh-CN" altLang="en-US" dirty="0" smtClean="0"/>
              <a:t>正则起源</a:t>
            </a:r>
            <a:endParaRPr lang="zh-CN" altLang="en-US" dirty="0"/>
          </a:p>
        </p:txBody>
      </p:sp>
    </p:spTree>
    <p:extLst>
      <p:ext uri="{BB962C8B-B14F-4D97-AF65-F5344CB8AC3E}">
        <p14:creationId xmlns="" xmlns:p14="http://schemas.microsoft.com/office/powerpoint/2010/main" val="19895630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357298"/>
            <a:ext cx="7931224" cy="5286412"/>
          </a:xfrm>
        </p:spPr>
        <p:txBody>
          <a:bodyPr>
            <a:noAutofit/>
          </a:bodyPr>
          <a:lstStyle/>
          <a:p>
            <a:r>
              <a:rPr lang="zh-CN" altLang="en-US" sz="3200" dirty="0" smtClean="0"/>
              <a:t>奇美拉</a:t>
            </a:r>
            <a:r>
              <a:rPr lang="en-US" altLang="zh-CN" sz="3200" dirty="0" smtClean="0"/>
              <a:t>(</a:t>
            </a:r>
            <a:r>
              <a:rPr lang="en-US" sz="3200" dirty="0" smtClean="0"/>
              <a:t>Chimera)</a:t>
            </a:r>
            <a:r>
              <a:rPr lang="zh-CN" altLang="en-US" sz="3200" dirty="0" smtClean="0"/>
              <a:t>是一个软件正则表达式匹配引擎，是</a:t>
            </a:r>
            <a:r>
              <a:rPr lang="en-US" sz="3200" dirty="0" err="1" smtClean="0"/>
              <a:t>Hyperscan</a:t>
            </a:r>
            <a:r>
              <a:rPr lang="zh-CN" altLang="en-US" sz="3200" dirty="0" smtClean="0"/>
              <a:t>和</a:t>
            </a:r>
            <a:r>
              <a:rPr lang="en-US" sz="3200" dirty="0" smtClean="0"/>
              <a:t>PCRE</a:t>
            </a:r>
            <a:r>
              <a:rPr lang="zh-CN" altLang="en-US" sz="3200" dirty="0" smtClean="0"/>
              <a:t>的混合体</a:t>
            </a:r>
            <a:endParaRPr lang="en-US" altLang="zh-CN" sz="3200" dirty="0" smtClean="0"/>
          </a:p>
          <a:p>
            <a:r>
              <a:rPr lang="zh-CN" altLang="en-US" sz="3200" dirty="0" smtClean="0"/>
              <a:t>完全支持</a:t>
            </a:r>
            <a:r>
              <a:rPr lang="en-US" sz="3200" dirty="0" smtClean="0"/>
              <a:t>PCRE</a:t>
            </a:r>
            <a:r>
              <a:rPr lang="zh-CN" altLang="en-US" sz="3200" dirty="0" smtClean="0"/>
              <a:t>语法以及利用</a:t>
            </a:r>
            <a:r>
              <a:rPr lang="en-US" sz="3200" dirty="0" err="1" smtClean="0"/>
              <a:t>Hyperscan</a:t>
            </a:r>
            <a:r>
              <a:rPr lang="zh-CN" altLang="en-US" sz="3200" dirty="0" smtClean="0"/>
              <a:t>的高性能特性</a:t>
            </a:r>
          </a:p>
          <a:p>
            <a:r>
              <a:rPr lang="zh-CN" altLang="en-US" sz="3200" dirty="0" smtClean="0"/>
              <a:t>继承了</a:t>
            </a:r>
            <a:r>
              <a:rPr lang="en-US" sz="3200" dirty="0" err="1" smtClean="0"/>
              <a:t>Hyperscan</a:t>
            </a:r>
            <a:r>
              <a:rPr lang="zh-CN" altLang="en-US" sz="3200" dirty="0" smtClean="0"/>
              <a:t>的设计，</a:t>
            </a:r>
            <a:r>
              <a:rPr lang="en-US" altLang="zh-CN" sz="3200" dirty="0" err="1" smtClean="0"/>
              <a:t>hs</a:t>
            </a:r>
            <a:r>
              <a:rPr lang="zh-CN" altLang="en-US" sz="3200" dirty="0" smtClean="0"/>
              <a:t>前缀变成</a:t>
            </a:r>
            <a:r>
              <a:rPr lang="en-US" altLang="zh-CN" sz="3200" dirty="0" err="1" smtClean="0"/>
              <a:t>ch</a:t>
            </a:r>
            <a:r>
              <a:rPr lang="zh-CN" altLang="en-US" sz="3200" dirty="0" smtClean="0"/>
              <a:t>前缀</a:t>
            </a:r>
            <a:r>
              <a:rPr lang="en-US" altLang="zh-CN" sz="3200" dirty="0" smtClean="0"/>
              <a:t>(</a:t>
            </a:r>
            <a:r>
              <a:rPr lang="zh-CN" altLang="en-US" sz="3200" dirty="0" smtClean="0"/>
              <a:t>如</a:t>
            </a:r>
            <a:r>
              <a:rPr lang="en-US" altLang="zh-CN" sz="3200" dirty="0" err="1" smtClean="0"/>
              <a:t>hs_scan</a:t>
            </a:r>
            <a:r>
              <a:rPr lang="zh-CN" altLang="en-US" sz="3200" dirty="0" smtClean="0"/>
              <a:t>之于</a:t>
            </a:r>
            <a:r>
              <a:rPr lang="en-US" altLang="zh-CN" sz="3200" dirty="0" err="1" smtClean="0"/>
              <a:t>ch_scan</a:t>
            </a:r>
            <a:r>
              <a:rPr lang="en-US" altLang="zh-CN" sz="3200" dirty="0" smtClean="0"/>
              <a:t>)</a:t>
            </a:r>
            <a:r>
              <a:rPr lang="zh-CN" altLang="en-US" sz="3200" dirty="0" smtClean="0"/>
              <a:t/>
            </a:r>
            <a:br>
              <a:rPr lang="zh-CN" altLang="en-US" sz="3200" dirty="0" smtClean="0"/>
            </a:br>
            <a:endParaRPr lang="zh-CN" altLang="en-US" sz="3200" dirty="0"/>
          </a:p>
        </p:txBody>
      </p:sp>
      <p:sp>
        <p:nvSpPr>
          <p:cNvPr id="2" name="标题 1"/>
          <p:cNvSpPr>
            <a:spLocks noGrp="1"/>
          </p:cNvSpPr>
          <p:nvPr>
            <p:ph type="title"/>
          </p:nvPr>
        </p:nvSpPr>
        <p:spPr/>
        <p:txBody>
          <a:bodyPr>
            <a:normAutofit/>
          </a:bodyPr>
          <a:lstStyle/>
          <a:p>
            <a:r>
              <a:rPr lang="zh-CN" altLang="en-US" sz="4400" dirty="0" smtClean="0"/>
              <a:t>奇美拉</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7931224" cy="4686319"/>
          </a:xfrm>
        </p:spPr>
        <p:txBody>
          <a:bodyPr>
            <a:normAutofit/>
          </a:bodyPr>
          <a:lstStyle/>
          <a:p>
            <a:pPr marL="36576" indent="0">
              <a:buNone/>
            </a:pPr>
            <a:r>
              <a:rPr lang="en-US" sz="3600" dirty="0" err="1" smtClean="0"/>
              <a:t>Hyperscan</a:t>
            </a:r>
            <a:r>
              <a:rPr lang="zh-CN" altLang="en-US" sz="3600" dirty="0" smtClean="0"/>
              <a:t>提供三种不同的扫描模式，每种模式都有自己的扫描功能</a:t>
            </a:r>
            <a:r>
              <a:rPr lang="en-US" sz="3600" dirty="0" err="1" smtClean="0"/>
              <a:t>hs_scan</a:t>
            </a:r>
            <a:endParaRPr lang="en-US" sz="3600" dirty="0" smtClean="0"/>
          </a:p>
          <a:p>
            <a:pPr marL="36576" indent="0">
              <a:buNone/>
            </a:pPr>
            <a:endParaRPr lang="en-US" altLang="zh-CN" sz="3600" dirty="0" smtClean="0"/>
          </a:p>
          <a:p>
            <a:pPr marL="36576" indent="0"/>
            <a:r>
              <a:rPr lang="zh-CN" altLang="en-US" sz="3600" dirty="0" smtClean="0"/>
              <a:t>划痕空间</a:t>
            </a:r>
            <a:r>
              <a:rPr lang="en-US" altLang="zh-CN" sz="3600" dirty="0" smtClean="0"/>
              <a:t>(scratch space)</a:t>
            </a:r>
          </a:p>
          <a:p>
            <a:pPr marL="36576" indent="0"/>
            <a:r>
              <a:rPr lang="zh-CN" altLang="en-US" sz="3600" dirty="0" smtClean="0"/>
              <a:t>流内存</a:t>
            </a:r>
            <a:r>
              <a:rPr lang="en-US" altLang="zh-CN" sz="3600" dirty="0" smtClean="0"/>
              <a:t>(stream state)</a:t>
            </a:r>
          </a:p>
          <a:p>
            <a:pPr marL="36576" indent="0"/>
            <a:r>
              <a:rPr lang="zh-CN" altLang="en-US" sz="3600" dirty="0" smtClean="0"/>
              <a:t>自定义分配器</a:t>
            </a:r>
          </a:p>
        </p:txBody>
      </p:sp>
      <p:sp>
        <p:nvSpPr>
          <p:cNvPr id="2" name="标题 1"/>
          <p:cNvSpPr>
            <a:spLocks noGrp="1"/>
          </p:cNvSpPr>
          <p:nvPr>
            <p:ph type="title"/>
          </p:nvPr>
        </p:nvSpPr>
        <p:spPr/>
        <p:txBody>
          <a:bodyPr>
            <a:normAutofit/>
          </a:bodyPr>
          <a:lstStyle/>
          <a:p>
            <a:r>
              <a:rPr lang="zh-CN" altLang="en-US" sz="4400" dirty="0" smtClean="0"/>
              <a:t>扫描</a:t>
            </a:r>
            <a:r>
              <a:rPr lang="en-US" altLang="zh-CN" sz="4400" dirty="0" smtClean="0"/>
              <a:t>-</a:t>
            </a:r>
            <a:r>
              <a:rPr lang="en-US" altLang="zh-CN" sz="4400" dirty="0" err="1" smtClean="0"/>
              <a:t>hyperscan</a:t>
            </a:r>
            <a:endParaRPr lang="zh-CN" altLang="en-US" sz="4400" dirty="0"/>
          </a:p>
        </p:txBody>
      </p:sp>
    </p:spTree>
    <p:extLst>
      <p:ext uri="{BB962C8B-B14F-4D97-AF65-F5344CB8AC3E}">
        <p14:creationId xmlns="" xmlns:p14="http://schemas.microsoft.com/office/powerpoint/2010/main" val="273612399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28926" y="2132856"/>
            <a:ext cx="3429024" cy="2010524"/>
          </a:xfrm>
        </p:spPr>
        <p:txBody>
          <a:bodyPr>
            <a:normAutofit/>
          </a:bodyPr>
          <a:lstStyle/>
          <a:p>
            <a:pPr marL="36576" indent="0">
              <a:buNone/>
            </a:pPr>
            <a:r>
              <a:rPr lang="en-US" altLang="zh-CN" sz="9600" dirty="0"/>
              <a:t>END</a:t>
            </a:r>
            <a:endParaRPr lang="zh-CN" altLang="en-US" sz="9600" dirty="0"/>
          </a:p>
        </p:txBody>
      </p:sp>
      <p:sp>
        <p:nvSpPr>
          <p:cNvPr id="6" name="TextBox 5"/>
          <p:cNvSpPr txBox="1"/>
          <p:nvPr/>
        </p:nvSpPr>
        <p:spPr>
          <a:xfrm>
            <a:off x="4143372" y="5643578"/>
            <a:ext cx="4857784" cy="1200329"/>
          </a:xfrm>
          <a:prstGeom prst="rect">
            <a:avLst/>
          </a:prstGeom>
          <a:noFill/>
        </p:spPr>
        <p:txBody>
          <a:bodyPr wrap="square" rtlCol="0">
            <a:spAutoFit/>
          </a:bodyPr>
          <a:lstStyle/>
          <a:p>
            <a:r>
              <a:rPr lang="zh-CN" altLang="en-US" dirty="0" smtClean="0"/>
              <a:t>参考资料：</a:t>
            </a:r>
            <a:endParaRPr lang="en-US" altLang="zh-CN" dirty="0" smtClean="0"/>
          </a:p>
          <a:p>
            <a:r>
              <a:rPr lang="en-US" altLang="zh-CN" dirty="0" smtClean="0"/>
              <a:t>《</a:t>
            </a:r>
            <a:r>
              <a:rPr lang="zh-CN" altLang="en-US" dirty="0" smtClean="0"/>
              <a:t>精通正则表达式</a:t>
            </a:r>
            <a:r>
              <a:rPr lang="en-US" altLang="zh-CN" dirty="0" smtClean="0"/>
              <a:t>》</a:t>
            </a:r>
          </a:p>
          <a:p>
            <a:r>
              <a:rPr lang="en-US" altLang="zh-CN" dirty="0" smtClean="0"/>
              <a:t>《</a:t>
            </a:r>
            <a:r>
              <a:rPr lang="zh-CN" altLang="en-US" dirty="0" smtClean="0"/>
              <a:t> </a:t>
            </a:r>
            <a:r>
              <a:rPr lang="en-US" altLang="zh-CN" dirty="0" err="1" smtClean="0"/>
              <a:t>Hyperscan</a:t>
            </a:r>
            <a:r>
              <a:rPr lang="zh-CN" altLang="en-US" dirty="0" smtClean="0"/>
              <a:t>开发人员参考指南</a:t>
            </a:r>
            <a:r>
              <a:rPr lang="en-US" altLang="zh-CN" dirty="0" smtClean="0"/>
              <a:t>》</a:t>
            </a:r>
          </a:p>
          <a:p>
            <a:r>
              <a:rPr lang="en-US" altLang="zh-CN" dirty="0" smtClean="0"/>
              <a:t>PPT </a:t>
            </a:r>
            <a:r>
              <a:rPr lang="en-US" altLang="zh-CN" dirty="0" smtClean="0"/>
              <a:t>《</a:t>
            </a:r>
            <a:r>
              <a:rPr lang="zh-CN" altLang="en-US" dirty="0" smtClean="0"/>
              <a:t>正则表达式</a:t>
            </a:r>
            <a:r>
              <a:rPr lang="en-US" altLang="zh-CN" dirty="0" smtClean="0"/>
              <a:t>》</a:t>
            </a:r>
            <a:endParaRPr lang="zh-CN" altLang="en-US" dirty="0"/>
          </a:p>
        </p:txBody>
      </p:sp>
    </p:spTree>
    <p:extLst>
      <p:ext uri="{BB962C8B-B14F-4D97-AF65-F5344CB8AC3E}">
        <p14:creationId xmlns="" xmlns:p14="http://schemas.microsoft.com/office/powerpoint/2010/main" val="10717533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09600" y="427038"/>
            <a:ext cx="7467600" cy="11430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zh-CN" altLang="en-US" dirty="0" smtClean="0"/>
              <a:t>根据原理分类</a:t>
            </a:r>
            <a:r>
              <a:rPr lang="en-US" altLang="zh-CN" dirty="0" smtClean="0"/>
              <a:t>-</a:t>
            </a:r>
            <a:r>
              <a:rPr lang="zh-CN" altLang="en-US" dirty="0" smtClean="0"/>
              <a:t>正则起源</a:t>
            </a:r>
            <a:endParaRPr lang="zh-CN" altLang="en-US" dirty="0"/>
          </a:p>
        </p:txBody>
      </p:sp>
      <p:sp>
        <p:nvSpPr>
          <p:cNvPr id="5" name="TextBox 4"/>
          <p:cNvSpPr txBox="1"/>
          <p:nvPr/>
        </p:nvSpPr>
        <p:spPr>
          <a:xfrm>
            <a:off x="642910" y="1500174"/>
            <a:ext cx="8138864" cy="3046988"/>
          </a:xfrm>
          <a:prstGeom prst="rect">
            <a:avLst/>
          </a:prstGeom>
          <a:noFill/>
        </p:spPr>
        <p:txBody>
          <a:bodyPr wrap="square" rtlCol="0">
            <a:spAutoFit/>
          </a:bodyPr>
          <a:lstStyle/>
          <a:p>
            <a:r>
              <a:rPr lang="en-US" altLang="zh-CN" sz="3200" dirty="0" smtClean="0">
                <a:solidFill>
                  <a:srgbClr val="FF0000"/>
                </a:solidFill>
              </a:rPr>
              <a:t>DFA</a:t>
            </a:r>
            <a:r>
              <a:rPr lang="en-US" altLang="zh-CN" sz="2400" dirty="0" smtClean="0"/>
              <a:t>    </a:t>
            </a:r>
            <a:r>
              <a:rPr lang="en-US" altLang="zh-CN" sz="2400" dirty="0"/>
              <a:t>Deterministic finite automaton </a:t>
            </a:r>
            <a:r>
              <a:rPr lang="zh-CN" altLang="en-US" sz="2400" dirty="0" smtClean="0"/>
              <a:t>确定型</a:t>
            </a:r>
            <a:r>
              <a:rPr lang="zh-CN" altLang="en-US" sz="2400" dirty="0"/>
              <a:t>有穷</a:t>
            </a:r>
            <a:r>
              <a:rPr lang="zh-CN" altLang="en-US" sz="2400" dirty="0" smtClean="0"/>
              <a:t>自动机</a:t>
            </a:r>
            <a:endParaRPr lang="en-US" altLang="zh-CN" sz="2400" dirty="0" smtClean="0"/>
          </a:p>
          <a:p>
            <a:r>
              <a:rPr lang="zh-CN" altLang="en-US" sz="2000" dirty="0" smtClean="0"/>
              <a:t>匹配过程中，只存在一个激活状态，给定当前状态和输入字符，就可以完全确定下一个状态，完全不需要回溯。</a:t>
            </a:r>
            <a:endParaRPr lang="en-US" altLang="zh-CN" sz="2000" dirty="0" smtClean="0"/>
          </a:p>
          <a:p>
            <a:r>
              <a:rPr lang="en-US" altLang="zh-CN" sz="3200" dirty="0" smtClean="0">
                <a:solidFill>
                  <a:srgbClr val="FF0000"/>
                </a:solidFill>
              </a:rPr>
              <a:t>NFA</a:t>
            </a:r>
            <a:r>
              <a:rPr lang="en-US" altLang="zh-CN" sz="2400" dirty="0" smtClean="0"/>
              <a:t>    </a:t>
            </a:r>
            <a:r>
              <a:rPr lang="en-US" altLang="zh-CN" sz="2400" dirty="0"/>
              <a:t>Non-deterministic finite automaton</a:t>
            </a:r>
            <a:r>
              <a:rPr lang="zh-CN" altLang="en-US" sz="2400" dirty="0"/>
              <a:t>　</a:t>
            </a:r>
            <a:r>
              <a:rPr lang="zh-CN" altLang="en-US" sz="2400" dirty="0" smtClean="0"/>
              <a:t>非确定型</a:t>
            </a:r>
            <a:r>
              <a:rPr lang="zh-CN" altLang="en-US" sz="2400" dirty="0"/>
              <a:t>有穷</a:t>
            </a:r>
            <a:r>
              <a:rPr lang="zh-CN" altLang="en-US" sz="2400" dirty="0" smtClean="0"/>
              <a:t>自动机</a:t>
            </a:r>
            <a:endParaRPr lang="en-US" altLang="zh-CN" sz="2400" dirty="0" smtClean="0"/>
          </a:p>
          <a:p>
            <a:r>
              <a:rPr lang="zh-CN" altLang="en-US" sz="2000" dirty="0" smtClean="0"/>
              <a:t>匹配过程中，可以存在多个被激活的状态，即其转移状态不是唯一的，匹配过程可能需要多次回溯</a:t>
            </a:r>
            <a:endParaRPr lang="en-US" altLang="zh-CN" sz="2000" dirty="0" smtClean="0"/>
          </a:p>
          <a:p>
            <a:endParaRPr lang="zh-CN" altLang="en-US" sz="2400" dirty="0"/>
          </a:p>
        </p:txBody>
      </p:sp>
      <p:sp>
        <p:nvSpPr>
          <p:cNvPr id="7" name="TextBox 6"/>
          <p:cNvSpPr txBox="1"/>
          <p:nvPr/>
        </p:nvSpPr>
        <p:spPr>
          <a:xfrm>
            <a:off x="609600" y="548680"/>
            <a:ext cx="6986736" cy="369332"/>
          </a:xfrm>
          <a:prstGeom prst="rect">
            <a:avLst/>
          </a:prstGeom>
          <a:noFill/>
        </p:spPr>
        <p:txBody>
          <a:bodyPr wrap="square" rtlCol="0">
            <a:spAutoFit/>
          </a:bodyPr>
          <a:lstStyle/>
          <a:p>
            <a:endParaRPr lang="zh-CN" altLang="en-US" dirty="0"/>
          </a:p>
        </p:txBody>
      </p:sp>
      <p:graphicFrame>
        <p:nvGraphicFramePr>
          <p:cNvPr id="8" name="表格 7"/>
          <p:cNvGraphicFramePr>
            <a:graphicFrameLocks noGrp="1"/>
          </p:cNvGraphicFramePr>
          <p:nvPr>
            <p:extLst>
              <p:ext uri="{D42A27DB-BD31-4B8C-83A1-F6EECF244321}">
                <p14:modId xmlns="" xmlns:p14="http://schemas.microsoft.com/office/powerpoint/2010/main" val="2298409717"/>
              </p:ext>
            </p:extLst>
          </p:nvPr>
        </p:nvGraphicFramePr>
        <p:xfrm>
          <a:off x="107504" y="4643446"/>
          <a:ext cx="9036496" cy="2123440"/>
        </p:xfrm>
        <a:graphic>
          <a:graphicData uri="http://schemas.openxmlformats.org/drawingml/2006/table">
            <a:tbl>
              <a:tblPr firstRow="1" bandRow="1">
                <a:tableStyleId>{5C22544A-7EE6-4342-B048-85BDC9FD1C3A}</a:tableStyleId>
              </a:tblPr>
              <a:tblGrid>
                <a:gridCol w="1992161"/>
                <a:gridCol w="7044335"/>
              </a:tblGrid>
              <a:tr h="370840">
                <a:tc>
                  <a:txBody>
                    <a:bodyPr/>
                    <a:lstStyle/>
                    <a:p>
                      <a:r>
                        <a:rPr lang="zh-CN" altLang="en-US" dirty="0" smtClean="0"/>
                        <a:t>引擎类型</a:t>
                      </a:r>
                      <a:endParaRPr lang="zh-CN" altLang="en-US" dirty="0"/>
                    </a:p>
                  </a:txBody>
                  <a:tcPr/>
                </a:tc>
                <a:tc>
                  <a:txBody>
                    <a:bodyPr/>
                    <a:lstStyle/>
                    <a:p>
                      <a:r>
                        <a:rPr lang="zh-CN" altLang="en-US" dirty="0" smtClean="0"/>
                        <a:t>程序</a:t>
                      </a:r>
                      <a:endParaRPr lang="zh-CN" altLang="en-US" dirty="0"/>
                    </a:p>
                  </a:txBody>
                  <a:tcPr/>
                </a:tc>
              </a:tr>
              <a:tr h="370840">
                <a:tc>
                  <a:txBody>
                    <a:bodyPr/>
                    <a:lstStyle/>
                    <a:p>
                      <a:r>
                        <a:rPr lang="en-US" altLang="zh-CN" dirty="0" smtClean="0"/>
                        <a:t>DFA</a:t>
                      </a:r>
                      <a:endParaRPr lang="zh-CN" altLang="en-US" dirty="0"/>
                    </a:p>
                  </a:txBody>
                  <a:tcPr/>
                </a:tc>
                <a:tc>
                  <a:txBody>
                    <a:bodyPr/>
                    <a:lstStyle/>
                    <a:p>
                      <a:r>
                        <a:rPr lang="en-US" altLang="zh-CN" dirty="0" err="1" smtClean="0"/>
                        <a:t>Awk</a:t>
                      </a:r>
                      <a:r>
                        <a:rPr lang="en-US" altLang="zh-CN" dirty="0" smtClean="0"/>
                        <a:t>(</a:t>
                      </a:r>
                      <a:r>
                        <a:rPr lang="zh-CN" altLang="en-US" dirty="0" smtClean="0"/>
                        <a:t>多数版本</a:t>
                      </a:r>
                      <a:r>
                        <a:rPr lang="en-US" altLang="zh-CN" dirty="0" smtClean="0"/>
                        <a:t>)</a:t>
                      </a:r>
                      <a:r>
                        <a:rPr lang="zh-CN" altLang="en-US" dirty="0" smtClean="0"/>
                        <a:t>、</a:t>
                      </a:r>
                      <a:r>
                        <a:rPr lang="en-US" altLang="zh-CN" dirty="0" err="1" smtClean="0"/>
                        <a:t>egrep</a:t>
                      </a:r>
                      <a:r>
                        <a:rPr lang="en-US" altLang="zh-CN" dirty="0" smtClean="0"/>
                        <a:t>(</a:t>
                      </a:r>
                      <a:r>
                        <a:rPr lang="zh-CN" altLang="en-US" dirty="0" smtClean="0"/>
                        <a:t>多数版本</a:t>
                      </a:r>
                      <a:r>
                        <a:rPr lang="en-US" altLang="zh-CN" dirty="0" smtClean="0"/>
                        <a:t>)</a:t>
                      </a:r>
                      <a:r>
                        <a:rPr lang="zh-CN" altLang="en-US" dirty="0" smtClean="0"/>
                        <a:t>、</a:t>
                      </a:r>
                      <a:r>
                        <a:rPr lang="en-US" altLang="zh-CN" dirty="0" smtClean="0"/>
                        <a:t>flex</a:t>
                      </a:r>
                      <a:r>
                        <a:rPr lang="zh-CN" altLang="en-US" dirty="0" smtClean="0"/>
                        <a:t>、</a:t>
                      </a:r>
                      <a:r>
                        <a:rPr lang="en-US" altLang="zh-CN" dirty="0" err="1" smtClean="0"/>
                        <a:t>lex</a:t>
                      </a:r>
                      <a:r>
                        <a:rPr lang="zh-CN" altLang="en-US" dirty="0" smtClean="0"/>
                        <a:t>、</a:t>
                      </a:r>
                      <a:r>
                        <a:rPr lang="en-US" altLang="zh-CN" dirty="0" err="1" smtClean="0"/>
                        <a:t>Mysql</a:t>
                      </a:r>
                      <a:endParaRPr lang="zh-CN" altLang="en-US" dirty="0"/>
                    </a:p>
                  </a:txBody>
                  <a:tcPr/>
                </a:tc>
              </a:tr>
              <a:tr h="370840">
                <a:tc>
                  <a:txBody>
                    <a:bodyPr/>
                    <a:lstStyle/>
                    <a:p>
                      <a:r>
                        <a:rPr lang="zh-CN" altLang="en-US" dirty="0" smtClean="0"/>
                        <a:t>传统</a:t>
                      </a:r>
                      <a:r>
                        <a:rPr lang="en-US" altLang="zh-CN" dirty="0" smtClean="0"/>
                        <a:t>NFA</a:t>
                      </a:r>
                      <a:endParaRPr lang="zh-CN" altLang="en-US" dirty="0"/>
                    </a:p>
                  </a:txBody>
                  <a:tcPr/>
                </a:tc>
                <a:tc>
                  <a:txBody>
                    <a:bodyPr/>
                    <a:lstStyle/>
                    <a:p>
                      <a:r>
                        <a:rPr lang="en-US" altLang="zh-CN" dirty="0" smtClean="0"/>
                        <a:t>GUN </a:t>
                      </a:r>
                      <a:r>
                        <a:rPr lang="en-US" altLang="zh-CN" dirty="0" err="1" smtClean="0"/>
                        <a:t>Emacs</a:t>
                      </a:r>
                      <a:r>
                        <a:rPr lang="zh-CN" altLang="en-US" dirty="0" smtClean="0"/>
                        <a:t>、</a:t>
                      </a:r>
                      <a:r>
                        <a:rPr lang="en-US" altLang="zh-CN" dirty="0" smtClean="0"/>
                        <a:t>JAVA</a:t>
                      </a:r>
                      <a:r>
                        <a:rPr lang="zh-CN" altLang="en-US" dirty="0" smtClean="0"/>
                        <a:t>、</a:t>
                      </a:r>
                      <a:r>
                        <a:rPr lang="en-US" altLang="zh-CN" dirty="0" smtClean="0"/>
                        <a:t>GREP(</a:t>
                      </a:r>
                      <a:r>
                        <a:rPr lang="zh-CN" altLang="en-US" dirty="0" smtClean="0"/>
                        <a:t>多数版本</a:t>
                      </a:r>
                      <a:r>
                        <a:rPr lang="en-US" altLang="zh-CN" dirty="0" smtClean="0"/>
                        <a:t>)</a:t>
                      </a:r>
                      <a:r>
                        <a:rPr lang="zh-CN" altLang="en-US" dirty="0" smtClean="0"/>
                        <a:t>、</a:t>
                      </a:r>
                      <a:r>
                        <a:rPr lang="en-US" altLang="zh-CN" dirty="0" smtClean="0"/>
                        <a:t>less</a:t>
                      </a:r>
                      <a:r>
                        <a:rPr lang="zh-CN" altLang="en-US" dirty="0" smtClean="0"/>
                        <a:t>、</a:t>
                      </a:r>
                      <a:r>
                        <a:rPr lang="en-US" altLang="zh-CN" dirty="0" smtClean="0"/>
                        <a:t>more</a:t>
                      </a:r>
                      <a:r>
                        <a:rPr lang="zh-CN" altLang="en-US" dirty="0" smtClean="0"/>
                        <a:t>、</a:t>
                      </a:r>
                      <a:r>
                        <a:rPr lang="en-US" altLang="zh-CN" dirty="0" smtClean="0"/>
                        <a:t>PREL</a:t>
                      </a:r>
                      <a:r>
                        <a:rPr lang="zh-CN" altLang="en-US" dirty="0" smtClean="0"/>
                        <a:t>、</a:t>
                      </a:r>
                      <a:r>
                        <a:rPr lang="en-US" altLang="zh-CN" dirty="0" smtClean="0"/>
                        <a:t>PHP(3</a:t>
                      </a:r>
                      <a:r>
                        <a:rPr lang="zh-CN" altLang="en-US" dirty="0" smtClean="0"/>
                        <a:t>套</a:t>
                      </a:r>
                      <a:r>
                        <a:rPr lang="en-US" altLang="zh-CN" dirty="0" smtClean="0"/>
                        <a:t>)</a:t>
                      </a:r>
                      <a:r>
                        <a:rPr lang="zh-CN" altLang="en-US" dirty="0" smtClean="0"/>
                        <a:t>、</a:t>
                      </a:r>
                      <a:r>
                        <a:rPr lang="en-US" altLang="zh-CN" dirty="0" smtClean="0"/>
                        <a:t>Python</a:t>
                      </a:r>
                      <a:r>
                        <a:rPr lang="zh-CN" altLang="en-US" dirty="0" smtClean="0"/>
                        <a:t>、</a:t>
                      </a:r>
                      <a:r>
                        <a:rPr lang="en-US" altLang="zh-CN" dirty="0" smtClean="0"/>
                        <a:t>ruby</a:t>
                      </a:r>
                      <a:r>
                        <a:rPr lang="zh-CN" altLang="en-US" dirty="0" smtClean="0"/>
                        <a:t>、</a:t>
                      </a:r>
                      <a:r>
                        <a:rPr lang="en-US" altLang="zh-CN" dirty="0" err="1" smtClean="0"/>
                        <a:t>sed</a:t>
                      </a:r>
                      <a:r>
                        <a:rPr lang="en-US" altLang="zh-CN" dirty="0" smtClean="0"/>
                        <a:t>(</a:t>
                      </a:r>
                      <a:r>
                        <a:rPr lang="zh-CN" altLang="en-US" dirty="0" smtClean="0"/>
                        <a:t>多数版本</a:t>
                      </a:r>
                      <a:r>
                        <a:rPr lang="en-US" altLang="zh-CN" dirty="0" smtClean="0"/>
                        <a:t>)</a:t>
                      </a:r>
                      <a:r>
                        <a:rPr lang="zh-CN" altLang="en-US" dirty="0" smtClean="0"/>
                        <a:t>、</a:t>
                      </a:r>
                      <a:r>
                        <a:rPr lang="en-US" altLang="zh-CN" dirty="0" smtClean="0"/>
                        <a:t>vi</a:t>
                      </a:r>
                    </a:p>
                  </a:txBody>
                  <a:tcPr/>
                </a:tc>
              </a:tr>
              <a:tr h="370840">
                <a:tc>
                  <a:txBody>
                    <a:bodyPr/>
                    <a:lstStyle/>
                    <a:p>
                      <a:r>
                        <a:rPr lang="en-US" altLang="zh-CN" dirty="0" smtClean="0"/>
                        <a:t>POSIX NFA</a:t>
                      </a:r>
                      <a:endParaRPr lang="zh-CN" altLang="en-US" dirty="0"/>
                    </a:p>
                  </a:txBody>
                  <a:tcPr/>
                </a:tc>
                <a:tc>
                  <a:txBody>
                    <a:bodyPr/>
                    <a:lstStyle/>
                    <a:p>
                      <a:endParaRPr lang="zh-CN" altLang="en-US" dirty="0"/>
                    </a:p>
                  </a:txBody>
                  <a:tcPr/>
                </a:tc>
              </a:tr>
              <a:tr h="370840">
                <a:tc>
                  <a:txBody>
                    <a:bodyPr/>
                    <a:lstStyle/>
                    <a:p>
                      <a:r>
                        <a:rPr lang="en-US" altLang="zh-CN" dirty="0" smtClean="0"/>
                        <a:t>DFA/NFA</a:t>
                      </a:r>
                      <a:r>
                        <a:rPr lang="zh-CN" altLang="en-US" dirty="0" smtClean="0"/>
                        <a:t>混合</a:t>
                      </a:r>
                      <a:endParaRPr lang="zh-CN" altLang="en-US" dirty="0"/>
                    </a:p>
                  </a:txBody>
                  <a:tcPr/>
                </a:tc>
                <a:tc>
                  <a:txBody>
                    <a:bodyPr/>
                    <a:lstStyle/>
                    <a:p>
                      <a:r>
                        <a:rPr lang="en-US" altLang="zh-CN" dirty="0" smtClean="0"/>
                        <a:t>Gun </a:t>
                      </a:r>
                      <a:r>
                        <a:rPr lang="en-US" altLang="zh-CN" dirty="0" err="1" smtClean="0"/>
                        <a:t>awk</a:t>
                      </a:r>
                      <a:r>
                        <a:rPr lang="zh-CN" altLang="en-US" dirty="0" smtClean="0"/>
                        <a:t>、</a:t>
                      </a:r>
                      <a:r>
                        <a:rPr lang="en-US" altLang="zh-CN" dirty="0" smtClean="0"/>
                        <a:t>Gun </a:t>
                      </a:r>
                      <a:r>
                        <a:rPr lang="en-US" altLang="zh-CN" dirty="0" err="1" smtClean="0"/>
                        <a:t>grep</a:t>
                      </a:r>
                      <a:r>
                        <a:rPr lang="en-US" altLang="zh-CN" dirty="0" smtClean="0"/>
                        <a:t>/</a:t>
                      </a:r>
                      <a:r>
                        <a:rPr lang="en-US" altLang="zh-CN" dirty="0" err="1" smtClean="0"/>
                        <a:t>egrep</a:t>
                      </a:r>
                      <a:r>
                        <a:rPr lang="zh-CN" altLang="en-US" dirty="0" smtClean="0"/>
                        <a:t>、</a:t>
                      </a:r>
                      <a:r>
                        <a:rPr lang="en-US" altLang="zh-CN" dirty="0" err="1" smtClean="0"/>
                        <a:t>Tcl</a:t>
                      </a:r>
                      <a:endParaRPr lang="zh-CN" altLang="en-US" dirty="0"/>
                    </a:p>
                  </a:txBody>
                  <a:tcPr/>
                </a:tc>
              </a:tr>
            </a:tbl>
          </a:graphicData>
        </a:graphic>
      </p:graphicFrame>
    </p:spTree>
    <p:extLst>
      <p:ext uri="{BB962C8B-B14F-4D97-AF65-F5344CB8AC3E}">
        <p14:creationId xmlns="" xmlns:p14="http://schemas.microsoft.com/office/powerpoint/2010/main" val="84986747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148" y="1168153"/>
            <a:ext cx="7467600" cy="3340967"/>
          </a:xfrm>
        </p:spPr>
        <p:txBody>
          <a:bodyPr>
            <a:normAutofit fontScale="85000" lnSpcReduction="20000"/>
          </a:bodyPr>
          <a:lstStyle/>
          <a:p>
            <a:r>
              <a:rPr lang="en-US" altLang="zh-CN" dirty="0"/>
              <a:t>DFA</a:t>
            </a:r>
            <a:r>
              <a:rPr lang="zh-CN" altLang="en-US" dirty="0"/>
              <a:t>引擎因为不需要回溯，所以匹配快速，但不支持捕获组，所以也就不支持反向引用和</a:t>
            </a:r>
            <a:r>
              <a:rPr lang="en-US" altLang="zh-CN" dirty="0"/>
              <a:t>$number</a:t>
            </a:r>
            <a:r>
              <a:rPr lang="zh-CN" altLang="en-US" dirty="0"/>
              <a:t>这种引用方式，目前使用</a:t>
            </a:r>
            <a:r>
              <a:rPr lang="en-US" altLang="zh-CN" dirty="0"/>
              <a:t>DFA</a:t>
            </a:r>
            <a:r>
              <a:rPr lang="zh-CN" altLang="en-US" dirty="0"/>
              <a:t>引擎的语言和工具主要有</a:t>
            </a:r>
            <a:r>
              <a:rPr lang="en-US" altLang="zh-CN" dirty="0" err="1">
                <a:solidFill>
                  <a:srgbClr val="EA0000"/>
                </a:solidFill>
              </a:rPr>
              <a:t>awk</a:t>
            </a:r>
            <a:r>
              <a:rPr lang="zh-CN" altLang="en-US" dirty="0"/>
              <a:t>、</a:t>
            </a:r>
            <a:r>
              <a:rPr lang="en-US" altLang="zh-CN" dirty="0" err="1">
                <a:solidFill>
                  <a:srgbClr val="EA0000"/>
                </a:solidFill>
              </a:rPr>
              <a:t>egrep</a:t>
            </a:r>
            <a:r>
              <a:rPr lang="en-US" altLang="zh-CN" dirty="0">
                <a:solidFill>
                  <a:srgbClr val="EA0000"/>
                </a:solidFill>
              </a:rPr>
              <a:t> </a:t>
            </a:r>
            <a:r>
              <a:rPr lang="zh-CN" altLang="en-US" dirty="0"/>
              <a:t>和 </a:t>
            </a:r>
            <a:r>
              <a:rPr lang="en-US" altLang="zh-CN" dirty="0" err="1">
                <a:solidFill>
                  <a:srgbClr val="EA0000"/>
                </a:solidFill>
              </a:rPr>
              <a:t>lex</a:t>
            </a:r>
            <a:r>
              <a:rPr lang="zh-CN" altLang="en-US" dirty="0"/>
              <a:t>。</a:t>
            </a:r>
          </a:p>
          <a:p>
            <a:r>
              <a:rPr lang="en-US" altLang="zh-CN" dirty="0"/>
              <a:t>POSIX NFA</a:t>
            </a:r>
            <a:r>
              <a:rPr lang="zh-CN" altLang="en-US" dirty="0"/>
              <a:t>主要指符合</a:t>
            </a:r>
            <a:r>
              <a:rPr lang="en-US" altLang="zh-CN" dirty="0"/>
              <a:t>POSIX</a:t>
            </a:r>
            <a:r>
              <a:rPr lang="zh-CN" altLang="en-US" dirty="0"/>
              <a:t>标准的</a:t>
            </a:r>
            <a:r>
              <a:rPr lang="en-US" altLang="zh-CN" dirty="0"/>
              <a:t>NFA</a:t>
            </a:r>
            <a:r>
              <a:rPr lang="zh-CN" altLang="en-US" dirty="0"/>
              <a:t>引擎，它的特点主要是提供</a:t>
            </a:r>
            <a:r>
              <a:rPr lang="en-US" altLang="zh-CN" dirty="0"/>
              <a:t>longest-leftmost</a:t>
            </a:r>
            <a:r>
              <a:rPr lang="zh-CN" altLang="en-US" dirty="0"/>
              <a:t>匹配，也就是在找到最左侧最长匹配之前，它将继续回溯。同</a:t>
            </a:r>
            <a:r>
              <a:rPr lang="en-US" altLang="zh-CN" dirty="0"/>
              <a:t>DFA</a:t>
            </a:r>
            <a:r>
              <a:rPr lang="zh-CN" altLang="en-US" dirty="0"/>
              <a:t>一样，非贪婪模式或者说忽略优先量词对于</a:t>
            </a:r>
            <a:r>
              <a:rPr lang="en-US" altLang="zh-CN" dirty="0"/>
              <a:t>POSIX NFA</a:t>
            </a:r>
            <a:r>
              <a:rPr lang="zh-CN" altLang="en-US" dirty="0"/>
              <a:t>同样是没有意义的。</a:t>
            </a:r>
          </a:p>
          <a:p>
            <a:r>
              <a:rPr lang="zh-CN" altLang="en-US" dirty="0"/>
              <a:t>大多数语言和工具使用的是传统型的</a:t>
            </a:r>
            <a:r>
              <a:rPr lang="en-US" altLang="zh-CN" dirty="0"/>
              <a:t>NFA</a:t>
            </a:r>
            <a:r>
              <a:rPr lang="zh-CN" altLang="en-US" dirty="0"/>
              <a:t>引擎，它有一些</a:t>
            </a:r>
            <a:r>
              <a:rPr lang="en-US" altLang="zh-CN" dirty="0"/>
              <a:t>DFA</a:t>
            </a:r>
            <a:r>
              <a:rPr lang="zh-CN" altLang="en-US" dirty="0"/>
              <a:t>不支持的特性：</a:t>
            </a:r>
          </a:p>
          <a:p>
            <a:pPr marL="36576" indent="0">
              <a:buNone/>
            </a:pPr>
            <a:endParaRPr lang="zh-CN" altLang="en-US" dirty="0"/>
          </a:p>
        </p:txBody>
      </p:sp>
      <p:sp>
        <p:nvSpPr>
          <p:cNvPr id="2" name="标题 1"/>
          <p:cNvSpPr>
            <a:spLocks noGrp="1"/>
          </p:cNvSpPr>
          <p:nvPr>
            <p:ph type="title"/>
          </p:nvPr>
        </p:nvSpPr>
        <p:spPr>
          <a:xfrm>
            <a:off x="457200" y="274638"/>
            <a:ext cx="7467600" cy="922114"/>
          </a:xfrm>
        </p:spPr>
        <p:txBody>
          <a:bodyPr>
            <a:normAutofit/>
          </a:bodyPr>
          <a:lstStyle/>
          <a:p>
            <a:r>
              <a:rPr lang="en-US" altLang="zh-CN" dirty="0" smtClean="0"/>
              <a:t>DFA</a:t>
            </a:r>
            <a:r>
              <a:rPr lang="zh-CN" altLang="en-US" dirty="0" smtClean="0"/>
              <a:t>与</a:t>
            </a:r>
            <a:r>
              <a:rPr lang="en-US" altLang="zh-CN" dirty="0" smtClean="0"/>
              <a:t>NFA</a:t>
            </a:r>
            <a:r>
              <a:rPr lang="zh-CN" altLang="en-US" dirty="0" smtClean="0"/>
              <a:t>的区别</a:t>
            </a:r>
            <a:r>
              <a:rPr lang="en-US" altLang="zh-CN" dirty="0" smtClean="0"/>
              <a:t>-</a:t>
            </a:r>
            <a:r>
              <a:rPr lang="zh-CN" altLang="en-US" dirty="0" smtClean="0"/>
              <a:t>正则起源</a:t>
            </a:r>
            <a:endParaRPr lang="zh-CN" altLang="en-US" dirty="0"/>
          </a:p>
        </p:txBody>
      </p:sp>
      <p:sp>
        <p:nvSpPr>
          <p:cNvPr id="5" name="TextBox 4"/>
          <p:cNvSpPr txBox="1"/>
          <p:nvPr/>
        </p:nvSpPr>
        <p:spPr>
          <a:xfrm>
            <a:off x="683568" y="4509120"/>
            <a:ext cx="6840760" cy="1754326"/>
          </a:xfrm>
          <a:prstGeom prst="rect">
            <a:avLst/>
          </a:prstGeom>
          <a:noFill/>
        </p:spPr>
        <p:txBody>
          <a:bodyPr wrap="square" rtlCol="0">
            <a:spAutoFit/>
          </a:bodyPr>
          <a:lstStyle/>
          <a:p>
            <a:r>
              <a:rPr lang="zh-CN" altLang="en-US" dirty="0"/>
              <a:t>捕获组、反向引用和</a:t>
            </a:r>
            <a:r>
              <a:rPr lang="en-US" altLang="zh-CN" dirty="0"/>
              <a:t>$number</a:t>
            </a:r>
            <a:r>
              <a:rPr lang="zh-CN" altLang="en-US" dirty="0"/>
              <a:t>引用方式；</a:t>
            </a:r>
          </a:p>
          <a:p>
            <a:r>
              <a:rPr lang="zh-CN" altLang="en-US" dirty="0"/>
              <a:t>　　环视</a:t>
            </a:r>
            <a:r>
              <a:rPr lang="en-US" altLang="zh-CN" dirty="0"/>
              <a:t>(</a:t>
            </a:r>
            <a:r>
              <a:rPr lang="en-US" altLang="zh-CN" dirty="0" err="1"/>
              <a:t>Lookaround</a:t>
            </a:r>
            <a:r>
              <a:rPr lang="zh-CN" altLang="en-US" dirty="0"/>
              <a:t>，</a:t>
            </a:r>
            <a:r>
              <a:rPr lang="en-US" altLang="zh-CN" dirty="0"/>
              <a:t>(?&lt;=…)</a:t>
            </a:r>
            <a:r>
              <a:rPr lang="zh-CN" altLang="en-US" dirty="0"/>
              <a:t>、</a:t>
            </a:r>
            <a:r>
              <a:rPr lang="en-US" altLang="zh-CN" dirty="0"/>
              <a:t>(?&lt;!…)</a:t>
            </a:r>
            <a:r>
              <a:rPr lang="zh-CN" altLang="en-US" dirty="0"/>
              <a:t>、</a:t>
            </a:r>
            <a:r>
              <a:rPr lang="en-US" altLang="zh-CN" dirty="0"/>
              <a:t>(?=…)</a:t>
            </a:r>
            <a:r>
              <a:rPr lang="zh-CN" altLang="en-US" dirty="0"/>
              <a:t>、</a:t>
            </a:r>
            <a:r>
              <a:rPr lang="en-US" altLang="zh-CN" dirty="0" smtClean="0"/>
              <a:t>(?!…))</a:t>
            </a:r>
            <a:endParaRPr lang="zh-CN" altLang="en-US" dirty="0"/>
          </a:p>
          <a:p>
            <a:r>
              <a:rPr lang="zh-CN" altLang="en-US" dirty="0"/>
              <a:t>　　忽略优化量词（</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en-US" altLang="zh-CN" dirty="0" err="1"/>
              <a:t>m,n</a:t>
            </a:r>
            <a:r>
              <a:rPr lang="en-US" altLang="zh-CN" dirty="0"/>
              <a:t>}?</a:t>
            </a:r>
            <a:r>
              <a:rPr lang="zh-CN" altLang="en-US" dirty="0"/>
              <a:t>、</a:t>
            </a:r>
            <a:r>
              <a:rPr lang="en-US" altLang="zh-CN" dirty="0"/>
              <a:t>{m,}?</a:t>
            </a:r>
            <a:r>
              <a:rPr lang="zh-CN" altLang="en-US" dirty="0" smtClean="0"/>
              <a:t>）</a:t>
            </a:r>
            <a:endParaRPr lang="zh-CN" altLang="en-US" dirty="0"/>
          </a:p>
          <a:p>
            <a:r>
              <a:rPr lang="zh-CN" altLang="en-US" dirty="0"/>
              <a:t>　　占有优先量词（</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en-US" altLang="zh-CN" dirty="0" err="1"/>
              <a:t>m,n</a:t>
            </a:r>
            <a:r>
              <a:rPr lang="en-US" altLang="zh-CN" dirty="0"/>
              <a:t>}+</a:t>
            </a:r>
            <a:r>
              <a:rPr lang="zh-CN" altLang="en-US" dirty="0"/>
              <a:t>、</a:t>
            </a:r>
            <a:r>
              <a:rPr lang="en-US" altLang="zh-CN" dirty="0"/>
              <a:t>{m</a:t>
            </a:r>
            <a:r>
              <a:rPr lang="en-US" altLang="zh-CN" dirty="0" smtClean="0"/>
              <a:t>,}+</a:t>
            </a:r>
            <a:r>
              <a:rPr lang="zh-CN" altLang="en-US" dirty="0" smtClean="0"/>
              <a:t>，</a:t>
            </a:r>
            <a:r>
              <a:rPr lang="zh-CN" altLang="en-US" dirty="0"/>
              <a:t>固化分组</a:t>
            </a:r>
            <a:r>
              <a:rPr lang="en-US" altLang="zh-CN" dirty="0"/>
              <a:t>(?&gt;…)</a:t>
            </a:r>
            <a:r>
              <a:rPr lang="zh-CN" altLang="en-US" dirty="0"/>
              <a:t>。</a:t>
            </a:r>
          </a:p>
          <a:p>
            <a:endParaRPr lang="zh-CN" altLang="en-US" dirty="0"/>
          </a:p>
        </p:txBody>
      </p:sp>
    </p:spTree>
    <p:extLst>
      <p:ext uri="{BB962C8B-B14F-4D97-AF65-F5344CB8AC3E}">
        <p14:creationId xmlns="" xmlns:p14="http://schemas.microsoft.com/office/powerpoint/2010/main" val="169448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5400700" y="642918"/>
          <a:ext cx="3600456" cy="5983891"/>
        </p:xfrm>
        <a:graphic>
          <a:graphicData uri="http://schemas.openxmlformats.org/drawingml/2006/table">
            <a:tbl>
              <a:tblPr/>
              <a:tblGrid>
                <a:gridCol w="900114"/>
                <a:gridCol w="900114"/>
                <a:gridCol w="900114"/>
                <a:gridCol w="900114"/>
              </a:tblGrid>
              <a:tr h="391119">
                <a:tc>
                  <a:txBody>
                    <a:bodyPr/>
                    <a:lstStyle/>
                    <a:p>
                      <a:pPr algn="l" fontAlgn="ctr"/>
                      <a:r>
                        <a:rPr lang="zh-CN" altLang="en-US" sz="1400" b="0" i="0" u="none" strike="noStrike" dirty="0">
                          <a:solidFill>
                            <a:srgbClr val="000000"/>
                          </a:solidFill>
                          <a:latin typeface="Verdana"/>
                        </a:rPr>
                        <a:t>字符</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dirty="0">
                          <a:solidFill>
                            <a:srgbClr val="000000"/>
                          </a:solidFill>
                          <a:latin typeface="Verdana"/>
                        </a:rPr>
                        <a:t>Basic </a:t>
                      </a:r>
                      <a:r>
                        <a:rPr lang="en-US" sz="1400" b="0" i="0" u="none" strike="noStrike" dirty="0" err="1">
                          <a:solidFill>
                            <a:srgbClr val="000000"/>
                          </a:solidFill>
                          <a:latin typeface="Verdana"/>
                        </a:rPr>
                        <a:t>RegEx</a:t>
                      </a:r>
                      <a:endParaRPr lang="en-US" sz="1400" b="0" i="0" u="none" strike="noStrike" dirty="0">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dirty="0">
                          <a:solidFill>
                            <a:srgbClr val="000000"/>
                          </a:solidFill>
                          <a:latin typeface="Verdana"/>
                        </a:rPr>
                        <a:t>Extended </a:t>
                      </a:r>
                      <a:r>
                        <a:rPr lang="en-US" sz="1400" b="0" i="0" u="none" strike="noStrike" dirty="0" err="1">
                          <a:solidFill>
                            <a:srgbClr val="000000"/>
                          </a:solidFill>
                          <a:latin typeface="Verdana"/>
                        </a:rPr>
                        <a:t>RegEx</a:t>
                      </a:r>
                      <a:endParaRPr lang="en-US" sz="1400" b="0" i="0" u="none" strike="noStrike" dirty="0">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Perl regEx</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r>
              <a:tr h="391119">
                <a:tc>
                  <a:txBody>
                    <a:bodyPr/>
                    <a:lstStyle/>
                    <a:p>
                      <a:pPr algn="l" fontAlgn="ctr"/>
                      <a:r>
                        <a:rPr lang="zh-CN" altLang="en-US"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r>
                        <a:rPr lang="zh-CN" altLang="en-US" sz="1400" b="0" i="0" u="none" strike="noStrike">
                          <a:solidFill>
                            <a:srgbClr val="000000"/>
                          </a:solidFill>
                          <a:latin typeface="Verdana"/>
                        </a:rPr>
                        <a:t>（同</a:t>
                      </a:r>
                      <a:r>
                        <a:rPr lang="en-US" altLang="zh-CN" sz="1400" b="0" i="0" u="none" strike="noStrike">
                          <a:solidFill>
                            <a:srgbClr val="000000"/>
                          </a:solidFill>
                          <a:latin typeface="Verdana"/>
                        </a:rPr>
                        <a:t>\?)</a:t>
                      </a:r>
                      <a:endParaRPr lang="zh-CN" altLang="en-US" sz="1400" b="1" i="0" u="none" strike="noStrike">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91119">
                <a:tc>
                  <a:txBody>
                    <a:bodyPr/>
                    <a:lstStyle/>
                    <a:p>
                      <a:pPr algn="l" fontAlgn="ctr"/>
                      <a:r>
                        <a:rPr lang="en-US" altLang="zh-CN"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r>
                        <a:rPr lang="zh-CN" altLang="en-US" sz="1400" b="0" i="0" u="none" strike="noStrike">
                          <a:solidFill>
                            <a:srgbClr val="000000"/>
                          </a:solidFill>
                          <a:latin typeface="Verdana"/>
                        </a:rPr>
                        <a:t>（同</a:t>
                      </a:r>
                      <a:r>
                        <a:rPr lang="en-US" altLang="zh-CN" sz="1400" b="0" i="0" u="none" strike="noStrike">
                          <a:solidFill>
                            <a:srgbClr val="000000"/>
                          </a:solidFill>
                          <a:latin typeface="Verdana"/>
                        </a:rPr>
                        <a:t>\+)</a:t>
                      </a:r>
                      <a:endParaRPr lang="zh-CN" altLang="en-US" sz="1400" b="1" i="0" u="none" strike="noStrike">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altLang="zh-CN"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en-US" altLang="zh-CN" sz="1400" b="0" i="0" u="none" strike="noStrike">
                          <a:solidFill>
                            <a:srgbClr val="000000"/>
                          </a:solidFill>
                          <a:latin typeface="Verdana"/>
                        </a:rPr>
                        <a: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91119">
                <a:tc>
                  <a:txBody>
                    <a:bodyPr/>
                    <a:lstStyle/>
                    <a:p>
                      <a:pPr algn="l" fontAlgn="ctr"/>
                      <a:r>
                        <a:rPr lang="en-US" sz="1400" b="0" i="0" u="none" strike="noStrike">
                          <a:solidFill>
                            <a:srgbClr val="000000"/>
                          </a:solidFill>
                          <a:latin typeface="Verdana"/>
                        </a:rPr>
                        <a:t>{n,}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r>
                        <a:rPr lang="zh-CN" altLang="en-US" sz="1400" b="0" i="0" u="none" strike="noStrike">
                          <a:solidFill>
                            <a:srgbClr val="000000"/>
                          </a:solidFill>
                          <a:latin typeface="Verdana"/>
                        </a:rPr>
                        <a:t>（同</a:t>
                      </a:r>
                      <a:r>
                        <a:rPr lang="en-US" altLang="zh-CN" sz="1400" b="0" i="0" u="none" strike="noStrike">
                          <a:solidFill>
                            <a:srgbClr val="000000"/>
                          </a:solidFill>
                          <a:latin typeface="Verdana"/>
                        </a:rPr>
                        <a:t>\{</a:t>
                      </a:r>
                      <a:r>
                        <a:rPr lang="en-US" sz="1400" b="0" i="0" u="none" strike="noStrike">
                          <a:solidFill>
                            <a:srgbClr val="000000"/>
                          </a:solidFill>
                          <a:latin typeface="Verdana"/>
                        </a:rPr>
                        <a:t>n,\})</a:t>
                      </a:r>
                      <a:endParaRPr lang="en-US" sz="1400" b="1" i="0" u="none" strike="noStrike">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dirty="0">
                          <a:solidFill>
                            <a:srgbClr val="000000"/>
                          </a:solidFill>
                          <a:latin typeface="Verdana"/>
                        </a:rPr>
                        <a:t>{n,}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Verdana"/>
                        </a:rPr>
                        <a:t>{n,}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91119">
                <a:tc>
                  <a:txBody>
                    <a:bodyPr/>
                    <a:lstStyle/>
                    <a:p>
                      <a:pPr algn="l" fontAlgn="ctr"/>
                      <a:r>
                        <a:rPr lang="en-US" sz="1400" b="0" i="0" u="none" strike="noStrike">
                          <a:solidFill>
                            <a:srgbClr val="000000"/>
                          </a:solidFill>
                          <a:latin typeface="Verdana"/>
                        </a:rPr>
                        <a:t>{n,m}</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dirty="0">
                          <a:solidFill>
                            <a:srgbClr val="000000"/>
                          </a:solidFill>
                          <a:latin typeface="Verdana"/>
                        </a:rPr>
                        <a:t>不支持</a:t>
                      </a:r>
                      <a:r>
                        <a:rPr lang="zh-CN" altLang="en-US" sz="1400" b="0" i="0" u="none" strike="noStrike" dirty="0">
                          <a:solidFill>
                            <a:srgbClr val="000000"/>
                          </a:solidFill>
                          <a:latin typeface="Verdana"/>
                        </a:rPr>
                        <a:t>（同</a:t>
                      </a:r>
                      <a:r>
                        <a:rPr lang="en-US" altLang="zh-CN" sz="1400" b="0" i="0" u="none" strike="noStrike" dirty="0">
                          <a:solidFill>
                            <a:srgbClr val="000000"/>
                          </a:solidFill>
                          <a:latin typeface="Verdana"/>
                        </a:rPr>
                        <a:t>\{</a:t>
                      </a:r>
                      <a:r>
                        <a:rPr lang="en-US" sz="1400" b="0" i="0" u="none" strike="noStrike" dirty="0" err="1">
                          <a:solidFill>
                            <a:srgbClr val="000000"/>
                          </a:solidFill>
                          <a:latin typeface="Verdana"/>
                        </a:rPr>
                        <a:t>n,m</a:t>
                      </a:r>
                      <a:r>
                        <a:rPr lang="en-US" sz="1400" b="0" i="0" u="none" strike="noStrike" dirty="0">
                          <a:solidFill>
                            <a:srgbClr val="000000"/>
                          </a:solidFill>
                          <a:latin typeface="Verdana"/>
                        </a:rPr>
                        <a:t>\})</a:t>
                      </a:r>
                      <a:endParaRPr lang="en-US" sz="1400" b="1" i="0" u="none" strike="noStrike" dirty="0">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{n,m}</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Verdana"/>
                        </a:rPr>
                        <a:t>{n,m}</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91119">
                <a:tc>
                  <a:txBody>
                    <a:bodyPr/>
                    <a:lstStyle/>
                    <a:p>
                      <a:pPr algn="l" fontAlgn="ctr"/>
                      <a:r>
                        <a:rPr lang="en-US" sz="1400" b="0" i="0" u="none" strike="noStrike">
                          <a:solidFill>
                            <a:srgbClr val="000000"/>
                          </a:solidFill>
                          <a:latin typeface="Verdana"/>
                        </a:rPr>
                        <a:t>x|y</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r>
                        <a:rPr lang="zh-CN" altLang="en-US" sz="1400" b="0" i="0" u="none" strike="noStrike">
                          <a:solidFill>
                            <a:srgbClr val="000000"/>
                          </a:solidFill>
                          <a:latin typeface="Verdana"/>
                        </a:rPr>
                        <a:t>（同</a:t>
                      </a:r>
                      <a:r>
                        <a:rPr lang="en-US" sz="1400" b="0" i="0" u="none" strike="noStrike">
                          <a:solidFill>
                            <a:srgbClr val="000000"/>
                          </a:solidFill>
                          <a:latin typeface="Verdana"/>
                        </a:rPr>
                        <a:t>x\|y)</a:t>
                      </a:r>
                      <a:endParaRPr lang="en-US" sz="1400" b="1" i="0" u="none" strike="noStrike">
                        <a:solidFill>
                          <a:srgbClr val="000000"/>
                        </a:solidFill>
                        <a:latin typeface="Verdana"/>
                      </a:endParaRP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x|y</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Verdana"/>
                        </a:rPr>
                        <a:t>x|y</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52335">
                <a:tc>
                  <a:txBody>
                    <a:bodyPr/>
                    <a:lstStyle/>
                    <a:p>
                      <a:pPr algn="l" fontAlgn="ctr"/>
                      <a:r>
                        <a:rPr lang="en-US" sz="1400" b="0" i="0" u="none" strike="noStrike">
                          <a:solidFill>
                            <a:srgbClr val="000000"/>
                          </a:solidFill>
                          <a:latin typeface="Verdana"/>
                        </a:rPr>
                        <a:t>\d</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\d</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52335">
                <a:tc>
                  <a:txBody>
                    <a:bodyPr/>
                    <a:lstStyle/>
                    <a:p>
                      <a:pPr algn="l" fontAlgn="ctr"/>
                      <a:r>
                        <a:rPr lang="en-US" sz="1400" b="0" i="0" u="none" strike="noStrike">
                          <a:solidFill>
                            <a:srgbClr val="000000"/>
                          </a:solidFill>
                          <a:latin typeface="Verdana"/>
                        </a:rPr>
                        <a:t>\D</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dirty="0">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\D</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\S</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\S</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\s</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dirty="0">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\s</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dirty="0">
                          <a:solidFill>
                            <a:srgbClr val="000000"/>
                          </a:solidFill>
                          <a:latin typeface="Verdana"/>
                        </a:rPr>
                        <a:t>\t</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\v</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\v</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\f</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\f</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39718">
                <a:tc>
                  <a:txBody>
                    <a:bodyPr/>
                    <a:lstStyle/>
                    <a:p>
                      <a:pPr algn="l" fontAlgn="ctr"/>
                      <a:r>
                        <a:rPr lang="en-US" sz="1400" b="0" i="0" u="none" strike="noStrike">
                          <a:solidFill>
                            <a:srgbClr val="000000"/>
                          </a:solidFill>
                          <a:latin typeface="Verdana"/>
                        </a:rPr>
                        <a:t>\r</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\r</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52335">
                <a:tc>
                  <a:txBody>
                    <a:bodyPr/>
                    <a:lstStyle/>
                    <a:p>
                      <a:pPr algn="l" fontAlgn="ctr"/>
                      <a:r>
                        <a:rPr lang="en-US" sz="1400" b="0" i="0" u="none" strike="noStrike">
                          <a:solidFill>
                            <a:srgbClr val="000000"/>
                          </a:solidFill>
                          <a:latin typeface="Verdana"/>
                        </a:rPr>
                        <a:t>\cx</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\cx</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52335">
                <a:tc>
                  <a:txBody>
                    <a:bodyPr/>
                    <a:lstStyle/>
                    <a:p>
                      <a:pPr algn="l" fontAlgn="ctr"/>
                      <a:r>
                        <a:rPr lang="en-US" sz="1400" b="0" i="0" u="none" strike="noStrike">
                          <a:solidFill>
                            <a:srgbClr val="000000"/>
                          </a:solidFill>
                          <a:latin typeface="Verdana"/>
                        </a:rPr>
                        <a:t>\xn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\xn</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252335">
                <a:tc>
                  <a:txBody>
                    <a:bodyPr/>
                    <a:lstStyle/>
                    <a:p>
                      <a:pPr algn="l" fontAlgn="ctr"/>
                      <a:r>
                        <a:rPr lang="en-US" sz="1400" b="0" i="0" u="none" strike="noStrike">
                          <a:solidFill>
                            <a:srgbClr val="000000"/>
                          </a:solidFill>
                          <a:latin typeface="Verdana"/>
                        </a:rPr>
                        <a:t>\num</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1" i="0" u="none" strike="noStrike">
                          <a:solidFill>
                            <a:srgbClr val="000000"/>
                          </a:solidFill>
                          <a:latin typeface="Verdana"/>
                        </a:rPr>
                        <a:t>不支持</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CCCCC"/>
                    </a:solidFill>
                  </a:tcPr>
                </a:tc>
                <a:tc>
                  <a:txBody>
                    <a:bodyPr/>
                    <a:lstStyle/>
                    <a:p>
                      <a:pPr algn="l" fontAlgn="ctr"/>
                      <a:r>
                        <a:rPr lang="en-US" sz="1400" b="0" i="0" u="none" strike="noStrike">
                          <a:solidFill>
                            <a:srgbClr val="000000"/>
                          </a:solidFill>
                          <a:latin typeface="Verdana"/>
                        </a:rPr>
                        <a:t>\num</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ctr"/>
                      <a:r>
                        <a:rPr lang="zh-CN" altLang="en-US" sz="1400" b="0" i="0" u="none" strike="noStrike" dirty="0">
                          <a:solidFill>
                            <a:srgbClr val="000000"/>
                          </a:solidFill>
                          <a:latin typeface="Verdana"/>
                        </a:rPr>
                        <a:t>　</a:t>
                      </a:r>
                    </a:p>
                  </a:txBody>
                  <a:tcPr marL="9525" marR="9525" marT="9525"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214282" y="1601822"/>
            <a:ext cx="4643470" cy="3970318"/>
          </a:xfrm>
          <a:prstGeom prst="rect">
            <a:avLst/>
          </a:prstGeom>
          <a:noFill/>
        </p:spPr>
        <p:txBody>
          <a:bodyPr wrap="square" rtlCol="0">
            <a:spAutoFit/>
          </a:bodyPr>
          <a:lstStyle/>
          <a:p>
            <a:r>
              <a:rPr lang="en-US" altLang="zh-CN" sz="2800" dirty="0" smtClean="0"/>
              <a:t>1</a:t>
            </a:r>
            <a:r>
              <a:rPr lang="zh-CN" altLang="en-US" sz="2800" dirty="0" smtClean="0"/>
              <a:t>、基本的正则表达式</a:t>
            </a:r>
            <a:r>
              <a:rPr lang="zh-CN" altLang="en-US" sz="2400" dirty="0" smtClean="0"/>
              <a:t>（</a:t>
            </a:r>
            <a:r>
              <a:rPr lang="en-US" sz="2400" dirty="0" smtClean="0"/>
              <a:t>Basic Regular Expression </a:t>
            </a:r>
            <a:r>
              <a:rPr lang="zh-CN" altLang="en-US" sz="2400" dirty="0" smtClean="0"/>
              <a:t>又叫 </a:t>
            </a:r>
            <a:r>
              <a:rPr lang="en-US" sz="2400" dirty="0" smtClean="0"/>
              <a:t>Basic </a:t>
            </a:r>
            <a:r>
              <a:rPr lang="en-US" sz="2400" dirty="0" err="1" smtClean="0"/>
              <a:t>RegEx</a:t>
            </a:r>
            <a:r>
              <a:rPr lang="en-US" sz="2400" dirty="0" smtClean="0"/>
              <a:t>  </a:t>
            </a:r>
            <a:r>
              <a:rPr lang="zh-CN" altLang="en-US" sz="2400" dirty="0" smtClean="0"/>
              <a:t>简称 </a:t>
            </a:r>
            <a:r>
              <a:rPr lang="en-US" sz="2400" dirty="0" smtClean="0"/>
              <a:t>BREs）</a:t>
            </a:r>
          </a:p>
          <a:p>
            <a:r>
              <a:rPr lang="en-US" sz="2800" dirty="0" smtClean="0"/>
              <a:t>2、</a:t>
            </a:r>
            <a:r>
              <a:rPr lang="zh-CN" altLang="en-US" sz="2800" dirty="0" smtClean="0"/>
              <a:t>扩展的正则表达式</a:t>
            </a:r>
            <a:r>
              <a:rPr lang="zh-CN" altLang="en-US" sz="2400" dirty="0" smtClean="0"/>
              <a:t>（</a:t>
            </a:r>
            <a:r>
              <a:rPr lang="en-US" sz="2400" dirty="0" smtClean="0"/>
              <a:t>Extended Regular Expression </a:t>
            </a:r>
            <a:r>
              <a:rPr lang="zh-CN" altLang="en-US" sz="2400" dirty="0" smtClean="0"/>
              <a:t>又叫 </a:t>
            </a:r>
            <a:r>
              <a:rPr lang="en-US" sz="2400" dirty="0" smtClean="0"/>
              <a:t>Extended </a:t>
            </a:r>
            <a:r>
              <a:rPr lang="en-US" sz="2400" dirty="0" err="1" smtClean="0"/>
              <a:t>RegEx</a:t>
            </a:r>
            <a:r>
              <a:rPr lang="en-US" sz="2400" dirty="0" smtClean="0"/>
              <a:t> </a:t>
            </a:r>
            <a:r>
              <a:rPr lang="zh-CN" altLang="en-US" sz="2400" dirty="0" smtClean="0"/>
              <a:t>简称 </a:t>
            </a:r>
            <a:r>
              <a:rPr lang="en-US" sz="2400" dirty="0" smtClean="0"/>
              <a:t>EREs）</a:t>
            </a:r>
          </a:p>
          <a:p>
            <a:r>
              <a:rPr lang="en-US" sz="2800" dirty="0" smtClean="0"/>
              <a:t>3、Perl </a:t>
            </a:r>
            <a:r>
              <a:rPr lang="zh-CN" altLang="en-US" sz="2800" dirty="0" smtClean="0"/>
              <a:t>的正则表达式</a:t>
            </a:r>
            <a:r>
              <a:rPr lang="zh-CN" altLang="en-US" sz="2400" dirty="0" smtClean="0"/>
              <a:t>（</a:t>
            </a:r>
            <a:r>
              <a:rPr lang="en-US" sz="2400" dirty="0" smtClean="0"/>
              <a:t>Perl Regular Expression </a:t>
            </a:r>
            <a:r>
              <a:rPr lang="zh-CN" altLang="en-US" sz="2400" dirty="0" smtClean="0"/>
              <a:t>又叫 </a:t>
            </a:r>
            <a:r>
              <a:rPr lang="en-US" sz="2400" dirty="0" smtClean="0"/>
              <a:t>Perl </a:t>
            </a:r>
            <a:r>
              <a:rPr lang="en-US" sz="2400" dirty="0" err="1" smtClean="0"/>
              <a:t>RegEx</a:t>
            </a:r>
            <a:r>
              <a:rPr lang="en-US" sz="2400" dirty="0" smtClean="0"/>
              <a:t> </a:t>
            </a:r>
            <a:r>
              <a:rPr lang="zh-CN" altLang="en-US" sz="2400" dirty="0" smtClean="0"/>
              <a:t>简称 </a:t>
            </a:r>
            <a:r>
              <a:rPr lang="en-US" sz="2400" dirty="0" smtClean="0"/>
              <a:t>PREs）</a:t>
            </a:r>
            <a:endParaRPr lang="en-US" sz="2400" dirty="0"/>
          </a:p>
        </p:txBody>
      </p:sp>
      <p:sp>
        <p:nvSpPr>
          <p:cNvPr id="5" name="标题 1"/>
          <p:cNvSpPr txBox="1">
            <a:spLocks/>
          </p:cNvSpPr>
          <p:nvPr/>
        </p:nvSpPr>
        <p:spPr>
          <a:xfrm>
            <a:off x="357158"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正则分类</a:t>
            </a:r>
            <a:r>
              <a:rPr lang="en-US" altLang="zh-CN" sz="4600" dirty="0" smtClean="0">
                <a:latin typeface="+mj-lt"/>
                <a:ea typeface="+mj-ea"/>
                <a:cs typeface="+mj-cs"/>
              </a:rPr>
              <a:t>-</a:t>
            </a:r>
            <a:r>
              <a:rPr lang="zh-CN" altLang="en-US" sz="4600" dirty="0" smtClean="0">
                <a:latin typeface="+mj-lt"/>
                <a:ea typeface="+mj-ea"/>
                <a:cs typeface="+mj-cs"/>
              </a:rPr>
              <a:t>正则起源</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85720" y="5857892"/>
            <a:ext cx="4692310" cy="646331"/>
          </a:xfrm>
          <a:prstGeom prst="rect">
            <a:avLst/>
          </a:prstGeom>
          <a:noFill/>
        </p:spPr>
        <p:txBody>
          <a:bodyPr wrap="none" rtlCol="0">
            <a:spAutoFit/>
          </a:bodyPr>
          <a:lstStyle/>
          <a:p>
            <a:r>
              <a:rPr lang="en-US" altLang="zh-CN" sz="3600" b="1" dirty="0" err="1" smtClean="0">
                <a:solidFill>
                  <a:srgbClr val="FFC000"/>
                </a:solidFill>
              </a:rPr>
              <a:t>grep</a:t>
            </a:r>
            <a:r>
              <a:rPr lang="en-US" altLang="zh-CN" sz="3200" dirty="0" smtClean="0"/>
              <a:t> </a:t>
            </a:r>
            <a:r>
              <a:rPr lang="en-US" altLang="zh-CN" sz="2000" dirty="0" err="1" smtClean="0"/>
              <a:t>vs</a:t>
            </a:r>
            <a:r>
              <a:rPr lang="en-US" altLang="zh-CN" sz="3200" dirty="0" smtClean="0"/>
              <a:t> </a:t>
            </a:r>
            <a:r>
              <a:rPr lang="en-US" altLang="zh-CN" sz="3600" b="1" dirty="0" err="1" smtClean="0">
                <a:solidFill>
                  <a:srgbClr val="FFFF00"/>
                </a:solidFill>
              </a:rPr>
              <a:t>egrep</a:t>
            </a:r>
            <a:r>
              <a:rPr lang="en-US" altLang="zh-CN" sz="3200" dirty="0" smtClean="0"/>
              <a:t> </a:t>
            </a:r>
            <a:r>
              <a:rPr lang="en-US" altLang="zh-CN" sz="2000" dirty="0" err="1" smtClean="0"/>
              <a:t>vs</a:t>
            </a:r>
            <a:r>
              <a:rPr lang="en-US" altLang="zh-CN" sz="3200" dirty="0" smtClean="0"/>
              <a:t> </a:t>
            </a:r>
            <a:r>
              <a:rPr lang="en-US" altLang="zh-CN" sz="3600" b="1" dirty="0" err="1" smtClean="0">
                <a:solidFill>
                  <a:srgbClr val="00B0F0"/>
                </a:solidFill>
              </a:rPr>
              <a:t>pgrep</a:t>
            </a:r>
            <a:endParaRPr lang="zh-CN" altLang="en-US" sz="3600" b="1" dirty="0">
              <a:solidFill>
                <a:srgbClr val="00B0F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3143248"/>
            <a:ext cx="7500990" cy="1015663"/>
          </a:xfrm>
          <a:prstGeom prst="rect">
            <a:avLst/>
          </a:prstGeom>
          <a:noFill/>
        </p:spPr>
        <p:txBody>
          <a:bodyPr wrap="square" rtlCol="0">
            <a:spAutoFit/>
          </a:bodyPr>
          <a:lstStyle/>
          <a:p>
            <a:pPr marL="742950" indent="-742950" algn="ctr"/>
            <a:r>
              <a:rPr lang="en-US" altLang="zh-CN" sz="6000" dirty="0" smtClean="0"/>
              <a:t>2. </a:t>
            </a:r>
            <a:r>
              <a:rPr lang="zh-CN" altLang="en-US" sz="6000" dirty="0" smtClean="0"/>
              <a:t>正则语言</a:t>
            </a:r>
            <a:endParaRPr lang="en-US" altLang="zh-CN" sz="6000" dirty="0" smtClean="0"/>
          </a:p>
        </p:txBody>
      </p:sp>
      <p:sp>
        <p:nvSpPr>
          <p:cNvPr id="5" name="标题 1"/>
          <p:cNvSpPr txBox="1">
            <a:spLocks/>
          </p:cNvSpPr>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609600" y="427038"/>
            <a:ext cx="7467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600" dirty="0" smtClean="0">
                <a:latin typeface="+mj-lt"/>
                <a:ea typeface="+mj-ea"/>
                <a:cs typeface="+mj-cs"/>
              </a:rPr>
              <a:t>正则表达式简介</a:t>
            </a:r>
            <a:endParaRPr kumimoji="0" lang="zh-CN" altLang="en-US" sz="4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13151</TotalTime>
  <Words>3893</Words>
  <Application>Microsoft Office PowerPoint</Application>
  <PresentationFormat>全屏显示(4:3)</PresentationFormat>
  <Paragraphs>491</Paragraphs>
  <Slides>52</Slides>
  <Notes>37</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聚合</vt:lpstr>
      <vt:lpstr>正则表达式简介</vt:lpstr>
      <vt:lpstr>幻灯片 2</vt:lpstr>
      <vt:lpstr>幻灯片 3</vt:lpstr>
      <vt:lpstr>正则起源-正则起源</vt:lpstr>
      <vt:lpstr>应用场景-正则起源</vt:lpstr>
      <vt:lpstr>幻灯片 6</vt:lpstr>
      <vt:lpstr>DFA与NFA的区别-正则起源</vt:lpstr>
      <vt:lpstr>幻灯片 8</vt:lpstr>
      <vt:lpstr>幻灯片 9</vt:lpstr>
      <vt:lpstr>幻灯片 10</vt:lpstr>
      <vt:lpstr>正则表达式-正则语言</vt:lpstr>
      <vt:lpstr>普通字符-正则语言</vt:lpstr>
      <vt:lpstr>非打印字符-正则语言</vt:lpstr>
      <vt:lpstr>特殊字符-正则语言</vt:lpstr>
      <vt:lpstr>限定符(量词)-正则语言</vt:lpstr>
      <vt:lpstr>定位符(锚位符)-正则语言</vt:lpstr>
      <vt:lpstr>“[ ]” -正则语言</vt:lpstr>
      <vt:lpstr>重复符号“*” -正则语言</vt:lpstr>
      <vt:lpstr>重复符号“+” -正则语言</vt:lpstr>
      <vt:lpstr>重复符号“{x,y}” -正则语言</vt:lpstr>
      <vt:lpstr>子表达式“( )” -正则语言</vt:lpstr>
      <vt:lpstr>分支“|” -正则语言</vt:lpstr>
      <vt:lpstr>转义符号“\” -正则语言基础</vt:lpstr>
      <vt:lpstr>捕获组(capture group)与反向引用-正则语言</vt:lpstr>
      <vt:lpstr>回溯-正则语言</vt:lpstr>
      <vt:lpstr>其他-正则语言</vt:lpstr>
      <vt:lpstr>明确需求-正则语言</vt:lpstr>
      <vt:lpstr>最左优先原则-正则语言</vt:lpstr>
      <vt:lpstr>避免使用括号-正则语言</vt:lpstr>
      <vt:lpstr>幻灯片 30</vt:lpstr>
      <vt:lpstr>正则原理-正则引擎</vt:lpstr>
      <vt:lpstr>字符串组成-正则引擎</vt:lpstr>
      <vt:lpstr>占有字符与零宽度-正则引擎</vt:lpstr>
      <vt:lpstr>控制权和传动-正则引擎</vt:lpstr>
      <vt:lpstr>简单的匹配过程-正则引擎</vt:lpstr>
      <vt:lpstr>含有匹配优先量词的匹配过程(成功)</vt:lpstr>
      <vt:lpstr>零宽度匹配过程-正则引擎</vt:lpstr>
      <vt:lpstr>编程语言正则引擎对比-正则引擎</vt:lpstr>
      <vt:lpstr>正则库引擎性能对比-正则引擎</vt:lpstr>
      <vt:lpstr>Octeon HFA(hyper finit aotomata)-正则引擎</vt:lpstr>
      <vt:lpstr>幻灯片 41</vt:lpstr>
      <vt:lpstr>简介-hyperscan</vt:lpstr>
      <vt:lpstr>环境要求-hyperscan</vt:lpstr>
      <vt:lpstr>性能1-hyperscan</vt:lpstr>
      <vt:lpstr>性能2-hyperscan</vt:lpstr>
      <vt:lpstr>模式语法-hyperscan</vt:lpstr>
      <vt:lpstr>输入模式-hyperscan</vt:lpstr>
      <vt:lpstr>近似匹配-hyperscan</vt:lpstr>
      <vt:lpstr>逻辑组合-hyperscan</vt:lpstr>
      <vt:lpstr>奇美拉-hyperscan</vt:lpstr>
      <vt:lpstr>扫描-hyperscan</vt:lpstr>
      <vt:lpstr>幻灯片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cfc4n</dc:creator>
  <cp:lastModifiedBy>Windows 用户</cp:lastModifiedBy>
  <cp:revision>428</cp:revision>
  <dcterms:created xsi:type="dcterms:W3CDTF">2009-04-10T11:42:38Z</dcterms:created>
  <dcterms:modified xsi:type="dcterms:W3CDTF">2019-03-23T15:41:13Z</dcterms:modified>
  <cp:contentStatus/>
</cp:coreProperties>
</file>