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BB7D"/>
    <a:srgbClr val="33BD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94660"/>
  </p:normalViewPr>
  <p:slideViewPr>
    <p:cSldViewPr snapToGrid="0">
      <p:cViewPr varScale="1">
        <p:scale>
          <a:sx n="77" d="100"/>
          <a:sy n="77" d="100"/>
        </p:scale>
        <p:origin x="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51AC45-5D8B-4E3F-88F1-6C08668FED7B}" type="datetimeFigureOut">
              <a:rPr lang="en-IN" smtClean="0"/>
              <a:t>19-04-2022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965DA34-363F-4A3E-97BE-966F9151748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227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1AC45-5D8B-4E3F-88F1-6C08668FED7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65DA34-363F-4A3E-97BE-966F9151748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010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1AC45-5D8B-4E3F-88F1-6C08668FED7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65DA34-363F-4A3E-97BE-966F9151748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648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1AC45-5D8B-4E3F-88F1-6C08668FED7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65DA34-363F-4A3E-97BE-966F9151748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429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51AC45-5D8B-4E3F-88F1-6C08668FED7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65DA34-363F-4A3E-97BE-966F9151748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30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51AC45-5D8B-4E3F-88F1-6C08668FED7B}"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65DA34-363F-4A3E-97BE-966F9151748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00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51AC45-5D8B-4E3F-88F1-6C08668FED7B}" type="datetimeFigureOut">
              <a:rPr lang="en-IN" smtClean="0"/>
              <a:t>19-04-2022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65DA34-363F-4A3E-97BE-966F9151748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523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51AC45-5D8B-4E3F-88F1-6C08668FED7B}" type="datetimeFigureOut">
              <a:rPr lang="en-IN" smtClean="0"/>
              <a:t>19-04-2022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65DA34-363F-4A3E-97BE-966F9151748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21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1AC45-5D8B-4E3F-88F1-6C08668FED7B}" type="datetimeFigureOut">
              <a:rPr lang="en-IN" smtClean="0"/>
              <a:t>19-04-2022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65DA34-363F-4A3E-97BE-966F9151748C}" type="slidenum">
              <a:rPr lang="en-IN" smtClean="0"/>
              <a:t>‹#›</a:t>
            </a:fld>
            <a:endParaRPr lang="en-IN"/>
          </a:p>
        </p:txBody>
      </p:sp>
    </p:spTree>
    <p:extLst>
      <p:ext uri="{BB962C8B-B14F-4D97-AF65-F5344CB8AC3E}">
        <p14:creationId xmlns:p14="http://schemas.microsoft.com/office/powerpoint/2010/main" val="421927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51AC45-5D8B-4E3F-88F1-6C08668FED7B}"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65DA34-363F-4A3E-97BE-966F9151748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583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A51AC45-5D8B-4E3F-88F1-6C08668FED7B}" type="datetimeFigureOut">
              <a:rPr lang="en-IN" smtClean="0"/>
              <a:t>19-04-2022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965DA34-363F-4A3E-97BE-966F9151748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721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A51AC45-5D8B-4E3F-88F1-6C08668FED7B}" type="datetimeFigureOut">
              <a:rPr lang="en-IN" smtClean="0"/>
              <a:t>19-04-2022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65DA34-363F-4A3E-97BE-966F9151748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954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yimagesearch.com/2018/03/12/python-argparse-command-line-argum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sights.daffodilsw.com/blog/top-5-nlp-language-mode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mage-net.org/" TargetMode="External"/><Relationship Id="rId2" Type="http://schemas.openxmlformats.org/officeDocument/2006/relationships/hyperlink" Target="http://richzhang.github.io/coloriz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52E0-3574-491E-85B4-2DF5B37EA3ED}"/>
              </a:ext>
            </a:extLst>
          </p:cNvPr>
          <p:cNvSpPr>
            <a:spLocks noGrp="1"/>
          </p:cNvSpPr>
          <p:nvPr>
            <p:ph type="ctrTitle"/>
          </p:nvPr>
        </p:nvSpPr>
        <p:spPr/>
        <p:txBody>
          <a:bodyPr/>
          <a:lstStyle/>
          <a:p>
            <a:r>
              <a:rPr lang="en-US" b="1" u="sng" dirty="0">
                <a:solidFill>
                  <a:srgbClr val="00B0F0"/>
                </a:solidFill>
              </a:rPr>
              <a:t>ARTIFICIAL INTELLIGENCE</a:t>
            </a:r>
            <a:endParaRPr lang="en-IN" b="1" u="sng" dirty="0">
              <a:solidFill>
                <a:srgbClr val="00B0F0"/>
              </a:solidFill>
            </a:endParaRPr>
          </a:p>
        </p:txBody>
      </p:sp>
      <p:sp>
        <p:nvSpPr>
          <p:cNvPr id="3" name="Subtitle 2">
            <a:extLst>
              <a:ext uri="{FF2B5EF4-FFF2-40B4-BE49-F238E27FC236}">
                <a16:creationId xmlns:a16="http://schemas.microsoft.com/office/drawing/2014/main" id="{AA13966A-CCCC-4850-8ECC-5AA06FE4DBEE}"/>
              </a:ext>
            </a:extLst>
          </p:cNvPr>
          <p:cNvSpPr>
            <a:spLocks noGrp="1"/>
          </p:cNvSpPr>
          <p:nvPr>
            <p:ph type="subTitle" idx="1"/>
          </p:nvPr>
        </p:nvSpPr>
        <p:spPr/>
        <p:txBody>
          <a:bodyPr>
            <a:noAutofit/>
          </a:bodyPr>
          <a:lstStyle/>
          <a:p>
            <a:r>
              <a:rPr lang="en-US" sz="4000" b="1" dirty="0">
                <a:solidFill>
                  <a:srgbClr val="FF0000"/>
                </a:solidFill>
              </a:rPr>
              <a:t>PROJECT :- AI IMAGE COLOURIZER USING OPENCV AND DEEP LEARNING</a:t>
            </a:r>
            <a:endParaRPr lang="en-IN" sz="4000" b="1" dirty="0">
              <a:solidFill>
                <a:srgbClr val="FF0000"/>
              </a:solidFill>
            </a:endParaRPr>
          </a:p>
        </p:txBody>
      </p:sp>
    </p:spTree>
    <p:extLst>
      <p:ext uri="{BB962C8B-B14F-4D97-AF65-F5344CB8AC3E}">
        <p14:creationId xmlns:p14="http://schemas.microsoft.com/office/powerpoint/2010/main" val="424136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59C9-F1E3-48DA-AEA7-DD914B8280E4}"/>
              </a:ext>
            </a:extLst>
          </p:cNvPr>
          <p:cNvSpPr>
            <a:spLocks noGrp="1"/>
          </p:cNvSpPr>
          <p:nvPr>
            <p:ph type="title"/>
          </p:nvPr>
        </p:nvSpPr>
        <p:spPr/>
        <p:txBody>
          <a:bodyPr/>
          <a:lstStyle/>
          <a:p>
            <a:r>
              <a:rPr lang="en-US" b="1" u="sng" dirty="0">
                <a:solidFill>
                  <a:srgbClr val="7030A0"/>
                </a:solidFill>
              </a:rPr>
              <a:t>Project STRUCTURE (CONTD)</a:t>
            </a:r>
            <a:endParaRPr lang="en-IN" b="1" u="sng" dirty="0">
              <a:solidFill>
                <a:srgbClr val="7030A0"/>
              </a:solidFill>
            </a:endParaRPr>
          </a:p>
        </p:txBody>
      </p:sp>
      <p:pic>
        <p:nvPicPr>
          <p:cNvPr id="5" name="Content Placeholder 4">
            <a:extLst>
              <a:ext uri="{FF2B5EF4-FFF2-40B4-BE49-F238E27FC236}">
                <a16:creationId xmlns:a16="http://schemas.microsoft.com/office/drawing/2014/main" id="{85441D46-4FE2-4E16-9721-322059C082BB}"/>
              </a:ext>
            </a:extLst>
          </p:cNvPr>
          <p:cNvPicPr>
            <a:picLocks noGrp="1" noChangeAspect="1"/>
          </p:cNvPicPr>
          <p:nvPr>
            <p:ph idx="1"/>
          </p:nvPr>
        </p:nvPicPr>
        <p:blipFill rotWithShape="1">
          <a:blip r:embed="rId2"/>
          <a:srcRect l="3247" t="37339" r="32081" b="22733"/>
          <a:stretch/>
        </p:blipFill>
        <p:spPr>
          <a:xfrm>
            <a:off x="598316" y="2094808"/>
            <a:ext cx="11114317" cy="382082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60225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9C4C-DA14-48EA-B942-2DCE628170E1}"/>
              </a:ext>
            </a:extLst>
          </p:cNvPr>
          <p:cNvSpPr>
            <a:spLocks noGrp="1"/>
          </p:cNvSpPr>
          <p:nvPr>
            <p:ph type="title"/>
          </p:nvPr>
        </p:nvSpPr>
        <p:spPr/>
        <p:txBody>
          <a:bodyPr/>
          <a:lstStyle/>
          <a:p>
            <a:r>
              <a:rPr lang="en-US" b="1" i="0" u="sng" dirty="0">
                <a:solidFill>
                  <a:srgbClr val="00B050"/>
                </a:solidFill>
                <a:effectLst/>
                <a:latin typeface="proxima-nova"/>
              </a:rPr>
              <a:t>Colorizing black and white images with OpenCV</a:t>
            </a:r>
            <a:br>
              <a:rPr lang="en-US" b="1" i="0" dirty="0">
                <a:solidFill>
                  <a:srgbClr val="051E50"/>
                </a:solidFill>
                <a:effectLst/>
                <a:latin typeface="proxima-nova"/>
              </a:rPr>
            </a:br>
            <a:endParaRPr lang="en-IN" dirty="0"/>
          </a:p>
        </p:txBody>
      </p:sp>
      <p:sp>
        <p:nvSpPr>
          <p:cNvPr id="3" name="Content Placeholder 2">
            <a:extLst>
              <a:ext uri="{FF2B5EF4-FFF2-40B4-BE49-F238E27FC236}">
                <a16:creationId xmlns:a16="http://schemas.microsoft.com/office/drawing/2014/main" id="{D67A0A41-5F25-4265-B187-A32AD799935E}"/>
              </a:ext>
            </a:extLst>
          </p:cNvPr>
          <p:cNvSpPr>
            <a:spLocks noGrp="1"/>
          </p:cNvSpPr>
          <p:nvPr>
            <p:ph idx="1"/>
          </p:nvPr>
        </p:nvSpPr>
        <p:spPr/>
        <p:txBody>
          <a:bodyPr/>
          <a:lstStyle/>
          <a:p>
            <a:pPr algn="l"/>
            <a:r>
              <a:rPr lang="en-US" b="0" i="0" dirty="0">
                <a:solidFill>
                  <a:srgbClr val="051E50"/>
                </a:solidFill>
                <a:effectLst/>
                <a:latin typeface="proxima-nova"/>
              </a:rPr>
              <a:t>Let’s go ahead and implement black and white image colorization script with OpenCV.</a:t>
            </a:r>
          </a:p>
          <a:p>
            <a:pPr algn="l"/>
            <a:r>
              <a:rPr lang="en-US" b="0" i="0" dirty="0">
                <a:solidFill>
                  <a:srgbClr val="051E50"/>
                </a:solidFill>
                <a:effectLst/>
                <a:latin typeface="proxima-nova"/>
              </a:rPr>
              <a:t>Open up the </a:t>
            </a:r>
            <a:r>
              <a:rPr lang="en-US" b="1" u="sng" dirty="0">
                <a:solidFill>
                  <a:srgbClr val="000000"/>
                </a:solidFill>
                <a:effectLst/>
                <a:latin typeface="inherit"/>
              </a:rPr>
              <a:t>bw2color_image.py</a:t>
            </a:r>
            <a:r>
              <a:rPr lang="en-US" b="1" u="sng" dirty="0"/>
              <a:t> file </a:t>
            </a:r>
            <a:r>
              <a:rPr lang="en-US" dirty="0"/>
              <a:t>and insert the following code:</a:t>
            </a:r>
          </a:p>
          <a:p>
            <a:pPr algn="l"/>
            <a:endParaRPr lang="en-IN" dirty="0"/>
          </a:p>
        </p:txBody>
      </p:sp>
      <p:pic>
        <p:nvPicPr>
          <p:cNvPr id="5" name="Picture 4">
            <a:extLst>
              <a:ext uri="{FF2B5EF4-FFF2-40B4-BE49-F238E27FC236}">
                <a16:creationId xmlns:a16="http://schemas.microsoft.com/office/drawing/2014/main" id="{8EC9C444-0809-4936-B147-3ECBB99D09ED}"/>
              </a:ext>
            </a:extLst>
          </p:cNvPr>
          <p:cNvPicPr>
            <a:picLocks noChangeAspect="1"/>
          </p:cNvPicPr>
          <p:nvPr/>
        </p:nvPicPr>
        <p:blipFill rotWithShape="1">
          <a:blip r:embed="rId2"/>
          <a:srcRect l="2931" t="24970" r="31477" b="34909"/>
          <a:stretch/>
        </p:blipFill>
        <p:spPr>
          <a:xfrm>
            <a:off x="1288471" y="3025833"/>
            <a:ext cx="7996845" cy="2751513"/>
          </a:xfrm>
          <a:prstGeom prst="rect">
            <a:avLst/>
          </a:prstGeom>
        </p:spPr>
      </p:pic>
    </p:spTree>
    <p:extLst>
      <p:ext uri="{BB962C8B-B14F-4D97-AF65-F5344CB8AC3E}">
        <p14:creationId xmlns:p14="http://schemas.microsoft.com/office/powerpoint/2010/main" val="234816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EA878F4-B997-4CCF-A147-EC1AAB4C64FE}"/>
              </a:ext>
            </a:extLst>
          </p:cNvPr>
          <p:cNvSpPr>
            <a:spLocks noGrp="1" noChangeArrowheads="1"/>
          </p:cNvSpPr>
          <p:nvPr>
            <p:ph idx="1"/>
          </p:nvPr>
        </p:nvSpPr>
        <p:spPr bwMode="auto">
          <a:xfrm>
            <a:off x="499658" y="1124690"/>
            <a:ext cx="11192683" cy="394712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2352" tIns="152352" rIns="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51E50"/>
                </a:solidFill>
                <a:effectLst/>
                <a:latin typeface="proxima-nova"/>
              </a:rPr>
              <a:t>Our colorizer script only requires three imports: NumPy, OpenCV, and </a:t>
            </a:r>
            <a:r>
              <a:rPr kumimoji="0" lang="en-US" altLang="en-US" sz="1800" b="0" i="0" u="none" strike="noStrike" cap="none" normalizeH="0" baseline="0" dirty="0" err="1">
                <a:ln>
                  <a:noFill/>
                </a:ln>
                <a:solidFill>
                  <a:srgbClr val="000000"/>
                </a:solidFill>
                <a:effectLst/>
                <a:latin typeface="inherit"/>
              </a:rPr>
              <a:t>argparse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51E50"/>
                </a:solidFill>
                <a:effectLst/>
                <a:latin typeface="proxima-nova"/>
              </a:rPr>
              <a:t>Let’s go ahead and </a:t>
            </a:r>
            <a:r>
              <a:rPr kumimoji="0" lang="en-US" altLang="en-US" sz="1800" b="1" i="0" u="none" strike="noStrike" cap="none" normalizeH="0" baseline="0" dirty="0">
                <a:ln>
                  <a:noFill/>
                </a:ln>
                <a:solidFill>
                  <a:srgbClr val="169FE6"/>
                </a:solidFill>
                <a:effectLst/>
                <a:latin typeface="proxima-nova"/>
                <a:hlinkClick r:id="rId2"/>
              </a:rPr>
              <a:t>use </a:t>
            </a:r>
            <a:r>
              <a:rPr kumimoji="0" lang="en-US" altLang="en-US" sz="1800" b="1" i="0" u="none" strike="noStrike" cap="none" normalizeH="0" baseline="0" dirty="0" err="1">
                <a:ln>
                  <a:noFill/>
                </a:ln>
                <a:solidFill>
                  <a:srgbClr val="169FE6"/>
                </a:solidFill>
                <a:effectLst/>
                <a:latin typeface="Courier New" panose="02070309020205020404" pitchFamily="49" charset="0"/>
                <a:cs typeface="Courier New" panose="02070309020205020404" pitchFamily="49" charset="0"/>
                <a:hlinkClick r:id="rId2"/>
              </a:rPr>
              <a:t>argparse</a:t>
            </a:r>
            <a:r>
              <a:rPr kumimoji="0" lang="en-US" altLang="en-US" sz="1800" b="1" i="0" u="none" strike="noStrike" cap="none" normalizeH="0" baseline="0" dirty="0">
                <a:ln>
                  <a:noFill/>
                </a:ln>
                <a:solidFill>
                  <a:srgbClr val="169FE6"/>
                </a:solidFill>
                <a:effectLst/>
                <a:latin typeface="proxima-nova"/>
                <a:hlinkClick r:id="rId2"/>
              </a:rPr>
              <a:t> to parse command line arguments</a:t>
            </a:r>
            <a:r>
              <a:rPr kumimoji="0" lang="en-US" altLang="en-US" sz="1800" b="0" i="0" u="none" strike="noStrike" cap="none" normalizeH="0" baseline="0" dirty="0">
                <a:ln>
                  <a:noFill/>
                </a:ln>
                <a:solidFill>
                  <a:srgbClr val="051E50"/>
                </a:solidFill>
                <a:effectLst/>
                <a:latin typeface="proxima-nova"/>
              </a:rPr>
              <a:t>. This script requires that these four arguments be passed to the script directly from the terminal:</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inherit"/>
              </a:rPr>
              <a:t>--image</a:t>
            </a:r>
            <a:endParaRPr kumimoji="0" lang="en-US" altLang="en-US" sz="1800" b="1" i="0" u="none" strike="noStrike" cap="none" normalizeH="0" baseline="0" dirty="0">
              <a:ln>
                <a:noFill/>
              </a:ln>
              <a:solidFill>
                <a:srgbClr val="051E50"/>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51E50"/>
                </a:solidFill>
                <a:effectLst/>
                <a:latin typeface="proxima-nova"/>
              </a:rPr>
              <a:t> : The path to our input black/white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inherit"/>
              </a:rPr>
              <a:t>--</a:t>
            </a:r>
            <a:r>
              <a:rPr kumimoji="0" lang="en-US" altLang="en-US" sz="1800" b="1" i="0" u="none" strike="noStrike" cap="none" normalizeH="0" baseline="0" dirty="0" err="1">
                <a:ln>
                  <a:noFill/>
                </a:ln>
                <a:solidFill>
                  <a:srgbClr val="000000"/>
                </a:solidFill>
                <a:effectLst/>
                <a:latin typeface="inherit"/>
              </a:rPr>
              <a:t>prototxt</a:t>
            </a:r>
            <a:endParaRPr kumimoji="0" lang="en-US" altLang="en-US" sz="1800" b="1" i="0" u="none" strike="noStrike" cap="none" normalizeH="0" baseline="0" dirty="0">
              <a:ln>
                <a:noFill/>
              </a:ln>
              <a:solidFill>
                <a:srgbClr val="051E50"/>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51E50"/>
                </a:solidFill>
                <a:effectLst/>
                <a:latin typeface="proxima-nova"/>
              </a:rPr>
              <a:t> : Our path to the Caffe </a:t>
            </a:r>
            <a:r>
              <a:rPr kumimoji="0" lang="en-US" altLang="en-US" sz="1800" b="1" i="0" u="none" strike="noStrike" cap="none" normalizeH="0" baseline="0" dirty="0" err="1">
                <a:ln>
                  <a:noFill/>
                </a:ln>
                <a:solidFill>
                  <a:srgbClr val="051E50"/>
                </a:solidFill>
                <a:effectLst/>
                <a:latin typeface="proxima-nova"/>
              </a:rPr>
              <a:t>prototxt</a:t>
            </a:r>
            <a:r>
              <a:rPr kumimoji="0" lang="en-US" altLang="en-US" sz="1800" b="1" i="0" u="none" strike="noStrike" cap="none" normalizeH="0" baseline="0" dirty="0">
                <a:ln>
                  <a:noFill/>
                </a:ln>
                <a:solidFill>
                  <a:srgbClr val="051E50"/>
                </a:solidFill>
                <a:effectLst/>
                <a:latin typeface="proxima-nova"/>
              </a:rPr>
              <a: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inherit"/>
              </a:rPr>
              <a:t>--model</a:t>
            </a:r>
            <a:endParaRPr kumimoji="0" lang="en-US" altLang="en-US" sz="1800" b="1" i="0" u="none" strike="noStrike" cap="none" normalizeH="0" baseline="0" dirty="0">
              <a:ln>
                <a:noFill/>
              </a:ln>
              <a:solidFill>
                <a:srgbClr val="051E50"/>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51E50"/>
                </a:solidFill>
                <a:effectLst/>
                <a:latin typeface="proxima-nova"/>
              </a:rPr>
              <a:t> . Our path to the Caffe pre-trained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inherit"/>
              </a:rPr>
              <a:t>--points</a:t>
            </a:r>
            <a:endParaRPr kumimoji="0" lang="en-US" altLang="en-US" sz="1800" b="1" i="0" u="none" strike="noStrike" cap="none" normalizeH="0" baseline="0" dirty="0">
              <a:ln>
                <a:noFill/>
              </a:ln>
              <a:solidFill>
                <a:srgbClr val="051E50"/>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51E50"/>
                </a:solidFill>
                <a:effectLst/>
                <a:latin typeface="proxima-nova"/>
              </a:rPr>
              <a:t> : The path to a NumPy cluster center points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931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A089E-6A9E-48A7-986C-4339E47E402F}"/>
              </a:ext>
            </a:extLst>
          </p:cNvPr>
          <p:cNvSpPr>
            <a:spLocks noGrp="1"/>
          </p:cNvSpPr>
          <p:nvPr>
            <p:ph idx="1"/>
          </p:nvPr>
        </p:nvSpPr>
        <p:spPr>
          <a:xfrm>
            <a:off x="1451579" y="141316"/>
            <a:ext cx="9603275" cy="6159731"/>
          </a:xfrm>
        </p:spPr>
        <p:txBody>
          <a:bodyPr>
            <a:normAutofit fontScale="92500" lnSpcReduction="20000"/>
          </a:bodyPr>
          <a:lstStyle/>
          <a:p>
            <a:r>
              <a:rPr lang="en-US" b="0" i="0" dirty="0">
                <a:solidFill>
                  <a:srgbClr val="051E50"/>
                </a:solidFill>
                <a:effectLst/>
                <a:latin typeface="proxima-nova"/>
              </a:rPr>
              <a:t>With the above four flags and corresponding arguments, the script will be able to run with different inputs without changing any code.</a:t>
            </a:r>
          </a:p>
          <a:p>
            <a:r>
              <a:rPr lang="en-US" b="0" i="0" dirty="0">
                <a:solidFill>
                  <a:srgbClr val="051E50"/>
                </a:solidFill>
                <a:effectLst/>
                <a:latin typeface="proxima-nova"/>
              </a:rPr>
              <a:t>Let’s go ahead and load our model and cluster centers into memory:</a:t>
            </a:r>
          </a:p>
          <a:p>
            <a:endParaRPr lang="en-US" dirty="0">
              <a:solidFill>
                <a:srgbClr val="051E50"/>
              </a:solidFill>
              <a:latin typeface="proxima-nova"/>
            </a:endParaRPr>
          </a:p>
          <a:p>
            <a:endParaRPr lang="en-US" dirty="0">
              <a:solidFill>
                <a:srgbClr val="051E50"/>
              </a:solidFill>
              <a:latin typeface="proxima-nova"/>
            </a:endParaRPr>
          </a:p>
          <a:p>
            <a:endParaRPr lang="en-US" dirty="0">
              <a:solidFill>
                <a:srgbClr val="051E50"/>
              </a:solidFill>
              <a:latin typeface="proxima-nova"/>
            </a:endParaRPr>
          </a:p>
          <a:p>
            <a:endParaRPr lang="en-US" dirty="0">
              <a:solidFill>
                <a:srgbClr val="051E50"/>
              </a:solidFill>
              <a:latin typeface="proxima-nova"/>
            </a:endParaRPr>
          </a:p>
          <a:p>
            <a:endParaRPr lang="en-US" dirty="0">
              <a:solidFill>
                <a:srgbClr val="051E50"/>
              </a:solidFill>
              <a:latin typeface="proxima-nova"/>
            </a:endParaRPr>
          </a:p>
          <a:p>
            <a:pPr algn="l" rtl="0"/>
            <a:endParaRPr lang="en-US" b="1" dirty="0">
              <a:solidFill>
                <a:srgbClr val="051E50"/>
              </a:solidFill>
              <a:latin typeface="proxima-nova"/>
            </a:endParaRPr>
          </a:p>
          <a:p>
            <a:pPr algn="l" rtl="0"/>
            <a:r>
              <a:rPr lang="en-US" b="1" dirty="0">
                <a:solidFill>
                  <a:srgbClr val="051E50"/>
                </a:solidFill>
                <a:latin typeface="proxima-nova"/>
              </a:rPr>
              <a:t>Line 21 </a:t>
            </a:r>
            <a:r>
              <a:rPr lang="en-US" b="0" i="0" dirty="0">
                <a:solidFill>
                  <a:srgbClr val="051E50"/>
                </a:solidFill>
                <a:effectLst/>
                <a:latin typeface="proxima-nova"/>
              </a:rPr>
              <a:t>loads our Caffe model directly from the command line argument values. OpenCV can read Caffe models via the </a:t>
            </a:r>
            <a:r>
              <a:rPr lang="en-US" b="0" i="0" dirty="0">
                <a:solidFill>
                  <a:srgbClr val="000000"/>
                </a:solidFill>
                <a:effectLst/>
                <a:latin typeface="inherit"/>
              </a:rPr>
              <a:t>cv2.dnn.readNetFromCaffe</a:t>
            </a:r>
            <a:r>
              <a:rPr lang="en-US" b="0" i="0" dirty="0">
                <a:solidFill>
                  <a:srgbClr val="051E50"/>
                </a:solidFill>
                <a:effectLst/>
                <a:latin typeface="proxima-nova"/>
              </a:rPr>
              <a:t> function.</a:t>
            </a:r>
          </a:p>
          <a:p>
            <a:pPr algn="l" rtl="0"/>
            <a:r>
              <a:rPr lang="en-US" b="1" dirty="0">
                <a:solidFill>
                  <a:srgbClr val="051E50"/>
                </a:solidFill>
                <a:latin typeface="proxima-nova"/>
              </a:rPr>
              <a:t>Line 22 </a:t>
            </a:r>
            <a:r>
              <a:rPr lang="en-US" b="0" i="0" dirty="0">
                <a:solidFill>
                  <a:srgbClr val="051E50"/>
                </a:solidFill>
                <a:effectLst/>
                <a:latin typeface="proxima-nova"/>
              </a:rPr>
              <a:t>then loads the cluster center points directly from the command line argument path to the points file. This file is in NumPy format so we’re using </a:t>
            </a:r>
            <a:r>
              <a:rPr lang="en-US" b="0" i="0" dirty="0" err="1">
                <a:solidFill>
                  <a:srgbClr val="000000"/>
                </a:solidFill>
                <a:effectLst/>
                <a:latin typeface="inherit"/>
              </a:rPr>
              <a:t>np.load</a:t>
            </a:r>
            <a:r>
              <a:rPr lang="en-US" b="0" i="0" dirty="0">
                <a:solidFill>
                  <a:srgbClr val="051E50"/>
                </a:solidFill>
                <a:effectLst/>
                <a:latin typeface="proxima-nova"/>
              </a:rPr>
              <a:t>.</a:t>
            </a:r>
          </a:p>
          <a:p>
            <a:pPr algn="l">
              <a:buFont typeface="Arial" panose="020B0604020202020204" pitchFamily="34" charset="0"/>
              <a:buChar char="•"/>
            </a:pPr>
            <a:r>
              <a:rPr lang="en-US" b="1" i="0" dirty="0">
                <a:solidFill>
                  <a:srgbClr val="051E50"/>
                </a:solidFill>
                <a:effectLst/>
                <a:latin typeface="proxima-nova"/>
              </a:rPr>
              <a:t>Line 25-29 </a:t>
            </a:r>
            <a:r>
              <a:rPr lang="en-US" b="0" i="0" dirty="0">
                <a:solidFill>
                  <a:srgbClr val="051E50"/>
                </a:solidFill>
                <a:effectLst/>
                <a:latin typeface="proxima-nova"/>
              </a:rPr>
              <a:t>Load centers for </a:t>
            </a:r>
            <a:r>
              <a:rPr lang="en-US" b="1" i="1" dirty="0">
                <a:solidFill>
                  <a:srgbClr val="051E50"/>
                </a:solidFill>
                <a:effectLst/>
                <a:latin typeface="proxima-nova"/>
              </a:rPr>
              <a:t>ab</a:t>
            </a:r>
            <a:r>
              <a:rPr lang="en-US" b="1" i="0" dirty="0">
                <a:solidFill>
                  <a:srgbClr val="051E50"/>
                </a:solidFill>
                <a:effectLst/>
                <a:latin typeface="proxima-nova"/>
              </a:rPr>
              <a:t> channel</a:t>
            </a:r>
            <a:r>
              <a:rPr lang="en-US" b="0" i="0" dirty="0">
                <a:solidFill>
                  <a:srgbClr val="051E50"/>
                </a:solidFill>
                <a:effectLst/>
                <a:latin typeface="proxima-nova"/>
              </a:rPr>
              <a:t> quantization used for rebalancing.</a:t>
            </a:r>
          </a:p>
          <a:p>
            <a:pPr algn="l">
              <a:buFont typeface="Arial" panose="020B0604020202020204" pitchFamily="34" charset="0"/>
              <a:buChar char="•"/>
            </a:pPr>
            <a:r>
              <a:rPr lang="en-US" b="0" i="0" dirty="0">
                <a:solidFill>
                  <a:srgbClr val="051E50"/>
                </a:solidFill>
                <a:effectLst/>
                <a:latin typeface="proxima-nova"/>
              </a:rPr>
              <a:t>Treat each of the points as </a:t>
            </a:r>
            <a:r>
              <a:rPr lang="en-US" b="0" i="1" dirty="0">
                <a:solidFill>
                  <a:srgbClr val="051E50"/>
                </a:solidFill>
                <a:effectLst/>
                <a:latin typeface="proxima-nova"/>
              </a:rPr>
              <a:t>1×1</a:t>
            </a:r>
            <a:r>
              <a:rPr lang="en-US" b="0" i="0" dirty="0">
                <a:solidFill>
                  <a:srgbClr val="051E50"/>
                </a:solidFill>
                <a:effectLst/>
                <a:latin typeface="proxima-nova"/>
              </a:rPr>
              <a:t> convolutions and add them to the model.</a:t>
            </a:r>
          </a:p>
          <a:p>
            <a:pPr algn="l" rtl="0"/>
            <a:endParaRPr lang="en-US" b="0" i="0" dirty="0">
              <a:solidFill>
                <a:srgbClr val="051E50"/>
              </a:solidFill>
              <a:effectLst/>
              <a:latin typeface="proxima-nova"/>
            </a:endParaRPr>
          </a:p>
          <a:p>
            <a:pPr algn="l" rtl="0"/>
            <a:endParaRPr lang="en-US" b="1" i="0" dirty="0">
              <a:solidFill>
                <a:srgbClr val="051E50"/>
              </a:solidFill>
              <a:effectLst/>
              <a:latin typeface="proxima-nova"/>
            </a:endParaRPr>
          </a:p>
          <a:p>
            <a:pPr algn="l" rtl="0"/>
            <a:endParaRPr lang="en-US" dirty="0">
              <a:solidFill>
                <a:srgbClr val="051E50"/>
              </a:solidFill>
              <a:latin typeface="proxima-nova"/>
            </a:endParaRPr>
          </a:p>
          <a:p>
            <a:endParaRPr lang="en-IN" dirty="0"/>
          </a:p>
        </p:txBody>
      </p:sp>
      <p:pic>
        <p:nvPicPr>
          <p:cNvPr id="5" name="Picture 4">
            <a:extLst>
              <a:ext uri="{FF2B5EF4-FFF2-40B4-BE49-F238E27FC236}">
                <a16:creationId xmlns:a16="http://schemas.microsoft.com/office/drawing/2014/main" id="{C428C3B3-2E85-42E4-9885-EE6CDA39809F}"/>
              </a:ext>
            </a:extLst>
          </p:cNvPr>
          <p:cNvPicPr>
            <a:picLocks noChangeAspect="1"/>
          </p:cNvPicPr>
          <p:nvPr/>
        </p:nvPicPr>
        <p:blipFill rotWithShape="1">
          <a:blip r:embed="rId2"/>
          <a:srcRect l="3273" t="28050" r="33386" b="39757"/>
          <a:stretch/>
        </p:blipFill>
        <p:spPr>
          <a:xfrm>
            <a:off x="1571104" y="1321723"/>
            <a:ext cx="7722525" cy="2207757"/>
          </a:xfrm>
          <a:prstGeom prst="rect">
            <a:avLst/>
          </a:prstGeom>
        </p:spPr>
      </p:pic>
    </p:spTree>
    <p:extLst>
      <p:ext uri="{BB962C8B-B14F-4D97-AF65-F5344CB8AC3E}">
        <p14:creationId xmlns:p14="http://schemas.microsoft.com/office/powerpoint/2010/main" val="238187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CC2F9-C96E-4E16-BC5A-BD979CAE6408}"/>
              </a:ext>
            </a:extLst>
          </p:cNvPr>
          <p:cNvSpPr>
            <a:spLocks noGrp="1"/>
          </p:cNvSpPr>
          <p:nvPr>
            <p:ph idx="1"/>
          </p:nvPr>
        </p:nvSpPr>
        <p:spPr>
          <a:xfrm>
            <a:off x="1451579" y="399012"/>
            <a:ext cx="9603275" cy="5067334"/>
          </a:xfrm>
        </p:spPr>
        <p:txBody>
          <a:bodyPr/>
          <a:lstStyle/>
          <a:p>
            <a:r>
              <a:rPr lang="en-US" b="0" i="0" dirty="0">
                <a:solidFill>
                  <a:srgbClr val="051E50"/>
                </a:solidFill>
                <a:effectLst/>
                <a:latin typeface="proxima-nova"/>
              </a:rPr>
              <a:t>Now let’s load, scale, and convert our image:</a:t>
            </a:r>
          </a:p>
          <a:p>
            <a:endParaRPr lang="en-US" dirty="0">
              <a:solidFill>
                <a:srgbClr val="051E50"/>
              </a:solidFill>
              <a:latin typeface="proxima-nova"/>
            </a:endParaRPr>
          </a:p>
          <a:p>
            <a:endParaRPr lang="en-US" b="0" i="0" dirty="0">
              <a:solidFill>
                <a:srgbClr val="051E50"/>
              </a:solidFill>
              <a:effectLst/>
              <a:latin typeface="proxima-nova"/>
            </a:endParaRPr>
          </a:p>
          <a:p>
            <a:endParaRPr lang="en-US" dirty="0">
              <a:solidFill>
                <a:srgbClr val="051E50"/>
              </a:solidFill>
              <a:latin typeface="proxima-nova"/>
            </a:endParaRPr>
          </a:p>
          <a:p>
            <a:pPr algn="l"/>
            <a:r>
              <a:rPr lang="en-US" b="0" i="0" dirty="0">
                <a:solidFill>
                  <a:srgbClr val="051E50"/>
                </a:solidFill>
                <a:effectLst/>
                <a:latin typeface="proxima-nova"/>
              </a:rPr>
              <a:t>To load our input image from the file path, we use    </a:t>
            </a:r>
            <a:r>
              <a:rPr lang="en-US" dirty="0">
                <a:solidFill>
                  <a:srgbClr val="000000"/>
                </a:solidFill>
                <a:effectLst/>
                <a:latin typeface="inherit"/>
              </a:rPr>
              <a:t>cv2.imread</a:t>
            </a:r>
            <a:r>
              <a:rPr lang="en-US" dirty="0">
                <a:solidFill>
                  <a:srgbClr val="000000"/>
                </a:solidFill>
                <a:latin typeface="Source Code Pro" panose="020B0509030403020204" pitchFamily="49" charset="0"/>
              </a:rPr>
              <a:t> </a:t>
            </a:r>
            <a:r>
              <a:rPr lang="en-US" dirty="0"/>
              <a:t>on </a:t>
            </a:r>
            <a:r>
              <a:rPr lang="en-US" b="1" dirty="0">
                <a:effectLst/>
              </a:rPr>
              <a:t>Line 34</a:t>
            </a:r>
            <a:r>
              <a:rPr lang="en-US" dirty="0"/>
              <a:t>.</a:t>
            </a:r>
          </a:p>
          <a:p>
            <a:pPr algn="l"/>
            <a:r>
              <a:rPr lang="en-US" b="0" i="0" dirty="0">
                <a:solidFill>
                  <a:srgbClr val="051E50"/>
                </a:solidFill>
                <a:effectLst/>
                <a:latin typeface="proxima-nova"/>
              </a:rPr>
              <a:t>Preprocessing steps include:</a:t>
            </a:r>
          </a:p>
          <a:p>
            <a:pPr algn="l">
              <a:buFont typeface="Arial" panose="020B0604020202020204" pitchFamily="34" charset="0"/>
              <a:buChar char="•"/>
            </a:pPr>
            <a:r>
              <a:rPr lang="en-US" b="0" i="0" dirty="0">
                <a:solidFill>
                  <a:srgbClr val="051E50"/>
                </a:solidFill>
                <a:effectLst/>
                <a:latin typeface="proxima-nova"/>
              </a:rPr>
              <a:t>Scaling pixel intensities to the range </a:t>
            </a:r>
            <a:r>
              <a:rPr lang="en-US" b="0" i="1" dirty="0">
                <a:solidFill>
                  <a:srgbClr val="051E50"/>
                </a:solidFill>
                <a:effectLst/>
                <a:latin typeface="proxima-nova"/>
              </a:rPr>
              <a:t>[0, 1]</a:t>
            </a:r>
            <a:r>
              <a:rPr lang="en-US" b="0" i="0" dirty="0">
                <a:solidFill>
                  <a:srgbClr val="051E50"/>
                </a:solidFill>
                <a:effectLst/>
                <a:latin typeface="proxima-nova"/>
              </a:rPr>
              <a:t> (</a:t>
            </a:r>
            <a:r>
              <a:rPr lang="en-US" b="1" i="0" dirty="0">
                <a:solidFill>
                  <a:srgbClr val="051E50"/>
                </a:solidFill>
                <a:effectLst/>
                <a:latin typeface="proxima-nova"/>
              </a:rPr>
              <a:t>Line 35</a:t>
            </a:r>
            <a:r>
              <a:rPr lang="en-US" b="0" i="0" dirty="0">
                <a:solidFill>
                  <a:srgbClr val="051E50"/>
                </a:solidFill>
                <a:effectLst/>
                <a:latin typeface="proxima-nova"/>
              </a:rPr>
              <a:t>).</a:t>
            </a:r>
          </a:p>
          <a:p>
            <a:pPr algn="l">
              <a:buFont typeface="Arial" panose="020B0604020202020204" pitchFamily="34" charset="0"/>
              <a:buChar char="•"/>
            </a:pPr>
            <a:r>
              <a:rPr lang="en-US" b="0" i="0" dirty="0">
                <a:solidFill>
                  <a:srgbClr val="051E50"/>
                </a:solidFill>
                <a:effectLst/>
                <a:latin typeface="proxima-nova"/>
              </a:rPr>
              <a:t>Converting from BGR to Lab color space (</a:t>
            </a:r>
            <a:r>
              <a:rPr lang="en-US" b="1" i="0" dirty="0">
                <a:solidFill>
                  <a:srgbClr val="051E50"/>
                </a:solidFill>
                <a:effectLst/>
                <a:latin typeface="proxima-nova"/>
              </a:rPr>
              <a:t>Line 36</a:t>
            </a:r>
            <a:r>
              <a:rPr lang="en-US" b="0" i="0" dirty="0">
                <a:solidFill>
                  <a:srgbClr val="051E50"/>
                </a:solidFill>
                <a:effectLst/>
                <a:latin typeface="proxima-nova"/>
              </a:rPr>
              <a:t>).</a:t>
            </a:r>
          </a:p>
          <a:p>
            <a:endParaRPr lang="en-US" b="0" i="0" dirty="0">
              <a:solidFill>
                <a:srgbClr val="051E50"/>
              </a:solidFill>
              <a:effectLst/>
              <a:latin typeface="proxima-nova"/>
            </a:endParaRPr>
          </a:p>
          <a:p>
            <a:endParaRPr lang="en-IN" dirty="0"/>
          </a:p>
        </p:txBody>
      </p:sp>
      <p:pic>
        <p:nvPicPr>
          <p:cNvPr id="5" name="Picture 4">
            <a:extLst>
              <a:ext uri="{FF2B5EF4-FFF2-40B4-BE49-F238E27FC236}">
                <a16:creationId xmlns:a16="http://schemas.microsoft.com/office/drawing/2014/main" id="{2B1823FA-1F50-4906-A3FB-8F8B8A8EE642}"/>
              </a:ext>
            </a:extLst>
          </p:cNvPr>
          <p:cNvPicPr>
            <a:picLocks noChangeAspect="1"/>
          </p:cNvPicPr>
          <p:nvPr/>
        </p:nvPicPr>
        <p:blipFill rotWithShape="1">
          <a:blip r:embed="rId2"/>
          <a:srcRect t="50000" r="32227" b="30909"/>
          <a:stretch/>
        </p:blipFill>
        <p:spPr>
          <a:xfrm>
            <a:off x="798022" y="852054"/>
            <a:ext cx="8262851" cy="1309255"/>
          </a:xfrm>
          <a:prstGeom prst="rect">
            <a:avLst/>
          </a:prstGeom>
        </p:spPr>
      </p:pic>
      <p:pic>
        <p:nvPicPr>
          <p:cNvPr id="7" name="Picture 6">
            <a:extLst>
              <a:ext uri="{FF2B5EF4-FFF2-40B4-BE49-F238E27FC236}">
                <a16:creationId xmlns:a16="http://schemas.microsoft.com/office/drawing/2014/main" id="{637FE3EB-2562-47DD-9184-06E3AEB78BE9}"/>
              </a:ext>
            </a:extLst>
          </p:cNvPr>
          <p:cNvPicPr>
            <a:picLocks noChangeAspect="1"/>
          </p:cNvPicPr>
          <p:nvPr/>
        </p:nvPicPr>
        <p:blipFill rotWithShape="1">
          <a:blip r:embed="rId3"/>
          <a:srcRect t="38121" r="26971" b="42788"/>
          <a:stretch/>
        </p:blipFill>
        <p:spPr>
          <a:xfrm>
            <a:off x="157216" y="4451464"/>
            <a:ext cx="8903657" cy="1309256"/>
          </a:xfrm>
          <a:prstGeom prst="rect">
            <a:avLst/>
          </a:prstGeom>
        </p:spPr>
      </p:pic>
    </p:spTree>
    <p:extLst>
      <p:ext uri="{BB962C8B-B14F-4D97-AF65-F5344CB8AC3E}">
        <p14:creationId xmlns:p14="http://schemas.microsoft.com/office/powerpoint/2010/main" val="25562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81774-6037-4C57-AA56-47D576C44F4E}"/>
              </a:ext>
            </a:extLst>
          </p:cNvPr>
          <p:cNvSpPr>
            <a:spLocks noGrp="1"/>
          </p:cNvSpPr>
          <p:nvPr>
            <p:ph idx="1"/>
          </p:nvPr>
        </p:nvSpPr>
        <p:spPr>
          <a:xfrm>
            <a:off x="1451579" y="232756"/>
            <a:ext cx="9603275" cy="5735782"/>
          </a:xfrm>
        </p:spPr>
        <p:txBody>
          <a:bodyPr>
            <a:normAutofit/>
          </a:bodyPr>
          <a:lstStyle/>
          <a:p>
            <a:pPr algn="l"/>
            <a:r>
              <a:rPr lang="en-US" b="0" i="0" dirty="0">
                <a:solidFill>
                  <a:srgbClr val="051E50"/>
                </a:solidFill>
                <a:effectLst/>
                <a:latin typeface="proxima-nova"/>
              </a:rPr>
              <a:t>We’ll go ahead and resize the input image to 22</a:t>
            </a:r>
            <a:r>
              <a:rPr lang="en-US" b="0" i="1" dirty="0">
                <a:solidFill>
                  <a:srgbClr val="051E50"/>
                </a:solidFill>
                <a:effectLst/>
                <a:latin typeface="proxima-nova"/>
              </a:rPr>
              <a:t>4×2</a:t>
            </a:r>
            <a:r>
              <a:rPr lang="en-US" b="0" i="0" dirty="0">
                <a:solidFill>
                  <a:srgbClr val="051E50"/>
                </a:solidFill>
                <a:effectLst/>
                <a:latin typeface="proxima-nova"/>
              </a:rPr>
              <a:t>24 (</a:t>
            </a:r>
            <a:r>
              <a:rPr lang="en-US" b="1" i="0" dirty="0">
                <a:solidFill>
                  <a:srgbClr val="051E50"/>
                </a:solidFill>
                <a:effectLst/>
                <a:latin typeface="proxima-nova"/>
              </a:rPr>
              <a:t>Line 41</a:t>
            </a:r>
            <a:r>
              <a:rPr lang="en-US" b="0" i="0" dirty="0">
                <a:solidFill>
                  <a:srgbClr val="051E50"/>
                </a:solidFill>
                <a:effectLst/>
                <a:latin typeface="proxima-nova"/>
              </a:rPr>
              <a:t>), the required input dimensions for the network.</a:t>
            </a:r>
          </a:p>
          <a:p>
            <a:pPr algn="l"/>
            <a:r>
              <a:rPr lang="en-US" b="0" i="0" dirty="0">
                <a:solidFill>
                  <a:srgbClr val="051E50"/>
                </a:solidFill>
                <a:effectLst/>
                <a:latin typeface="proxima-nova"/>
              </a:rPr>
              <a:t>Then we grab the </a:t>
            </a:r>
            <a:r>
              <a:rPr lang="en-US" dirty="0">
                <a:solidFill>
                  <a:srgbClr val="000000"/>
                </a:solidFill>
                <a:effectLst/>
                <a:latin typeface="inherit"/>
              </a:rPr>
              <a:t>L</a:t>
            </a:r>
            <a:r>
              <a:rPr lang="en-US" dirty="0"/>
              <a:t> channel only (i.e., the input) and perform mean subtraction (</a:t>
            </a:r>
            <a:r>
              <a:rPr lang="en-US" b="1" dirty="0">
                <a:effectLst/>
              </a:rPr>
              <a:t>Lines 42 and 43</a:t>
            </a:r>
            <a:r>
              <a:rPr lang="en-US" dirty="0"/>
              <a:t>).</a:t>
            </a:r>
          </a:p>
          <a:p>
            <a:pPr algn="l"/>
            <a:r>
              <a:rPr lang="en-US" b="0" i="0" dirty="0">
                <a:solidFill>
                  <a:srgbClr val="051E50"/>
                </a:solidFill>
                <a:effectLst/>
                <a:latin typeface="proxima-nova"/>
              </a:rPr>
              <a:t>Now we can pass the </a:t>
            </a:r>
            <a:r>
              <a:rPr lang="en-US" b="1" i="0" dirty="0">
                <a:solidFill>
                  <a:srgbClr val="051E50"/>
                </a:solidFill>
                <a:effectLst/>
                <a:latin typeface="proxima-nova"/>
              </a:rPr>
              <a:t>input </a:t>
            </a:r>
            <a:r>
              <a:rPr lang="en-US" b="1" i="1" dirty="0">
                <a:solidFill>
                  <a:srgbClr val="051E50"/>
                </a:solidFill>
                <a:effectLst/>
                <a:latin typeface="proxima-nova"/>
              </a:rPr>
              <a:t>L</a:t>
            </a:r>
            <a:r>
              <a:rPr lang="en-US" b="1" i="0" dirty="0">
                <a:solidFill>
                  <a:srgbClr val="051E50"/>
                </a:solidFill>
                <a:effectLst/>
                <a:latin typeface="proxima-nova"/>
              </a:rPr>
              <a:t> channel</a:t>
            </a:r>
            <a:r>
              <a:rPr lang="en-US" b="0" i="0" dirty="0">
                <a:solidFill>
                  <a:srgbClr val="051E50"/>
                </a:solidFill>
                <a:effectLst/>
                <a:latin typeface="proxima-nova"/>
              </a:rPr>
              <a:t> through the network to </a:t>
            </a:r>
            <a:r>
              <a:rPr lang="en-US" b="1" i="0" dirty="0">
                <a:solidFill>
                  <a:srgbClr val="051E50"/>
                </a:solidFill>
                <a:effectLst/>
                <a:latin typeface="proxima-nova"/>
              </a:rPr>
              <a:t>predict the </a:t>
            </a:r>
            <a:r>
              <a:rPr lang="en-US" b="1" i="1" dirty="0">
                <a:solidFill>
                  <a:srgbClr val="051E50"/>
                </a:solidFill>
                <a:effectLst/>
                <a:latin typeface="proxima-nova"/>
              </a:rPr>
              <a:t>ab</a:t>
            </a:r>
            <a:r>
              <a:rPr lang="en-US" b="1" i="0" dirty="0">
                <a:solidFill>
                  <a:srgbClr val="051E50"/>
                </a:solidFill>
                <a:effectLst/>
                <a:latin typeface="proxima-nova"/>
              </a:rPr>
              <a:t> channels:</a:t>
            </a:r>
          </a:p>
          <a:p>
            <a:pPr algn="l"/>
            <a:endParaRPr lang="en-US" b="1" dirty="0">
              <a:solidFill>
                <a:srgbClr val="051E50"/>
              </a:solidFill>
              <a:latin typeface="proxima-nova"/>
            </a:endParaRPr>
          </a:p>
          <a:p>
            <a:pPr algn="l"/>
            <a:endParaRPr lang="en-US" b="1" i="0" dirty="0">
              <a:solidFill>
                <a:srgbClr val="051E50"/>
              </a:solidFill>
              <a:effectLst/>
              <a:latin typeface="proxima-nova"/>
            </a:endParaRPr>
          </a:p>
          <a:p>
            <a:pPr algn="l"/>
            <a:endParaRPr lang="en-US" b="1" dirty="0">
              <a:solidFill>
                <a:srgbClr val="051E50"/>
              </a:solidFill>
              <a:latin typeface="proxima-nova"/>
            </a:endParaRPr>
          </a:p>
          <a:p>
            <a:pPr algn="l"/>
            <a:endParaRPr lang="en-US" b="1" i="0" dirty="0">
              <a:solidFill>
                <a:srgbClr val="051E50"/>
              </a:solidFill>
              <a:effectLst/>
              <a:latin typeface="proxima-nova"/>
            </a:endParaRPr>
          </a:p>
          <a:p>
            <a:pPr algn="l" rtl="0"/>
            <a:r>
              <a:rPr lang="en-US" b="0" i="0" dirty="0">
                <a:solidFill>
                  <a:srgbClr val="051E50"/>
                </a:solidFill>
                <a:effectLst/>
                <a:latin typeface="proxima-nova"/>
              </a:rPr>
              <a:t>A forward pass of the </a:t>
            </a:r>
            <a:r>
              <a:rPr lang="en-US" b="0" i="0" dirty="0">
                <a:solidFill>
                  <a:srgbClr val="000000"/>
                </a:solidFill>
                <a:effectLst/>
                <a:latin typeface="inherit"/>
              </a:rPr>
              <a:t>L</a:t>
            </a:r>
            <a:r>
              <a:rPr lang="en-US" b="0" i="0" dirty="0">
                <a:solidFill>
                  <a:srgbClr val="051E50"/>
                </a:solidFill>
                <a:effectLst/>
                <a:latin typeface="proxima-nova"/>
              </a:rPr>
              <a:t> channel through the network takes place on </a:t>
            </a:r>
            <a:r>
              <a:rPr lang="en-US" b="1" i="0" dirty="0">
                <a:solidFill>
                  <a:srgbClr val="051E50"/>
                </a:solidFill>
                <a:effectLst/>
                <a:latin typeface="proxima-nova"/>
              </a:rPr>
              <a:t>Lines 48 and 49</a:t>
            </a:r>
          </a:p>
          <a:p>
            <a:pPr algn="l" rtl="0"/>
            <a:r>
              <a:rPr lang="en-US" b="0" i="0" dirty="0">
                <a:solidFill>
                  <a:srgbClr val="051E50"/>
                </a:solidFill>
                <a:effectLst/>
                <a:latin typeface="proxima-nova"/>
              </a:rPr>
              <a:t>Notice that after we called </a:t>
            </a:r>
            <a:r>
              <a:rPr lang="en-US" b="0" i="0" dirty="0" err="1">
                <a:solidFill>
                  <a:srgbClr val="000000"/>
                </a:solidFill>
                <a:effectLst/>
                <a:latin typeface="inherit"/>
              </a:rPr>
              <a:t>net.forward</a:t>
            </a:r>
            <a:r>
              <a:rPr lang="en-US" b="0" i="0" dirty="0">
                <a:solidFill>
                  <a:srgbClr val="051E50"/>
                </a:solidFill>
                <a:effectLst/>
                <a:latin typeface="proxima-nova"/>
              </a:rPr>
              <a:t> , on the same line, we went ahead and extracted the predicted </a:t>
            </a:r>
            <a:r>
              <a:rPr lang="en-US" b="0" i="0" dirty="0">
                <a:solidFill>
                  <a:srgbClr val="000000"/>
                </a:solidFill>
                <a:effectLst/>
                <a:latin typeface="inherit"/>
              </a:rPr>
              <a:t>ab </a:t>
            </a:r>
            <a:r>
              <a:rPr lang="en-US" b="0" i="0" dirty="0">
                <a:solidFill>
                  <a:srgbClr val="051E50"/>
                </a:solidFill>
                <a:effectLst/>
                <a:latin typeface="proxima-nova"/>
              </a:rPr>
              <a:t>volume</a:t>
            </a:r>
            <a:endParaRPr lang="en-US" b="1" i="0" dirty="0">
              <a:solidFill>
                <a:srgbClr val="051E50"/>
              </a:solidFill>
              <a:effectLst/>
              <a:latin typeface="proxima-nova"/>
            </a:endParaRPr>
          </a:p>
          <a:p>
            <a:pPr algn="l"/>
            <a:endParaRPr lang="en-US" dirty="0"/>
          </a:p>
          <a:p>
            <a:pPr algn="l"/>
            <a:endParaRPr lang="en-IN" dirty="0"/>
          </a:p>
        </p:txBody>
      </p:sp>
      <p:pic>
        <p:nvPicPr>
          <p:cNvPr id="5" name="Picture 4">
            <a:extLst>
              <a:ext uri="{FF2B5EF4-FFF2-40B4-BE49-F238E27FC236}">
                <a16:creationId xmlns:a16="http://schemas.microsoft.com/office/drawing/2014/main" id="{C784CEEC-19E4-41E1-B920-75019239E803}"/>
              </a:ext>
            </a:extLst>
          </p:cNvPr>
          <p:cNvPicPr>
            <a:picLocks noChangeAspect="1"/>
          </p:cNvPicPr>
          <p:nvPr/>
        </p:nvPicPr>
        <p:blipFill rotWithShape="1">
          <a:blip r:embed="rId2"/>
          <a:srcRect t="25333" r="32636" b="50000"/>
          <a:stretch/>
        </p:blipFill>
        <p:spPr>
          <a:xfrm>
            <a:off x="1634459" y="2485869"/>
            <a:ext cx="8212975" cy="1691640"/>
          </a:xfrm>
          <a:prstGeom prst="rect">
            <a:avLst/>
          </a:prstGeom>
        </p:spPr>
      </p:pic>
    </p:spTree>
    <p:extLst>
      <p:ext uri="{BB962C8B-B14F-4D97-AF65-F5344CB8AC3E}">
        <p14:creationId xmlns:p14="http://schemas.microsoft.com/office/powerpoint/2010/main" val="1041320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8124-79FE-4F3A-B8DF-5E918EDD6625}"/>
              </a:ext>
            </a:extLst>
          </p:cNvPr>
          <p:cNvSpPr>
            <a:spLocks noGrp="1"/>
          </p:cNvSpPr>
          <p:nvPr>
            <p:ph type="title"/>
          </p:nvPr>
        </p:nvSpPr>
        <p:spPr/>
        <p:txBody>
          <a:bodyPr/>
          <a:lstStyle/>
          <a:p>
            <a:r>
              <a:rPr lang="en-US" b="1" u="sng" dirty="0">
                <a:solidFill>
                  <a:srgbClr val="FF0000"/>
                </a:solidFill>
                <a:highlight>
                  <a:srgbClr val="FFFF00"/>
                </a:highlight>
              </a:rPr>
              <a:t>POST PROCESSING OF IMAGE</a:t>
            </a:r>
            <a:endParaRPr lang="en-IN" b="1" u="sng" dirty="0">
              <a:solidFill>
                <a:srgbClr val="FF0000"/>
              </a:solidFill>
              <a:highlight>
                <a:srgbClr val="FFFF00"/>
              </a:highlight>
            </a:endParaRPr>
          </a:p>
        </p:txBody>
      </p:sp>
      <p:sp>
        <p:nvSpPr>
          <p:cNvPr id="3" name="Content Placeholder 2">
            <a:extLst>
              <a:ext uri="{FF2B5EF4-FFF2-40B4-BE49-F238E27FC236}">
                <a16:creationId xmlns:a16="http://schemas.microsoft.com/office/drawing/2014/main" id="{472E2DE0-C90A-47E1-8931-619B581D9CED}"/>
              </a:ext>
            </a:extLst>
          </p:cNvPr>
          <p:cNvSpPr>
            <a:spLocks noGrp="1"/>
          </p:cNvSpPr>
          <p:nvPr>
            <p:ph idx="1"/>
          </p:nvPr>
        </p:nvSpPr>
        <p:spPr/>
        <p:txBody>
          <a:bodyPr>
            <a:normAutofit fontScale="92500" lnSpcReduction="20000"/>
          </a:bodyPr>
          <a:lstStyle/>
          <a:p>
            <a:pPr algn="l" rtl="0">
              <a:buFont typeface="Arial" panose="020B0604020202020204" pitchFamily="34" charset="0"/>
              <a:buChar char="•"/>
            </a:pPr>
            <a:r>
              <a:rPr lang="en-US" b="0" i="0" dirty="0">
                <a:solidFill>
                  <a:srgbClr val="051E50"/>
                </a:solidFill>
                <a:effectLst/>
                <a:latin typeface="proxima-nova"/>
              </a:rPr>
              <a:t>Grabbing the </a:t>
            </a:r>
            <a:r>
              <a:rPr lang="en-US" b="0" i="0" dirty="0">
                <a:solidFill>
                  <a:srgbClr val="000000"/>
                </a:solidFill>
                <a:effectLst/>
                <a:latin typeface="inherit"/>
              </a:rPr>
              <a:t>L</a:t>
            </a:r>
            <a:r>
              <a:rPr lang="en-US" b="0" i="0" dirty="0">
                <a:solidFill>
                  <a:srgbClr val="051E50"/>
                </a:solidFill>
                <a:effectLst/>
                <a:latin typeface="proxima-nova"/>
              </a:rPr>
              <a:t> channel from the </a:t>
            </a:r>
            <a:r>
              <a:rPr lang="en-US" b="1" i="1" dirty="0">
                <a:solidFill>
                  <a:srgbClr val="051E50"/>
                </a:solidFill>
                <a:effectLst/>
                <a:latin typeface="proxima-nova"/>
              </a:rPr>
              <a:t>original</a:t>
            </a:r>
            <a:r>
              <a:rPr lang="en-US" b="0" i="0" dirty="0">
                <a:solidFill>
                  <a:srgbClr val="051E50"/>
                </a:solidFill>
                <a:effectLst/>
                <a:latin typeface="proxima-nova"/>
              </a:rPr>
              <a:t> input image (</a:t>
            </a:r>
            <a:r>
              <a:rPr lang="en-US" b="1" i="0" dirty="0">
                <a:solidFill>
                  <a:srgbClr val="051E50"/>
                </a:solidFill>
                <a:effectLst/>
                <a:latin typeface="proxima-nova"/>
              </a:rPr>
              <a:t>Line 58</a:t>
            </a:r>
            <a:r>
              <a:rPr lang="en-US" b="0" i="0" dirty="0">
                <a:solidFill>
                  <a:srgbClr val="051E50"/>
                </a:solidFill>
                <a:effectLst/>
                <a:latin typeface="proxima-nova"/>
              </a:rPr>
              <a:t>) and concatenating the original </a:t>
            </a:r>
            <a:r>
              <a:rPr lang="en-US" b="0" i="0" dirty="0">
                <a:solidFill>
                  <a:srgbClr val="000000"/>
                </a:solidFill>
                <a:effectLst/>
                <a:latin typeface="inherit"/>
              </a:rPr>
              <a:t>L</a:t>
            </a:r>
            <a:r>
              <a:rPr lang="en-US" b="0" i="0" dirty="0">
                <a:solidFill>
                  <a:srgbClr val="051E50"/>
                </a:solidFill>
                <a:effectLst/>
                <a:latin typeface="proxima-nova"/>
              </a:rPr>
              <a:t> channel and </a:t>
            </a:r>
            <a:r>
              <a:rPr lang="en-US" b="1" i="1" dirty="0">
                <a:solidFill>
                  <a:srgbClr val="051E50"/>
                </a:solidFill>
                <a:effectLst/>
                <a:latin typeface="proxima-nova"/>
              </a:rPr>
              <a:t>predicted</a:t>
            </a:r>
            <a:r>
              <a:rPr lang="en-US" b="0" i="0" dirty="0">
                <a:solidFill>
                  <a:srgbClr val="051E50"/>
                </a:solidFill>
                <a:effectLst/>
                <a:latin typeface="proxima-nova"/>
              </a:rPr>
              <a:t> </a:t>
            </a:r>
            <a:r>
              <a:rPr lang="en-US" b="0" i="0" dirty="0">
                <a:solidFill>
                  <a:srgbClr val="000000"/>
                </a:solidFill>
                <a:effectLst/>
                <a:latin typeface="inherit"/>
              </a:rPr>
              <a:t>ab</a:t>
            </a:r>
            <a:endParaRPr lang="en-US" b="0" i="0" dirty="0">
              <a:solidFill>
                <a:srgbClr val="051E50"/>
              </a:solidFill>
              <a:effectLst/>
              <a:latin typeface="Source Code Pro" panose="020B0509030403020204" pitchFamily="49" charset="0"/>
            </a:endParaRPr>
          </a:p>
          <a:p>
            <a:pPr algn="l" rtl="0">
              <a:buFont typeface="Arial" panose="020B0604020202020204" pitchFamily="34" charset="0"/>
              <a:buChar char="•"/>
            </a:pPr>
            <a:r>
              <a:rPr lang="en-US" b="0" i="0" dirty="0">
                <a:solidFill>
                  <a:srgbClr val="051E50"/>
                </a:solidFill>
                <a:effectLst/>
                <a:latin typeface="proxima-nova"/>
              </a:rPr>
              <a:t> channels together forming </a:t>
            </a:r>
            <a:r>
              <a:rPr lang="en-US" b="0" i="0" dirty="0">
                <a:solidFill>
                  <a:srgbClr val="000000"/>
                </a:solidFill>
                <a:effectLst/>
                <a:latin typeface="inherit"/>
              </a:rPr>
              <a:t>colorized</a:t>
            </a:r>
            <a:r>
              <a:rPr lang="en-US" b="0" i="0" dirty="0">
                <a:solidFill>
                  <a:srgbClr val="051E50"/>
                </a:solidFill>
                <a:effectLst/>
                <a:latin typeface="proxima-nova"/>
              </a:rPr>
              <a:t> (</a:t>
            </a:r>
            <a:r>
              <a:rPr lang="en-US" b="1" i="0" dirty="0">
                <a:solidFill>
                  <a:srgbClr val="051E50"/>
                </a:solidFill>
                <a:effectLst/>
                <a:latin typeface="proxima-nova"/>
              </a:rPr>
              <a:t>Line 59</a:t>
            </a:r>
            <a:r>
              <a:rPr lang="en-US" b="0" i="0" dirty="0">
                <a:solidFill>
                  <a:srgbClr val="051E50"/>
                </a:solidFill>
                <a:effectLst/>
                <a:latin typeface="proxima-nova"/>
              </a:rPr>
              <a:t>).</a:t>
            </a:r>
          </a:p>
          <a:p>
            <a:pPr algn="l" rtl="0">
              <a:buFont typeface="Arial" panose="020B0604020202020204" pitchFamily="34" charset="0"/>
              <a:buChar char="•"/>
            </a:pPr>
            <a:r>
              <a:rPr lang="en-US" b="0" i="0" dirty="0">
                <a:solidFill>
                  <a:srgbClr val="051E50"/>
                </a:solidFill>
                <a:effectLst/>
                <a:latin typeface="proxima-nova"/>
              </a:rPr>
              <a:t>Converting the </a:t>
            </a:r>
            <a:r>
              <a:rPr lang="en-US" b="0" i="0" dirty="0">
                <a:solidFill>
                  <a:srgbClr val="000000"/>
                </a:solidFill>
                <a:effectLst/>
                <a:latin typeface="inherit"/>
              </a:rPr>
              <a:t>colorized</a:t>
            </a:r>
            <a:r>
              <a:rPr lang="en-US" b="0" i="0" dirty="0">
                <a:solidFill>
                  <a:srgbClr val="051E50"/>
                </a:solidFill>
                <a:effectLst/>
                <a:latin typeface="proxima-nova"/>
              </a:rPr>
              <a:t> image from the Lab color space to RGB (</a:t>
            </a:r>
            <a:r>
              <a:rPr lang="en-US" b="1" i="0" dirty="0">
                <a:solidFill>
                  <a:srgbClr val="051E50"/>
                </a:solidFill>
                <a:effectLst/>
                <a:latin typeface="proxima-nova"/>
              </a:rPr>
              <a:t>Line 63</a:t>
            </a:r>
            <a:r>
              <a:rPr lang="en-US" b="0" i="0" dirty="0">
                <a:solidFill>
                  <a:srgbClr val="051E50"/>
                </a:solidFill>
                <a:effectLst/>
                <a:latin typeface="proxima-nova"/>
              </a:rPr>
              <a:t>).</a:t>
            </a:r>
          </a:p>
          <a:p>
            <a:pPr algn="l">
              <a:buFont typeface="Arial" panose="020B0604020202020204" pitchFamily="34" charset="0"/>
              <a:buChar char="•"/>
            </a:pPr>
            <a:r>
              <a:rPr lang="en-US" b="0" i="0" dirty="0">
                <a:solidFill>
                  <a:srgbClr val="051E50"/>
                </a:solidFill>
                <a:effectLst/>
                <a:latin typeface="proxima-nova"/>
              </a:rPr>
              <a:t>Clipping any pixel intensities that fall outside the range </a:t>
            </a:r>
            <a:r>
              <a:rPr lang="en-US" b="0" i="1" dirty="0">
                <a:solidFill>
                  <a:srgbClr val="051E50"/>
                </a:solidFill>
                <a:effectLst/>
                <a:latin typeface="proxima-nova"/>
              </a:rPr>
              <a:t>[0, 1]</a:t>
            </a:r>
            <a:r>
              <a:rPr lang="en-US" b="0" i="0" dirty="0">
                <a:solidFill>
                  <a:srgbClr val="051E50"/>
                </a:solidFill>
                <a:effectLst/>
                <a:latin typeface="proxima-nova"/>
              </a:rPr>
              <a:t> (</a:t>
            </a:r>
            <a:r>
              <a:rPr lang="en-US" b="1" i="0" dirty="0">
                <a:solidFill>
                  <a:srgbClr val="051E50"/>
                </a:solidFill>
                <a:effectLst/>
                <a:latin typeface="proxima-nova"/>
              </a:rPr>
              <a:t>Line 64</a:t>
            </a:r>
            <a:r>
              <a:rPr lang="en-US" b="0" i="0" dirty="0">
                <a:solidFill>
                  <a:srgbClr val="051E50"/>
                </a:solidFill>
                <a:effectLst/>
                <a:latin typeface="proxima-nova"/>
              </a:rPr>
              <a:t>).</a:t>
            </a:r>
          </a:p>
          <a:p>
            <a:pPr algn="l" rtl="0">
              <a:buFont typeface="Arial" panose="020B0604020202020204" pitchFamily="34" charset="0"/>
              <a:buChar char="•"/>
            </a:pPr>
            <a:r>
              <a:rPr lang="en-US" b="0" i="0" dirty="0">
                <a:solidFill>
                  <a:srgbClr val="051E50"/>
                </a:solidFill>
                <a:effectLst/>
                <a:latin typeface="proxima-nova"/>
              </a:rPr>
              <a:t>Bringing the pixel intensities back into the range </a:t>
            </a:r>
            <a:r>
              <a:rPr lang="en-US" b="0" i="1" dirty="0">
                <a:solidFill>
                  <a:srgbClr val="051E50"/>
                </a:solidFill>
                <a:effectLst/>
                <a:latin typeface="proxima-nova"/>
              </a:rPr>
              <a:t>[0, 255]</a:t>
            </a:r>
            <a:r>
              <a:rPr lang="en-US" b="0" i="0" dirty="0">
                <a:solidFill>
                  <a:srgbClr val="051E50"/>
                </a:solidFill>
                <a:effectLst/>
                <a:latin typeface="proxima-nova"/>
              </a:rPr>
              <a:t> (</a:t>
            </a:r>
            <a:r>
              <a:rPr lang="en-US" b="1" i="0" dirty="0">
                <a:solidFill>
                  <a:srgbClr val="051E50"/>
                </a:solidFill>
                <a:effectLst/>
                <a:latin typeface="proxima-nova"/>
              </a:rPr>
              <a:t>Line 69</a:t>
            </a:r>
            <a:r>
              <a:rPr lang="en-US" b="0" i="0" dirty="0">
                <a:solidFill>
                  <a:srgbClr val="051E50"/>
                </a:solidFill>
                <a:effectLst/>
                <a:latin typeface="proxima-nova"/>
              </a:rPr>
              <a:t>). During the preprocessing steps (</a:t>
            </a:r>
            <a:r>
              <a:rPr lang="en-US" b="1" i="0" dirty="0">
                <a:solidFill>
                  <a:srgbClr val="051E50"/>
                </a:solidFill>
                <a:effectLst/>
                <a:latin typeface="proxima-nova"/>
              </a:rPr>
              <a:t>Line 35</a:t>
            </a:r>
            <a:r>
              <a:rPr lang="en-US" b="0" i="0" dirty="0">
                <a:solidFill>
                  <a:srgbClr val="051E50"/>
                </a:solidFill>
                <a:effectLst/>
                <a:latin typeface="proxima-nova"/>
              </a:rPr>
              <a:t>) we divided by </a:t>
            </a:r>
            <a:r>
              <a:rPr lang="en-US" b="0" i="0" dirty="0">
                <a:solidFill>
                  <a:srgbClr val="000000"/>
                </a:solidFill>
                <a:effectLst/>
                <a:latin typeface="inherit"/>
              </a:rPr>
              <a:t>255</a:t>
            </a:r>
            <a:r>
              <a:rPr lang="en-US" b="0" i="0" dirty="0">
                <a:solidFill>
                  <a:srgbClr val="051E50"/>
                </a:solidFill>
                <a:effectLst/>
                <a:latin typeface="proxima-nova"/>
              </a:rPr>
              <a:t> and now we are multiplying by </a:t>
            </a:r>
            <a:r>
              <a:rPr lang="en-US" b="0" i="0" dirty="0">
                <a:solidFill>
                  <a:srgbClr val="000000"/>
                </a:solidFill>
                <a:effectLst/>
                <a:latin typeface="inherit"/>
              </a:rPr>
              <a:t>255</a:t>
            </a:r>
            <a:r>
              <a:rPr lang="en-US" b="0" i="0" dirty="0">
                <a:solidFill>
                  <a:srgbClr val="051E50"/>
                </a:solidFill>
                <a:effectLst/>
                <a:latin typeface="proxima-nova"/>
              </a:rPr>
              <a:t>.</a:t>
            </a:r>
          </a:p>
          <a:p>
            <a:pPr algn="l" rtl="0">
              <a:buFont typeface="Arial" panose="020B0604020202020204" pitchFamily="34" charset="0"/>
              <a:buChar char="•"/>
            </a:pPr>
            <a:r>
              <a:rPr lang="en-US" b="0" i="0" dirty="0">
                <a:solidFill>
                  <a:srgbClr val="051E50"/>
                </a:solidFill>
                <a:effectLst/>
                <a:latin typeface="proxima-nova"/>
              </a:rPr>
              <a:t>We’ve also found that this scaling and </a:t>
            </a:r>
            <a:r>
              <a:rPr lang="en-US" b="0" i="0" dirty="0">
                <a:solidFill>
                  <a:srgbClr val="008000"/>
                </a:solidFill>
                <a:effectLst/>
                <a:latin typeface="inherit"/>
              </a:rPr>
              <a:t>"uint8"</a:t>
            </a:r>
            <a:r>
              <a:rPr lang="en-US" b="0" i="0" dirty="0">
                <a:solidFill>
                  <a:srgbClr val="051E50"/>
                </a:solidFill>
                <a:effectLst/>
                <a:latin typeface="proxima-nova"/>
              </a:rPr>
              <a:t> conversion isn’t a requirement but that it helps the code work between </a:t>
            </a:r>
            <a:r>
              <a:rPr lang="en-US" b="1" i="0" dirty="0">
                <a:solidFill>
                  <a:srgbClr val="051E50"/>
                </a:solidFill>
                <a:effectLst/>
                <a:latin typeface="proxima-nova"/>
              </a:rPr>
              <a:t>OpenCV 3.4.x</a:t>
            </a:r>
            <a:r>
              <a:rPr lang="en-US" b="0" i="0" dirty="0">
                <a:solidFill>
                  <a:srgbClr val="051E50"/>
                </a:solidFill>
                <a:effectLst/>
                <a:latin typeface="proxima-nova"/>
              </a:rPr>
              <a:t> and </a:t>
            </a:r>
            <a:r>
              <a:rPr lang="en-US" b="1" i="0" dirty="0">
                <a:solidFill>
                  <a:srgbClr val="051E50"/>
                </a:solidFill>
                <a:effectLst/>
                <a:latin typeface="proxima-nova"/>
              </a:rPr>
              <a:t>4.x</a:t>
            </a:r>
            <a:r>
              <a:rPr lang="en-US" b="0" i="0" dirty="0">
                <a:solidFill>
                  <a:srgbClr val="051E50"/>
                </a:solidFill>
                <a:effectLst/>
                <a:latin typeface="proxima-nova"/>
              </a:rPr>
              <a:t> versions.</a:t>
            </a:r>
          </a:p>
          <a:p>
            <a:endParaRPr lang="en-IN" dirty="0"/>
          </a:p>
        </p:txBody>
      </p:sp>
    </p:spTree>
    <p:extLst>
      <p:ext uri="{BB962C8B-B14F-4D97-AF65-F5344CB8AC3E}">
        <p14:creationId xmlns:p14="http://schemas.microsoft.com/office/powerpoint/2010/main" val="364360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E371-C198-424F-9CD9-520D6DDC3E84}"/>
              </a:ext>
            </a:extLst>
          </p:cNvPr>
          <p:cNvSpPr>
            <a:spLocks noGrp="1"/>
          </p:cNvSpPr>
          <p:nvPr>
            <p:ph type="title"/>
          </p:nvPr>
        </p:nvSpPr>
        <p:spPr/>
        <p:txBody>
          <a:bodyPr/>
          <a:lstStyle/>
          <a:p>
            <a:r>
              <a:rPr lang="en-US" b="1" u="sng" dirty="0">
                <a:solidFill>
                  <a:srgbClr val="C00000"/>
                </a:solidFill>
              </a:rPr>
              <a:t>PURPOSE OF THE PROJECT</a:t>
            </a:r>
            <a:endParaRPr lang="en-IN" b="1" u="sng" dirty="0">
              <a:solidFill>
                <a:srgbClr val="C00000"/>
              </a:solidFill>
            </a:endParaRPr>
          </a:p>
        </p:txBody>
      </p:sp>
      <p:sp>
        <p:nvSpPr>
          <p:cNvPr id="3" name="Content Placeholder 2">
            <a:extLst>
              <a:ext uri="{FF2B5EF4-FFF2-40B4-BE49-F238E27FC236}">
                <a16:creationId xmlns:a16="http://schemas.microsoft.com/office/drawing/2014/main" id="{BCA6A851-7074-4CA1-B613-DECF835CBEAF}"/>
              </a:ext>
            </a:extLst>
          </p:cNvPr>
          <p:cNvSpPr>
            <a:spLocks noGrp="1"/>
          </p:cNvSpPr>
          <p:nvPr>
            <p:ph idx="1"/>
          </p:nvPr>
        </p:nvSpPr>
        <p:spPr/>
        <p:txBody>
          <a:bodyPr/>
          <a:lstStyle/>
          <a:p>
            <a:r>
              <a:rPr lang="en-US" dirty="0"/>
              <a:t>AI Image </a:t>
            </a:r>
            <a:r>
              <a:rPr lang="en-US" dirty="0" err="1"/>
              <a:t>colourisation</a:t>
            </a:r>
            <a:r>
              <a:rPr lang="en-US" dirty="0"/>
              <a:t> using Open CV and Deep learning will reduce the painstaking task of </a:t>
            </a:r>
            <a:r>
              <a:rPr lang="en-US" dirty="0" err="1"/>
              <a:t>colouring</a:t>
            </a:r>
            <a:r>
              <a:rPr lang="en-US" dirty="0"/>
              <a:t> images using human annotations and other traditional techniques.</a:t>
            </a:r>
          </a:p>
          <a:p>
            <a:r>
              <a:rPr lang="en-US" dirty="0"/>
              <a:t>It will help us preserve many archival videos, photos </a:t>
            </a:r>
            <a:r>
              <a:rPr lang="en-US" dirty="0" err="1"/>
              <a:t>etc</a:t>
            </a:r>
            <a:r>
              <a:rPr lang="en-US" dirty="0"/>
              <a:t> in better quality which may have lost their quality due to not so good </a:t>
            </a:r>
            <a:r>
              <a:rPr lang="en-US" dirty="0" err="1"/>
              <a:t>colouring</a:t>
            </a:r>
            <a:r>
              <a:rPr lang="en-US" dirty="0"/>
              <a:t> techniques in the past.</a:t>
            </a:r>
          </a:p>
          <a:p>
            <a:r>
              <a:rPr lang="en-US" dirty="0"/>
              <a:t>It will also help us bring us life a lot of black and white images for better understanding etc.</a:t>
            </a:r>
          </a:p>
          <a:p>
            <a:r>
              <a:rPr lang="en-US" dirty="0"/>
              <a:t>Last but not least it will help us </a:t>
            </a:r>
            <a:r>
              <a:rPr lang="en-US" dirty="0" err="1"/>
              <a:t>colourise</a:t>
            </a:r>
            <a:r>
              <a:rPr lang="en-US" dirty="0"/>
              <a:t> personal photos of our forefathers for better display and preservation.</a:t>
            </a:r>
            <a:endParaRPr lang="en-IN" dirty="0"/>
          </a:p>
        </p:txBody>
      </p:sp>
    </p:spTree>
    <p:extLst>
      <p:ext uri="{BB962C8B-B14F-4D97-AF65-F5344CB8AC3E}">
        <p14:creationId xmlns:p14="http://schemas.microsoft.com/office/powerpoint/2010/main" val="3779826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C9CE-6EBC-441E-90FB-1A243E0DDFA1}"/>
              </a:ext>
            </a:extLst>
          </p:cNvPr>
          <p:cNvSpPr>
            <a:spLocks noGrp="1"/>
          </p:cNvSpPr>
          <p:nvPr>
            <p:ph type="title"/>
          </p:nvPr>
        </p:nvSpPr>
        <p:spPr/>
        <p:txBody>
          <a:bodyPr>
            <a:normAutofit/>
          </a:bodyPr>
          <a:lstStyle/>
          <a:p>
            <a:r>
              <a:rPr lang="en-US" sz="3600" b="1" u="sng" dirty="0"/>
              <a:t>TEAM MEMBERS:-</a:t>
            </a:r>
            <a:endParaRPr lang="en-IN" sz="3600" b="1" u="sng" dirty="0"/>
          </a:p>
        </p:txBody>
      </p:sp>
      <p:sp>
        <p:nvSpPr>
          <p:cNvPr id="3" name="Content Placeholder 2">
            <a:extLst>
              <a:ext uri="{FF2B5EF4-FFF2-40B4-BE49-F238E27FC236}">
                <a16:creationId xmlns:a16="http://schemas.microsoft.com/office/drawing/2014/main" id="{5188A225-91C8-4995-8E64-3A136C189367}"/>
              </a:ext>
            </a:extLst>
          </p:cNvPr>
          <p:cNvSpPr>
            <a:spLocks noGrp="1"/>
          </p:cNvSpPr>
          <p:nvPr>
            <p:ph idx="1"/>
          </p:nvPr>
        </p:nvSpPr>
        <p:spPr/>
        <p:txBody>
          <a:bodyPr>
            <a:normAutofit/>
          </a:bodyPr>
          <a:lstStyle/>
          <a:p>
            <a:r>
              <a:rPr lang="en-US" sz="3600" dirty="0" err="1"/>
              <a:t>Akshay</a:t>
            </a:r>
            <a:r>
              <a:rPr lang="en-US" sz="3600" dirty="0"/>
              <a:t> Narisetti (RA1911003010684)</a:t>
            </a:r>
          </a:p>
          <a:p>
            <a:r>
              <a:rPr lang="en-US" sz="3600" dirty="0"/>
              <a:t>Parthib Ranjan Ray (RA1911003010664)</a:t>
            </a:r>
          </a:p>
          <a:p>
            <a:r>
              <a:rPr lang="en-US" sz="3600" dirty="0"/>
              <a:t>Pushkar Sinha (RA1911003010676)</a:t>
            </a:r>
          </a:p>
          <a:p>
            <a:r>
              <a:rPr lang="en-US" sz="3600" dirty="0"/>
              <a:t>Rohan </a:t>
            </a:r>
            <a:r>
              <a:rPr lang="en-US" sz="3600" dirty="0" err="1"/>
              <a:t>Garodia</a:t>
            </a:r>
            <a:r>
              <a:rPr lang="en-US" sz="3600" dirty="0"/>
              <a:t> (RA1911003010680)</a:t>
            </a:r>
            <a:endParaRPr lang="en-IN" sz="3600" dirty="0"/>
          </a:p>
        </p:txBody>
      </p:sp>
    </p:spTree>
    <p:extLst>
      <p:ext uri="{BB962C8B-B14F-4D97-AF65-F5344CB8AC3E}">
        <p14:creationId xmlns:p14="http://schemas.microsoft.com/office/powerpoint/2010/main" val="249523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5EB5-4917-415B-973A-0D086AD9D039}"/>
              </a:ext>
            </a:extLst>
          </p:cNvPr>
          <p:cNvSpPr>
            <a:spLocks noGrp="1"/>
          </p:cNvSpPr>
          <p:nvPr>
            <p:ph type="title"/>
          </p:nvPr>
        </p:nvSpPr>
        <p:spPr/>
        <p:txBody>
          <a:bodyPr/>
          <a:lstStyle/>
          <a:p>
            <a:r>
              <a:rPr lang="en-US" b="1" dirty="0">
                <a:solidFill>
                  <a:srgbClr val="FFC000"/>
                </a:solidFill>
              </a:rPr>
              <a:t>WHY AI IS AN IMPORTANT PART OF EVERYDAY LIFE?</a:t>
            </a:r>
            <a:endParaRPr lang="en-IN" b="1" dirty="0">
              <a:solidFill>
                <a:srgbClr val="FFC000"/>
              </a:solidFill>
            </a:endParaRPr>
          </a:p>
        </p:txBody>
      </p:sp>
      <p:sp>
        <p:nvSpPr>
          <p:cNvPr id="3" name="Content Placeholder 2">
            <a:extLst>
              <a:ext uri="{FF2B5EF4-FFF2-40B4-BE49-F238E27FC236}">
                <a16:creationId xmlns:a16="http://schemas.microsoft.com/office/drawing/2014/main" id="{95DC7916-01D7-4795-B564-F3F0DBE4EE2C}"/>
              </a:ext>
            </a:extLst>
          </p:cNvPr>
          <p:cNvSpPr>
            <a:spLocks noGrp="1"/>
          </p:cNvSpPr>
          <p:nvPr>
            <p:ph idx="1"/>
          </p:nvPr>
        </p:nvSpPr>
        <p:spPr/>
        <p:txBody>
          <a:bodyPr>
            <a:normAutofit fontScale="92500"/>
          </a:bodyPr>
          <a:lstStyle/>
          <a:p>
            <a:pPr algn="l"/>
            <a:r>
              <a:rPr lang="en-US" b="0" i="0" dirty="0">
                <a:solidFill>
                  <a:srgbClr val="494949"/>
                </a:solidFill>
                <a:effectLst/>
                <a:latin typeface="Poppins" panose="00000500000000000000" pitchFamily="2" charset="0"/>
              </a:rPr>
              <a:t>Artificial Intelligence (AI) and its multiple sub-domains are being increasingly employed in various industries and businesses to aid in repetitive processes. But there has been a burgeoning interest from established tech giants and startups in using AI to make everyday life a walk in the park.</a:t>
            </a:r>
          </a:p>
          <a:p>
            <a:pPr algn="l"/>
            <a:r>
              <a:rPr lang="en-US" b="0" i="0" dirty="0">
                <a:solidFill>
                  <a:srgbClr val="494949"/>
                </a:solidFill>
                <a:effectLst/>
                <a:latin typeface="Poppins" panose="00000500000000000000" pitchFamily="2" charset="0"/>
              </a:rPr>
              <a:t>AI has been highly instrumental in optimizing the way we entertain ourselves, interact with our mobile devices, to even driving vehicles for us. We tend to encounter Machine Learning (ML) algorithms and </a:t>
            </a:r>
            <a:r>
              <a:rPr lang="en-US" b="0" i="0" u="none" strike="noStrike" dirty="0">
                <a:solidFill>
                  <a:srgbClr val="D8561A"/>
                </a:solidFill>
                <a:effectLst/>
                <a:latin typeface="Poppins" panose="00000500000000000000" pitchFamily="2" charset="0"/>
                <a:hlinkClick r:id="rId2"/>
              </a:rPr>
              <a:t>Natural Language Processing</a:t>
            </a:r>
            <a:r>
              <a:rPr lang="en-US" b="0" i="0" dirty="0">
                <a:solidFill>
                  <a:srgbClr val="494949"/>
                </a:solidFill>
                <a:effectLst/>
                <a:latin typeface="Poppins" panose="00000500000000000000" pitchFamily="2" charset="0"/>
              </a:rPr>
              <a:t> (NLP) in several everyday tasks more than we know.</a:t>
            </a:r>
          </a:p>
          <a:p>
            <a:endParaRPr lang="en-IN" dirty="0"/>
          </a:p>
        </p:txBody>
      </p:sp>
    </p:spTree>
    <p:extLst>
      <p:ext uri="{BB962C8B-B14F-4D97-AF65-F5344CB8AC3E}">
        <p14:creationId xmlns:p14="http://schemas.microsoft.com/office/powerpoint/2010/main" val="425404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2D47-2072-42F8-B9E7-157E3FE08F29}"/>
              </a:ext>
            </a:extLst>
          </p:cNvPr>
          <p:cNvSpPr>
            <a:spLocks noGrp="1"/>
          </p:cNvSpPr>
          <p:nvPr>
            <p:ph type="title"/>
          </p:nvPr>
        </p:nvSpPr>
        <p:spPr/>
        <p:txBody>
          <a:bodyPr/>
          <a:lstStyle/>
          <a:p>
            <a:r>
              <a:rPr lang="en-US" b="1" u="sng" dirty="0">
                <a:solidFill>
                  <a:srgbClr val="33BD36"/>
                </a:solidFill>
              </a:rPr>
              <a:t>SOME APPLICATIONS OF AI IN EVERYDAY LIFE</a:t>
            </a:r>
            <a:endParaRPr lang="en-IN" b="1" u="sng" dirty="0">
              <a:solidFill>
                <a:srgbClr val="33BD36"/>
              </a:solidFill>
            </a:endParaRPr>
          </a:p>
        </p:txBody>
      </p:sp>
      <p:sp>
        <p:nvSpPr>
          <p:cNvPr id="3" name="Content Placeholder 2">
            <a:extLst>
              <a:ext uri="{FF2B5EF4-FFF2-40B4-BE49-F238E27FC236}">
                <a16:creationId xmlns:a16="http://schemas.microsoft.com/office/drawing/2014/main" id="{0208EFA9-C2E9-4615-B36D-7A52546E2E50}"/>
              </a:ext>
            </a:extLst>
          </p:cNvPr>
          <p:cNvSpPr>
            <a:spLocks noGrp="1"/>
          </p:cNvSpPr>
          <p:nvPr>
            <p:ph idx="1"/>
          </p:nvPr>
        </p:nvSpPr>
        <p:spPr>
          <a:xfrm>
            <a:off x="1451579" y="2015732"/>
            <a:ext cx="9603275" cy="4335192"/>
          </a:xfrm>
        </p:spPr>
        <p:txBody>
          <a:bodyPr>
            <a:normAutofit lnSpcReduction="10000"/>
          </a:bodyPr>
          <a:lstStyle/>
          <a:p>
            <a:r>
              <a:rPr lang="en-US" b="0" i="0" dirty="0">
                <a:solidFill>
                  <a:srgbClr val="494949"/>
                </a:solidFill>
                <a:effectLst/>
                <a:latin typeface="Poppins" panose="00000500000000000000" pitchFamily="2" charset="0"/>
              </a:rPr>
              <a:t>AI and ML-powered software and devices are mimicking human thought patterns to facilitate the digital transformation of society. AI systems perceive their environment, deal with what they perceive, solve problems and act to help with tasks to make everyday life easier.</a:t>
            </a:r>
          </a:p>
          <a:p>
            <a:r>
              <a:rPr lang="en-US" dirty="0">
                <a:solidFill>
                  <a:srgbClr val="494949"/>
                </a:solidFill>
                <a:latin typeface="Poppins" panose="00000500000000000000" pitchFamily="2" charset="0"/>
              </a:rPr>
              <a:t>Some applications are as follows:-</a:t>
            </a:r>
          </a:p>
          <a:p>
            <a:r>
              <a:rPr lang="en-IN" b="1" i="0" dirty="0">
                <a:solidFill>
                  <a:srgbClr val="494949"/>
                </a:solidFill>
                <a:effectLst/>
                <a:latin typeface="Poppins" panose="00000500000000000000" pitchFamily="2" charset="0"/>
              </a:rPr>
              <a:t>Voice Assistants</a:t>
            </a:r>
            <a:endParaRPr lang="en-US" b="1" i="0" dirty="0">
              <a:solidFill>
                <a:srgbClr val="494949"/>
              </a:solidFill>
              <a:effectLst/>
              <a:latin typeface="Poppins" panose="00000500000000000000" pitchFamily="2" charset="0"/>
            </a:endParaRPr>
          </a:p>
          <a:p>
            <a:r>
              <a:rPr lang="en-IN" b="1" i="0" dirty="0">
                <a:solidFill>
                  <a:srgbClr val="494949"/>
                </a:solidFill>
                <a:effectLst/>
                <a:latin typeface="Poppins" panose="00000500000000000000" pitchFamily="2" charset="0"/>
              </a:rPr>
              <a:t>Entertainment Streaming Apps</a:t>
            </a:r>
          </a:p>
          <a:p>
            <a:r>
              <a:rPr lang="en-IN" b="1" i="0" dirty="0">
                <a:solidFill>
                  <a:srgbClr val="494949"/>
                </a:solidFill>
                <a:effectLst/>
                <a:latin typeface="Poppins" panose="00000500000000000000" pitchFamily="2" charset="0"/>
              </a:rPr>
              <a:t>Personalized Marketing</a:t>
            </a:r>
            <a:endParaRPr lang="en-IN" b="1" dirty="0">
              <a:solidFill>
                <a:srgbClr val="494949"/>
              </a:solidFill>
              <a:latin typeface="Poppins" panose="00000500000000000000" pitchFamily="2" charset="0"/>
            </a:endParaRPr>
          </a:p>
          <a:p>
            <a:r>
              <a:rPr lang="en-IN" b="1" i="0" dirty="0">
                <a:solidFill>
                  <a:srgbClr val="494949"/>
                </a:solidFill>
                <a:effectLst/>
                <a:latin typeface="Poppins" panose="00000500000000000000" pitchFamily="2" charset="0"/>
              </a:rPr>
              <a:t>Smart Input Keyboards</a:t>
            </a:r>
          </a:p>
          <a:p>
            <a:r>
              <a:rPr lang="en-IN" b="1" i="0" dirty="0">
                <a:solidFill>
                  <a:srgbClr val="494949"/>
                </a:solidFill>
                <a:effectLst/>
                <a:latin typeface="Poppins" panose="00000500000000000000" pitchFamily="2" charset="0"/>
              </a:rPr>
              <a:t>Navigation and Travel and many more……………..</a:t>
            </a:r>
            <a:endParaRPr lang="en-US" b="1" dirty="0">
              <a:solidFill>
                <a:srgbClr val="494949"/>
              </a:solidFill>
              <a:latin typeface="Poppins" panose="00000500000000000000" pitchFamily="2" charset="0"/>
            </a:endParaRPr>
          </a:p>
          <a:p>
            <a:endParaRPr lang="en-IN" dirty="0"/>
          </a:p>
        </p:txBody>
      </p:sp>
    </p:spTree>
    <p:extLst>
      <p:ext uri="{BB962C8B-B14F-4D97-AF65-F5344CB8AC3E}">
        <p14:creationId xmlns:p14="http://schemas.microsoft.com/office/powerpoint/2010/main" val="399338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3B3A-39FC-42E7-864D-8F647AB3248E}"/>
              </a:ext>
            </a:extLst>
          </p:cNvPr>
          <p:cNvSpPr>
            <a:spLocks noGrp="1"/>
          </p:cNvSpPr>
          <p:nvPr>
            <p:ph type="title"/>
          </p:nvPr>
        </p:nvSpPr>
        <p:spPr/>
        <p:txBody>
          <a:bodyPr/>
          <a:lstStyle/>
          <a:p>
            <a:r>
              <a:rPr lang="en-US" b="1" u="sng" dirty="0">
                <a:solidFill>
                  <a:srgbClr val="7030A0"/>
                </a:solidFill>
              </a:rPr>
              <a:t>AI IMAGE COLOURIZER AND ITS NEED IN TODAYS WORLD</a:t>
            </a:r>
            <a:endParaRPr lang="en-IN" b="1" u="sng" dirty="0">
              <a:solidFill>
                <a:srgbClr val="7030A0"/>
              </a:solidFill>
            </a:endParaRPr>
          </a:p>
        </p:txBody>
      </p:sp>
      <p:sp>
        <p:nvSpPr>
          <p:cNvPr id="3" name="Content Placeholder 2">
            <a:extLst>
              <a:ext uri="{FF2B5EF4-FFF2-40B4-BE49-F238E27FC236}">
                <a16:creationId xmlns:a16="http://schemas.microsoft.com/office/drawing/2014/main" id="{53B7B3E3-D414-4FCC-913D-8ECB7CBA364B}"/>
              </a:ext>
            </a:extLst>
          </p:cNvPr>
          <p:cNvSpPr>
            <a:spLocks noGrp="1"/>
          </p:cNvSpPr>
          <p:nvPr>
            <p:ph idx="1"/>
          </p:nvPr>
        </p:nvSpPr>
        <p:spPr>
          <a:xfrm>
            <a:off x="1451579" y="2015733"/>
            <a:ext cx="9603275" cy="3877992"/>
          </a:xfrm>
        </p:spPr>
        <p:txBody>
          <a:bodyPr>
            <a:normAutofit fontScale="85000" lnSpcReduction="20000"/>
          </a:bodyPr>
          <a:lstStyle/>
          <a:p>
            <a:r>
              <a:rPr lang="en-US" b="0" i="0" dirty="0">
                <a:solidFill>
                  <a:srgbClr val="051E50"/>
                </a:solidFill>
                <a:effectLst/>
                <a:latin typeface="proxima-nova"/>
              </a:rPr>
              <a:t>Image colorization is the process of taking an </a:t>
            </a:r>
            <a:r>
              <a:rPr lang="en-US" b="1" i="0" dirty="0">
                <a:solidFill>
                  <a:srgbClr val="051E50"/>
                </a:solidFill>
                <a:effectLst/>
                <a:latin typeface="proxima-nova"/>
              </a:rPr>
              <a:t>input grayscale (black and white) image</a:t>
            </a:r>
            <a:r>
              <a:rPr lang="en-US" b="0" i="0" dirty="0">
                <a:solidFill>
                  <a:srgbClr val="051E50"/>
                </a:solidFill>
                <a:effectLst/>
                <a:latin typeface="proxima-nova"/>
              </a:rPr>
              <a:t> and then producing an </a:t>
            </a:r>
            <a:r>
              <a:rPr lang="en-US" b="1" i="0" dirty="0">
                <a:solidFill>
                  <a:srgbClr val="051E50"/>
                </a:solidFill>
                <a:effectLst/>
                <a:latin typeface="proxima-nova"/>
              </a:rPr>
              <a:t>output colorized image</a:t>
            </a:r>
            <a:r>
              <a:rPr lang="en-US" b="0" i="0" dirty="0">
                <a:solidFill>
                  <a:srgbClr val="051E50"/>
                </a:solidFill>
                <a:effectLst/>
                <a:latin typeface="proxima-nova"/>
              </a:rPr>
              <a:t> that represents the semantic colors and tones of the input (for example, an ocean on a clear sunny day must be plausibly “blue” — it can’t be colored “hot pink” by the model).</a:t>
            </a:r>
          </a:p>
          <a:p>
            <a:pPr algn="l"/>
            <a:r>
              <a:rPr lang="en-US" b="1" i="0" dirty="0">
                <a:solidFill>
                  <a:srgbClr val="051E50"/>
                </a:solidFill>
                <a:effectLst/>
                <a:latin typeface="proxima-nova"/>
              </a:rPr>
              <a:t>Previous methods for image colorization either:</a:t>
            </a:r>
          </a:p>
          <a:p>
            <a:pPr algn="l">
              <a:buFont typeface="+mj-lt"/>
              <a:buAutoNum type="arabicPeriod"/>
            </a:pPr>
            <a:r>
              <a:rPr lang="en-US" b="1" i="0" dirty="0">
                <a:solidFill>
                  <a:srgbClr val="051E50"/>
                </a:solidFill>
                <a:effectLst/>
                <a:latin typeface="proxima-nova"/>
              </a:rPr>
              <a:t>Relied on significant human interaction and annotation</a:t>
            </a:r>
          </a:p>
          <a:p>
            <a:pPr algn="l">
              <a:buFont typeface="+mj-lt"/>
              <a:buAutoNum type="arabicPeriod"/>
            </a:pPr>
            <a:r>
              <a:rPr lang="en-US" b="1" i="0" dirty="0">
                <a:solidFill>
                  <a:srgbClr val="051E50"/>
                </a:solidFill>
                <a:effectLst/>
                <a:latin typeface="proxima-nova"/>
              </a:rPr>
              <a:t>Produced desaturated colorization</a:t>
            </a:r>
          </a:p>
          <a:p>
            <a:pPr marL="0" indent="0" algn="l">
              <a:buNone/>
            </a:pPr>
            <a:r>
              <a:rPr lang="en-US" b="0" i="0" dirty="0">
                <a:solidFill>
                  <a:srgbClr val="051E50"/>
                </a:solidFill>
                <a:effectLst/>
                <a:latin typeface="proxima-nova"/>
              </a:rPr>
              <a:t>The novel approach we are going to use here today instead relies on deep learning. We will utilize a Convolutional Neural Network capable of colorizing black and white images with results that can even “fool” humans!</a:t>
            </a:r>
          </a:p>
          <a:p>
            <a:pPr marL="0" indent="0" algn="l">
              <a:buNone/>
            </a:pPr>
            <a:r>
              <a:rPr lang="en-US" b="1" dirty="0">
                <a:solidFill>
                  <a:srgbClr val="051E50"/>
                </a:solidFill>
                <a:latin typeface="proxima-nova"/>
              </a:rPr>
              <a:t>This was done to revive many classic photographs, films and videos and make it more vivid and </a:t>
            </a:r>
            <a:r>
              <a:rPr lang="en-US" b="1" dirty="0" err="1">
                <a:solidFill>
                  <a:srgbClr val="051E50"/>
                </a:solidFill>
                <a:latin typeface="proxima-nova"/>
              </a:rPr>
              <a:t>colourful</a:t>
            </a:r>
            <a:r>
              <a:rPr lang="en-US" b="1" dirty="0">
                <a:solidFill>
                  <a:srgbClr val="051E50"/>
                </a:solidFill>
                <a:latin typeface="proxima-nova"/>
              </a:rPr>
              <a:t> for the human brain to remember better as visual learning is the best learning.</a:t>
            </a:r>
            <a:endParaRPr lang="en-US" b="1" i="0" dirty="0">
              <a:solidFill>
                <a:srgbClr val="051E50"/>
              </a:solidFill>
              <a:effectLst/>
              <a:latin typeface="proxima-nova"/>
            </a:endParaRPr>
          </a:p>
          <a:p>
            <a:pPr algn="l">
              <a:buFont typeface="+mj-lt"/>
              <a:buAutoNum type="arabicPeriod"/>
            </a:pPr>
            <a:endParaRPr lang="en-US" b="1" i="0" dirty="0">
              <a:solidFill>
                <a:srgbClr val="051E50"/>
              </a:solidFill>
              <a:effectLst/>
              <a:latin typeface="proxima-nova"/>
            </a:endParaRPr>
          </a:p>
          <a:p>
            <a:endParaRPr lang="en-IN" dirty="0"/>
          </a:p>
        </p:txBody>
      </p:sp>
    </p:spTree>
    <p:extLst>
      <p:ext uri="{BB962C8B-B14F-4D97-AF65-F5344CB8AC3E}">
        <p14:creationId xmlns:p14="http://schemas.microsoft.com/office/powerpoint/2010/main" val="116833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2BAD-2F28-4C18-954F-F2D7F14CABDE}"/>
              </a:ext>
            </a:extLst>
          </p:cNvPr>
          <p:cNvSpPr>
            <a:spLocks noGrp="1"/>
          </p:cNvSpPr>
          <p:nvPr>
            <p:ph type="title"/>
          </p:nvPr>
        </p:nvSpPr>
        <p:spPr/>
        <p:txBody>
          <a:bodyPr/>
          <a:lstStyle/>
          <a:p>
            <a:r>
              <a:rPr lang="en-US" b="1" u="sng" dirty="0">
                <a:solidFill>
                  <a:srgbClr val="002060"/>
                </a:solidFill>
              </a:rPr>
              <a:t>TECHNIQUE </a:t>
            </a:r>
            <a:r>
              <a:rPr lang="en-US" b="1" u="sng" dirty="0" err="1">
                <a:solidFill>
                  <a:srgbClr val="002060"/>
                </a:solidFill>
              </a:rPr>
              <a:t>GoING</a:t>
            </a:r>
            <a:r>
              <a:rPr lang="en-US" b="1" u="sng" dirty="0">
                <a:solidFill>
                  <a:srgbClr val="002060"/>
                </a:solidFill>
              </a:rPr>
              <a:t> ON BEHIND FOR COLOURISING</a:t>
            </a:r>
            <a:endParaRPr lang="en-IN" b="1" u="sng" dirty="0">
              <a:solidFill>
                <a:srgbClr val="002060"/>
              </a:solidFill>
            </a:endParaRPr>
          </a:p>
        </p:txBody>
      </p:sp>
      <p:pic>
        <p:nvPicPr>
          <p:cNvPr id="4098" name="Picture 2">
            <a:extLst>
              <a:ext uri="{FF2B5EF4-FFF2-40B4-BE49-F238E27FC236}">
                <a16:creationId xmlns:a16="http://schemas.microsoft.com/office/drawing/2014/main" id="{75310056-C0C3-4916-A830-BC5A3AD804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298" y="2103120"/>
            <a:ext cx="11119204" cy="385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95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F66F-E1EA-47CE-BA7A-50858E00B240}"/>
              </a:ext>
            </a:extLst>
          </p:cNvPr>
          <p:cNvSpPr>
            <a:spLocks noGrp="1"/>
          </p:cNvSpPr>
          <p:nvPr>
            <p:ph type="title"/>
          </p:nvPr>
        </p:nvSpPr>
        <p:spPr/>
        <p:txBody>
          <a:bodyPr/>
          <a:lstStyle/>
          <a:p>
            <a:r>
              <a:rPr lang="en-US" b="1" u="sng" dirty="0">
                <a:solidFill>
                  <a:schemeClr val="accent2">
                    <a:lumMod val="75000"/>
                  </a:schemeClr>
                </a:solidFill>
                <a:highlight>
                  <a:srgbClr val="FFFF00"/>
                </a:highlight>
              </a:rPr>
              <a:t>SOME EXAMPLES OF THE PROCESS WE USED</a:t>
            </a:r>
            <a:endParaRPr lang="en-IN" b="1" u="sng" dirty="0">
              <a:solidFill>
                <a:schemeClr val="accent2">
                  <a:lumMod val="75000"/>
                </a:schemeClr>
              </a:solidFill>
              <a:highlight>
                <a:srgbClr val="FFFF00"/>
              </a:highlight>
            </a:endParaRPr>
          </a:p>
        </p:txBody>
      </p:sp>
      <p:pic>
        <p:nvPicPr>
          <p:cNvPr id="4" name="Content Placeholder 3">
            <a:extLst>
              <a:ext uri="{FF2B5EF4-FFF2-40B4-BE49-F238E27FC236}">
                <a16:creationId xmlns:a16="http://schemas.microsoft.com/office/drawing/2014/main" id="{D6EB54F2-1EB9-438D-8041-3040DF0BCF81}"/>
              </a:ext>
            </a:extLst>
          </p:cNvPr>
          <p:cNvPicPr>
            <a:picLocks noGrp="1" noChangeAspect="1"/>
          </p:cNvPicPr>
          <p:nvPr>
            <p:ph idx="1"/>
          </p:nvPr>
        </p:nvPicPr>
        <p:blipFill>
          <a:blip r:embed="rId2"/>
          <a:stretch>
            <a:fillRect/>
          </a:stretch>
        </p:blipFill>
        <p:spPr>
          <a:xfrm>
            <a:off x="538216" y="2057444"/>
            <a:ext cx="5715000" cy="3333750"/>
          </a:xfrm>
          <a:prstGeom prst="rect">
            <a:avLst/>
          </a:prstGeom>
        </p:spPr>
      </p:pic>
      <p:pic>
        <p:nvPicPr>
          <p:cNvPr id="1026" name="Picture 2">
            <a:extLst>
              <a:ext uri="{FF2B5EF4-FFF2-40B4-BE49-F238E27FC236}">
                <a16:creationId xmlns:a16="http://schemas.microsoft.com/office/drawing/2014/main" id="{C7D72DCC-BBB1-47A4-9692-95577EA65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2461" y="2057444"/>
            <a:ext cx="4357161" cy="322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24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4DEB-7FBC-46CB-A7CE-81FFBD283D76}"/>
              </a:ext>
            </a:extLst>
          </p:cNvPr>
          <p:cNvSpPr>
            <a:spLocks noGrp="1"/>
          </p:cNvSpPr>
          <p:nvPr>
            <p:ph type="title"/>
          </p:nvPr>
        </p:nvSpPr>
        <p:spPr/>
        <p:txBody>
          <a:bodyPr>
            <a:normAutofit fontScale="90000"/>
          </a:bodyPr>
          <a:lstStyle/>
          <a:p>
            <a:r>
              <a:rPr lang="en-US" b="1" i="0" dirty="0">
                <a:solidFill>
                  <a:srgbClr val="00B0F0"/>
                </a:solidFill>
                <a:effectLst/>
                <a:latin typeface="proxima-nova"/>
              </a:rPr>
              <a:t>How can we colorize black and white images with deep learning?</a:t>
            </a:r>
            <a:br>
              <a:rPr lang="en-US" b="1" i="0" dirty="0">
                <a:solidFill>
                  <a:srgbClr val="051E50"/>
                </a:solidFill>
                <a:effectLst/>
                <a:latin typeface="proxima-nova"/>
              </a:rPr>
            </a:br>
            <a:endParaRPr lang="en-IN" dirty="0"/>
          </a:p>
        </p:txBody>
      </p:sp>
      <p:sp>
        <p:nvSpPr>
          <p:cNvPr id="3" name="Content Placeholder 2">
            <a:extLst>
              <a:ext uri="{FF2B5EF4-FFF2-40B4-BE49-F238E27FC236}">
                <a16:creationId xmlns:a16="http://schemas.microsoft.com/office/drawing/2014/main" id="{5F89554A-BEEC-4E29-8C8E-1EA8669E142D}"/>
              </a:ext>
            </a:extLst>
          </p:cNvPr>
          <p:cNvSpPr>
            <a:spLocks noGrp="1"/>
          </p:cNvSpPr>
          <p:nvPr>
            <p:ph idx="1"/>
          </p:nvPr>
        </p:nvSpPr>
        <p:spPr>
          <a:xfrm>
            <a:off x="1451579" y="2015732"/>
            <a:ext cx="9936857" cy="4110748"/>
          </a:xfrm>
        </p:spPr>
        <p:txBody>
          <a:bodyPr>
            <a:normAutofit fontScale="70000" lnSpcReduction="20000"/>
          </a:bodyPr>
          <a:lstStyle/>
          <a:p>
            <a:r>
              <a:rPr lang="en-US" dirty="0"/>
              <a:t>The technique </a:t>
            </a:r>
            <a:r>
              <a:rPr lang="en-US" b="0" i="0" dirty="0">
                <a:solidFill>
                  <a:srgbClr val="051E50"/>
                </a:solidFill>
                <a:effectLst/>
                <a:latin typeface="proxima-nova"/>
              </a:rPr>
              <a:t>we’ll be covering here today is from Zhang et al.’s 2016 ECCV paper, </a:t>
            </a:r>
            <a:r>
              <a:rPr lang="en-US" b="1" i="1" u="none" strike="noStrike" dirty="0">
                <a:solidFill>
                  <a:srgbClr val="169FE6"/>
                </a:solidFill>
                <a:effectLst/>
                <a:latin typeface="proxima-nova"/>
                <a:hlinkClick r:id="rId2"/>
              </a:rPr>
              <a:t>Colorful Image Colorization</a:t>
            </a:r>
            <a:r>
              <a:rPr lang="en-US" b="0" i="0" dirty="0">
                <a:solidFill>
                  <a:srgbClr val="051E50"/>
                </a:solidFill>
                <a:effectLst/>
                <a:latin typeface="proxima-nova"/>
              </a:rPr>
              <a:t>.</a:t>
            </a:r>
          </a:p>
          <a:p>
            <a:r>
              <a:rPr lang="en-US" b="0" i="0" dirty="0">
                <a:solidFill>
                  <a:srgbClr val="051E50"/>
                </a:solidFill>
                <a:effectLst/>
                <a:latin typeface="proxima-nova"/>
              </a:rPr>
              <a:t>Zhang et al. decided to attack the problem of image colorization by using Convolutional Neural Networks to “hallucinate” what an input grayscale image would look like when colorized.</a:t>
            </a:r>
          </a:p>
          <a:p>
            <a:r>
              <a:rPr lang="en-US" b="0" i="0" dirty="0">
                <a:solidFill>
                  <a:srgbClr val="051E50"/>
                </a:solidFill>
                <a:effectLst/>
                <a:latin typeface="proxima-nova"/>
              </a:rPr>
              <a:t>To train the network Zhang et al. started with the </a:t>
            </a:r>
            <a:r>
              <a:rPr lang="en-US" b="1" i="0" u="none" strike="noStrike" dirty="0">
                <a:solidFill>
                  <a:srgbClr val="169FE6"/>
                </a:solidFill>
                <a:effectLst/>
                <a:latin typeface="proxima-nova"/>
                <a:hlinkClick r:id="rId3"/>
              </a:rPr>
              <a:t>ImageNet dataset</a:t>
            </a:r>
            <a:r>
              <a:rPr lang="en-US" b="0" i="0" dirty="0">
                <a:solidFill>
                  <a:srgbClr val="051E50"/>
                </a:solidFill>
                <a:effectLst/>
                <a:latin typeface="proxima-nova"/>
              </a:rPr>
              <a:t> and converted all images from the RGB color space to the </a:t>
            </a:r>
            <a:r>
              <a:rPr lang="en-US" b="1" i="0" dirty="0">
                <a:solidFill>
                  <a:srgbClr val="051E50"/>
                </a:solidFill>
                <a:effectLst/>
                <a:latin typeface="proxima-nova"/>
              </a:rPr>
              <a:t>Lab color space.</a:t>
            </a:r>
          </a:p>
          <a:p>
            <a:pPr algn="l"/>
            <a:r>
              <a:rPr lang="en-US" b="0" i="0" dirty="0">
                <a:solidFill>
                  <a:srgbClr val="051E50"/>
                </a:solidFill>
                <a:effectLst/>
                <a:latin typeface="proxima-nova"/>
              </a:rPr>
              <a:t>Similar to the RGB color space, the Lab color space has </a:t>
            </a:r>
            <a:r>
              <a:rPr lang="en-US" b="0" i="1" dirty="0">
                <a:solidFill>
                  <a:srgbClr val="051E50"/>
                </a:solidFill>
                <a:effectLst/>
                <a:latin typeface="proxima-nova"/>
              </a:rPr>
              <a:t>three channels</a:t>
            </a:r>
            <a:r>
              <a:rPr lang="en-US" b="0" i="0" dirty="0">
                <a:solidFill>
                  <a:srgbClr val="051E50"/>
                </a:solidFill>
                <a:effectLst/>
                <a:latin typeface="proxima-nova"/>
              </a:rPr>
              <a:t>. But </a:t>
            </a:r>
            <a:r>
              <a:rPr lang="en-US" b="0" i="1" dirty="0">
                <a:solidFill>
                  <a:srgbClr val="051E50"/>
                </a:solidFill>
                <a:effectLst/>
                <a:latin typeface="proxima-nova"/>
              </a:rPr>
              <a:t>unlike</a:t>
            </a:r>
            <a:r>
              <a:rPr lang="en-US" b="0" i="0" dirty="0">
                <a:solidFill>
                  <a:srgbClr val="051E50"/>
                </a:solidFill>
                <a:effectLst/>
                <a:latin typeface="proxima-nova"/>
              </a:rPr>
              <a:t> the RGB color space, Lab encodes color information differently:</a:t>
            </a:r>
          </a:p>
          <a:p>
            <a:pPr algn="l">
              <a:buFont typeface="Arial" panose="020B0604020202020204" pitchFamily="34" charset="0"/>
              <a:buChar char="•"/>
            </a:pPr>
            <a:r>
              <a:rPr lang="en-US" b="0" i="0" dirty="0">
                <a:solidFill>
                  <a:srgbClr val="051E50"/>
                </a:solidFill>
                <a:effectLst/>
                <a:latin typeface="proxima-nova"/>
              </a:rPr>
              <a:t>The </a:t>
            </a:r>
            <a:r>
              <a:rPr lang="en-US" b="1" i="1" dirty="0">
                <a:solidFill>
                  <a:srgbClr val="051E50"/>
                </a:solidFill>
                <a:effectLst/>
                <a:latin typeface="proxima-nova"/>
              </a:rPr>
              <a:t>L</a:t>
            </a:r>
            <a:r>
              <a:rPr lang="en-US" b="1" i="0" dirty="0">
                <a:solidFill>
                  <a:srgbClr val="051E50"/>
                </a:solidFill>
                <a:effectLst/>
                <a:latin typeface="proxima-nova"/>
              </a:rPr>
              <a:t> channel</a:t>
            </a:r>
            <a:r>
              <a:rPr lang="en-US" b="0" i="0" dirty="0">
                <a:solidFill>
                  <a:srgbClr val="051E50"/>
                </a:solidFill>
                <a:effectLst/>
                <a:latin typeface="proxima-nova"/>
              </a:rPr>
              <a:t> encodes lightness intensity only</a:t>
            </a:r>
          </a:p>
          <a:p>
            <a:pPr algn="l">
              <a:buFont typeface="Arial" panose="020B0604020202020204" pitchFamily="34" charset="0"/>
              <a:buChar char="•"/>
            </a:pPr>
            <a:r>
              <a:rPr lang="en-US" b="0" i="0" dirty="0">
                <a:solidFill>
                  <a:srgbClr val="051E50"/>
                </a:solidFill>
                <a:effectLst/>
                <a:latin typeface="proxima-nova"/>
              </a:rPr>
              <a:t>The </a:t>
            </a:r>
            <a:r>
              <a:rPr lang="en-US" b="1" i="1" dirty="0">
                <a:solidFill>
                  <a:srgbClr val="051E50"/>
                </a:solidFill>
                <a:effectLst/>
                <a:latin typeface="proxima-nova"/>
              </a:rPr>
              <a:t>a</a:t>
            </a:r>
            <a:r>
              <a:rPr lang="en-US" b="1" i="0" dirty="0">
                <a:solidFill>
                  <a:srgbClr val="051E50"/>
                </a:solidFill>
                <a:effectLst/>
                <a:latin typeface="proxima-nova"/>
              </a:rPr>
              <a:t> channel</a:t>
            </a:r>
            <a:r>
              <a:rPr lang="en-US" b="0" i="0" dirty="0">
                <a:solidFill>
                  <a:srgbClr val="051E50"/>
                </a:solidFill>
                <a:effectLst/>
                <a:latin typeface="proxima-nova"/>
              </a:rPr>
              <a:t> encodes green-red.</a:t>
            </a:r>
          </a:p>
          <a:p>
            <a:pPr algn="l">
              <a:buFont typeface="Arial" panose="020B0604020202020204" pitchFamily="34" charset="0"/>
              <a:buChar char="•"/>
            </a:pPr>
            <a:r>
              <a:rPr lang="en-US" b="0" i="0" dirty="0">
                <a:solidFill>
                  <a:srgbClr val="051E50"/>
                </a:solidFill>
                <a:effectLst/>
                <a:latin typeface="proxima-nova"/>
              </a:rPr>
              <a:t>And the </a:t>
            </a:r>
            <a:r>
              <a:rPr lang="en-US" b="1" i="1" dirty="0">
                <a:solidFill>
                  <a:srgbClr val="051E50"/>
                </a:solidFill>
                <a:effectLst/>
                <a:latin typeface="proxima-nova"/>
              </a:rPr>
              <a:t>b</a:t>
            </a:r>
            <a:r>
              <a:rPr lang="en-US" b="1" i="0" dirty="0">
                <a:solidFill>
                  <a:srgbClr val="051E50"/>
                </a:solidFill>
                <a:effectLst/>
                <a:latin typeface="proxima-nova"/>
              </a:rPr>
              <a:t> channel</a:t>
            </a:r>
            <a:r>
              <a:rPr lang="en-US" b="0" i="0" dirty="0">
                <a:solidFill>
                  <a:srgbClr val="051E50"/>
                </a:solidFill>
                <a:effectLst/>
                <a:latin typeface="proxima-nova"/>
              </a:rPr>
              <a:t> encodes blue-yellow</a:t>
            </a:r>
          </a:p>
          <a:p>
            <a:pPr algn="l"/>
            <a:r>
              <a:rPr lang="en-US" b="0" i="0" dirty="0">
                <a:solidFill>
                  <a:srgbClr val="051E50"/>
                </a:solidFill>
                <a:effectLst/>
                <a:latin typeface="proxima-nova"/>
              </a:rPr>
              <a:t>Since the </a:t>
            </a:r>
            <a:r>
              <a:rPr lang="en-US" b="0" i="1" dirty="0">
                <a:solidFill>
                  <a:srgbClr val="051E50"/>
                </a:solidFill>
                <a:effectLst/>
                <a:latin typeface="proxima-nova"/>
              </a:rPr>
              <a:t>L</a:t>
            </a:r>
            <a:r>
              <a:rPr lang="en-US" b="0" i="0" dirty="0">
                <a:solidFill>
                  <a:srgbClr val="051E50"/>
                </a:solidFill>
                <a:effectLst/>
                <a:latin typeface="proxima-nova"/>
              </a:rPr>
              <a:t> channel encodes only the intensity, </a:t>
            </a:r>
            <a:r>
              <a:rPr lang="en-US" b="1" i="0" dirty="0">
                <a:solidFill>
                  <a:srgbClr val="051E50"/>
                </a:solidFill>
                <a:effectLst/>
                <a:latin typeface="proxima-nova"/>
              </a:rPr>
              <a:t>we can use the </a:t>
            </a:r>
            <a:r>
              <a:rPr lang="en-US" b="1" i="1" dirty="0">
                <a:solidFill>
                  <a:srgbClr val="051E50"/>
                </a:solidFill>
                <a:effectLst/>
                <a:latin typeface="proxima-nova"/>
              </a:rPr>
              <a:t>L</a:t>
            </a:r>
            <a:r>
              <a:rPr lang="en-US" b="1" i="0" dirty="0">
                <a:solidFill>
                  <a:srgbClr val="051E50"/>
                </a:solidFill>
                <a:effectLst/>
                <a:latin typeface="proxima-nova"/>
              </a:rPr>
              <a:t> channel as our grayscale input to the network.</a:t>
            </a:r>
            <a:endParaRPr lang="en-US" b="0" i="0" dirty="0">
              <a:solidFill>
                <a:srgbClr val="051E50"/>
              </a:solidFill>
              <a:effectLst/>
              <a:latin typeface="proxima-nova"/>
            </a:endParaRPr>
          </a:p>
          <a:p>
            <a:pPr algn="l"/>
            <a:r>
              <a:rPr lang="en-US" b="0" i="0" dirty="0">
                <a:solidFill>
                  <a:srgbClr val="051E50"/>
                </a:solidFill>
                <a:effectLst/>
                <a:latin typeface="proxima-nova"/>
              </a:rPr>
              <a:t>From there the network must </a:t>
            </a:r>
            <a:r>
              <a:rPr lang="en-US" b="1" i="0" dirty="0">
                <a:solidFill>
                  <a:srgbClr val="051E50"/>
                </a:solidFill>
                <a:effectLst/>
                <a:latin typeface="proxima-nova"/>
              </a:rPr>
              <a:t>learn to predict the </a:t>
            </a:r>
            <a:r>
              <a:rPr lang="en-US" b="1" i="1" dirty="0">
                <a:solidFill>
                  <a:srgbClr val="051E50"/>
                </a:solidFill>
                <a:effectLst/>
                <a:latin typeface="proxima-nova"/>
              </a:rPr>
              <a:t>a</a:t>
            </a:r>
            <a:r>
              <a:rPr lang="en-US" b="1" i="0" dirty="0">
                <a:solidFill>
                  <a:srgbClr val="051E50"/>
                </a:solidFill>
                <a:effectLst/>
                <a:latin typeface="proxima-nova"/>
              </a:rPr>
              <a:t> and </a:t>
            </a:r>
            <a:r>
              <a:rPr lang="en-US" b="1" i="1" dirty="0">
                <a:solidFill>
                  <a:srgbClr val="051E50"/>
                </a:solidFill>
                <a:effectLst/>
                <a:latin typeface="proxima-nova"/>
              </a:rPr>
              <a:t>b</a:t>
            </a:r>
            <a:r>
              <a:rPr lang="en-US" b="1" i="0" dirty="0">
                <a:solidFill>
                  <a:srgbClr val="051E50"/>
                </a:solidFill>
                <a:effectLst/>
                <a:latin typeface="proxima-nova"/>
              </a:rPr>
              <a:t> channels. </a:t>
            </a:r>
            <a:r>
              <a:rPr lang="en-US" b="0" i="0" dirty="0">
                <a:solidFill>
                  <a:srgbClr val="051E50"/>
                </a:solidFill>
                <a:effectLst/>
                <a:latin typeface="proxima-nova"/>
              </a:rPr>
              <a:t>Given the </a:t>
            </a:r>
            <a:r>
              <a:rPr lang="en-US" b="1" i="0" dirty="0">
                <a:solidFill>
                  <a:srgbClr val="051E50"/>
                </a:solidFill>
                <a:effectLst/>
                <a:latin typeface="proxima-nova"/>
              </a:rPr>
              <a:t>input </a:t>
            </a:r>
            <a:r>
              <a:rPr lang="en-US" b="1" i="1" dirty="0">
                <a:solidFill>
                  <a:srgbClr val="051E50"/>
                </a:solidFill>
                <a:effectLst/>
                <a:latin typeface="proxima-nova"/>
              </a:rPr>
              <a:t>L</a:t>
            </a:r>
            <a:r>
              <a:rPr lang="en-US" b="1" i="0" dirty="0">
                <a:solidFill>
                  <a:srgbClr val="051E50"/>
                </a:solidFill>
                <a:effectLst/>
                <a:latin typeface="proxima-nova"/>
              </a:rPr>
              <a:t> channel</a:t>
            </a:r>
            <a:r>
              <a:rPr lang="en-US" b="0" i="0" dirty="0">
                <a:solidFill>
                  <a:srgbClr val="051E50"/>
                </a:solidFill>
                <a:effectLst/>
                <a:latin typeface="proxima-nova"/>
              </a:rPr>
              <a:t> and the </a:t>
            </a:r>
            <a:r>
              <a:rPr lang="en-US" b="1" i="0" dirty="0">
                <a:solidFill>
                  <a:srgbClr val="051E50"/>
                </a:solidFill>
                <a:effectLst/>
                <a:latin typeface="proxima-nova"/>
              </a:rPr>
              <a:t>predicted </a:t>
            </a:r>
            <a:r>
              <a:rPr lang="en-US" b="1" i="1" dirty="0">
                <a:solidFill>
                  <a:srgbClr val="051E50"/>
                </a:solidFill>
                <a:effectLst/>
                <a:latin typeface="proxima-nova"/>
              </a:rPr>
              <a:t>ab</a:t>
            </a:r>
            <a:r>
              <a:rPr lang="en-US" b="1" i="0" dirty="0">
                <a:solidFill>
                  <a:srgbClr val="051E50"/>
                </a:solidFill>
                <a:effectLst/>
                <a:latin typeface="proxima-nova"/>
              </a:rPr>
              <a:t> channels</a:t>
            </a:r>
            <a:r>
              <a:rPr lang="en-US" b="0" i="0" dirty="0">
                <a:solidFill>
                  <a:srgbClr val="051E50"/>
                </a:solidFill>
                <a:effectLst/>
                <a:latin typeface="proxima-nova"/>
              </a:rPr>
              <a:t> we can then form our </a:t>
            </a:r>
            <a:r>
              <a:rPr lang="en-US" b="1" i="0" dirty="0">
                <a:solidFill>
                  <a:srgbClr val="051E50"/>
                </a:solidFill>
                <a:effectLst/>
                <a:latin typeface="proxima-nova"/>
              </a:rPr>
              <a:t>final output image.</a:t>
            </a:r>
            <a:endParaRPr lang="en-US" b="0" i="0" dirty="0">
              <a:solidFill>
                <a:srgbClr val="051E50"/>
              </a:solidFill>
              <a:effectLst/>
              <a:latin typeface="proxima-nova"/>
            </a:endParaRPr>
          </a:p>
          <a:p>
            <a:pPr algn="l">
              <a:buFont typeface="Arial" panose="020B0604020202020204" pitchFamily="34" charset="0"/>
              <a:buChar char="•"/>
            </a:pPr>
            <a:endParaRPr lang="en-US" b="0" i="0" dirty="0">
              <a:solidFill>
                <a:srgbClr val="051E50"/>
              </a:solidFill>
              <a:effectLst/>
              <a:latin typeface="proxima-nova"/>
            </a:endParaRPr>
          </a:p>
          <a:p>
            <a:endParaRPr lang="en-IN" dirty="0"/>
          </a:p>
        </p:txBody>
      </p:sp>
    </p:spTree>
    <p:extLst>
      <p:ext uri="{BB962C8B-B14F-4D97-AF65-F5344CB8AC3E}">
        <p14:creationId xmlns:p14="http://schemas.microsoft.com/office/powerpoint/2010/main" val="181517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378F-F3E6-4290-943A-69C556C434EF}"/>
              </a:ext>
            </a:extLst>
          </p:cNvPr>
          <p:cNvSpPr>
            <a:spLocks noGrp="1"/>
          </p:cNvSpPr>
          <p:nvPr>
            <p:ph type="title"/>
          </p:nvPr>
        </p:nvSpPr>
        <p:spPr/>
        <p:txBody>
          <a:bodyPr/>
          <a:lstStyle/>
          <a:p>
            <a:r>
              <a:rPr lang="en-US" b="1" u="sng" dirty="0">
                <a:solidFill>
                  <a:srgbClr val="FF0000"/>
                </a:solidFill>
                <a:highlight>
                  <a:srgbClr val="FFFF00"/>
                </a:highlight>
              </a:rPr>
              <a:t>SUMMARY OF THE ABOVE PROCESS</a:t>
            </a:r>
            <a:endParaRPr lang="en-IN" b="1" u="sng" dirty="0">
              <a:solidFill>
                <a:srgbClr val="FF0000"/>
              </a:solidFill>
              <a:highlight>
                <a:srgbClr val="FFFF00"/>
              </a:highlight>
            </a:endParaRPr>
          </a:p>
        </p:txBody>
      </p:sp>
      <p:sp>
        <p:nvSpPr>
          <p:cNvPr id="3" name="Content Placeholder 2">
            <a:extLst>
              <a:ext uri="{FF2B5EF4-FFF2-40B4-BE49-F238E27FC236}">
                <a16:creationId xmlns:a16="http://schemas.microsoft.com/office/drawing/2014/main" id="{D44A3D7A-0D96-408B-AA28-FB32C1EE2967}"/>
              </a:ext>
            </a:extLst>
          </p:cNvPr>
          <p:cNvSpPr>
            <a:spLocks noGrp="1"/>
          </p:cNvSpPr>
          <p:nvPr>
            <p:ph idx="1"/>
          </p:nvPr>
        </p:nvSpPr>
        <p:spPr/>
        <p:txBody>
          <a:bodyPr>
            <a:normAutofit lnSpcReduction="10000"/>
          </a:bodyPr>
          <a:lstStyle/>
          <a:p>
            <a:pPr algn="l">
              <a:buFont typeface="+mj-lt"/>
              <a:buAutoNum type="arabicPeriod"/>
            </a:pPr>
            <a:r>
              <a:rPr lang="en-US" b="0" i="0" dirty="0">
                <a:solidFill>
                  <a:srgbClr val="051E50"/>
                </a:solidFill>
                <a:effectLst/>
                <a:latin typeface="proxima-nova"/>
              </a:rPr>
              <a:t>Convert all training images from the RGB color space to the Lab color space.</a:t>
            </a:r>
          </a:p>
          <a:p>
            <a:pPr algn="l">
              <a:buFont typeface="+mj-lt"/>
              <a:buAutoNum type="arabicPeriod"/>
            </a:pPr>
            <a:r>
              <a:rPr lang="en-US" b="0" i="0" dirty="0">
                <a:solidFill>
                  <a:srgbClr val="051E50"/>
                </a:solidFill>
                <a:effectLst/>
                <a:latin typeface="proxima-nova"/>
              </a:rPr>
              <a:t>Use the </a:t>
            </a:r>
            <a:r>
              <a:rPr lang="en-US" b="1" i="1" dirty="0">
                <a:solidFill>
                  <a:srgbClr val="051E50"/>
                </a:solidFill>
                <a:effectLst/>
                <a:latin typeface="proxima-nova"/>
              </a:rPr>
              <a:t>L</a:t>
            </a:r>
            <a:r>
              <a:rPr lang="en-US" b="1" i="0" dirty="0">
                <a:solidFill>
                  <a:srgbClr val="051E50"/>
                </a:solidFill>
                <a:effectLst/>
                <a:latin typeface="proxima-nova"/>
              </a:rPr>
              <a:t> channel</a:t>
            </a:r>
            <a:r>
              <a:rPr lang="en-US" b="0" i="0" dirty="0">
                <a:solidFill>
                  <a:srgbClr val="051E50"/>
                </a:solidFill>
                <a:effectLst/>
                <a:latin typeface="proxima-nova"/>
              </a:rPr>
              <a:t> as the input to the network and train the network to predict the </a:t>
            </a:r>
            <a:r>
              <a:rPr lang="en-US" b="1" i="1" dirty="0">
                <a:solidFill>
                  <a:srgbClr val="051E50"/>
                </a:solidFill>
                <a:effectLst/>
                <a:latin typeface="proxima-nova"/>
              </a:rPr>
              <a:t>ab</a:t>
            </a:r>
            <a:r>
              <a:rPr lang="en-US" b="1" i="0" dirty="0">
                <a:solidFill>
                  <a:srgbClr val="051E50"/>
                </a:solidFill>
                <a:effectLst/>
                <a:latin typeface="proxima-nova"/>
              </a:rPr>
              <a:t> channels.</a:t>
            </a:r>
            <a:endParaRPr lang="en-US" b="0" i="0" dirty="0">
              <a:solidFill>
                <a:srgbClr val="051E50"/>
              </a:solidFill>
              <a:effectLst/>
              <a:latin typeface="proxima-nova"/>
            </a:endParaRPr>
          </a:p>
          <a:p>
            <a:pPr algn="l">
              <a:buFont typeface="+mj-lt"/>
              <a:buAutoNum type="arabicPeriod"/>
            </a:pPr>
            <a:r>
              <a:rPr lang="en-US" b="0" i="0" dirty="0">
                <a:solidFill>
                  <a:srgbClr val="051E50"/>
                </a:solidFill>
                <a:effectLst/>
                <a:latin typeface="proxima-nova"/>
              </a:rPr>
              <a:t>Combine the input </a:t>
            </a:r>
            <a:r>
              <a:rPr lang="en-US" b="1" i="1" dirty="0">
                <a:solidFill>
                  <a:srgbClr val="051E50"/>
                </a:solidFill>
                <a:effectLst/>
                <a:latin typeface="proxima-nova"/>
              </a:rPr>
              <a:t>L</a:t>
            </a:r>
            <a:r>
              <a:rPr lang="en-US" b="1" i="0" dirty="0">
                <a:solidFill>
                  <a:srgbClr val="051E50"/>
                </a:solidFill>
                <a:effectLst/>
                <a:latin typeface="proxima-nova"/>
              </a:rPr>
              <a:t> channel</a:t>
            </a:r>
            <a:r>
              <a:rPr lang="en-US" b="0" i="0" dirty="0">
                <a:solidFill>
                  <a:srgbClr val="051E50"/>
                </a:solidFill>
                <a:effectLst/>
                <a:latin typeface="proxima-nova"/>
              </a:rPr>
              <a:t> with the predicted </a:t>
            </a:r>
            <a:r>
              <a:rPr lang="en-US" b="1" i="1" dirty="0">
                <a:solidFill>
                  <a:srgbClr val="051E50"/>
                </a:solidFill>
                <a:effectLst/>
                <a:latin typeface="proxima-nova"/>
              </a:rPr>
              <a:t>ab</a:t>
            </a:r>
            <a:r>
              <a:rPr lang="en-US" b="1" i="0" dirty="0">
                <a:solidFill>
                  <a:srgbClr val="051E50"/>
                </a:solidFill>
                <a:effectLst/>
                <a:latin typeface="proxima-nova"/>
              </a:rPr>
              <a:t> channels.</a:t>
            </a:r>
            <a:endParaRPr lang="en-US" b="0" i="0" dirty="0">
              <a:solidFill>
                <a:srgbClr val="051E50"/>
              </a:solidFill>
              <a:effectLst/>
              <a:latin typeface="proxima-nova"/>
            </a:endParaRPr>
          </a:p>
          <a:p>
            <a:pPr algn="l">
              <a:buFont typeface="+mj-lt"/>
              <a:buAutoNum type="arabicPeriod"/>
            </a:pPr>
            <a:r>
              <a:rPr lang="en-US" b="0" i="0" dirty="0">
                <a:solidFill>
                  <a:srgbClr val="051E50"/>
                </a:solidFill>
                <a:effectLst/>
                <a:latin typeface="proxima-nova"/>
              </a:rPr>
              <a:t>Convert the Lab image back to RGB.</a:t>
            </a:r>
          </a:p>
          <a:p>
            <a:pPr algn="l"/>
            <a:r>
              <a:rPr lang="en-US" b="0" i="0" dirty="0">
                <a:solidFill>
                  <a:srgbClr val="051E50"/>
                </a:solidFill>
                <a:effectLst/>
                <a:latin typeface="proxima-nova"/>
              </a:rPr>
              <a:t>To produce more plausible black and white image colorizations the authors also utilize a few additional techniques including mean annealing and a specialized loss function for color rebalancing</a:t>
            </a:r>
          </a:p>
          <a:p>
            <a:endParaRPr lang="en-IN" dirty="0"/>
          </a:p>
        </p:txBody>
      </p:sp>
    </p:spTree>
    <p:extLst>
      <p:ext uri="{BB962C8B-B14F-4D97-AF65-F5344CB8AC3E}">
        <p14:creationId xmlns:p14="http://schemas.microsoft.com/office/powerpoint/2010/main" val="117600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E04F-CEA9-415A-ACB9-D331A3BA0550}"/>
              </a:ext>
            </a:extLst>
          </p:cNvPr>
          <p:cNvSpPr>
            <a:spLocks noGrp="1"/>
          </p:cNvSpPr>
          <p:nvPr>
            <p:ph type="title"/>
          </p:nvPr>
        </p:nvSpPr>
        <p:spPr/>
        <p:txBody>
          <a:bodyPr/>
          <a:lstStyle/>
          <a:p>
            <a:r>
              <a:rPr lang="en-US" b="1" u="sng" dirty="0">
                <a:solidFill>
                  <a:srgbClr val="7030A0"/>
                </a:solidFill>
              </a:rPr>
              <a:t>PROJECT STRUCTURE</a:t>
            </a:r>
            <a:endParaRPr lang="en-IN" b="1" u="sng" dirty="0">
              <a:solidFill>
                <a:srgbClr val="7030A0"/>
              </a:solidFill>
            </a:endParaRPr>
          </a:p>
        </p:txBody>
      </p:sp>
      <p:sp>
        <p:nvSpPr>
          <p:cNvPr id="3" name="Content Placeholder 2">
            <a:extLst>
              <a:ext uri="{FF2B5EF4-FFF2-40B4-BE49-F238E27FC236}">
                <a16:creationId xmlns:a16="http://schemas.microsoft.com/office/drawing/2014/main" id="{1642D240-4336-4E60-9353-09B0E8DDF256}"/>
              </a:ext>
            </a:extLst>
          </p:cNvPr>
          <p:cNvSpPr>
            <a:spLocks noGrp="1"/>
          </p:cNvSpPr>
          <p:nvPr>
            <p:ph idx="1"/>
          </p:nvPr>
        </p:nvSpPr>
        <p:spPr>
          <a:xfrm>
            <a:off x="1451579" y="2015732"/>
            <a:ext cx="9603275" cy="3778239"/>
          </a:xfrm>
        </p:spPr>
        <p:txBody>
          <a:bodyPr>
            <a:normAutofit fontScale="40000" lnSpcReduction="20000"/>
          </a:bodyPr>
          <a:lstStyle/>
          <a:p>
            <a:r>
              <a:rPr lang="en-US" sz="3700" dirty="0"/>
              <a:t>Create the source code , models to be trained and the images to be </a:t>
            </a:r>
            <a:r>
              <a:rPr lang="en-US" sz="3700" dirty="0" err="1"/>
              <a:t>colourized</a:t>
            </a:r>
            <a:r>
              <a:rPr lang="en-US" sz="3700" dirty="0"/>
              <a:t> in a particular folder and open it using </a:t>
            </a:r>
            <a:r>
              <a:rPr lang="en-US" sz="3700" dirty="0" err="1"/>
              <a:t>Jupyter</a:t>
            </a:r>
            <a:r>
              <a:rPr lang="en-US" sz="3700" dirty="0"/>
              <a:t> notebook or Google </a:t>
            </a:r>
            <a:r>
              <a:rPr lang="en-US" sz="3700" dirty="0" err="1"/>
              <a:t>Colab</a:t>
            </a:r>
            <a:endParaRPr lang="en-US" sz="3700" dirty="0"/>
          </a:p>
          <a:p>
            <a:r>
              <a:rPr lang="en-US" sz="3700" b="0" i="0" dirty="0">
                <a:solidFill>
                  <a:srgbClr val="051E50"/>
                </a:solidFill>
                <a:effectLst/>
                <a:latin typeface="proxima-nova"/>
              </a:rPr>
              <a:t>use the</a:t>
            </a:r>
            <a:r>
              <a:rPr lang="en-US" sz="3700" b="1" i="0" u="sng" dirty="0">
                <a:solidFill>
                  <a:srgbClr val="051E50"/>
                </a:solidFill>
                <a:effectLst/>
                <a:highlight>
                  <a:srgbClr val="FFFF00"/>
                </a:highlight>
                <a:latin typeface="proxima-nova"/>
              </a:rPr>
              <a:t>  </a:t>
            </a:r>
            <a:r>
              <a:rPr lang="en-US" sz="3700" b="1" i="0" u="sng" dirty="0">
                <a:solidFill>
                  <a:srgbClr val="000000"/>
                </a:solidFill>
                <a:effectLst/>
                <a:highlight>
                  <a:srgbClr val="FFFF00"/>
                </a:highlight>
                <a:latin typeface="inherit"/>
              </a:rPr>
              <a:t>tree</a:t>
            </a:r>
            <a:r>
              <a:rPr lang="en-US" sz="3700" b="1" u="sng" dirty="0">
                <a:solidFill>
                  <a:srgbClr val="051E50"/>
                </a:solidFill>
                <a:highlight>
                  <a:srgbClr val="FFFF00"/>
                </a:highlight>
                <a:latin typeface="Source Code Pro" panose="020B0509030403020204" pitchFamily="49" charset="0"/>
              </a:rPr>
              <a:t> </a:t>
            </a:r>
            <a:r>
              <a:rPr lang="en-US" sz="3700" b="0" i="0" dirty="0">
                <a:solidFill>
                  <a:srgbClr val="051E50"/>
                </a:solidFill>
                <a:effectLst/>
                <a:latin typeface="proxima-nova"/>
              </a:rPr>
              <a:t>command to inspect the project structure.</a:t>
            </a:r>
          </a:p>
          <a:p>
            <a:r>
              <a:rPr lang="en-US" sz="3700" b="0" i="0" dirty="0">
                <a:solidFill>
                  <a:srgbClr val="051E50"/>
                </a:solidFill>
                <a:effectLst/>
                <a:latin typeface="proxima-nova"/>
              </a:rPr>
              <a:t>We have four sample black and white images in the </a:t>
            </a:r>
            <a:r>
              <a:rPr lang="en-US" sz="3700" dirty="0">
                <a:solidFill>
                  <a:srgbClr val="000000"/>
                </a:solidFill>
                <a:effectLst/>
                <a:latin typeface="inherit"/>
              </a:rPr>
              <a:t>images/</a:t>
            </a:r>
            <a:r>
              <a:rPr lang="en-US" sz="3700" dirty="0"/>
              <a:t> directory.</a:t>
            </a:r>
          </a:p>
          <a:p>
            <a:pPr algn="l"/>
            <a:r>
              <a:rPr lang="en-US" sz="3700" b="0" i="0" dirty="0">
                <a:solidFill>
                  <a:srgbClr val="051E50"/>
                </a:solidFill>
                <a:effectLst/>
                <a:latin typeface="proxima-nova"/>
              </a:rPr>
              <a:t>Our Caffe model and </a:t>
            </a:r>
            <a:r>
              <a:rPr lang="en-US" sz="3700" b="0" i="0" dirty="0" err="1">
                <a:solidFill>
                  <a:srgbClr val="051E50"/>
                </a:solidFill>
                <a:effectLst/>
                <a:latin typeface="proxima-nova"/>
              </a:rPr>
              <a:t>prototxt</a:t>
            </a:r>
            <a:r>
              <a:rPr lang="en-US" sz="3700" b="0" i="0" dirty="0">
                <a:solidFill>
                  <a:srgbClr val="051E50"/>
                </a:solidFill>
                <a:effectLst/>
                <a:latin typeface="proxima-nova"/>
              </a:rPr>
              <a:t> are inside the </a:t>
            </a:r>
            <a:r>
              <a:rPr lang="en-US" sz="3700" dirty="0">
                <a:solidFill>
                  <a:srgbClr val="000000"/>
                </a:solidFill>
                <a:effectLst/>
                <a:latin typeface="inherit"/>
              </a:rPr>
              <a:t>model/</a:t>
            </a:r>
            <a:r>
              <a:rPr lang="en-US" sz="3700" dirty="0"/>
              <a:t> directory along with the cluster points NumPy file.</a:t>
            </a:r>
          </a:p>
          <a:p>
            <a:pPr algn="l"/>
            <a:r>
              <a:rPr lang="en-US" sz="3700" b="0" i="0" dirty="0">
                <a:solidFill>
                  <a:srgbClr val="051E50"/>
                </a:solidFill>
                <a:effectLst/>
                <a:latin typeface="proxima-nova"/>
              </a:rPr>
              <a:t>We’ll be reviewing two scripts today:</a:t>
            </a:r>
          </a:p>
          <a:p>
            <a:pPr algn="l" rtl="0">
              <a:buFont typeface="Arial" panose="020B0604020202020204" pitchFamily="34" charset="0"/>
              <a:buChar char="•"/>
            </a:pPr>
            <a:r>
              <a:rPr lang="en-US" sz="3700" b="1" i="0" dirty="0">
                <a:solidFill>
                  <a:srgbClr val="000000"/>
                </a:solidFill>
                <a:effectLst/>
                <a:latin typeface="inherit"/>
              </a:rPr>
              <a:t>bw2color_image.py</a:t>
            </a:r>
            <a:endParaRPr lang="en-US" sz="3700" b="1" i="0" dirty="0">
              <a:solidFill>
                <a:srgbClr val="051E50"/>
              </a:solidFill>
              <a:effectLst/>
              <a:latin typeface="Source Code Pro" panose="020B0509030403020204" pitchFamily="49" charset="0"/>
            </a:endParaRPr>
          </a:p>
          <a:p>
            <a:pPr algn="l" rtl="0">
              <a:buFont typeface="Arial" panose="020B0604020202020204" pitchFamily="34" charset="0"/>
              <a:buChar char="•"/>
            </a:pPr>
            <a:r>
              <a:rPr lang="en-US" sz="3700" b="1" i="0" dirty="0">
                <a:solidFill>
                  <a:srgbClr val="000000"/>
                </a:solidFill>
                <a:effectLst/>
                <a:latin typeface="inherit"/>
              </a:rPr>
              <a:t>bw2color_video.py</a:t>
            </a:r>
            <a:endParaRPr lang="en-US" sz="3700" b="1" i="0" dirty="0">
              <a:solidFill>
                <a:srgbClr val="051E50"/>
              </a:solidFill>
              <a:effectLst/>
              <a:latin typeface="Source Code Pro" panose="020B0509030403020204" pitchFamily="49" charset="0"/>
            </a:endParaRPr>
          </a:p>
          <a:p>
            <a:pPr algn="l"/>
            <a:r>
              <a:rPr lang="en-US" sz="3700" b="0" i="0" dirty="0">
                <a:solidFill>
                  <a:srgbClr val="051E50"/>
                </a:solidFill>
                <a:effectLst/>
                <a:latin typeface="proxima-nova"/>
              </a:rPr>
              <a:t>The </a:t>
            </a:r>
            <a:r>
              <a:rPr lang="en-US" sz="3700" b="1" i="0" dirty="0">
                <a:solidFill>
                  <a:srgbClr val="051E50"/>
                </a:solidFill>
                <a:effectLst/>
                <a:latin typeface="proxima-nova"/>
              </a:rPr>
              <a:t>image</a:t>
            </a:r>
            <a:r>
              <a:rPr lang="en-US" sz="3700" b="0" i="0" dirty="0">
                <a:solidFill>
                  <a:srgbClr val="051E50"/>
                </a:solidFill>
                <a:effectLst/>
                <a:latin typeface="proxima-nova"/>
              </a:rPr>
              <a:t> script can process any black and white (also known as grayscale) image you pass in.</a:t>
            </a:r>
          </a:p>
          <a:p>
            <a:pPr algn="l"/>
            <a:r>
              <a:rPr lang="en-US" sz="3700" b="0" i="0" dirty="0">
                <a:solidFill>
                  <a:srgbClr val="051E50"/>
                </a:solidFill>
                <a:effectLst/>
                <a:latin typeface="proxima-nova"/>
              </a:rPr>
              <a:t>Our </a:t>
            </a:r>
            <a:r>
              <a:rPr lang="en-US" sz="3700" b="1" i="0" dirty="0">
                <a:solidFill>
                  <a:srgbClr val="051E50"/>
                </a:solidFill>
                <a:effectLst/>
                <a:latin typeface="proxima-nova"/>
              </a:rPr>
              <a:t>video</a:t>
            </a:r>
            <a:r>
              <a:rPr lang="en-US" sz="3700" b="0" i="0" dirty="0">
                <a:solidFill>
                  <a:srgbClr val="051E50"/>
                </a:solidFill>
                <a:effectLst/>
                <a:latin typeface="proxima-nova"/>
              </a:rPr>
              <a:t> script will either use your webcam or accept an input video file and then perform colorization.</a:t>
            </a:r>
          </a:p>
          <a:p>
            <a:endParaRPr lang="en-IN" dirty="0"/>
          </a:p>
        </p:txBody>
      </p:sp>
    </p:spTree>
    <p:extLst>
      <p:ext uri="{BB962C8B-B14F-4D97-AF65-F5344CB8AC3E}">
        <p14:creationId xmlns:p14="http://schemas.microsoft.com/office/powerpoint/2010/main" val="33254382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94</TotalTime>
  <Words>1478</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Courier New</vt:lpstr>
      <vt:lpstr>Gill Sans MT</vt:lpstr>
      <vt:lpstr>inherit</vt:lpstr>
      <vt:lpstr>Poppins</vt:lpstr>
      <vt:lpstr>proxima-nova</vt:lpstr>
      <vt:lpstr>Source Code Pro</vt:lpstr>
      <vt:lpstr>Gallery</vt:lpstr>
      <vt:lpstr>ARTIFICIAL INTELLIGENCE</vt:lpstr>
      <vt:lpstr>WHY AI IS AN IMPORTANT PART OF EVERYDAY LIFE?</vt:lpstr>
      <vt:lpstr>SOME APPLICATIONS OF AI IN EVERYDAY LIFE</vt:lpstr>
      <vt:lpstr>AI IMAGE COLOURIZER AND ITS NEED IN TODAYS WORLD</vt:lpstr>
      <vt:lpstr>TECHNIQUE GoING ON BEHIND FOR COLOURISING</vt:lpstr>
      <vt:lpstr>SOME EXAMPLES OF THE PROCESS WE USED</vt:lpstr>
      <vt:lpstr>How can we colorize black and white images with deep learning? </vt:lpstr>
      <vt:lpstr>SUMMARY OF THE ABOVE PROCESS</vt:lpstr>
      <vt:lpstr>PROJECT STRUCTURE</vt:lpstr>
      <vt:lpstr>Project STRUCTURE (CONTD)</vt:lpstr>
      <vt:lpstr>Colorizing black and white images with OpenCV </vt:lpstr>
      <vt:lpstr>PowerPoint Presentation</vt:lpstr>
      <vt:lpstr>PowerPoint Presentation</vt:lpstr>
      <vt:lpstr>PowerPoint Presentation</vt:lpstr>
      <vt:lpstr>PowerPoint Presentation</vt:lpstr>
      <vt:lpstr>POST PROCESSING OF IMAGE</vt:lpstr>
      <vt:lpstr>PURPOSE OF THE PROJECT</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Parthib Ray</dc:creator>
  <cp:lastModifiedBy>Parthib Ray</cp:lastModifiedBy>
  <cp:revision>1</cp:revision>
  <dcterms:created xsi:type="dcterms:W3CDTF">2022-04-19T15:57:34Z</dcterms:created>
  <dcterms:modified xsi:type="dcterms:W3CDTF">2022-04-19T17:32:27Z</dcterms:modified>
</cp:coreProperties>
</file>