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f8bd3140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f8bd3140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f8bd31404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f8bd31404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f8bd3140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f8bd3140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f8bd3140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f8bd3140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f8bd3140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f8bd3140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f8bd3140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f8bd3140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f8bd31404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f8bd31404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f8bd3140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f8bd3140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f8bd3140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f8bd3140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f8bd31404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f8bd31404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f8bd314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3f8bd314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f8bd3140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f8bd3140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f8bd31404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f8bd31404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f8bd3140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f8bd3140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f8bd3140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f8bd3140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f8bd31404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f8bd31404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f8bd31404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f8bd31404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f8bd31404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f8bd31404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f8bd3140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f8bd3140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f8bd3140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f8bd3140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f8bd3140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f8bd3140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f8bd3140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f8bd3140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f8bd3140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f8bd3140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overapi.com/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overapi.com/cs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HTML, CSS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Tags - Text Formatting</a:t>
            </a:r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body" idx="4294967295"/>
          </p:nvPr>
        </p:nvSpPr>
        <p:spPr>
          <a:xfrm>
            <a:off x="471900" y="1058425"/>
            <a:ext cx="82221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&lt;h?&gt; ... &lt;/h?&gt; </a:t>
            </a:r>
            <a:r>
              <a:rPr lang="en" b="1">
                <a:solidFill>
                  <a:schemeClr val="dk2"/>
                </a:solidFill>
              </a:rPr>
              <a:t>Heading (?= 1 for largest to 6 for smallest, eg h1)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&lt;b&gt; ... &lt;/b&gt;		</a:t>
            </a:r>
            <a:r>
              <a:rPr lang="en" b="1">
                <a:solidFill>
                  <a:schemeClr val="dk2"/>
                </a:solidFill>
              </a:rPr>
              <a:t>Bold Text</a:t>
            </a:r>
            <a:r>
              <a:rPr lang="en">
                <a:solidFill>
                  <a:schemeClr val="dk2"/>
                </a:solidFill>
              </a:rPr>
              <a:t/>
            </a:r>
            <a:br>
              <a:rPr lang="en">
                <a:solidFill>
                  <a:schemeClr val="dk2"/>
                </a:solidFill>
              </a:rPr>
            </a:b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&lt;strong&gt; ... &lt;/strong&gt;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&lt;i&gt; ... &lt;/i&gt;		</a:t>
            </a:r>
            <a:r>
              <a:rPr lang="en">
                <a:solidFill>
                  <a:schemeClr val="dk2"/>
                </a:solidFill>
              </a:rPr>
              <a:t>Italic Text</a:t>
            </a:r>
            <a:br>
              <a:rPr lang="en">
                <a:solidFill>
                  <a:schemeClr val="dk2"/>
                </a:solidFill>
              </a:rPr>
            </a:b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&lt;em&gt; ... &lt;/em&gt;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&lt;u&gt; ... &lt;/u&gt;		</a:t>
            </a:r>
            <a:r>
              <a:rPr lang="en">
                <a:solidFill>
                  <a:schemeClr val="dk2"/>
                </a:solidFill>
              </a:rPr>
              <a:t>Underline Text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etc.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Tags - Division</a:t>
            </a:r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body" idx="4294967295"/>
          </p:nvPr>
        </p:nvSpPr>
        <p:spPr>
          <a:xfrm>
            <a:off x="471900" y="1058425"/>
            <a:ext cx="82221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&lt;section&gt; … &lt;/section&gt;	</a:t>
            </a:r>
            <a:r>
              <a:rPr lang="en" sz="2400">
                <a:solidFill>
                  <a:schemeClr val="dk2"/>
                </a:solidFill>
              </a:rPr>
              <a:t>Section of Page Content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 … &lt;/div&gt;				</a:t>
            </a:r>
            <a:r>
              <a:rPr lang="en" sz="2400">
                <a:solidFill>
                  <a:schemeClr val="dk2"/>
                </a:solidFill>
              </a:rPr>
              <a:t>Division of Page Content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&lt;p&gt; … &lt;/p&gt;					</a:t>
            </a:r>
            <a:r>
              <a:rPr lang="en" sz="2400">
                <a:solidFill>
                  <a:schemeClr val="dk2"/>
                </a:solidFill>
              </a:rPr>
              <a:t>Paragraph of Text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&lt;br&gt;								</a:t>
            </a:r>
            <a:r>
              <a:rPr lang="en" sz="2400">
                <a:solidFill>
                  <a:schemeClr val="dk2"/>
                </a:solidFill>
              </a:rPr>
              <a:t>Line Break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&lt;hr&gt;								</a:t>
            </a:r>
            <a:r>
              <a:rPr lang="en" sz="2400">
                <a:solidFill>
                  <a:schemeClr val="dk2"/>
                </a:solidFill>
              </a:rPr>
              <a:t>Basic Horizontal Line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&lt;span&gt; … &lt;/span&gt;			</a:t>
            </a:r>
            <a:r>
              <a:rPr lang="en" sz="2400">
                <a:solidFill>
                  <a:schemeClr val="dk2"/>
                </a:solidFill>
              </a:rPr>
              <a:t>Grouping of Inline Elements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Tags - Images</a:t>
            </a:r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body" idx="4294967295"/>
          </p:nvPr>
        </p:nvSpPr>
        <p:spPr>
          <a:xfrm>
            <a:off x="471900" y="1058425"/>
            <a:ext cx="82221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&lt;img </a:t>
            </a: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"url"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/&gt;	</a:t>
            </a:r>
            <a:r>
              <a:rPr lang="en" sz="2400">
                <a:solidFill>
                  <a:schemeClr val="dk2"/>
                </a:solidFill>
              </a:rPr>
              <a:t>Basic Image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2"/>
                </a:solidFill>
              </a:rPr>
              <a:t>Main Attributes:</a:t>
            </a:r>
            <a:r>
              <a:rPr lang="en" sz="2400" b="1" u="sng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src="..."		</a:t>
            </a:r>
            <a:r>
              <a:rPr lang="en" sz="2400">
                <a:solidFill>
                  <a:schemeClr val="dk2"/>
                </a:solidFill>
              </a:rPr>
              <a:t>URL or filename of image (required!)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alt="..."		</a:t>
            </a:r>
            <a:r>
              <a:rPr lang="en" sz="2400">
                <a:solidFill>
                  <a:schemeClr val="dk2"/>
                </a:solidFill>
              </a:rPr>
              <a:t>Alternative Text (required!)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Tags - Links</a:t>
            </a:r>
            <a:endParaRPr/>
          </a:p>
        </p:txBody>
      </p:sp>
      <p:sp>
        <p:nvSpPr>
          <p:cNvPr id="199" name="Google Shape;199;p37"/>
          <p:cNvSpPr txBox="1">
            <a:spLocks noGrp="1"/>
          </p:cNvSpPr>
          <p:nvPr>
            <p:ph type="body" idx="4294967295"/>
          </p:nvPr>
        </p:nvSpPr>
        <p:spPr>
          <a:xfrm>
            <a:off x="471900" y="1058425"/>
            <a:ext cx="82221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"url"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 ... &lt;/a&gt;		</a:t>
            </a:r>
            <a:r>
              <a:rPr lang="en" sz="2400">
                <a:solidFill>
                  <a:schemeClr val="dk2"/>
                </a:solidFill>
              </a:rPr>
              <a:t>Basic Link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2"/>
                </a:solidFill>
              </a:rPr>
              <a:t>Main Attributes:</a:t>
            </a:r>
            <a:r>
              <a:rPr lang="en" sz="2400">
                <a:solidFill>
                  <a:schemeClr val="dk2"/>
                </a:solidFill>
              </a:rPr>
              <a:t>	 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href="..."</a:t>
            </a:r>
            <a:r>
              <a:rPr lang="en" sz="2400">
                <a:solidFill>
                  <a:schemeClr val="dk2"/>
                </a:solidFill>
              </a:rPr>
              <a:t>		Location (url) of page to link to.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Tags - Table</a:t>
            </a:r>
            <a:endParaRPr/>
          </a:p>
        </p:txBody>
      </p:sp>
      <p:sp>
        <p:nvSpPr>
          <p:cNvPr id="205" name="Google Shape;205;p38"/>
          <p:cNvSpPr txBox="1">
            <a:spLocks noGrp="1"/>
          </p:cNvSpPr>
          <p:nvPr>
            <p:ph type="body" idx="4294967295"/>
          </p:nvPr>
        </p:nvSpPr>
        <p:spPr>
          <a:xfrm>
            <a:off x="471900" y="1058425"/>
            <a:ext cx="85380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 ... &lt;/table&gt;</a:t>
            </a:r>
            <a:r>
              <a:rPr lang="en" sz="2400">
                <a:solidFill>
                  <a:schemeClr val="dk2"/>
                </a:solidFill>
              </a:rPr>
              <a:t>	Defines a Table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2"/>
                </a:solidFill>
              </a:rPr>
              <a:t>Main Attributes:	</a:t>
            </a:r>
            <a:r>
              <a:rPr lang="en" sz="2400">
                <a:solidFill>
                  <a:schemeClr val="dk2"/>
                </a:solidFill>
              </a:rPr>
              <a:t> 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cellspacing="?"</a:t>
            </a:r>
            <a:r>
              <a:rPr lang="en" sz="2400">
                <a:solidFill>
                  <a:schemeClr val="dk2"/>
                </a:solidFill>
              </a:rPr>
              <a:t>	Space between cells (pixels)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cellpadding="?"</a:t>
            </a:r>
            <a:r>
              <a:rPr lang="en" sz="2400">
                <a:solidFill>
                  <a:schemeClr val="dk2"/>
                </a:solidFill>
              </a:rPr>
              <a:t>	Space between cell wall and content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&lt;thead&gt; … &lt;/thead&gt;</a:t>
            </a:r>
            <a:r>
              <a:rPr lang="en" sz="2400">
                <a:solidFill>
                  <a:schemeClr val="dk2"/>
                </a:solidFill>
              </a:rPr>
              <a:t>   Defines Table Header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&lt;tbody&gt; … &lt;/tbody&gt;</a:t>
            </a:r>
            <a:r>
              <a:rPr lang="en" sz="2400">
                <a:solidFill>
                  <a:schemeClr val="dk2"/>
                </a:solidFill>
              </a:rPr>
              <a:t>   Defines Table Content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Tags - Table</a:t>
            </a:r>
            <a:endParaRPr/>
          </a:p>
        </p:txBody>
      </p:sp>
      <p:sp>
        <p:nvSpPr>
          <p:cNvPr id="211" name="Google Shape;211;p39"/>
          <p:cNvSpPr txBox="1">
            <a:spLocks noGrp="1"/>
          </p:cNvSpPr>
          <p:nvPr>
            <p:ph type="body" idx="4294967295"/>
          </p:nvPr>
        </p:nvSpPr>
        <p:spPr>
          <a:xfrm>
            <a:off x="471900" y="1058425"/>
            <a:ext cx="85380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&lt;tr&gt; ... &lt;/tr&gt;</a:t>
            </a:r>
            <a:r>
              <a:rPr lang="en" sz="2400">
                <a:solidFill>
                  <a:schemeClr val="dk2"/>
                </a:solidFill>
              </a:rPr>
              <a:t>	Table Row within table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&lt;th&gt; ... &lt;/th&gt;</a:t>
            </a:r>
            <a:r>
              <a:rPr lang="en" sz="2400">
                <a:solidFill>
                  <a:schemeClr val="dk2"/>
                </a:solidFill>
              </a:rPr>
              <a:t>	Header Cell within table row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&lt;td&gt; ... &lt;/td&gt;</a:t>
            </a:r>
            <a:r>
              <a:rPr lang="en" sz="2400">
                <a:solidFill>
                  <a:schemeClr val="dk2"/>
                </a:solidFill>
              </a:rPr>
              <a:t>	Table Cell within table row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/>
            </a:r>
            <a:br>
              <a:rPr lang="en" sz="2400">
                <a:solidFill>
                  <a:schemeClr val="dk2"/>
                </a:solidFill>
              </a:rPr>
            </a:br>
            <a:r>
              <a:rPr lang="en" sz="2400" u="sng">
                <a:solidFill>
                  <a:schemeClr val="dk2"/>
                </a:solidFill>
              </a:rPr>
              <a:t>Main Attributes:	 </a:t>
            </a:r>
            <a:endParaRPr sz="2400" u="sng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colspan="?"</a:t>
            </a:r>
            <a:r>
              <a:rPr lang="en" sz="2400">
                <a:solidFill>
                  <a:schemeClr val="dk2"/>
                </a:solidFill>
              </a:rPr>
              <a:t>	Number of columns the cell spans across 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rowspan="?"</a:t>
            </a:r>
            <a:r>
              <a:rPr lang="en" sz="2400">
                <a:solidFill>
                  <a:schemeClr val="dk2"/>
                </a:solidFill>
              </a:rPr>
              <a:t>	Number of row a cell spans across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Tags - Forms</a:t>
            </a:r>
            <a:endParaRPr/>
          </a:p>
        </p:txBody>
      </p:sp>
      <p:sp>
        <p:nvSpPr>
          <p:cNvPr id="217" name="Google Shape;217;p40"/>
          <p:cNvSpPr txBox="1">
            <a:spLocks noGrp="1"/>
          </p:cNvSpPr>
          <p:nvPr>
            <p:ph type="body" idx="4294967295"/>
          </p:nvPr>
        </p:nvSpPr>
        <p:spPr>
          <a:xfrm>
            <a:off x="471900" y="1058425"/>
            <a:ext cx="85380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&lt;form&gt; ... &lt;/form&gt;</a:t>
            </a:r>
            <a:r>
              <a:rPr lang="en" sz="2400">
                <a:solidFill>
                  <a:schemeClr val="dk2"/>
                </a:solidFill>
              </a:rPr>
              <a:t>		Form input group declaration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&lt;input /&gt;</a:t>
            </a:r>
            <a:r>
              <a:rPr lang="en" sz="2400">
                <a:solidFill>
                  <a:schemeClr val="dk2"/>
                </a:solidFill>
              </a:rPr>
              <a:t>	Input field within form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u="sng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2"/>
                </a:solidFill>
              </a:rPr>
              <a:t>Main Attributes:	</a:t>
            </a:r>
            <a:r>
              <a:rPr lang="en" sz="2400">
                <a:solidFill>
                  <a:schemeClr val="dk2"/>
                </a:solidFill>
              </a:rPr>
              <a:t> 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type="..."</a:t>
            </a:r>
            <a:r>
              <a:rPr lang="en">
                <a:solidFill>
                  <a:schemeClr val="dk2"/>
                </a:solidFill>
              </a:rPr>
              <a:t>			Input Field Type: text, password, checkbox, submit etc.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name="..."</a:t>
            </a:r>
            <a:r>
              <a:rPr lang="en">
                <a:solidFill>
                  <a:schemeClr val="dk2"/>
                </a:solidFill>
              </a:rPr>
              <a:t>			Form Field Name (for form processing script)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value="..."</a:t>
            </a:r>
            <a:r>
              <a:rPr lang="en">
                <a:solidFill>
                  <a:schemeClr val="dk2"/>
                </a:solidFill>
              </a:rPr>
              <a:t>			Value of Input Field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maxlength="..."</a:t>
            </a:r>
            <a:r>
              <a:rPr lang="en">
                <a:solidFill>
                  <a:schemeClr val="dk2"/>
                </a:solidFill>
              </a:rPr>
              <a:t>		Maximum Length of Input Field Data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en">
                <a:solidFill>
                  <a:schemeClr val="dk2"/>
                </a:solidFill>
              </a:rPr>
              <a:t>				Mark selected field in radio button group or checkbox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Tags - Forms</a:t>
            </a:r>
            <a:endParaRPr/>
          </a:p>
        </p:txBody>
      </p:sp>
      <p:sp>
        <p:nvSpPr>
          <p:cNvPr id="223" name="Google Shape;223;p41"/>
          <p:cNvSpPr txBox="1">
            <a:spLocks noGrp="1"/>
          </p:cNvSpPr>
          <p:nvPr>
            <p:ph type="body" idx="4294967295"/>
          </p:nvPr>
        </p:nvSpPr>
        <p:spPr>
          <a:xfrm>
            <a:off x="471900" y="1058425"/>
            <a:ext cx="85380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&lt;select&gt;...&lt;/select&gt;</a:t>
            </a:r>
            <a:r>
              <a:rPr lang="en" sz="2400">
                <a:solidFill>
                  <a:schemeClr val="dk2"/>
                </a:solidFill>
              </a:rPr>
              <a:t>	</a:t>
            </a:r>
            <a:r>
              <a:rPr lang="en">
                <a:solidFill>
                  <a:schemeClr val="dk2"/>
                </a:solidFill>
              </a:rPr>
              <a:t>Select options from drop down list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2"/>
                </a:solidFill>
              </a:rPr>
              <a:t/>
            </a:r>
            <a:br>
              <a:rPr lang="en" sz="2400" u="sng">
                <a:solidFill>
                  <a:schemeClr val="dk2"/>
                </a:solidFill>
              </a:rPr>
            </a:br>
            <a:r>
              <a:rPr lang="en" sz="2400" u="sng">
                <a:solidFill>
                  <a:schemeClr val="dk2"/>
                </a:solidFill>
              </a:rPr>
              <a:t>Main Attributes:</a:t>
            </a:r>
            <a:r>
              <a:rPr lang="en" sz="2400">
                <a:solidFill>
                  <a:schemeClr val="dk2"/>
                </a:solidFill>
              </a:rPr>
              <a:t>	 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name="***"</a:t>
            </a:r>
            <a:r>
              <a:rPr lang="en">
                <a:solidFill>
                  <a:schemeClr val="dk2"/>
                </a:solidFill>
              </a:rPr>
              <a:t>	Drop Down Combo-Box Name (for form processing script)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multiple</a:t>
            </a:r>
            <a:r>
              <a:rPr lang="en">
                <a:solidFill>
                  <a:schemeClr val="dk2"/>
                </a:solidFill>
              </a:rPr>
              <a:t>		Allow multiple selections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&lt;option&gt; ... &lt;/option&gt;</a:t>
            </a:r>
            <a:r>
              <a:rPr lang="en">
                <a:solidFill>
                  <a:schemeClr val="dk2"/>
                </a:solidFill>
              </a:rPr>
              <a:t>	Option (item) within drop down list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/>
            </a:r>
            <a:br>
              <a:rPr lang="en">
                <a:solidFill>
                  <a:schemeClr val="dk2"/>
                </a:solidFill>
              </a:rPr>
            </a:br>
            <a:r>
              <a:rPr lang="en" u="sng">
                <a:solidFill>
                  <a:schemeClr val="dk2"/>
                </a:solidFill>
              </a:rPr>
              <a:t>Main Attributes:</a:t>
            </a:r>
            <a:r>
              <a:rPr lang="en">
                <a:solidFill>
                  <a:schemeClr val="dk2"/>
                </a:solidFill>
              </a:rPr>
              <a:t>	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value="***"</a:t>
            </a:r>
            <a:r>
              <a:rPr lang="en">
                <a:solidFill>
                  <a:schemeClr val="dk2"/>
                </a:solidFill>
              </a:rPr>
              <a:t>	Option Value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selected</a:t>
            </a:r>
            <a:r>
              <a:rPr lang="en">
                <a:solidFill>
                  <a:schemeClr val="dk2"/>
                </a:solidFill>
              </a:rPr>
              <a:t>		Set option as default selected option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Tags - Forms</a:t>
            </a:r>
            <a:endParaRPr/>
          </a:p>
        </p:txBody>
      </p:sp>
      <p:sp>
        <p:nvSpPr>
          <p:cNvPr id="229" name="Google Shape;229;p42"/>
          <p:cNvSpPr txBox="1">
            <a:spLocks noGrp="1"/>
          </p:cNvSpPr>
          <p:nvPr>
            <p:ph type="body" idx="4294967295"/>
          </p:nvPr>
        </p:nvSpPr>
        <p:spPr>
          <a:xfrm>
            <a:off x="471900" y="1058425"/>
            <a:ext cx="85380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&lt;textarea&gt; ... &lt;/textarea&gt;</a:t>
            </a:r>
            <a:r>
              <a:rPr lang="en" sz="2400">
                <a:solidFill>
                  <a:schemeClr val="dk2"/>
                </a:solidFill>
              </a:rPr>
              <a:t>	Large area for text input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2"/>
                </a:solidFill>
              </a:rPr>
              <a:t>Main Attributes:</a:t>
            </a:r>
            <a:endParaRPr sz="2400" u="sng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name="..."</a:t>
            </a:r>
            <a:r>
              <a:rPr lang="en">
                <a:solidFill>
                  <a:schemeClr val="dk2"/>
                </a:solidFill>
              </a:rPr>
              <a:t>	Textarea Name (for form processing script)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rows="..."</a:t>
            </a:r>
            <a:r>
              <a:rPr lang="en">
                <a:solidFill>
                  <a:schemeClr val="dk2"/>
                </a:solidFill>
              </a:rPr>
              <a:t>	Number of rows of text shown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cols="..."</a:t>
            </a:r>
            <a:r>
              <a:rPr lang="en">
                <a:solidFill>
                  <a:schemeClr val="dk2"/>
                </a:solidFill>
              </a:rPr>
              <a:t>	Number of columns (characters per rows)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Tags - List</a:t>
            </a:r>
            <a:endParaRPr/>
          </a:p>
        </p:txBody>
      </p:sp>
      <p:sp>
        <p:nvSpPr>
          <p:cNvPr id="235" name="Google Shape;235;p43"/>
          <p:cNvSpPr txBox="1">
            <a:spLocks noGrp="1"/>
          </p:cNvSpPr>
          <p:nvPr>
            <p:ph type="body" idx="4294967295"/>
          </p:nvPr>
        </p:nvSpPr>
        <p:spPr>
          <a:xfrm>
            <a:off x="234450" y="1058425"/>
            <a:ext cx="87753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&lt;ol&gt;...&lt;/ol&gt;</a:t>
            </a:r>
            <a:r>
              <a:rPr lang="en">
                <a:solidFill>
                  <a:schemeClr val="dk2"/>
                </a:solidFill>
              </a:rPr>
              <a:t>			Ordered List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&lt;ol type="..."&gt;</a:t>
            </a:r>
            <a:r>
              <a:rPr lang="en">
                <a:solidFill>
                  <a:schemeClr val="dk2"/>
                </a:solidFill>
              </a:rPr>
              <a:t>		Ordered list type: A, a, I, i, 1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&lt;ol start="..."&gt;</a:t>
            </a:r>
            <a:r>
              <a:rPr lang="en">
                <a:solidFill>
                  <a:schemeClr val="dk2"/>
                </a:solidFill>
              </a:rPr>
              <a:t>		Ordered list starting value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&lt;ul&gt;...&lt;/ul&gt;</a:t>
            </a:r>
            <a:r>
              <a:rPr lang="en">
                <a:solidFill>
                  <a:schemeClr val="dk2"/>
                </a:solidFill>
              </a:rPr>
              <a:t>			Unordered List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&lt;ul type="..."&gt;	</a:t>
            </a:r>
            <a:r>
              <a:rPr lang="en">
                <a:solidFill>
                  <a:schemeClr val="dk2"/>
                </a:solidFill>
              </a:rPr>
              <a:t>	Unordered list bullet type: disc, circle, square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&lt;li&gt;...&lt;/li&gt;</a:t>
            </a:r>
            <a:r>
              <a:rPr lang="en">
                <a:solidFill>
                  <a:schemeClr val="dk2"/>
                </a:solidFill>
              </a:rPr>
              <a:t>			List Item (within ordered or unordered)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&lt;li value="..."&gt;</a:t>
            </a:r>
            <a:r>
              <a:rPr lang="en">
                <a:solidFill>
                  <a:schemeClr val="dk2"/>
                </a:solidFill>
              </a:rPr>
              <a:t>		List Item Value (changes current and subsequent items)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&lt;li type="..."&gt;</a:t>
            </a:r>
            <a:r>
              <a:rPr lang="en">
                <a:solidFill>
                  <a:schemeClr val="dk2"/>
                </a:solidFill>
              </a:rPr>
              <a:t>		List Item Type (changes only current item)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WEB’S SAINT THREE</a:t>
            </a:r>
            <a:endParaRPr sz="3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25" y="2132211"/>
            <a:ext cx="2417700" cy="25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7873" y="1969750"/>
            <a:ext cx="2638200" cy="28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49797" y="1969750"/>
            <a:ext cx="2716800" cy="286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Tags - List</a:t>
            </a:r>
            <a:endParaRPr/>
          </a:p>
        </p:txBody>
      </p:sp>
      <p:sp>
        <p:nvSpPr>
          <p:cNvPr id="241" name="Google Shape;241;p44"/>
          <p:cNvSpPr txBox="1">
            <a:spLocks noGrp="1"/>
          </p:cNvSpPr>
          <p:nvPr>
            <p:ph type="body" idx="4294967295"/>
          </p:nvPr>
        </p:nvSpPr>
        <p:spPr>
          <a:xfrm>
            <a:off x="234450" y="1058425"/>
            <a:ext cx="87753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&lt;tag </a:t>
            </a: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=”</a:t>
            </a:r>
            <a:r>
              <a:rPr lang="en" sz="24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class1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”&gt; … &lt;/tag&gt;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&lt;tag </a:t>
            </a: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=”</a:t>
            </a:r>
            <a:r>
              <a:rPr lang="en" sz="24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class1 class2 class3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”&gt; … &lt;/tag&gt;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&lt;tag </a:t>
            </a: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=”</a:t>
            </a:r>
            <a:r>
              <a:rPr lang="en" sz="24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uniqueId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”&gt; … &lt;/tag&gt;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Tags</a:t>
            </a:r>
            <a:endParaRPr/>
          </a:p>
        </p:txBody>
      </p:sp>
      <p:sp>
        <p:nvSpPr>
          <p:cNvPr id="247" name="Google Shape;247;p45"/>
          <p:cNvSpPr txBox="1">
            <a:spLocks noGrp="1"/>
          </p:cNvSpPr>
          <p:nvPr>
            <p:ph type="body" idx="4294967295"/>
          </p:nvPr>
        </p:nvSpPr>
        <p:spPr>
          <a:xfrm>
            <a:off x="234450" y="1058425"/>
            <a:ext cx="87753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http://overapi.com/html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258" name="Google Shape;258;p47"/>
          <p:cNvSpPr txBox="1">
            <a:spLocks noGrp="1"/>
          </p:cNvSpPr>
          <p:nvPr>
            <p:ph type="body" idx="4294967295"/>
          </p:nvPr>
        </p:nvSpPr>
        <p:spPr>
          <a:xfrm>
            <a:off x="234450" y="1058425"/>
            <a:ext cx="87753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CSS = Cascading Style Sheets</a:t>
            </a:r>
            <a:endParaRPr sz="3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2"/>
                </a:solidFill>
              </a:rPr>
              <a:t>Stylesheet</a:t>
            </a:r>
            <a:r>
              <a:rPr lang="en" sz="2400">
                <a:solidFill>
                  <a:schemeClr val="dk2"/>
                </a:solidFill>
              </a:rPr>
              <a:t> - is a set of rules defining how an html element will be “presented” in the browser. 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i="1">
                <a:solidFill>
                  <a:schemeClr val="dk2"/>
                </a:solidFill>
              </a:rPr>
              <a:t>“Cascade” - </a:t>
            </a:r>
            <a:r>
              <a:rPr lang="en" sz="2400">
                <a:solidFill>
                  <a:schemeClr val="dk2"/>
                </a:solidFill>
              </a:rPr>
              <a:t>part of CSS is a set of rules for resolving conflicts with multiple CSS rules applied to the same elements.</a:t>
            </a:r>
            <a:endParaRPr sz="24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Declaration</a:t>
            </a:r>
            <a:endParaRPr/>
          </a:p>
        </p:txBody>
      </p:sp>
      <p:sp>
        <p:nvSpPr>
          <p:cNvPr id="264" name="Google Shape;264;p48"/>
          <p:cNvSpPr txBox="1">
            <a:spLocks noGrp="1"/>
          </p:cNvSpPr>
          <p:nvPr>
            <p:ph type="body" idx="4294967295"/>
          </p:nvPr>
        </p:nvSpPr>
        <p:spPr>
          <a:xfrm>
            <a:off x="234450" y="1058425"/>
            <a:ext cx="87753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selector {</a:t>
            </a:r>
            <a:br>
              <a:rPr lang="en" sz="3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3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3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lang="en" sz="3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30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3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3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3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Every style is defined by a </a:t>
            </a:r>
            <a:r>
              <a:rPr lang="en" sz="2400" b="1">
                <a:solidFill>
                  <a:schemeClr val="dk2"/>
                </a:solidFill>
              </a:rPr>
              <a:t>selector</a:t>
            </a:r>
            <a:r>
              <a:rPr lang="en" sz="2400">
                <a:solidFill>
                  <a:schemeClr val="dk2"/>
                </a:solidFill>
              </a:rPr>
              <a:t> and a </a:t>
            </a:r>
            <a:r>
              <a:rPr lang="en" sz="2400" b="1">
                <a:solidFill>
                  <a:schemeClr val="dk2"/>
                </a:solidFill>
              </a:rPr>
              <a:t>declaration</a:t>
            </a:r>
            <a:r>
              <a:rPr lang="en" sz="2400">
                <a:solidFill>
                  <a:schemeClr val="dk2"/>
                </a:solidFill>
              </a:rPr>
              <a:t>. 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The declaration contains at least one </a:t>
            </a:r>
            <a:r>
              <a:rPr lang="en" sz="2400" b="1">
                <a:solidFill>
                  <a:schemeClr val="dk2"/>
                </a:solidFill>
              </a:rPr>
              <a:t>property/value pair</a:t>
            </a:r>
            <a:r>
              <a:rPr lang="en" sz="2400">
                <a:solidFill>
                  <a:schemeClr val="dk2"/>
                </a:solidFill>
              </a:rPr>
              <a:t>. Together they are called a </a:t>
            </a:r>
            <a:r>
              <a:rPr lang="en" sz="2400" b="1">
                <a:solidFill>
                  <a:schemeClr val="dk2"/>
                </a:solidFill>
              </a:rPr>
              <a:t>CSS Rule</a:t>
            </a:r>
            <a:r>
              <a:rPr lang="en" sz="2400">
                <a:solidFill>
                  <a:schemeClr val="dk2"/>
                </a:solidFill>
              </a:rPr>
              <a:t>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selector</a:t>
            </a:r>
            <a:endParaRPr/>
          </a:p>
        </p:txBody>
      </p:sp>
      <p:sp>
        <p:nvSpPr>
          <p:cNvPr id="270" name="Google Shape;270;p49"/>
          <p:cNvSpPr txBox="1">
            <a:spLocks noGrp="1"/>
          </p:cNvSpPr>
          <p:nvPr>
            <p:ph type="body" idx="4294967295"/>
          </p:nvPr>
        </p:nvSpPr>
        <p:spPr>
          <a:xfrm>
            <a:off x="234450" y="1058425"/>
            <a:ext cx="87753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 - type (element) </a:t>
            </a:r>
            <a:endParaRPr sz="4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- id </a:t>
            </a:r>
            <a:endParaRPr sz="4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 - class</a:t>
            </a:r>
            <a:endParaRPr sz="4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properties</a:t>
            </a:r>
            <a:endParaRPr/>
          </a:p>
        </p:txBody>
      </p:sp>
      <p:sp>
        <p:nvSpPr>
          <p:cNvPr id="276" name="Google Shape;276;p50"/>
          <p:cNvSpPr txBox="1">
            <a:spLocks noGrp="1"/>
          </p:cNvSpPr>
          <p:nvPr>
            <p:ph type="body" idx="4294967295"/>
          </p:nvPr>
        </p:nvSpPr>
        <p:spPr>
          <a:xfrm>
            <a:off x="234450" y="1058425"/>
            <a:ext cx="87753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Fonts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Backgrounds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Borders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Box models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/>
            </a:r>
            <a:br>
              <a:rPr lang="en" sz="2400">
                <a:solidFill>
                  <a:schemeClr val="dk2"/>
                </a:solidFill>
              </a:rPr>
            </a:br>
            <a:r>
              <a:rPr lang="en" sz="2400" u="sng">
                <a:solidFill>
                  <a:schemeClr val="hlink"/>
                </a:solidFill>
                <a:hlinkClick r:id="rId3"/>
              </a:rPr>
              <a:t>http://overapi.com/css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4294967295"/>
          </p:nvPr>
        </p:nvSpPr>
        <p:spPr>
          <a:xfrm>
            <a:off x="471900" y="1045025"/>
            <a:ext cx="8222100" cy="3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</a:rPr>
              <a:t>Structure 	- </a:t>
            </a:r>
            <a:r>
              <a:rPr lang="en" sz="6000" b="1">
                <a:solidFill>
                  <a:schemeClr val="dk2"/>
                </a:solidFill>
              </a:rPr>
              <a:t>HTML</a:t>
            </a:r>
            <a:endParaRPr sz="60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</a:rPr>
              <a:t>Style 				- </a:t>
            </a:r>
            <a:r>
              <a:rPr lang="en" sz="6000" b="1">
                <a:solidFill>
                  <a:schemeClr val="dk2"/>
                </a:solidFill>
              </a:rPr>
              <a:t>CSS</a:t>
            </a:r>
            <a:endParaRPr sz="60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</a:rPr>
              <a:t>Behavior 		- </a:t>
            </a:r>
            <a:r>
              <a:rPr lang="en" sz="6000" b="1">
                <a:solidFill>
                  <a:schemeClr val="dk2"/>
                </a:solidFill>
              </a:rPr>
              <a:t>JS</a:t>
            </a:r>
            <a:endParaRPr sz="60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4294967295"/>
          </p:nvPr>
        </p:nvSpPr>
        <p:spPr>
          <a:xfrm>
            <a:off x="471900" y="1058425"/>
            <a:ext cx="82221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</a:rPr>
              <a:t>HTML = HyperText Markup Language</a:t>
            </a:r>
            <a:endParaRPr sz="2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2"/>
                </a:solidFill>
              </a:rPr>
              <a:t>HyperText</a:t>
            </a:r>
            <a:r>
              <a:rPr lang="en" sz="2400">
                <a:solidFill>
                  <a:schemeClr val="dk2"/>
                </a:solidFill>
              </a:rPr>
              <a:t> - Hypertext is text which is not constrained to be linear. Hypertext is text which contains links to other texts. 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2"/>
                </a:solidFill>
              </a:rPr>
              <a:t>Markup Language</a:t>
            </a:r>
            <a:r>
              <a:rPr lang="en" sz="2400">
                <a:solidFill>
                  <a:schemeClr val="dk2"/>
                </a:solidFill>
              </a:rPr>
              <a:t> - Markup Language is a set of markup tags. The purpose of tags is to group and describe page content.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4294967295"/>
          </p:nvPr>
        </p:nvSpPr>
        <p:spPr>
          <a:xfrm>
            <a:off x="471900" y="1058425"/>
            <a:ext cx="82221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&lt;tag&gt; content &lt;/tag&gt;</a:t>
            </a:r>
            <a:endParaRPr sz="36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&lt;tag /&gt;</a:t>
            </a:r>
            <a:endParaRPr sz="36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HTML</a:t>
            </a: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4294967295"/>
          </p:nvPr>
        </p:nvSpPr>
        <p:spPr>
          <a:xfrm>
            <a:off x="471900" y="1058425"/>
            <a:ext cx="82221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endParaRPr sz="40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endParaRPr sz="40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 sz="40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endParaRPr sz="40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DOCTYPE</a:t>
            </a:r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4294967295"/>
          </p:nvPr>
        </p:nvSpPr>
        <p:spPr>
          <a:xfrm>
            <a:off x="471900" y="1058425"/>
            <a:ext cx="82221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40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The doctype is not a actually tag.</a:t>
            </a:r>
            <a:endParaRPr sz="3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It tells the browser the version of the html you are using. Above is the doctype for HTML5.</a:t>
            </a:r>
            <a:endParaRPr sz="3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HTML, HEAD, BODY</a:t>
            </a:r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4294967295"/>
          </p:nvPr>
        </p:nvSpPr>
        <p:spPr>
          <a:xfrm>
            <a:off x="471900" y="1058425"/>
            <a:ext cx="82221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40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&lt;head&gt;&lt;/head&gt;</a:t>
            </a:r>
            <a:endParaRPr sz="40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&lt;body&gt;&lt;/body&gt;</a:t>
            </a:r>
            <a:endParaRPr sz="40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40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On-screen Show (16:9)</PresentationFormat>
  <Paragraphs>129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Roboto</vt:lpstr>
      <vt:lpstr>Arial</vt:lpstr>
      <vt:lpstr>Courier New</vt:lpstr>
      <vt:lpstr>Material</vt:lpstr>
      <vt:lpstr>Material</vt:lpstr>
      <vt:lpstr>HTML, CSS</vt:lpstr>
      <vt:lpstr>WEB’S SAINT THREE</vt:lpstr>
      <vt:lpstr>PowerPoint Presentation</vt:lpstr>
      <vt:lpstr>HTML</vt:lpstr>
      <vt:lpstr>HTML</vt:lpstr>
      <vt:lpstr>TAG</vt:lpstr>
      <vt:lpstr>Intro to HTML</vt:lpstr>
      <vt:lpstr>DOCTYPE</vt:lpstr>
      <vt:lpstr>HTML, HEAD, BODY</vt:lpstr>
      <vt:lpstr>Other Tags - Text Formatting</vt:lpstr>
      <vt:lpstr>Other Tags - Division</vt:lpstr>
      <vt:lpstr>Other Tags - Images</vt:lpstr>
      <vt:lpstr>Other Tags - Links</vt:lpstr>
      <vt:lpstr>Other Tags - Table</vt:lpstr>
      <vt:lpstr>Other Tags - Table</vt:lpstr>
      <vt:lpstr>Other Tags - Forms</vt:lpstr>
      <vt:lpstr>Other Tags - Forms</vt:lpstr>
      <vt:lpstr>Other Tags - Forms</vt:lpstr>
      <vt:lpstr>Other Tags - List</vt:lpstr>
      <vt:lpstr>Other Tags - List</vt:lpstr>
      <vt:lpstr>Other Tags</vt:lpstr>
      <vt:lpstr>CSS</vt:lpstr>
      <vt:lpstr>CSS</vt:lpstr>
      <vt:lpstr>CSS Declaration</vt:lpstr>
      <vt:lpstr>CSS selector</vt:lpstr>
      <vt:lpstr>CSS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</dc:title>
  <cp:lastModifiedBy>Andranik Barseghyan</cp:lastModifiedBy>
  <cp:revision>1</cp:revision>
  <dcterms:modified xsi:type="dcterms:W3CDTF">2019-09-18T12:06:20Z</dcterms:modified>
</cp:coreProperties>
</file>