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embeddedFontLst>
    <p:embeddedFont>
      <p:font typeface="Roboto" panose="02000000000000000000" pitchFamily="2" charset="0"/>
      <p:regular r:id="rId41"/>
      <p:bold r:id="rId42"/>
      <p:italic r:id="rId43"/>
      <p:boldItalic r:id="rId44"/>
    </p:embeddedFont>
    <p:embeddedFont>
      <p:font typeface="Verdana" panose="020B060403050404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5E419C-96B2-418A-BC8D-EE60316885C5}">
  <a:tblStyle styleId="{835E419C-96B2-418A-BC8D-EE60316885C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47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ed39be959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ed39be95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ed39be959_0_5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ed39be95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ed39be959_0_6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ed39be95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ed39be959_0_5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ed39be959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ed39be959_0_7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ed39be959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ed39be959_0_7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ed39be95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ed39be959_0_8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ed39be959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ed39be959_0_9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ed39be95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ed39be959_0_10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ed39be95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ed39be959_0_10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ed39be95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73a04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73a0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ed39be959_0_12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ed39be959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ed39be959_0_13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ed39be959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ed39be959_0_1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ed39be959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ed39be959_0_1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ed39be959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ed39be959_0_1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ed39be959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ed39be959_0_17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ed39be959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ed39be959_0_16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ed39be959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ed39be959_0_18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ed39be959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ed39be959_0_16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ed39be959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ed39be959_0_20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ed39be959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73a04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ed39be959_0_20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ed39be959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ed39be959_0_21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ed39be959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ed39be959_0_22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ed39be959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f73a04f_0_2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f73a04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ed39be959_0_22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ed39be959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ed39be959_0_23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ed39be959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ed39be959_0_24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ed39be959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ed39be959_0_24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ed39be959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ed39be959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ed39be959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ed39be959_0_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ed39be95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ed39be959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ed39be95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ed39be959_0_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ed39be95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ed39be959_0_2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ed39be95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ed39be959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ed39be95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ed39be959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ed39be95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www.w3schools.com/cssref/css_colors_legal.asp"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www.w3schools.com/css/css_colors.asp"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www.w3schools.com/css/css_boxmodel.asp"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schools.com/css/css_display_visibility.asp"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s://www.w3schools.com/cssref/pr_class_display.asp"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https://www.w3schools.com/css/css_float.asp"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w3schools.com/cssref/sel_element_element.asp" TargetMode="External"/><Relationship Id="rId3" Type="http://schemas.openxmlformats.org/officeDocument/2006/relationships/hyperlink" Target="https://www.w3schools.com/cssref/sel_class.asp" TargetMode="External"/><Relationship Id="rId7" Type="http://schemas.openxmlformats.org/officeDocument/2006/relationships/hyperlink" Target="https://www.w3schools.com/cssref/sel_element_comma.asp"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s://www.w3schools.com/cssref/sel_element.asp" TargetMode="External"/><Relationship Id="rId11" Type="http://schemas.openxmlformats.org/officeDocument/2006/relationships/hyperlink" Target="https://www.w3schools.com/cssref/sel_gen_sibling.asp" TargetMode="External"/><Relationship Id="rId5" Type="http://schemas.openxmlformats.org/officeDocument/2006/relationships/hyperlink" Target="https://www.w3schools.com/cssref/sel_all.asp" TargetMode="External"/><Relationship Id="rId10" Type="http://schemas.openxmlformats.org/officeDocument/2006/relationships/hyperlink" Target="https://www.w3schools.com/cssref/sel_element_pluss.asp" TargetMode="External"/><Relationship Id="rId4" Type="http://schemas.openxmlformats.org/officeDocument/2006/relationships/hyperlink" Target="https://www.w3schools.com/cssref/sel_id.asp" TargetMode="External"/><Relationship Id="rId9" Type="http://schemas.openxmlformats.org/officeDocument/2006/relationships/hyperlink" Target="https://www.w3schools.com/cssref/sel_element_gt.asp"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hyperlink" Target="https://www.w3schools.com/cssref/pr_class_position.asp"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hyperlink" Target="https://www.w3schools.com/css/css_specificity.asp"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hyperlink" Target="https://specificity.keegan.st/" TargetMode="External"/><Relationship Id="rId5" Type="http://schemas.openxmlformats.org/officeDocument/2006/relationships/hyperlink" Target="https://www.w3.org/TR/CSS21/cascade.html#specificity" TargetMode="External"/><Relationship Id="rId4" Type="http://schemas.openxmlformats.org/officeDocument/2006/relationships/hyperlink" Target="https://css-tricks.com/specifics-on-css-specificity/"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3schools.com/cssref/css_selectors.asp"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www.w3schools.com/cssref/trysel.asp"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w3schools.com/cssref/css_units.asp"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Advanced CSS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CSS Colors</a:t>
            </a:r>
            <a:endParaRPr/>
          </a:p>
        </p:txBody>
      </p:sp>
      <p:sp>
        <p:nvSpPr>
          <p:cNvPr id="119" name="Google Shape;119;p22"/>
          <p:cNvSpPr txBox="1">
            <a:spLocks noGrp="1"/>
          </p:cNvSpPr>
          <p:nvPr>
            <p:ph type="body" idx="4294967295"/>
          </p:nvPr>
        </p:nvSpPr>
        <p:spPr>
          <a:xfrm>
            <a:off x="471900" y="940125"/>
            <a:ext cx="8209500" cy="383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2"/>
                </a:solidFill>
              </a:rPr>
              <a:t>Color methods</a:t>
            </a:r>
            <a:endParaRPr sz="2400" b="1">
              <a:solidFill>
                <a:schemeClr val="dk2"/>
              </a:solidFill>
            </a:endParaRPr>
          </a:p>
          <a:p>
            <a:pPr marL="0" lvl="0" indent="0" algn="l" rtl="0">
              <a:spcBef>
                <a:spcPts val="1600"/>
              </a:spcBef>
              <a:spcAft>
                <a:spcPts val="0"/>
              </a:spcAft>
              <a:buNone/>
            </a:pPr>
            <a:endParaRPr sz="2400" b="1">
              <a:solidFill>
                <a:schemeClr val="dk2"/>
              </a:solidFill>
            </a:endParaRPr>
          </a:p>
          <a:p>
            <a:pPr marL="457200" lvl="0" indent="-342900" algn="l" rtl="0">
              <a:spcBef>
                <a:spcPts val="1600"/>
              </a:spcBef>
              <a:spcAft>
                <a:spcPts val="0"/>
              </a:spcAft>
              <a:buClr>
                <a:schemeClr val="dk2"/>
              </a:buClr>
              <a:buSzPts val="1800"/>
              <a:buChar char="●"/>
            </a:pPr>
            <a:r>
              <a:rPr lang="en" sz="2000" b="1">
                <a:solidFill>
                  <a:schemeClr val="dk2"/>
                </a:solidFill>
              </a:rPr>
              <a:t>Hexadecimal colors</a:t>
            </a:r>
            <a:endParaRPr sz="2000" b="1">
              <a:solidFill>
                <a:schemeClr val="dk2"/>
              </a:solidFill>
            </a:endParaRPr>
          </a:p>
          <a:p>
            <a:pPr marL="457200" lvl="0" indent="-355600" algn="l" rtl="0">
              <a:spcBef>
                <a:spcPts val="0"/>
              </a:spcBef>
              <a:spcAft>
                <a:spcPts val="0"/>
              </a:spcAft>
              <a:buClr>
                <a:schemeClr val="dk2"/>
              </a:buClr>
              <a:buSzPts val="2000"/>
              <a:buChar char="●"/>
            </a:pPr>
            <a:r>
              <a:rPr lang="en" sz="2000" b="1">
                <a:solidFill>
                  <a:schemeClr val="dk2"/>
                </a:solidFill>
              </a:rPr>
              <a:t>RGB colors</a:t>
            </a:r>
            <a:endParaRPr sz="2000" b="1">
              <a:solidFill>
                <a:schemeClr val="dk2"/>
              </a:solidFill>
            </a:endParaRPr>
          </a:p>
          <a:p>
            <a:pPr marL="457200" lvl="0" indent="-355600" algn="l" rtl="0">
              <a:spcBef>
                <a:spcPts val="0"/>
              </a:spcBef>
              <a:spcAft>
                <a:spcPts val="0"/>
              </a:spcAft>
              <a:buClr>
                <a:schemeClr val="dk2"/>
              </a:buClr>
              <a:buSzPts val="2000"/>
              <a:buChar char="●"/>
            </a:pPr>
            <a:r>
              <a:rPr lang="en" sz="2000" b="1">
                <a:solidFill>
                  <a:schemeClr val="dk2"/>
                </a:solidFill>
              </a:rPr>
              <a:t>RGBA colors</a:t>
            </a:r>
            <a:endParaRPr sz="2000" b="1">
              <a:solidFill>
                <a:schemeClr val="dk2"/>
              </a:solidFill>
            </a:endParaRPr>
          </a:p>
          <a:p>
            <a:pPr marL="0" lvl="0" indent="0" algn="l" rtl="0">
              <a:spcBef>
                <a:spcPts val="1600"/>
              </a:spcBef>
              <a:spcAft>
                <a:spcPts val="1600"/>
              </a:spcAft>
              <a:buNone/>
            </a:pPr>
            <a:r>
              <a:rPr lang="en" sz="2000">
                <a:solidFill>
                  <a:schemeClr val="dk2"/>
                </a:solidFill>
              </a:rPr>
              <a:t/>
            </a:r>
            <a:br>
              <a:rPr lang="en" sz="2000">
                <a:solidFill>
                  <a:schemeClr val="dk2"/>
                </a:solidFill>
              </a:rPr>
            </a:br>
            <a:endParaRPr sz="20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CSS Hexadecimal Colors</a:t>
            </a:r>
            <a:endParaRPr/>
          </a:p>
        </p:txBody>
      </p:sp>
      <p:sp>
        <p:nvSpPr>
          <p:cNvPr id="125" name="Google Shape;125;p23"/>
          <p:cNvSpPr txBox="1">
            <a:spLocks noGrp="1"/>
          </p:cNvSpPr>
          <p:nvPr>
            <p:ph type="body" idx="4294967295"/>
          </p:nvPr>
        </p:nvSpPr>
        <p:spPr>
          <a:xfrm>
            <a:off x="471900" y="940125"/>
            <a:ext cx="8209500" cy="383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chemeClr val="dk2"/>
                </a:solidFill>
                <a:latin typeface="Courier New"/>
                <a:ea typeface="Courier New"/>
                <a:cs typeface="Courier New"/>
                <a:sym typeface="Courier New"/>
              </a:rPr>
              <a:t>#RRGGBB</a:t>
            </a:r>
            <a:r>
              <a:rPr lang="en" sz="2400" b="1">
                <a:solidFill>
                  <a:schemeClr val="dk2"/>
                </a:solidFill>
              </a:rPr>
              <a:t/>
            </a:r>
            <a:br>
              <a:rPr lang="en" sz="2400" b="1">
                <a:solidFill>
                  <a:schemeClr val="dk2"/>
                </a:solidFill>
              </a:rPr>
            </a:br>
            <a:r>
              <a:rPr lang="en">
                <a:solidFill>
                  <a:schemeClr val="dk2"/>
                </a:solidFill>
              </a:rPr>
              <a:t>where the RR (red), GG (green) and BB (blue) hexadecimal integers specify the components of the color. All values must be between 00 and FF.</a:t>
            </a:r>
            <a:endParaRPr>
              <a:solidFill>
                <a:schemeClr val="dk2"/>
              </a:solidFill>
            </a:endParaRPr>
          </a:p>
          <a:p>
            <a:pPr marL="0" lvl="0" indent="0" algn="l" rtl="0">
              <a:spcBef>
                <a:spcPts val="1600"/>
              </a:spcBef>
              <a:spcAft>
                <a:spcPts val="0"/>
              </a:spcAft>
              <a:buNone/>
            </a:pPr>
            <a:r>
              <a:rPr lang="en" sz="2400">
                <a:solidFill>
                  <a:schemeClr val="dk2"/>
                </a:solidFill>
              </a:rPr>
              <a:t/>
            </a:r>
            <a:br>
              <a:rPr lang="en" sz="2400">
                <a:solidFill>
                  <a:schemeClr val="dk2"/>
                </a:solidFill>
              </a:rPr>
            </a:br>
            <a:r>
              <a:rPr lang="en" sz="2000" b="1">
                <a:solidFill>
                  <a:srgbClr val="A52A2A"/>
                </a:solidFill>
                <a:latin typeface="Courier New"/>
                <a:ea typeface="Courier New"/>
                <a:cs typeface="Courier New"/>
                <a:sym typeface="Courier New"/>
              </a:rPr>
              <a:t>#p1 </a:t>
            </a:r>
            <a:r>
              <a:rPr lang="en" sz="2000" b="1">
                <a:solidFill>
                  <a:srgbClr val="000000"/>
                </a:solidFill>
                <a:latin typeface="Courier New"/>
                <a:ea typeface="Courier New"/>
                <a:cs typeface="Courier New"/>
                <a:sym typeface="Courier New"/>
              </a:rPr>
              <a:t>{</a:t>
            </a:r>
            <a:r>
              <a:rPr lang="en" sz="2000" b="1">
                <a:solidFill>
                  <a:srgbClr val="FF0000"/>
                </a:solidFill>
                <a:latin typeface="Courier New"/>
                <a:ea typeface="Courier New"/>
                <a:cs typeface="Courier New"/>
                <a:sym typeface="Courier New"/>
              </a:rPr>
              <a:t>background-color</a:t>
            </a:r>
            <a:r>
              <a:rPr lang="en" sz="2000" b="1">
                <a:solidFill>
                  <a:srgbClr val="000000"/>
                </a:solidFill>
                <a:latin typeface="Courier New"/>
                <a:ea typeface="Courier New"/>
                <a:cs typeface="Courier New"/>
                <a:sym typeface="Courier New"/>
              </a:rPr>
              <a:t>:</a:t>
            </a:r>
            <a:r>
              <a:rPr lang="en" sz="2000" b="1">
                <a:solidFill>
                  <a:srgbClr val="0000CD"/>
                </a:solidFill>
                <a:latin typeface="Courier New"/>
                <a:ea typeface="Courier New"/>
                <a:cs typeface="Courier New"/>
                <a:sym typeface="Courier New"/>
              </a:rPr>
              <a:t> #ff0000</a:t>
            </a:r>
            <a:r>
              <a:rPr lang="en" sz="2000" b="1">
                <a:solidFill>
                  <a:srgbClr val="000000"/>
                </a:solidFill>
                <a:latin typeface="Courier New"/>
                <a:ea typeface="Courier New"/>
                <a:cs typeface="Courier New"/>
                <a:sym typeface="Courier New"/>
              </a:rPr>
              <a:t>;}</a:t>
            </a:r>
            <a:r>
              <a:rPr lang="en" sz="2000" b="1">
                <a:solidFill>
                  <a:srgbClr val="A52A2A"/>
                </a:solidFill>
                <a:latin typeface="Courier New"/>
                <a:ea typeface="Courier New"/>
                <a:cs typeface="Courier New"/>
                <a:sym typeface="Courier New"/>
              </a:rPr>
              <a:t>   </a:t>
            </a:r>
            <a:r>
              <a:rPr lang="en" sz="2000" b="1">
                <a:solidFill>
                  <a:srgbClr val="008000"/>
                </a:solidFill>
                <a:latin typeface="Courier New"/>
                <a:ea typeface="Courier New"/>
                <a:cs typeface="Courier New"/>
                <a:sym typeface="Courier New"/>
              </a:rPr>
              <a:t>/* red */</a:t>
            </a:r>
            <a:endParaRPr sz="2000" b="1">
              <a:solidFill>
                <a:srgbClr val="008000"/>
              </a:solidFill>
              <a:latin typeface="Courier New"/>
              <a:ea typeface="Courier New"/>
              <a:cs typeface="Courier New"/>
              <a:sym typeface="Courier New"/>
            </a:endParaRPr>
          </a:p>
          <a:p>
            <a:pPr marL="0" lvl="0" indent="0" algn="l" rtl="0">
              <a:spcBef>
                <a:spcPts val="1600"/>
              </a:spcBef>
              <a:spcAft>
                <a:spcPts val="0"/>
              </a:spcAft>
              <a:buNone/>
            </a:pPr>
            <a:r>
              <a:rPr lang="en" sz="2000" b="1">
                <a:solidFill>
                  <a:srgbClr val="A52A2A"/>
                </a:solidFill>
                <a:latin typeface="Courier New"/>
                <a:ea typeface="Courier New"/>
                <a:cs typeface="Courier New"/>
                <a:sym typeface="Courier New"/>
              </a:rPr>
              <a:t>#p2 </a:t>
            </a:r>
            <a:r>
              <a:rPr lang="en" sz="2000" b="1">
                <a:solidFill>
                  <a:srgbClr val="000000"/>
                </a:solidFill>
                <a:latin typeface="Courier New"/>
                <a:ea typeface="Courier New"/>
                <a:cs typeface="Courier New"/>
                <a:sym typeface="Courier New"/>
              </a:rPr>
              <a:t>{</a:t>
            </a:r>
            <a:r>
              <a:rPr lang="en" sz="2000" b="1">
                <a:solidFill>
                  <a:srgbClr val="FF0000"/>
                </a:solidFill>
                <a:latin typeface="Courier New"/>
                <a:ea typeface="Courier New"/>
                <a:cs typeface="Courier New"/>
                <a:sym typeface="Courier New"/>
              </a:rPr>
              <a:t>background-color</a:t>
            </a:r>
            <a:r>
              <a:rPr lang="en" sz="2000" b="1">
                <a:solidFill>
                  <a:srgbClr val="000000"/>
                </a:solidFill>
                <a:latin typeface="Courier New"/>
                <a:ea typeface="Courier New"/>
                <a:cs typeface="Courier New"/>
                <a:sym typeface="Courier New"/>
              </a:rPr>
              <a:t>:</a:t>
            </a:r>
            <a:r>
              <a:rPr lang="en" sz="2000" b="1">
                <a:solidFill>
                  <a:srgbClr val="0000CD"/>
                </a:solidFill>
                <a:latin typeface="Courier New"/>
                <a:ea typeface="Courier New"/>
                <a:cs typeface="Courier New"/>
                <a:sym typeface="Courier New"/>
              </a:rPr>
              <a:t> #00ff00</a:t>
            </a:r>
            <a:r>
              <a:rPr lang="en" sz="2000" b="1">
                <a:solidFill>
                  <a:srgbClr val="000000"/>
                </a:solidFill>
                <a:latin typeface="Courier New"/>
                <a:ea typeface="Courier New"/>
                <a:cs typeface="Courier New"/>
                <a:sym typeface="Courier New"/>
              </a:rPr>
              <a:t>;}</a:t>
            </a:r>
            <a:r>
              <a:rPr lang="en" sz="2000" b="1">
                <a:solidFill>
                  <a:srgbClr val="A52A2A"/>
                </a:solidFill>
                <a:latin typeface="Courier New"/>
                <a:ea typeface="Courier New"/>
                <a:cs typeface="Courier New"/>
                <a:sym typeface="Courier New"/>
              </a:rPr>
              <a:t>   </a:t>
            </a:r>
            <a:r>
              <a:rPr lang="en" sz="2000" b="1">
                <a:solidFill>
                  <a:srgbClr val="008000"/>
                </a:solidFill>
                <a:latin typeface="Courier New"/>
                <a:ea typeface="Courier New"/>
                <a:cs typeface="Courier New"/>
                <a:sym typeface="Courier New"/>
              </a:rPr>
              <a:t>/* green */</a:t>
            </a:r>
            <a:endParaRPr sz="2000" b="1">
              <a:solidFill>
                <a:srgbClr val="008000"/>
              </a:solidFill>
              <a:latin typeface="Courier New"/>
              <a:ea typeface="Courier New"/>
              <a:cs typeface="Courier New"/>
              <a:sym typeface="Courier New"/>
            </a:endParaRPr>
          </a:p>
          <a:p>
            <a:pPr marL="0" lvl="0" indent="0" algn="l" rtl="0">
              <a:spcBef>
                <a:spcPts val="1600"/>
              </a:spcBef>
              <a:spcAft>
                <a:spcPts val="1600"/>
              </a:spcAft>
              <a:buNone/>
            </a:pPr>
            <a:r>
              <a:rPr lang="en" sz="2000" b="1">
                <a:solidFill>
                  <a:srgbClr val="A52A2A"/>
                </a:solidFill>
                <a:latin typeface="Courier New"/>
                <a:ea typeface="Courier New"/>
                <a:cs typeface="Courier New"/>
                <a:sym typeface="Courier New"/>
              </a:rPr>
              <a:t>#p3 </a:t>
            </a:r>
            <a:r>
              <a:rPr lang="en" sz="2000" b="1">
                <a:solidFill>
                  <a:srgbClr val="000000"/>
                </a:solidFill>
                <a:latin typeface="Courier New"/>
                <a:ea typeface="Courier New"/>
                <a:cs typeface="Courier New"/>
                <a:sym typeface="Courier New"/>
              </a:rPr>
              <a:t>{</a:t>
            </a:r>
            <a:r>
              <a:rPr lang="en" sz="2000" b="1">
                <a:solidFill>
                  <a:srgbClr val="FF0000"/>
                </a:solidFill>
                <a:latin typeface="Courier New"/>
                <a:ea typeface="Courier New"/>
                <a:cs typeface="Courier New"/>
                <a:sym typeface="Courier New"/>
              </a:rPr>
              <a:t>background-color</a:t>
            </a:r>
            <a:r>
              <a:rPr lang="en" sz="2000" b="1">
                <a:solidFill>
                  <a:srgbClr val="000000"/>
                </a:solidFill>
                <a:latin typeface="Courier New"/>
                <a:ea typeface="Courier New"/>
                <a:cs typeface="Courier New"/>
                <a:sym typeface="Courier New"/>
              </a:rPr>
              <a:t>:</a:t>
            </a:r>
            <a:r>
              <a:rPr lang="en" sz="2000" b="1">
                <a:solidFill>
                  <a:srgbClr val="0000CD"/>
                </a:solidFill>
                <a:latin typeface="Courier New"/>
                <a:ea typeface="Courier New"/>
                <a:cs typeface="Courier New"/>
                <a:sym typeface="Courier New"/>
              </a:rPr>
              <a:t> #0000ff</a:t>
            </a:r>
            <a:r>
              <a:rPr lang="en" sz="2000" b="1">
                <a:solidFill>
                  <a:srgbClr val="000000"/>
                </a:solidFill>
                <a:latin typeface="Courier New"/>
                <a:ea typeface="Courier New"/>
                <a:cs typeface="Courier New"/>
                <a:sym typeface="Courier New"/>
              </a:rPr>
              <a:t>;}</a:t>
            </a:r>
            <a:r>
              <a:rPr lang="en" sz="2000" b="1">
                <a:solidFill>
                  <a:srgbClr val="A52A2A"/>
                </a:solidFill>
                <a:latin typeface="Courier New"/>
                <a:ea typeface="Courier New"/>
                <a:cs typeface="Courier New"/>
                <a:sym typeface="Courier New"/>
              </a:rPr>
              <a:t>   </a:t>
            </a:r>
            <a:r>
              <a:rPr lang="en" sz="2000" b="1">
                <a:solidFill>
                  <a:srgbClr val="008000"/>
                </a:solidFill>
                <a:latin typeface="Courier New"/>
                <a:ea typeface="Courier New"/>
                <a:cs typeface="Courier New"/>
                <a:sym typeface="Courier New"/>
              </a:rPr>
              <a:t>/* blue */</a:t>
            </a:r>
            <a:r>
              <a:rPr lang="en" sz="2000">
                <a:solidFill>
                  <a:schemeClr val="dk2"/>
                </a:solidFill>
              </a:rPr>
              <a:t/>
            </a:r>
            <a:br>
              <a:rPr lang="en" sz="2000">
                <a:solidFill>
                  <a:schemeClr val="dk2"/>
                </a:solidFill>
              </a:rPr>
            </a:br>
            <a:endParaRPr sz="20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CSS RGB Colors</a:t>
            </a:r>
            <a:endParaRPr/>
          </a:p>
        </p:txBody>
      </p:sp>
      <p:sp>
        <p:nvSpPr>
          <p:cNvPr id="131" name="Google Shape;131;p24"/>
          <p:cNvSpPr txBox="1">
            <a:spLocks noGrp="1"/>
          </p:cNvSpPr>
          <p:nvPr>
            <p:ph type="body" idx="4294967295"/>
          </p:nvPr>
        </p:nvSpPr>
        <p:spPr>
          <a:xfrm>
            <a:off x="471900" y="940125"/>
            <a:ext cx="8209500" cy="383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chemeClr val="dk2"/>
                </a:solidFill>
                <a:latin typeface="Courier New"/>
                <a:ea typeface="Courier New"/>
                <a:cs typeface="Courier New"/>
                <a:sym typeface="Courier New"/>
              </a:rPr>
              <a:t>rgb(red, green, blue)</a:t>
            </a:r>
            <a:r>
              <a:rPr lang="en" sz="2400" b="1">
                <a:solidFill>
                  <a:schemeClr val="dk2"/>
                </a:solidFill>
              </a:rPr>
              <a:t/>
            </a:r>
            <a:br>
              <a:rPr lang="en" sz="2400" b="1">
                <a:solidFill>
                  <a:schemeClr val="dk2"/>
                </a:solidFill>
              </a:rPr>
            </a:br>
            <a:r>
              <a:rPr lang="en">
                <a:solidFill>
                  <a:schemeClr val="dk2"/>
                </a:solidFill>
              </a:rPr>
              <a:t>Each parameter (red, green, and blue) defines the intensity of the color and can be an integer between 0 and 255 or a percentage value (from 0% to 100%).</a:t>
            </a:r>
            <a:endParaRPr>
              <a:solidFill>
                <a:schemeClr val="dk2"/>
              </a:solidFill>
            </a:endParaRPr>
          </a:p>
          <a:p>
            <a:pPr marL="0" lvl="0" indent="0" algn="l" rtl="0">
              <a:spcBef>
                <a:spcPts val="1600"/>
              </a:spcBef>
              <a:spcAft>
                <a:spcPts val="0"/>
              </a:spcAft>
              <a:buNone/>
            </a:pPr>
            <a:r>
              <a:rPr lang="en" sz="2400">
                <a:solidFill>
                  <a:schemeClr val="dk2"/>
                </a:solidFill>
              </a:rPr>
              <a:t/>
            </a:r>
            <a:br>
              <a:rPr lang="en" sz="2400">
                <a:solidFill>
                  <a:schemeClr val="dk2"/>
                </a:solidFill>
              </a:rPr>
            </a:br>
            <a:r>
              <a:rPr lang="en" b="1">
                <a:solidFill>
                  <a:srgbClr val="A52A2A"/>
                </a:solidFill>
                <a:latin typeface="Courier New"/>
                <a:ea typeface="Courier New"/>
                <a:cs typeface="Courier New"/>
                <a:sym typeface="Courier New"/>
              </a:rPr>
              <a:t>#p1 </a:t>
            </a:r>
            <a:r>
              <a:rPr lang="en" b="1">
                <a:solidFill>
                  <a:srgbClr val="000000"/>
                </a:solidFill>
                <a:latin typeface="Courier New"/>
                <a:ea typeface="Courier New"/>
                <a:cs typeface="Courier New"/>
                <a:sym typeface="Courier New"/>
              </a:rPr>
              <a:t>{</a:t>
            </a:r>
            <a:r>
              <a:rPr lang="en" b="1">
                <a:solidFill>
                  <a:srgbClr val="FF0000"/>
                </a:solidFill>
                <a:latin typeface="Courier New"/>
                <a:ea typeface="Courier New"/>
                <a:cs typeface="Courier New"/>
                <a:sym typeface="Courier New"/>
              </a:rPr>
              <a:t>background-color</a:t>
            </a:r>
            <a:r>
              <a:rPr lang="en" b="1">
                <a:solidFill>
                  <a:srgbClr val="000000"/>
                </a:solidFill>
                <a:latin typeface="Courier New"/>
                <a:ea typeface="Courier New"/>
                <a:cs typeface="Courier New"/>
                <a:sym typeface="Courier New"/>
              </a:rPr>
              <a:t>:</a:t>
            </a:r>
            <a:r>
              <a:rPr lang="en" b="1">
                <a:solidFill>
                  <a:srgbClr val="0000CD"/>
                </a:solidFill>
                <a:latin typeface="Courier New"/>
                <a:ea typeface="Courier New"/>
                <a:cs typeface="Courier New"/>
                <a:sym typeface="Courier New"/>
              </a:rPr>
              <a:t> rgb(255, 0, 0)</a:t>
            </a:r>
            <a:r>
              <a:rPr lang="en" b="1">
                <a:solidFill>
                  <a:srgbClr val="000000"/>
                </a:solidFill>
                <a:latin typeface="Courier New"/>
                <a:ea typeface="Courier New"/>
                <a:cs typeface="Courier New"/>
                <a:sym typeface="Courier New"/>
              </a:rPr>
              <a:t>;}</a:t>
            </a:r>
            <a:r>
              <a:rPr lang="en" b="1">
                <a:solidFill>
                  <a:srgbClr val="A52A2A"/>
                </a:solidFill>
                <a:latin typeface="Courier New"/>
                <a:ea typeface="Courier New"/>
                <a:cs typeface="Courier New"/>
                <a:sym typeface="Courier New"/>
              </a:rPr>
              <a:t>   </a:t>
            </a:r>
            <a:r>
              <a:rPr lang="en" b="1">
                <a:solidFill>
                  <a:srgbClr val="008000"/>
                </a:solidFill>
                <a:latin typeface="Courier New"/>
                <a:ea typeface="Courier New"/>
                <a:cs typeface="Courier New"/>
                <a:sym typeface="Courier New"/>
              </a:rPr>
              <a:t>/* red */</a:t>
            </a:r>
            <a:endParaRPr b="1">
              <a:solidFill>
                <a:srgbClr val="008000"/>
              </a:solidFill>
              <a:latin typeface="Courier New"/>
              <a:ea typeface="Courier New"/>
              <a:cs typeface="Courier New"/>
              <a:sym typeface="Courier New"/>
            </a:endParaRPr>
          </a:p>
          <a:p>
            <a:pPr marL="0" lvl="0" indent="0" algn="l" rtl="0">
              <a:spcBef>
                <a:spcPts val="1600"/>
              </a:spcBef>
              <a:spcAft>
                <a:spcPts val="0"/>
              </a:spcAft>
              <a:buNone/>
            </a:pPr>
            <a:r>
              <a:rPr lang="en" b="1">
                <a:solidFill>
                  <a:srgbClr val="A52A2A"/>
                </a:solidFill>
                <a:latin typeface="Courier New"/>
                <a:ea typeface="Courier New"/>
                <a:cs typeface="Courier New"/>
                <a:sym typeface="Courier New"/>
              </a:rPr>
              <a:t>#p2 </a:t>
            </a:r>
            <a:r>
              <a:rPr lang="en" b="1">
                <a:solidFill>
                  <a:srgbClr val="000000"/>
                </a:solidFill>
                <a:latin typeface="Courier New"/>
                <a:ea typeface="Courier New"/>
                <a:cs typeface="Courier New"/>
                <a:sym typeface="Courier New"/>
              </a:rPr>
              <a:t>{</a:t>
            </a:r>
            <a:r>
              <a:rPr lang="en" b="1">
                <a:solidFill>
                  <a:srgbClr val="FF0000"/>
                </a:solidFill>
                <a:latin typeface="Courier New"/>
                <a:ea typeface="Courier New"/>
                <a:cs typeface="Courier New"/>
                <a:sym typeface="Courier New"/>
              </a:rPr>
              <a:t>background-color</a:t>
            </a:r>
            <a:r>
              <a:rPr lang="en" b="1">
                <a:solidFill>
                  <a:srgbClr val="000000"/>
                </a:solidFill>
                <a:latin typeface="Courier New"/>
                <a:ea typeface="Courier New"/>
                <a:cs typeface="Courier New"/>
                <a:sym typeface="Courier New"/>
              </a:rPr>
              <a:t>:</a:t>
            </a:r>
            <a:r>
              <a:rPr lang="en" b="1">
                <a:solidFill>
                  <a:srgbClr val="0000CD"/>
                </a:solidFill>
                <a:latin typeface="Courier New"/>
                <a:ea typeface="Courier New"/>
                <a:cs typeface="Courier New"/>
                <a:sym typeface="Courier New"/>
              </a:rPr>
              <a:t> rgb(0, 255, 0)</a:t>
            </a:r>
            <a:r>
              <a:rPr lang="en" b="1">
                <a:solidFill>
                  <a:srgbClr val="000000"/>
                </a:solidFill>
                <a:latin typeface="Courier New"/>
                <a:ea typeface="Courier New"/>
                <a:cs typeface="Courier New"/>
                <a:sym typeface="Courier New"/>
              </a:rPr>
              <a:t>;}</a:t>
            </a:r>
            <a:r>
              <a:rPr lang="en" b="1">
                <a:solidFill>
                  <a:srgbClr val="A52A2A"/>
                </a:solidFill>
                <a:latin typeface="Courier New"/>
                <a:ea typeface="Courier New"/>
                <a:cs typeface="Courier New"/>
                <a:sym typeface="Courier New"/>
              </a:rPr>
              <a:t>   </a:t>
            </a:r>
            <a:r>
              <a:rPr lang="en" b="1">
                <a:solidFill>
                  <a:srgbClr val="008000"/>
                </a:solidFill>
                <a:latin typeface="Courier New"/>
                <a:ea typeface="Courier New"/>
                <a:cs typeface="Courier New"/>
                <a:sym typeface="Courier New"/>
              </a:rPr>
              <a:t>/* green */</a:t>
            </a:r>
            <a:endParaRPr b="1">
              <a:solidFill>
                <a:srgbClr val="008000"/>
              </a:solidFill>
              <a:latin typeface="Courier New"/>
              <a:ea typeface="Courier New"/>
              <a:cs typeface="Courier New"/>
              <a:sym typeface="Courier New"/>
            </a:endParaRPr>
          </a:p>
          <a:p>
            <a:pPr marL="0" lvl="0" indent="0" algn="l" rtl="0">
              <a:spcBef>
                <a:spcPts val="1600"/>
              </a:spcBef>
              <a:spcAft>
                <a:spcPts val="1600"/>
              </a:spcAft>
              <a:buNone/>
            </a:pPr>
            <a:r>
              <a:rPr lang="en" b="1">
                <a:solidFill>
                  <a:srgbClr val="A52A2A"/>
                </a:solidFill>
                <a:latin typeface="Courier New"/>
                <a:ea typeface="Courier New"/>
                <a:cs typeface="Courier New"/>
                <a:sym typeface="Courier New"/>
              </a:rPr>
              <a:t>#p3 </a:t>
            </a:r>
            <a:r>
              <a:rPr lang="en" b="1">
                <a:solidFill>
                  <a:srgbClr val="000000"/>
                </a:solidFill>
                <a:latin typeface="Courier New"/>
                <a:ea typeface="Courier New"/>
                <a:cs typeface="Courier New"/>
                <a:sym typeface="Courier New"/>
              </a:rPr>
              <a:t>{</a:t>
            </a:r>
            <a:r>
              <a:rPr lang="en" b="1">
                <a:solidFill>
                  <a:srgbClr val="FF0000"/>
                </a:solidFill>
                <a:latin typeface="Courier New"/>
                <a:ea typeface="Courier New"/>
                <a:cs typeface="Courier New"/>
                <a:sym typeface="Courier New"/>
              </a:rPr>
              <a:t>background-color</a:t>
            </a:r>
            <a:r>
              <a:rPr lang="en" b="1">
                <a:solidFill>
                  <a:srgbClr val="000000"/>
                </a:solidFill>
                <a:latin typeface="Courier New"/>
                <a:ea typeface="Courier New"/>
                <a:cs typeface="Courier New"/>
                <a:sym typeface="Courier New"/>
              </a:rPr>
              <a:t>:</a:t>
            </a:r>
            <a:r>
              <a:rPr lang="en" b="1">
                <a:solidFill>
                  <a:srgbClr val="0000CD"/>
                </a:solidFill>
                <a:latin typeface="Courier New"/>
                <a:ea typeface="Courier New"/>
                <a:cs typeface="Courier New"/>
                <a:sym typeface="Courier New"/>
              </a:rPr>
              <a:t> rgb(0, 0, 255)</a:t>
            </a:r>
            <a:r>
              <a:rPr lang="en" b="1">
                <a:solidFill>
                  <a:srgbClr val="000000"/>
                </a:solidFill>
                <a:latin typeface="Courier New"/>
                <a:ea typeface="Courier New"/>
                <a:cs typeface="Courier New"/>
                <a:sym typeface="Courier New"/>
              </a:rPr>
              <a:t>;}</a:t>
            </a:r>
            <a:r>
              <a:rPr lang="en" b="1">
                <a:solidFill>
                  <a:srgbClr val="A52A2A"/>
                </a:solidFill>
                <a:latin typeface="Courier New"/>
                <a:ea typeface="Courier New"/>
                <a:cs typeface="Courier New"/>
                <a:sym typeface="Courier New"/>
              </a:rPr>
              <a:t>   </a:t>
            </a:r>
            <a:r>
              <a:rPr lang="en" b="1">
                <a:solidFill>
                  <a:srgbClr val="008000"/>
                </a:solidFill>
                <a:latin typeface="Courier New"/>
                <a:ea typeface="Courier New"/>
                <a:cs typeface="Courier New"/>
                <a:sym typeface="Courier New"/>
              </a:rPr>
              <a:t>/* blue */</a:t>
            </a:r>
            <a:r>
              <a:rPr lang="en" sz="2000">
                <a:solidFill>
                  <a:schemeClr val="dk2"/>
                </a:solidFill>
              </a:rPr>
              <a:t/>
            </a:r>
            <a:br>
              <a:rPr lang="en" sz="2000">
                <a:solidFill>
                  <a:schemeClr val="dk2"/>
                </a:solidFill>
              </a:rPr>
            </a:br>
            <a:endParaRPr sz="20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CSS Colors</a:t>
            </a:r>
            <a:endParaRPr/>
          </a:p>
        </p:txBody>
      </p:sp>
      <p:sp>
        <p:nvSpPr>
          <p:cNvPr id="137" name="Google Shape;137;p2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Colors</a:t>
            </a:r>
            <a:r>
              <a:rPr lang="en">
                <a:solidFill>
                  <a:schemeClr val="accent1"/>
                </a:solidFill>
              </a:rPr>
              <a:t/>
            </a:r>
            <a:br>
              <a:rPr lang="en">
                <a:solidFill>
                  <a:schemeClr val="accent1"/>
                </a:solidFill>
              </a:rPr>
            </a:br>
            <a:r>
              <a:rPr lang="en" u="sng">
                <a:solidFill>
                  <a:schemeClr val="accent1"/>
                </a:solidFill>
                <a:hlinkClick r:id="rId3"/>
              </a:rPr>
              <a:t>https://www.w3schools.com/cssref/css_colors_legal.asp</a:t>
            </a:r>
            <a:endParaRPr>
              <a:solidFill>
                <a:schemeClr val="accent1"/>
              </a:solidFill>
            </a:endParaRPr>
          </a:p>
          <a:p>
            <a:pPr marL="0" lvl="0" indent="0" algn="l" rtl="0">
              <a:spcBef>
                <a:spcPts val="1600"/>
              </a:spcBef>
              <a:spcAft>
                <a:spcPts val="0"/>
              </a:spcAft>
              <a:buNone/>
            </a:pPr>
            <a:r>
              <a:rPr lang="en" u="sng">
                <a:solidFill>
                  <a:schemeClr val="accent1"/>
                </a:solidFill>
                <a:hlinkClick r:id="rId4"/>
              </a:rPr>
              <a:t>https://www.w3schools.com/css/css_colors.asp</a:t>
            </a:r>
            <a:endParaRPr>
              <a:solidFill>
                <a:schemeClr val="accent1"/>
              </a:solidFill>
            </a:endParaRPr>
          </a:p>
          <a:p>
            <a:pPr marL="0" lvl="0" indent="0" algn="l" rtl="0">
              <a:spcBef>
                <a:spcPts val="1600"/>
              </a:spcBef>
              <a:spcAft>
                <a:spcPts val="0"/>
              </a:spcAft>
              <a:buNone/>
            </a:pPr>
            <a:endParaRPr>
              <a:solidFill>
                <a:schemeClr val="accent1"/>
              </a:solidFill>
            </a:endParaRPr>
          </a:p>
          <a:p>
            <a:pPr marL="0" lvl="0" indent="0" algn="l" rtl="0">
              <a:spcBef>
                <a:spcPts val="1600"/>
              </a:spcBef>
              <a:spcAft>
                <a:spcPts val="0"/>
              </a:spcAft>
              <a:buNone/>
            </a:pPr>
            <a:endParaRPr>
              <a:solidFill>
                <a:schemeClr val="accent1"/>
              </a:solidFill>
            </a:endParaRPr>
          </a:p>
          <a:p>
            <a:pPr marL="0" lvl="0" indent="0" algn="l" rtl="0">
              <a:spcBef>
                <a:spcPts val="1600"/>
              </a:spcBef>
              <a:spcAft>
                <a:spcPts val="1600"/>
              </a:spcAft>
              <a:buNone/>
            </a:pPr>
            <a:endParaRPr>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CSS Box Model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CSS Box Model</a:t>
            </a:r>
            <a:endParaRPr/>
          </a:p>
        </p:txBody>
      </p:sp>
      <p:sp>
        <p:nvSpPr>
          <p:cNvPr id="148" name="Google Shape;148;p27"/>
          <p:cNvSpPr txBox="1">
            <a:spLocks noGrp="1"/>
          </p:cNvSpPr>
          <p:nvPr>
            <p:ph type="body" idx="4294967295"/>
          </p:nvPr>
        </p:nvSpPr>
        <p:spPr>
          <a:xfrm>
            <a:off x="4572000" y="1173950"/>
            <a:ext cx="4109400" cy="383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Verdana"/>
              <a:buChar char="●"/>
            </a:pPr>
            <a:r>
              <a:rPr lang="en" b="1">
                <a:solidFill>
                  <a:srgbClr val="000000"/>
                </a:solidFill>
              </a:rPr>
              <a:t>Content</a:t>
            </a:r>
            <a:r>
              <a:rPr lang="en">
                <a:solidFill>
                  <a:srgbClr val="000000"/>
                </a:solidFill>
              </a:rPr>
              <a:t> - The content of the box, where text and images appear</a:t>
            </a:r>
            <a:endParaRPr>
              <a:solidFill>
                <a:srgbClr val="000000"/>
              </a:solidFill>
            </a:endParaRPr>
          </a:p>
          <a:p>
            <a:pPr marL="457200" lvl="0" indent="-342900" algn="l" rtl="0">
              <a:spcBef>
                <a:spcPts val="0"/>
              </a:spcBef>
              <a:spcAft>
                <a:spcPts val="0"/>
              </a:spcAft>
              <a:buClr>
                <a:srgbClr val="000000"/>
              </a:buClr>
              <a:buSzPts val="1800"/>
              <a:buFont typeface="Verdana"/>
              <a:buChar char="●"/>
            </a:pPr>
            <a:r>
              <a:rPr lang="en" b="1">
                <a:solidFill>
                  <a:srgbClr val="000000"/>
                </a:solidFill>
              </a:rPr>
              <a:t>Padding</a:t>
            </a:r>
            <a:r>
              <a:rPr lang="en">
                <a:solidFill>
                  <a:srgbClr val="000000"/>
                </a:solidFill>
              </a:rPr>
              <a:t> - Clears an area around the content. The padding is transparent</a:t>
            </a:r>
            <a:endParaRPr>
              <a:solidFill>
                <a:srgbClr val="000000"/>
              </a:solidFill>
            </a:endParaRPr>
          </a:p>
          <a:p>
            <a:pPr marL="457200" lvl="0" indent="-342900" algn="l" rtl="0">
              <a:spcBef>
                <a:spcPts val="0"/>
              </a:spcBef>
              <a:spcAft>
                <a:spcPts val="0"/>
              </a:spcAft>
              <a:buClr>
                <a:srgbClr val="000000"/>
              </a:buClr>
              <a:buSzPts val="1800"/>
              <a:buFont typeface="Verdana"/>
              <a:buChar char="●"/>
            </a:pPr>
            <a:r>
              <a:rPr lang="en" b="1">
                <a:solidFill>
                  <a:srgbClr val="000000"/>
                </a:solidFill>
              </a:rPr>
              <a:t>Border</a:t>
            </a:r>
            <a:r>
              <a:rPr lang="en">
                <a:solidFill>
                  <a:srgbClr val="000000"/>
                </a:solidFill>
              </a:rPr>
              <a:t> - A border that goes around the padding and content</a:t>
            </a:r>
            <a:endParaRPr>
              <a:solidFill>
                <a:srgbClr val="000000"/>
              </a:solidFill>
            </a:endParaRPr>
          </a:p>
          <a:p>
            <a:pPr marL="457200" lvl="0" indent="-342900" algn="l" rtl="0">
              <a:spcBef>
                <a:spcPts val="0"/>
              </a:spcBef>
              <a:spcAft>
                <a:spcPts val="0"/>
              </a:spcAft>
              <a:buClr>
                <a:srgbClr val="000000"/>
              </a:buClr>
              <a:buSzPts val="1800"/>
              <a:buFont typeface="Verdana"/>
              <a:buChar char="●"/>
            </a:pPr>
            <a:r>
              <a:rPr lang="en" b="1">
                <a:solidFill>
                  <a:srgbClr val="000000"/>
                </a:solidFill>
              </a:rPr>
              <a:t>Margin</a:t>
            </a:r>
            <a:r>
              <a:rPr lang="en">
                <a:solidFill>
                  <a:srgbClr val="000000"/>
                </a:solidFill>
              </a:rPr>
              <a:t> - Clears an area outside the border. The margin is transparent</a:t>
            </a:r>
            <a:endParaRPr b="1">
              <a:solidFill>
                <a:schemeClr val="dk2"/>
              </a:solidFill>
            </a:endParaRPr>
          </a:p>
          <a:p>
            <a:pPr marL="0" lvl="0" indent="0" algn="l" rtl="0">
              <a:spcBef>
                <a:spcPts val="0"/>
              </a:spcBef>
              <a:spcAft>
                <a:spcPts val="1600"/>
              </a:spcAft>
              <a:buNone/>
            </a:pPr>
            <a:r>
              <a:rPr lang="en">
                <a:solidFill>
                  <a:schemeClr val="dk2"/>
                </a:solidFill>
              </a:rPr>
              <a:t/>
            </a:r>
            <a:br>
              <a:rPr lang="en">
                <a:solidFill>
                  <a:schemeClr val="dk2"/>
                </a:solidFill>
              </a:rPr>
            </a:br>
            <a:endParaRPr>
              <a:solidFill>
                <a:schemeClr val="dk2"/>
              </a:solidFill>
            </a:endParaRPr>
          </a:p>
        </p:txBody>
      </p:sp>
      <p:pic>
        <p:nvPicPr>
          <p:cNvPr id="149" name="Google Shape;149;p27"/>
          <p:cNvPicPr preferRelativeResize="0"/>
          <p:nvPr/>
        </p:nvPicPr>
        <p:blipFill>
          <a:blip r:embed="rId3">
            <a:alphaModFix/>
          </a:blip>
          <a:stretch>
            <a:fillRect/>
          </a:stretch>
        </p:blipFill>
        <p:spPr>
          <a:xfrm>
            <a:off x="152400" y="1005275"/>
            <a:ext cx="4109400" cy="370609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CSS Box Model</a:t>
            </a:r>
            <a:endParaRPr/>
          </a:p>
        </p:txBody>
      </p:sp>
      <p:sp>
        <p:nvSpPr>
          <p:cNvPr id="155" name="Google Shape;155;p28"/>
          <p:cNvSpPr txBox="1">
            <a:spLocks noGrp="1"/>
          </p:cNvSpPr>
          <p:nvPr>
            <p:ph type="body" idx="4294967295"/>
          </p:nvPr>
        </p:nvSpPr>
        <p:spPr>
          <a:xfrm>
            <a:off x="311975" y="957425"/>
            <a:ext cx="8369400" cy="405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Assume we want to style a &lt;div&gt; element to have a total width of 350px:</a:t>
            </a:r>
            <a:r>
              <a:rPr lang="en" sz="2400" b="1">
                <a:solidFill>
                  <a:srgbClr val="A52A2A"/>
                </a:solidFill>
                <a:latin typeface="Courier New"/>
                <a:ea typeface="Courier New"/>
                <a:cs typeface="Courier New"/>
                <a:sym typeface="Courier New"/>
              </a:rPr>
              <a:t/>
            </a:r>
            <a:br>
              <a:rPr lang="en" sz="2400" b="1">
                <a:solidFill>
                  <a:srgbClr val="A52A2A"/>
                </a:solidFill>
                <a:latin typeface="Courier New"/>
                <a:ea typeface="Courier New"/>
                <a:cs typeface="Courier New"/>
                <a:sym typeface="Courier New"/>
              </a:rPr>
            </a:br>
            <a:r>
              <a:rPr lang="en" sz="2000" b="1">
                <a:solidFill>
                  <a:srgbClr val="A52A2A"/>
                </a:solidFill>
                <a:latin typeface="Courier New"/>
                <a:ea typeface="Courier New"/>
                <a:cs typeface="Courier New"/>
                <a:sym typeface="Courier New"/>
              </a:rPr>
              <a:t>div </a:t>
            </a:r>
            <a:r>
              <a:rPr lang="en" sz="2000" b="1">
                <a:solidFill>
                  <a:srgbClr val="000000"/>
                </a:solidFill>
                <a:latin typeface="Courier New"/>
                <a:ea typeface="Courier New"/>
                <a:cs typeface="Courier New"/>
                <a:sym typeface="Courier New"/>
              </a:rPr>
              <a:t>{</a:t>
            </a:r>
            <a:endParaRPr sz="2000"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2000" b="1">
                <a:solidFill>
                  <a:srgbClr val="FF0000"/>
                </a:solidFill>
                <a:latin typeface="Courier New"/>
                <a:ea typeface="Courier New"/>
                <a:cs typeface="Courier New"/>
                <a:sym typeface="Courier New"/>
              </a:rPr>
              <a:t>	width</a:t>
            </a:r>
            <a:r>
              <a:rPr lang="en" sz="2000" b="1">
                <a:solidFill>
                  <a:srgbClr val="000000"/>
                </a:solidFill>
                <a:latin typeface="Courier New"/>
                <a:ea typeface="Courier New"/>
                <a:cs typeface="Courier New"/>
                <a:sym typeface="Courier New"/>
              </a:rPr>
              <a:t>:</a:t>
            </a:r>
            <a:r>
              <a:rPr lang="en" sz="2000" b="1">
                <a:solidFill>
                  <a:srgbClr val="0000CD"/>
                </a:solidFill>
                <a:latin typeface="Courier New"/>
                <a:ea typeface="Courier New"/>
                <a:cs typeface="Courier New"/>
                <a:sym typeface="Courier New"/>
              </a:rPr>
              <a:t> 320px</a:t>
            </a:r>
            <a:r>
              <a:rPr lang="en" sz="2000" b="1">
                <a:solidFill>
                  <a:srgbClr val="000000"/>
                </a:solidFill>
                <a:latin typeface="Courier New"/>
                <a:ea typeface="Courier New"/>
                <a:cs typeface="Courier New"/>
                <a:sym typeface="Courier New"/>
              </a:rPr>
              <a:t>;</a:t>
            </a:r>
            <a:endParaRPr sz="2000"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2000" b="1">
                <a:solidFill>
                  <a:srgbClr val="FF0000"/>
                </a:solidFill>
                <a:latin typeface="Courier New"/>
                <a:ea typeface="Courier New"/>
                <a:cs typeface="Courier New"/>
                <a:sym typeface="Courier New"/>
              </a:rPr>
              <a:t>	padding</a:t>
            </a:r>
            <a:r>
              <a:rPr lang="en" sz="2000" b="1">
                <a:solidFill>
                  <a:srgbClr val="000000"/>
                </a:solidFill>
                <a:latin typeface="Courier New"/>
                <a:ea typeface="Courier New"/>
                <a:cs typeface="Courier New"/>
                <a:sym typeface="Courier New"/>
              </a:rPr>
              <a:t>:</a:t>
            </a:r>
            <a:r>
              <a:rPr lang="en" sz="2000" b="1">
                <a:solidFill>
                  <a:srgbClr val="0000CD"/>
                </a:solidFill>
                <a:latin typeface="Courier New"/>
                <a:ea typeface="Courier New"/>
                <a:cs typeface="Courier New"/>
                <a:sym typeface="Courier New"/>
              </a:rPr>
              <a:t> 10px</a:t>
            </a:r>
            <a:r>
              <a:rPr lang="en" sz="2000" b="1">
                <a:solidFill>
                  <a:srgbClr val="000000"/>
                </a:solidFill>
                <a:latin typeface="Courier New"/>
                <a:ea typeface="Courier New"/>
                <a:cs typeface="Courier New"/>
                <a:sym typeface="Courier New"/>
              </a:rPr>
              <a:t>;</a:t>
            </a:r>
            <a:endParaRPr sz="2000"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2000" b="1">
                <a:solidFill>
                  <a:srgbClr val="FF0000"/>
                </a:solidFill>
                <a:latin typeface="Courier New"/>
                <a:ea typeface="Courier New"/>
                <a:cs typeface="Courier New"/>
                <a:sym typeface="Courier New"/>
              </a:rPr>
              <a:t>	border</a:t>
            </a:r>
            <a:r>
              <a:rPr lang="en" sz="2000" b="1">
                <a:solidFill>
                  <a:srgbClr val="000000"/>
                </a:solidFill>
                <a:latin typeface="Courier New"/>
                <a:ea typeface="Courier New"/>
                <a:cs typeface="Courier New"/>
                <a:sym typeface="Courier New"/>
              </a:rPr>
              <a:t>:</a:t>
            </a:r>
            <a:r>
              <a:rPr lang="en" sz="2000" b="1">
                <a:solidFill>
                  <a:srgbClr val="0000CD"/>
                </a:solidFill>
                <a:latin typeface="Courier New"/>
                <a:ea typeface="Courier New"/>
                <a:cs typeface="Courier New"/>
                <a:sym typeface="Courier New"/>
              </a:rPr>
              <a:t> 5px solid gray</a:t>
            </a:r>
            <a:r>
              <a:rPr lang="en" sz="2000" b="1">
                <a:solidFill>
                  <a:srgbClr val="000000"/>
                </a:solidFill>
                <a:latin typeface="Courier New"/>
                <a:ea typeface="Courier New"/>
                <a:cs typeface="Courier New"/>
                <a:sym typeface="Courier New"/>
              </a:rPr>
              <a:t>;</a:t>
            </a:r>
            <a:endParaRPr sz="2000"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2000" b="1">
                <a:solidFill>
                  <a:srgbClr val="FF0000"/>
                </a:solidFill>
                <a:latin typeface="Courier New"/>
                <a:ea typeface="Courier New"/>
                <a:cs typeface="Courier New"/>
                <a:sym typeface="Courier New"/>
              </a:rPr>
              <a:t>	margin</a:t>
            </a:r>
            <a:r>
              <a:rPr lang="en" sz="2000" b="1">
                <a:solidFill>
                  <a:srgbClr val="000000"/>
                </a:solidFill>
                <a:latin typeface="Courier New"/>
                <a:ea typeface="Courier New"/>
                <a:cs typeface="Courier New"/>
                <a:sym typeface="Courier New"/>
              </a:rPr>
              <a:t>:</a:t>
            </a:r>
            <a:r>
              <a:rPr lang="en" sz="2000" b="1">
                <a:solidFill>
                  <a:srgbClr val="0000CD"/>
                </a:solidFill>
                <a:latin typeface="Courier New"/>
                <a:ea typeface="Courier New"/>
                <a:cs typeface="Courier New"/>
                <a:sym typeface="Courier New"/>
              </a:rPr>
              <a:t> 0</a:t>
            </a:r>
            <a:r>
              <a:rPr lang="en" sz="2000" b="1">
                <a:solidFill>
                  <a:srgbClr val="000000"/>
                </a:solidFill>
                <a:latin typeface="Courier New"/>
                <a:ea typeface="Courier New"/>
                <a:cs typeface="Courier New"/>
                <a:sym typeface="Courier New"/>
              </a:rPr>
              <a:t>;</a:t>
            </a:r>
            <a:r>
              <a:rPr lang="en" sz="2000" b="1">
                <a:solidFill>
                  <a:srgbClr val="FF0000"/>
                </a:solidFill>
                <a:latin typeface="Courier New"/>
                <a:ea typeface="Courier New"/>
                <a:cs typeface="Courier New"/>
                <a:sym typeface="Courier New"/>
              </a:rPr>
              <a:t> </a:t>
            </a:r>
            <a:endParaRPr sz="2000" b="1">
              <a:solidFill>
                <a:srgbClr val="FF0000"/>
              </a:solidFill>
              <a:latin typeface="Courier New"/>
              <a:ea typeface="Courier New"/>
              <a:cs typeface="Courier New"/>
              <a:sym typeface="Courier New"/>
            </a:endParaRPr>
          </a:p>
          <a:p>
            <a:pPr marL="0" lvl="0" indent="0" algn="l" rtl="0">
              <a:spcBef>
                <a:spcPts val="0"/>
              </a:spcBef>
              <a:spcAft>
                <a:spcPts val="0"/>
              </a:spcAft>
              <a:buNone/>
            </a:pPr>
            <a:r>
              <a:rPr lang="en" sz="2000" b="1">
                <a:solidFill>
                  <a:srgbClr val="000000"/>
                </a:solidFill>
                <a:latin typeface="Courier New"/>
                <a:ea typeface="Courier New"/>
                <a:cs typeface="Courier New"/>
                <a:sym typeface="Courier New"/>
              </a:rPr>
              <a:t>}</a:t>
            </a:r>
            <a:endParaRPr sz="2000"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2400" b="1">
                <a:solidFill>
                  <a:srgbClr val="000000"/>
                </a:solidFill>
                <a:latin typeface="Courier New"/>
                <a:ea typeface="Courier New"/>
                <a:cs typeface="Courier New"/>
                <a:sym typeface="Courier New"/>
              </a:rPr>
              <a:t/>
            </a:r>
            <a:br>
              <a:rPr lang="en" sz="2400" b="1">
                <a:solidFill>
                  <a:srgbClr val="000000"/>
                </a:solidFill>
                <a:latin typeface="Courier New"/>
                <a:ea typeface="Courier New"/>
                <a:cs typeface="Courier New"/>
                <a:sym typeface="Courier New"/>
              </a:rPr>
            </a:br>
            <a:r>
              <a:rPr lang="en">
                <a:solidFill>
                  <a:srgbClr val="000000"/>
                </a:solidFill>
                <a:latin typeface="Verdana"/>
                <a:ea typeface="Verdana"/>
                <a:cs typeface="Verdana"/>
                <a:sym typeface="Verdana"/>
              </a:rPr>
              <a:t>320px (width) + 20px (left + right padding) + 10px (left + right border) + 0px (left + right margin) </a:t>
            </a:r>
            <a:r>
              <a:rPr lang="en" b="1">
                <a:solidFill>
                  <a:srgbClr val="000000"/>
                </a:solidFill>
                <a:latin typeface="Verdana"/>
                <a:ea typeface="Verdana"/>
                <a:cs typeface="Verdana"/>
                <a:sym typeface="Verdana"/>
              </a:rPr>
              <a:t>= 350px</a:t>
            </a:r>
            <a:endParaRPr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2400" b="1">
                <a:solidFill>
                  <a:srgbClr val="000000"/>
                </a:solidFill>
                <a:latin typeface="Courier New"/>
                <a:ea typeface="Courier New"/>
                <a:cs typeface="Courier New"/>
                <a:sym typeface="Courier New"/>
              </a:rPr>
              <a:t/>
            </a:r>
            <a:br>
              <a:rPr lang="en" sz="2400" b="1">
                <a:solidFill>
                  <a:srgbClr val="000000"/>
                </a:solidFill>
                <a:latin typeface="Courier New"/>
                <a:ea typeface="Courier New"/>
                <a:cs typeface="Courier New"/>
                <a:sym typeface="Courier New"/>
              </a:rPr>
            </a:br>
            <a:endParaRPr sz="1400" b="1">
              <a:solidFill>
                <a:srgbClr val="000000"/>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CSS Box Model</a:t>
            </a:r>
            <a:endParaRPr/>
          </a:p>
        </p:txBody>
      </p:sp>
      <p:sp>
        <p:nvSpPr>
          <p:cNvPr id="161" name="Google Shape;161;p29"/>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Box Model</a:t>
            </a:r>
            <a:r>
              <a:rPr lang="en">
                <a:solidFill>
                  <a:schemeClr val="accent1"/>
                </a:solidFill>
              </a:rPr>
              <a:t/>
            </a:r>
            <a:br>
              <a:rPr lang="en">
                <a:solidFill>
                  <a:schemeClr val="accent1"/>
                </a:solidFill>
              </a:rPr>
            </a:br>
            <a:r>
              <a:rPr lang="en" u="sng">
                <a:solidFill>
                  <a:schemeClr val="accent1"/>
                </a:solidFill>
                <a:hlinkClick r:id="rId3"/>
              </a:rPr>
              <a:t>https://www.w3schools.com/css/css_boxmodel.asp</a:t>
            </a:r>
            <a:endParaRPr>
              <a:solidFill>
                <a:schemeClr val="accent1"/>
              </a:solidFill>
            </a:endParaRPr>
          </a:p>
          <a:p>
            <a:pPr marL="0" lvl="0" indent="0" algn="l" rtl="0">
              <a:spcBef>
                <a:spcPts val="1600"/>
              </a:spcBef>
              <a:spcAft>
                <a:spcPts val="0"/>
              </a:spcAft>
              <a:buNone/>
            </a:pPr>
            <a:endParaRPr>
              <a:solidFill>
                <a:schemeClr val="accent1"/>
              </a:solidFill>
            </a:endParaRPr>
          </a:p>
          <a:p>
            <a:pPr marL="0" lvl="0" indent="0" algn="l" rtl="0">
              <a:spcBef>
                <a:spcPts val="1600"/>
              </a:spcBef>
              <a:spcAft>
                <a:spcPts val="0"/>
              </a:spcAft>
              <a:buNone/>
            </a:pPr>
            <a:endParaRPr>
              <a:solidFill>
                <a:schemeClr val="accent1"/>
              </a:solidFill>
            </a:endParaRPr>
          </a:p>
          <a:p>
            <a:pPr marL="0" lvl="0" indent="0" algn="l" rtl="0">
              <a:spcBef>
                <a:spcPts val="1600"/>
              </a:spcBef>
              <a:spcAft>
                <a:spcPts val="0"/>
              </a:spcAft>
              <a:buNone/>
            </a:pPr>
            <a:endParaRPr>
              <a:solidFill>
                <a:schemeClr val="accent1"/>
              </a:solidFill>
            </a:endParaRPr>
          </a:p>
          <a:p>
            <a:pPr marL="0" lvl="0" indent="0" algn="l" rtl="0">
              <a:spcBef>
                <a:spcPts val="1600"/>
              </a:spcBef>
              <a:spcAft>
                <a:spcPts val="1600"/>
              </a:spcAft>
              <a:buNone/>
            </a:pPr>
            <a:endParaRPr>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CSS </a:t>
            </a:r>
            <a:r>
              <a:rPr lang="en" b="1">
                <a:latin typeface="Courier New"/>
                <a:ea typeface="Courier New"/>
                <a:cs typeface="Courier New"/>
                <a:sym typeface="Courier New"/>
              </a:rPr>
              <a:t>display</a:t>
            </a:r>
            <a:r>
              <a:rPr lang="en"/>
              <a:t> property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CSS display property</a:t>
            </a:r>
            <a:endParaRPr/>
          </a:p>
        </p:txBody>
      </p:sp>
      <p:sp>
        <p:nvSpPr>
          <p:cNvPr id="172" name="Google Shape;172;p31"/>
          <p:cNvSpPr txBox="1">
            <a:spLocks noGrp="1"/>
          </p:cNvSpPr>
          <p:nvPr>
            <p:ph type="body" idx="4294967295"/>
          </p:nvPr>
        </p:nvSpPr>
        <p:spPr>
          <a:xfrm>
            <a:off x="311975" y="957425"/>
            <a:ext cx="8369400" cy="405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00000"/>
                </a:solidFill>
              </a:rPr>
              <a:t>The </a:t>
            </a:r>
            <a:r>
              <a:rPr lang="en" sz="2400" b="1">
                <a:solidFill>
                  <a:srgbClr val="DC143C"/>
                </a:solidFill>
                <a:latin typeface="Courier New"/>
                <a:ea typeface="Courier New"/>
                <a:cs typeface="Courier New"/>
                <a:sym typeface="Courier New"/>
              </a:rPr>
              <a:t>display</a:t>
            </a:r>
            <a:r>
              <a:rPr lang="en" sz="2400">
                <a:solidFill>
                  <a:srgbClr val="000000"/>
                </a:solidFill>
              </a:rPr>
              <a:t> property is the most important CSS property for controlling layout.</a:t>
            </a:r>
            <a:endParaRPr sz="2400">
              <a:solidFill>
                <a:srgbClr val="000000"/>
              </a:solidFill>
            </a:endParaRPr>
          </a:p>
          <a:p>
            <a:pPr marL="0" lvl="0" indent="0" algn="l" rtl="0">
              <a:spcBef>
                <a:spcPts val="0"/>
              </a:spcBef>
              <a:spcAft>
                <a:spcPts val="0"/>
              </a:spcAft>
              <a:buNone/>
            </a:pPr>
            <a:endParaRPr sz="2400">
              <a:solidFill>
                <a:srgbClr val="000000"/>
              </a:solidFill>
            </a:endParaRPr>
          </a:p>
          <a:p>
            <a:pPr marL="0" lvl="0" indent="0" algn="l" rtl="0">
              <a:spcBef>
                <a:spcPts val="0"/>
              </a:spcBef>
              <a:spcAft>
                <a:spcPts val="0"/>
              </a:spcAft>
              <a:buNone/>
            </a:pPr>
            <a:r>
              <a:rPr lang="en" sz="2400">
                <a:solidFill>
                  <a:srgbClr val="000000"/>
                </a:solidFill>
              </a:rPr>
              <a:t>The </a:t>
            </a:r>
            <a:r>
              <a:rPr lang="en" sz="2400" b="1">
                <a:solidFill>
                  <a:srgbClr val="DC143C"/>
                </a:solidFill>
                <a:latin typeface="Courier New"/>
                <a:ea typeface="Courier New"/>
                <a:cs typeface="Courier New"/>
                <a:sym typeface="Courier New"/>
              </a:rPr>
              <a:t>display</a:t>
            </a:r>
            <a:r>
              <a:rPr lang="en" sz="2400">
                <a:solidFill>
                  <a:srgbClr val="000000"/>
                </a:solidFill>
              </a:rPr>
              <a:t> property specifies if/how an element is displayed.</a:t>
            </a:r>
            <a:endParaRPr sz="2400">
              <a:solidFill>
                <a:srgbClr val="000000"/>
              </a:solidFill>
            </a:endParaRPr>
          </a:p>
          <a:p>
            <a:pPr marL="0" lvl="0" indent="0" algn="l" rtl="0">
              <a:spcBef>
                <a:spcPts val="0"/>
              </a:spcBef>
              <a:spcAft>
                <a:spcPts val="0"/>
              </a:spcAft>
              <a:buNone/>
            </a:pPr>
            <a:endParaRPr sz="2400">
              <a:solidFill>
                <a:srgbClr val="000000"/>
              </a:solidFill>
            </a:endParaRPr>
          </a:p>
          <a:p>
            <a:pPr marL="0" lvl="0" indent="0" algn="l" rtl="0">
              <a:spcBef>
                <a:spcPts val="0"/>
              </a:spcBef>
              <a:spcAft>
                <a:spcPts val="0"/>
              </a:spcAft>
              <a:buNone/>
            </a:pPr>
            <a:r>
              <a:rPr lang="en" sz="2400">
                <a:solidFill>
                  <a:srgbClr val="000000"/>
                </a:solidFill>
              </a:rPr>
              <a:t>The default display value for most elements is </a:t>
            </a:r>
            <a:r>
              <a:rPr lang="en" sz="2400" b="1">
                <a:solidFill>
                  <a:schemeClr val="accent3"/>
                </a:solidFill>
                <a:latin typeface="Courier New"/>
                <a:ea typeface="Courier New"/>
                <a:cs typeface="Courier New"/>
                <a:sym typeface="Courier New"/>
              </a:rPr>
              <a:t>block</a:t>
            </a:r>
            <a:r>
              <a:rPr lang="en" sz="2400">
                <a:solidFill>
                  <a:srgbClr val="000000"/>
                </a:solidFill>
              </a:rPr>
              <a:t> or </a:t>
            </a:r>
            <a:r>
              <a:rPr lang="en" sz="2400" b="1">
                <a:solidFill>
                  <a:schemeClr val="accent3"/>
                </a:solidFill>
                <a:latin typeface="Courier New"/>
                <a:ea typeface="Courier New"/>
                <a:cs typeface="Courier New"/>
                <a:sym typeface="Courier New"/>
              </a:rPr>
              <a:t>inline</a:t>
            </a:r>
            <a:r>
              <a:rPr lang="en" sz="2400">
                <a:solidFill>
                  <a:srgbClr val="000000"/>
                </a:solidFill>
              </a:rPr>
              <a:t>.</a:t>
            </a:r>
            <a:endParaRPr sz="2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CSS Selectors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CSS display property: Block-level Elements</a:t>
            </a:r>
            <a:endParaRPr/>
          </a:p>
        </p:txBody>
      </p:sp>
      <p:sp>
        <p:nvSpPr>
          <p:cNvPr id="178" name="Google Shape;178;p32"/>
          <p:cNvSpPr txBox="1">
            <a:spLocks noGrp="1"/>
          </p:cNvSpPr>
          <p:nvPr>
            <p:ph type="body" idx="4294967295"/>
          </p:nvPr>
        </p:nvSpPr>
        <p:spPr>
          <a:xfrm>
            <a:off x="311975" y="957425"/>
            <a:ext cx="8369400" cy="405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00000"/>
                </a:solidFill>
              </a:rPr>
              <a:t>Block-level Elements</a:t>
            </a:r>
            <a:endParaRPr sz="2400">
              <a:solidFill>
                <a:srgbClr val="000000"/>
              </a:solidFill>
            </a:endParaRPr>
          </a:p>
          <a:p>
            <a:pPr marL="0" lvl="0" indent="0" algn="l" rtl="0">
              <a:spcBef>
                <a:spcPts val="0"/>
              </a:spcBef>
              <a:spcAft>
                <a:spcPts val="0"/>
              </a:spcAft>
              <a:buNone/>
            </a:pPr>
            <a:r>
              <a:rPr lang="en">
                <a:solidFill>
                  <a:srgbClr val="000000"/>
                </a:solidFill>
              </a:rPr>
              <a:t>A block-level element always starts on a new line and takes up the full width available (stretches out to the left and right as far as it can).</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chemeClr val="dk2"/>
                </a:solidFill>
              </a:rPr>
              <a:t>Examples of block-level elements:</a:t>
            </a:r>
            <a:endParaRPr>
              <a:solidFill>
                <a:schemeClr val="dk2"/>
              </a:solidFill>
            </a:endParaRPr>
          </a:p>
          <a:p>
            <a:pPr marL="457200" lvl="0" indent="-342900" algn="l" rtl="0">
              <a:spcBef>
                <a:spcPts val="0"/>
              </a:spcBef>
              <a:spcAft>
                <a:spcPts val="0"/>
              </a:spcAft>
              <a:buClr>
                <a:schemeClr val="dk2"/>
              </a:buClr>
              <a:buSzPts val="1800"/>
              <a:buFont typeface="Roboto"/>
              <a:buChar char="●"/>
            </a:pPr>
            <a:r>
              <a:rPr lang="en">
                <a:solidFill>
                  <a:schemeClr val="dk2"/>
                </a:solidFill>
              </a:rPr>
              <a:t>&lt;div&gt;</a:t>
            </a:r>
            <a:endParaRPr>
              <a:solidFill>
                <a:schemeClr val="dk2"/>
              </a:solidFill>
            </a:endParaRPr>
          </a:p>
          <a:p>
            <a:pPr marL="457200" lvl="0" indent="-342900" algn="l" rtl="0">
              <a:spcBef>
                <a:spcPts val="0"/>
              </a:spcBef>
              <a:spcAft>
                <a:spcPts val="0"/>
              </a:spcAft>
              <a:buClr>
                <a:schemeClr val="dk2"/>
              </a:buClr>
              <a:buSzPts val="1800"/>
              <a:buFont typeface="Roboto"/>
              <a:buChar char="●"/>
            </a:pPr>
            <a:r>
              <a:rPr lang="en">
                <a:solidFill>
                  <a:schemeClr val="dk2"/>
                </a:solidFill>
              </a:rPr>
              <a:t>&lt;h1&gt; - &lt;h6&gt;</a:t>
            </a:r>
            <a:endParaRPr>
              <a:solidFill>
                <a:schemeClr val="dk2"/>
              </a:solidFill>
            </a:endParaRPr>
          </a:p>
          <a:p>
            <a:pPr marL="457200" lvl="0" indent="-342900" algn="l" rtl="0">
              <a:spcBef>
                <a:spcPts val="0"/>
              </a:spcBef>
              <a:spcAft>
                <a:spcPts val="0"/>
              </a:spcAft>
              <a:buClr>
                <a:schemeClr val="dk2"/>
              </a:buClr>
              <a:buSzPts val="1800"/>
              <a:buFont typeface="Roboto"/>
              <a:buChar char="●"/>
            </a:pPr>
            <a:r>
              <a:rPr lang="en">
                <a:solidFill>
                  <a:schemeClr val="dk2"/>
                </a:solidFill>
              </a:rPr>
              <a:t>&lt;p&gt;</a:t>
            </a:r>
            <a:endParaRPr>
              <a:solidFill>
                <a:schemeClr val="dk2"/>
              </a:solidFill>
            </a:endParaRPr>
          </a:p>
          <a:p>
            <a:pPr marL="457200" lvl="0" indent="-342900" algn="l" rtl="0">
              <a:spcBef>
                <a:spcPts val="0"/>
              </a:spcBef>
              <a:spcAft>
                <a:spcPts val="0"/>
              </a:spcAft>
              <a:buClr>
                <a:schemeClr val="dk2"/>
              </a:buClr>
              <a:buSzPts val="1800"/>
              <a:buFont typeface="Roboto"/>
              <a:buChar char="●"/>
            </a:pPr>
            <a:r>
              <a:rPr lang="en">
                <a:solidFill>
                  <a:schemeClr val="dk2"/>
                </a:solidFill>
              </a:rPr>
              <a:t>&lt;form&gt;</a:t>
            </a:r>
            <a:endParaRPr>
              <a:solidFill>
                <a:schemeClr val="dk2"/>
              </a:solidFill>
            </a:endParaRPr>
          </a:p>
          <a:p>
            <a:pPr marL="457200" lvl="0" indent="-342900" algn="l" rtl="0">
              <a:spcBef>
                <a:spcPts val="0"/>
              </a:spcBef>
              <a:spcAft>
                <a:spcPts val="0"/>
              </a:spcAft>
              <a:buClr>
                <a:schemeClr val="dk2"/>
              </a:buClr>
              <a:buSzPts val="1800"/>
              <a:buFont typeface="Roboto"/>
              <a:buChar char="●"/>
            </a:pPr>
            <a:r>
              <a:rPr lang="en">
                <a:solidFill>
                  <a:schemeClr val="dk2"/>
                </a:solidFill>
              </a:rPr>
              <a:t>&lt;header&gt;</a:t>
            </a:r>
            <a:endParaRPr>
              <a:solidFill>
                <a:schemeClr val="dk2"/>
              </a:solidFill>
            </a:endParaRPr>
          </a:p>
          <a:p>
            <a:pPr marL="457200" lvl="0" indent="-342900" algn="l" rtl="0">
              <a:spcBef>
                <a:spcPts val="0"/>
              </a:spcBef>
              <a:spcAft>
                <a:spcPts val="0"/>
              </a:spcAft>
              <a:buClr>
                <a:schemeClr val="dk2"/>
              </a:buClr>
              <a:buSzPts val="1800"/>
              <a:buFont typeface="Roboto"/>
              <a:buChar char="●"/>
            </a:pPr>
            <a:r>
              <a:rPr lang="en">
                <a:solidFill>
                  <a:schemeClr val="dk2"/>
                </a:solidFill>
              </a:rPr>
              <a:t>&lt;footer&gt;</a:t>
            </a:r>
            <a:endParaRPr>
              <a:solidFill>
                <a:schemeClr val="dk2"/>
              </a:solidFill>
            </a:endParaRPr>
          </a:p>
          <a:p>
            <a:pPr marL="457200" lvl="0" indent="-342900" algn="l" rtl="0">
              <a:spcBef>
                <a:spcPts val="0"/>
              </a:spcBef>
              <a:spcAft>
                <a:spcPts val="0"/>
              </a:spcAft>
              <a:buClr>
                <a:schemeClr val="dk2"/>
              </a:buClr>
              <a:buSzPts val="1800"/>
              <a:buFont typeface="Roboto"/>
              <a:buChar char="●"/>
            </a:pPr>
            <a:r>
              <a:rPr lang="en">
                <a:solidFill>
                  <a:schemeClr val="dk2"/>
                </a:solidFill>
              </a:rPr>
              <a:t>&lt;section&gt;</a:t>
            </a:r>
            <a:endParaRPr>
              <a:solidFill>
                <a:schemeClr val="dk2"/>
              </a:solidFill>
            </a:endParaRPr>
          </a:p>
          <a:p>
            <a:pPr marL="0" lvl="0" indent="0" algn="l" rtl="0">
              <a:spcBef>
                <a:spcPts val="0"/>
              </a:spcBef>
              <a:spcAft>
                <a:spcPts val="0"/>
              </a:spcAft>
              <a:buNone/>
            </a:pPr>
            <a:endParaRPr>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CSS display property: Inline Elements</a:t>
            </a:r>
            <a:endParaRPr/>
          </a:p>
        </p:txBody>
      </p:sp>
      <p:sp>
        <p:nvSpPr>
          <p:cNvPr id="184" name="Google Shape;184;p33"/>
          <p:cNvSpPr txBox="1">
            <a:spLocks noGrp="1"/>
          </p:cNvSpPr>
          <p:nvPr>
            <p:ph type="body" idx="4294967295"/>
          </p:nvPr>
        </p:nvSpPr>
        <p:spPr>
          <a:xfrm>
            <a:off x="311975" y="957425"/>
            <a:ext cx="8369400" cy="405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00000"/>
                </a:solidFill>
              </a:rPr>
              <a:t>Inline Elements</a:t>
            </a:r>
            <a:endParaRPr sz="2400">
              <a:solidFill>
                <a:srgbClr val="000000"/>
              </a:solidFill>
            </a:endParaRPr>
          </a:p>
          <a:p>
            <a:pPr marL="0" lvl="0" indent="0" algn="l" rtl="0">
              <a:spcBef>
                <a:spcPts val="0"/>
              </a:spcBef>
              <a:spcAft>
                <a:spcPts val="0"/>
              </a:spcAft>
              <a:buNone/>
            </a:pPr>
            <a:r>
              <a:rPr lang="en">
                <a:solidFill>
                  <a:srgbClr val="000000"/>
                </a:solidFill>
              </a:rPr>
              <a:t>An inline element does not start on a new line and only takes up as much width as necessary.</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chemeClr val="dk2"/>
                </a:solidFill>
              </a:rPr>
              <a:t>Examples of inline elements:</a:t>
            </a:r>
            <a:endParaRPr>
              <a:solidFill>
                <a:schemeClr val="dk2"/>
              </a:solidFill>
            </a:endParaRPr>
          </a:p>
          <a:p>
            <a:pPr marL="0" lvl="0" indent="0" algn="l" rtl="0">
              <a:spcBef>
                <a:spcPts val="0"/>
              </a:spcBef>
              <a:spcAft>
                <a:spcPts val="0"/>
              </a:spcAft>
              <a:buNone/>
            </a:pPr>
            <a:endParaRPr>
              <a:solidFill>
                <a:schemeClr val="dk2"/>
              </a:solidFill>
            </a:endParaRPr>
          </a:p>
          <a:p>
            <a:pPr marL="457200" lvl="0" indent="-342900" algn="l" rtl="0">
              <a:spcBef>
                <a:spcPts val="0"/>
              </a:spcBef>
              <a:spcAft>
                <a:spcPts val="0"/>
              </a:spcAft>
              <a:buClr>
                <a:schemeClr val="dk2"/>
              </a:buClr>
              <a:buSzPts val="1800"/>
              <a:buFont typeface="Roboto"/>
              <a:buChar char="●"/>
            </a:pPr>
            <a:r>
              <a:rPr lang="en">
                <a:solidFill>
                  <a:schemeClr val="dk2"/>
                </a:solidFill>
              </a:rPr>
              <a:t>&lt;span&gt;</a:t>
            </a:r>
            <a:endParaRPr>
              <a:solidFill>
                <a:schemeClr val="dk2"/>
              </a:solidFill>
            </a:endParaRPr>
          </a:p>
          <a:p>
            <a:pPr marL="457200" lvl="0" indent="-342900" algn="l" rtl="0">
              <a:spcBef>
                <a:spcPts val="0"/>
              </a:spcBef>
              <a:spcAft>
                <a:spcPts val="0"/>
              </a:spcAft>
              <a:buClr>
                <a:schemeClr val="dk2"/>
              </a:buClr>
              <a:buSzPts val="1800"/>
              <a:buFont typeface="Roboto"/>
              <a:buChar char="●"/>
            </a:pPr>
            <a:r>
              <a:rPr lang="en">
                <a:solidFill>
                  <a:schemeClr val="dk2"/>
                </a:solidFill>
              </a:rPr>
              <a:t>&lt;a&gt;</a:t>
            </a:r>
            <a:endParaRPr>
              <a:solidFill>
                <a:schemeClr val="dk2"/>
              </a:solidFill>
            </a:endParaRPr>
          </a:p>
          <a:p>
            <a:pPr marL="457200" lvl="0" indent="-342900" algn="l" rtl="0">
              <a:spcBef>
                <a:spcPts val="0"/>
              </a:spcBef>
              <a:spcAft>
                <a:spcPts val="0"/>
              </a:spcAft>
              <a:buClr>
                <a:schemeClr val="dk2"/>
              </a:buClr>
              <a:buSzPts val="1800"/>
              <a:buFont typeface="Roboto"/>
              <a:buChar char="●"/>
            </a:pPr>
            <a:r>
              <a:rPr lang="en">
                <a:solidFill>
                  <a:schemeClr val="dk2"/>
                </a:solidFill>
              </a:rPr>
              <a:t>&lt;img&gt;</a:t>
            </a:r>
            <a:endParaRPr>
              <a:solidFill>
                <a:schemeClr val="dk2"/>
              </a:solidFill>
            </a:endParaRPr>
          </a:p>
          <a:p>
            <a:pPr marL="0" lvl="0" indent="0" algn="l" rtl="0">
              <a:spcBef>
                <a:spcPts val="0"/>
              </a:spcBef>
              <a:spcAft>
                <a:spcPts val="0"/>
              </a:spcAft>
              <a:buNone/>
            </a:pPr>
            <a:endParaRPr>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CSS display property</a:t>
            </a:r>
            <a:endParaRPr/>
          </a:p>
        </p:txBody>
      </p:sp>
      <p:sp>
        <p:nvSpPr>
          <p:cNvPr id="190" name="Google Shape;190;p3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display property</a:t>
            </a:r>
            <a:r>
              <a:rPr lang="en">
                <a:solidFill>
                  <a:schemeClr val="accent1"/>
                </a:solidFill>
              </a:rPr>
              <a:t/>
            </a:r>
            <a:br>
              <a:rPr lang="en">
                <a:solidFill>
                  <a:schemeClr val="accent1"/>
                </a:solidFill>
              </a:rPr>
            </a:br>
            <a:r>
              <a:rPr lang="en" u="sng">
                <a:solidFill>
                  <a:schemeClr val="accent1"/>
                </a:solidFill>
                <a:hlinkClick r:id="rId3"/>
              </a:rPr>
              <a:t>https://www.w3schools.com/css/css_display_visibility.asp</a:t>
            </a:r>
            <a:endParaRPr>
              <a:solidFill>
                <a:schemeClr val="accent1"/>
              </a:solidFill>
            </a:endParaRPr>
          </a:p>
          <a:p>
            <a:pPr marL="0" lvl="0" indent="0" algn="l" rtl="0">
              <a:spcBef>
                <a:spcPts val="1600"/>
              </a:spcBef>
              <a:spcAft>
                <a:spcPts val="0"/>
              </a:spcAft>
              <a:buNone/>
            </a:pPr>
            <a:r>
              <a:rPr lang="en" u="sng">
                <a:solidFill>
                  <a:schemeClr val="accent1"/>
                </a:solidFill>
                <a:hlinkClick r:id="rId4"/>
              </a:rPr>
              <a:t>https://www.w3schools.com/cssref/pr_class_display.asp</a:t>
            </a:r>
            <a:endParaRPr>
              <a:solidFill>
                <a:schemeClr val="accent1"/>
              </a:solidFill>
            </a:endParaRPr>
          </a:p>
          <a:p>
            <a:pPr marL="0" lvl="0" indent="0" algn="l" rtl="0">
              <a:spcBef>
                <a:spcPts val="1600"/>
              </a:spcBef>
              <a:spcAft>
                <a:spcPts val="0"/>
              </a:spcAft>
              <a:buNone/>
            </a:pPr>
            <a:endParaRPr>
              <a:solidFill>
                <a:schemeClr val="accent1"/>
              </a:solidFill>
            </a:endParaRPr>
          </a:p>
          <a:p>
            <a:pPr marL="0" lvl="0" indent="0" algn="l" rtl="0">
              <a:spcBef>
                <a:spcPts val="1600"/>
              </a:spcBef>
              <a:spcAft>
                <a:spcPts val="0"/>
              </a:spcAft>
              <a:buNone/>
            </a:pPr>
            <a:endParaRPr>
              <a:solidFill>
                <a:schemeClr val="accent1"/>
              </a:solidFill>
            </a:endParaRPr>
          </a:p>
          <a:p>
            <a:pPr marL="0" lvl="0" indent="0" algn="l" rtl="0">
              <a:spcBef>
                <a:spcPts val="1600"/>
              </a:spcBef>
              <a:spcAft>
                <a:spcPts val="0"/>
              </a:spcAft>
              <a:buNone/>
            </a:pPr>
            <a:endParaRPr>
              <a:solidFill>
                <a:schemeClr val="accent1"/>
              </a:solidFill>
            </a:endParaRPr>
          </a:p>
          <a:p>
            <a:pPr marL="0" lvl="0" indent="0" algn="l" rtl="0">
              <a:spcBef>
                <a:spcPts val="1600"/>
              </a:spcBef>
              <a:spcAft>
                <a:spcPts val="0"/>
              </a:spcAft>
              <a:buNone/>
            </a:pPr>
            <a:endParaRPr>
              <a:solidFill>
                <a:schemeClr val="accent1"/>
              </a:solidFill>
            </a:endParaRPr>
          </a:p>
          <a:p>
            <a:pPr marL="0" lvl="0" indent="0" algn="l" rtl="0">
              <a:spcBef>
                <a:spcPts val="1600"/>
              </a:spcBef>
              <a:spcAft>
                <a:spcPts val="1600"/>
              </a:spcAft>
              <a:buNone/>
            </a:pPr>
            <a:endParaRPr>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5"/>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CSS </a:t>
            </a:r>
            <a:r>
              <a:rPr lang="en" b="1">
                <a:latin typeface="Courier New"/>
                <a:ea typeface="Courier New"/>
                <a:cs typeface="Courier New"/>
                <a:sym typeface="Courier New"/>
              </a:rPr>
              <a:t>float</a:t>
            </a:r>
            <a:r>
              <a:rPr lang="en" b="1"/>
              <a:t> </a:t>
            </a:r>
            <a:r>
              <a:rPr lang="en"/>
              <a:t>property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CSS float property</a:t>
            </a:r>
            <a:endParaRPr/>
          </a:p>
        </p:txBody>
      </p:sp>
      <p:sp>
        <p:nvSpPr>
          <p:cNvPr id="201" name="Google Shape;201;p36"/>
          <p:cNvSpPr txBox="1">
            <a:spLocks noGrp="1"/>
          </p:cNvSpPr>
          <p:nvPr>
            <p:ph type="body" idx="4294967295"/>
          </p:nvPr>
        </p:nvSpPr>
        <p:spPr>
          <a:xfrm>
            <a:off x="311975" y="957425"/>
            <a:ext cx="8369400" cy="405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00000"/>
                </a:solidFill>
              </a:rPr>
              <a:t>The CSS </a:t>
            </a:r>
            <a:r>
              <a:rPr lang="en" sz="2400">
                <a:solidFill>
                  <a:srgbClr val="DC143C"/>
                </a:solidFill>
              </a:rPr>
              <a:t>float</a:t>
            </a:r>
            <a:r>
              <a:rPr lang="en" sz="2400">
                <a:solidFill>
                  <a:srgbClr val="000000"/>
                </a:solidFill>
              </a:rPr>
              <a:t> property specifies how an element should float.</a:t>
            </a:r>
            <a:endParaRPr sz="2400">
              <a:solidFill>
                <a:srgbClr val="000000"/>
              </a:solidFill>
            </a:endParaRPr>
          </a:p>
          <a:p>
            <a:pPr marL="0" lvl="0" indent="0" algn="l" rtl="0">
              <a:spcBef>
                <a:spcPts val="0"/>
              </a:spcBef>
              <a:spcAft>
                <a:spcPts val="0"/>
              </a:spcAft>
              <a:buNone/>
            </a:pPr>
            <a:endParaRPr sz="2400">
              <a:solidFill>
                <a:srgbClr val="000000"/>
              </a:solidFill>
            </a:endParaRPr>
          </a:p>
          <a:p>
            <a:pPr marL="0" lvl="0" indent="0" algn="l" rtl="0">
              <a:spcBef>
                <a:spcPts val="0"/>
              </a:spcBef>
              <a:spcAft>
                <a:spcPts val="0"/>
              </a:spcAft>
              <a:buNone/>
            </a:pPr>
            <a:endParaRPr sz="24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CSS float property</a:t>
            </a:r>
            <a:endParaRPr/>
          </a:p>
        </p:txBody>
      </p:sp>
      <p:sp>
        <p:nvSpPr>
          <p:cNvPr id="207" name="Google Shape;207;p37"/>
          <p:cNvSpPr txBox="1">
            <a:spLocks noGrp="1"/>
          </p:cNvSpPr>
          <p:nvPr>
            <p:ph type="body" idx="4294967295"/>
          </p:nvPr>
        </p:nvSpPr>
        <p:spPr>
          <a:xfrm>
            <a:off x="311975" y="957425"/>
            <a:ext cx="8369400" cy="405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00000"/>
                </a:solidFill>
              </a:rPr>
              <a:t>Example - float: right;</a:t>
            </a:r>
            <a:endParaRPr sz="2400">
              <a:solidFill>
                <a:srgbClr val="000000"/>
              </a:solidFill>
            </a:endParaRPr>
          </a:p>
          <a:p>
            <a:pPr marL="0" lvl="0" indent="0" algn="l" rtl="0">
              <a:spcBef>
                <a:spcPts val="0"/>
              </a:spcBef>
              <a:spcAft>
                <a:spcPts val="0"/>
              </a:spcAft>
              <a:buNone/>
            </a:pPr>
            <a:r>
              <a:rPr lang="en" sz="2400">
                <a:solidFill>
                  <a:srgbClr val="000000"/>
                </a:solidFill>
              </a:rPr>
              <a:t/>
            </a:r>
            <a:br>
              <a:rPr lang="en" sz="2400">
                <a:solidFill>
                  <a:srgbClr val="000000"/>
                </a:solidFill>
              </a:rPr>
            </a:br>
            <a:r>
              <a:rPr lang="en" sz="2400" b="1">
                <a:solidFill>
                  <a:srgbClr val="A52A2A"/>
                </a:solidFill>
                <a:latin typeface="Courier New"/>
                <a:ea typeface="Courier New"/>
                <a:cs typeface="Courier New"/>
                <a:sym typeface="Courier New"/>
              </a:rPr>
              <a:t>img </a:t>
            </a:r>
            <a:r>
              <a:rPr lang="en" sz="2400" b="1">
                <a:solidFill>
                  <a:srgbClr val="000000"/>
                </a:solidFill>
                <a:latin typeface="Courier New"/>
                <a:ea typeface="Courier New"/>
                <a:cs typeface="Courier New"/>
                <a:sym typeface="Courier New"/>
              </a:rPr>
              <a:t>{</a:t>
            </a:r>
            <a:endParaRPr sz="2400"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2400" b="1">
                <a:solidFill>
                  <a:srgbClr val="FF0000"/>
                </a:solidFill>
                <a:latin typeface="Courier New"/>
                <a:ea typeface="Courier New"/>
                <a:cs typeface="Courier New"/>
                <a:sym typeface="Courier New"/>
              </a:rPr>
              <a:t>	float</a:t>
            </a:r>
            <a:r>
              <a:rPr lang="en" sz="2400" b="1">
                <a:solidFill>
                  <a:srgbClr val="000000"/>
                </a:solidFill>
                <a:latin typeface="Courier New"/>
                <a:ea typeface="Courier New"/>
                <a:cs typeface="Courier New"/>
                <a:sym typeface="Courier New"/>
              </a:rPr>
              <a:t>:</a:t>
            </a:r>
            <a:r>
              <a:rPr lang="en" sz="2400" b="1">
                <a:solidFill>
                  <a:srgbClr val="0000CD"/>
                </a:solidFill>
                <a:latin typeface="Courier New"/>
                <a:ea typeface="Courier New"/>
                <a:cs typeface="Courier New"/>
                <a:sym typeface="Courier New"/>
              </a:rPr>
              <a:t> right</a:t>
            </a:r>
            <a:r>
              <a:rPr lang="en" sz="2400" b="1">
                <a:solidFill>
                  <a:srgbClr val="000000"/>
                </a:solidFill>
                <a:latin typeface="Courier New"/>
                <a:ea typeface="Courier New"/>
                <a:cs typeface="Courier New"/>
                <a:sym typeface="Courier New"/>
              </a:rPr>
              <a:t>;</a:t>
            </a:r>
            <a:endParaRPr sz="2400"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2400" b="1">
                <a:solidFill>
                  <a:srgbClr val="000000"/>
                </a:solidFill>
                <a:latin typeface="Courier New"/>
                <a:ea typeface="Courier New"/>
                <a:cs typeface="Courier New"/>
                <a:sym typeface="Courier New"/>
              </a:rPr>
              <a:t>}</a:t>
            </a:r>
            <a:endParaRPr sz="2400" b="1">
              <a:solidFill>
                <a:srgbClr val="000000"/>
              </a:solidFill>
            </a:endParaRPr>
          </a:p>
          <a:p>
            <a:pPr marL="0" lvl="0" indent="0" algn="l" rtl="0">
              <a:spcBef>
                <a:spcPts val="0"/>
              </a:spcBef>
              <a:spcAft>
                <a:spcPts val="0"/>
              </a:spcAft>
              <a:buNone/>
            </a:pPr>
            <a:endParaRPr sz="2400">
              <a:solidFill>
                <a:srgbClr val="000000"/>
              </a:solidFill>
            </a:endParaRPr>
          </a:p>
        </p:txBody>
      </p:sp>
      <p:pic>
        <p:nvPicPr>
          <p:cNvPr id="208" name="Google Shape;208;p37"/>
          <p:cNvPicPr preferRelativeResize="0"/>
          <p:nvPr/>
        </p:nvPicPr>
        <p:blipFill>
          <a:blip r:embed="rId3">
            <a:alphaModFix/>
          </a:blip>
          <a:stretch>
            <a:fillRect/>
          </a:stretch>
        </p:blipFill>
        <p:spPr>
          <a:xfrm>
            <a:off x="4690325" y="897975"/>
            <a:ext cx="3991050" cy="37816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CSS float property</a:t>
            </a:r>
            <a:endParaRPr/>
          </a:p>
        </p:txBody>
      </p:sp>
      <p:sp>
        <p:nvSpPr>
          <p:cNvPr id="214" name="Google Shape;214;p38"/>
          <p:cNvSpPr txBox="1">
            <a:spLocks noGrp="1"/>
          </p:cNvSpPr>
          <p:nvPr>
            <p:ph type="body" idx="4294967295"/>
          </p:nvPr>
        </p:nvSpPr>
        <p:spPr>
          <a:xfrm>
            <a:off x="311975" y="957425"/>
            <a:ext cx="8369400" cy="405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00000"/>
                </a:solidFill>
              </a:rPr>
              <a:t>Example - float: left;</a:t>
            </a:r>
            <a:endParaRPr sz="2400">
              <a:solidFill>
                <a:srgbClr val="000000"/>
              </a:solidFill>
            </a:endParaRPr>
          </a:p>
          <a:p>
            <a:pPr marL="0" lvl="0" indent="0" algn="l" rtl="0">
              <a:spcBef>
                <a:spcPts val="0"/>
              </a:spcBef>
              <a:spcAft>
                <a:spcPts val="0"/>
              </a:spcAft>
              <a:buNone/>
            </a:pPr>
            <a:r>
              <a:rPr lang="en" sz="2400">
                <a:solidFill>
                  <a:srgbClr val="000000"/>
                </a:solidFill>
              </a:rPr>
              <a:t/>
            </a:r>
            <a:br>
              <a:rPr lang="en" sz="2400">
                <a:solidFill>
                  <a:srgbClr val="000000"/>
                </a:solidFill>
              </a:rPr>
            </a:br>
            <a:r>
              <a:rPr lang="en" sz="2400" b="1">
                <a:solidFill>
                  <a:srgbClr val="A52A2A"/>
                </a:solidFill>
                <a:latin typeface="Courier New"/>
                <a:ea typeface="Courier New"/>
                <a:cs typeface="Courier New"/>
                <a:sym typeface="Courier New"/>
              </a:rPr>
              <a:t>img </a:t>
            </a:r>
            <a:r>
              <a:rPr lang="en" sz="2400" b="1">
                <a:solidFill>
                  <a:srgbClr val="000000"/>
                </a:solidFill>
                <a:latin typeface="Courier New"/>
                <a:ea typeface="Courier New"/>
                <a:cs typeface="Courier New"/>
                <a:sym typeface="Courier New"/>
              </a:rPr>
              <a:t>{</a:t>
            </a:r>
            <a:endParaRPr sz="2400"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2400" b="1">
                <a:solidFill>
                  <a:srgbClr val="FF0000"/>
                </a:solidFill>
                <a:latin typeface="Courier New"/>
                <a:ea typeface="Courier New"/>
                <a:cs typeface="Courier New"/>
                <a:sym typeface="Courier New"/>
              </a:rPr>
              <a:t>	float</a:t>
            </a:r>
            <a:r>
              <a:rPr lang="en" sz="2400" b="1">
                <a:solidFill>
                  <a:srgbClr val="000000"/>
                </a:solidFill>
                <a:latin typeface="Courier New"/>
                <a:ea typeface="Courier New"/>
                <a:cs typeface="Courier New"/>
                <a:sym typeface="Courier New"/>
              </a:rPr>
              <a:t>:</a:t>
            </a:r>
            <a:r>
              <a:rPr lang="en" sz="2400" b="1">
                <a:solidFill>
                  <a:srgbClr val="0000CD"/>
                </a:solidFill>
                <a:latin typeface="Courier New"/>
                <a:ea typeface="Courier New"/>
                <a:cs typeface="Courier New"/>
                <a:sym typeface="Courier New"/>
              </a:rPr>
              <a:t> left</a:t>
            </a:r>
            <a:r>
              <a:rPr lang="en" sz="2400" b="1">
                <a:solidFill>
                  <a:srgbClr val="000000"/>
                </a:solidFill>
                <a:latin typeface="Courier New"/>
                <a:ea typeface="Courier New"/>
                <a:cs typeface="Courier New"/>
                <a:sym typeface="Courier New"/>
              </a:rPr>
              <a:t>;</a:t>
            </a:r>
            <a:endParaRPr sz="2400"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2400" b="1">
                <a:solidFill>
                  <a:srgbClr val="000000"/>
                </a:solidFill>
                <a:latin typeface="Courier New"/>
                <a:ea typeface="Courier New"/>
                <a:cs typeface="Courier New"/>
                <a:sym typeface="Courier New"/>
              </a:rPr>
              <a:t>}</a:t>
            </a:r>
            <a:endParaRPr sz="2400" b="1">
              <a:solidFill>
                <a:srgbClr val="000000"/>
              </a:solidFill>
            </a:endParaRPr>
          </a:p>
          <a:p>
            <a:pPr marL="0" lvl="0" indent="0" algn="l" rtl="0">
              <a:spcBef>
                <a:spcPts val="0"/>
              </a:spcBef>
              <a:spcAft>
                <a:spcPts val="0"/>
              </a:spcAft>
              <a:buNone/>
            </a:pPr>
            <a:endParaRPr sz="2400">
              <a:solidFill>
                <a:srgbClr val="000000"/>
              </a:solidFill>
            </a:endParaRPr>
          </a:p>
        </p:txBody>
      </p:sp>
      <p:pic>
        <p:nvPicPr>
          <p:cNvPr id="215" name="Google Shape;215;p38"/>
          <p:cNvPicPr preferRelativeResize="0"/>
          <p:nvPr/>
        </p:nvPicPr>
        <p:blipFill>
          <a:blip r:embed="rId3">
            <a:alphaModFix/>
          </a:blip>
          <a:stretch>
            <a:fillRect/>
          </a:stretch>
        </p:blipFill>
        <p:spPr>
          <a:xfrm>
            <a:off x="4503125" y="957425"/>
            <a:ext cx="4178250" cy="3948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CSS float property</a:t>
            </a:r>
            <a:endParaRPr/>
          </a:p>
        </p:txBody>
      </p:sp>
      <p:sp>
        <p:nvSpPr>
          <p:cNvPr id="221" name="Google Shape;221;p39"/>
          <p:cNvSpPr txBox="1">
            <a:spLocks noGrp="1"/>
          </p:cNvSpPr>
          <p:nvPr>
            <p:ph type="body" idx="4294967295"/>
          </p:nvPr>
        </p:nvSpPr>
        <p:spPr>
          <a:xfrm>
            <a:off x="311975" y="957425"/>
            <a:ext cx="8369400" cy="405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00000"/>
                </a:solidFill>
              </a:rPr>
              <a:t>Example - no float</a:t>
            </a:r>
            <a:endParaRPr sz="2400">
              <a:solidFill>
                <a:srgbClr val="000000"/>
              </a:solidFill>
            </a:endParaRPr>
          </a:p>
          <a:p>
            <a:pPr marL="0" lvl="0" indent="0" algn="l" rtl="0">
              <a:spcBef>
                <a:spcPts val="0"/>
              </a:spcBef>
              <a:spcAft>
                <a:spcPts val="0"/>
              </a:spcAft>
              <a:buNone/>
            </a:pPr>
            <a:r>
              <a:rPr lang="en" sz="2400">
                <a:solidFill>
                  <a:srgbClr val="000000"/>
                </a:solidFill>
              </a:rPr>
              <a:t/>
            </a:r>
            <a:br>
              <a:rPr lang="en" sz="2400">
                <a:solidFill>
                  <a:srgbClr val="000000"/>
                </a:solidFill>
              </a:rPr>
            </a:br>
            <a:r>
              <a:rPr lang="en" sz="2400" b="1">
                <a:solidFill>
                  <a:srgbClr val="A52A2A"/>
                </a:solidFill>
                <a:latin typeface="Courier New"/>
                <a:ea typeface="Courier New"/>
                <a:cs typeface="Courier New"/>
                <a:sym typeface="Courier New"/>
              </a:rPr>
              <a:t>img </a:t>
            </a:r>
            <a:r>
              <a:rPr lang="en" sz="2400" b="1">
                <a:solidFill>
                  <a:srgbClr val="000000"/>
                </a:solidFill>
                <a:latin typeface="Courier New"/>
                <a:ea typeface="Courier New"/>
                <a:cs typeface="Courier New"/>
                <a:sym typeface="Courier New"/>
              </a:rPr>
              <a:t>{</a:t>
            </a:r>
            <a:endParaRPr sz="2400"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2400" b="1">
                <a:solidFill>
                  <a:srgbClr val="FF0000"/>
                </a:solidFill>
                <a:latin typeface="Courier New"/>
                <a:ea typeface="Courier New"/>
                <a:cs typeface="Courier New"/>
                <a:sym typeface="Courier New"/>
              </a:rPr>
              <a:t>	float</a:t>
            </a:r>
            <a:r>
              <a:rPr lang="en" sz="2400" b="1">
                <a:solidFill>
                  <a:srgbClr val="000000"/>
                </a:solidFill>
                <a:latin typeface="Courier New"/>
                <a:ea typeface="Courier New"/>
                <a:cs typeface="Courier New"/>
                <a:sym typeface="Courier New"/>
              </a:rPr>
              <a:t>:</a:t>
            </a:r>
            <a:r>
              <a:rPr lang="en" sz="2400" b="1">
                <a:solidFill>
                  <a:srgbClr val="0000CD"/>
                </a:solidFill>
                <a:latin typeface="Courier New"/>
                <a:ea typeface="Courier New"/>
                <a:cs typeface="Courier New"/>
                <a:sym typeface="Courier New"/>
              </a:rPr>
              <a:t> none</a:t>
            </a:r>
            <a:r>
              <a:rPr lang="en" sz="2400" b="1">
                <a:solidFill>
                  <a:srgbClr val="000000"/>
                </a:solidFill>
                <a:latin typeface="Courier New"/>
                <a:ea typeface="Courier New"/>
                <a:cs typeface="Courier New"/>
                <a:sym typeface="Courier New"/>
              </a:rPr>
              <a:t>;</a:t>
            </a:r>
            <a:endParaRPr sz="2400"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2400" b="1">
                <a:solidFill>
                  <a:srgbClr val="000000"/>
                </a:solidFill>
                <a:latin typeface="Courier New"/>
                <a:ea typeface="Courier New"/>
                <a:cs typeface="Courier New"/>
                <a:sym typeface="Courier New"/>
              </a:rPr>
              <a:t>}</a:t>
            </a:r>
            <a:endParaRPr sz="2400" b="1">
              <a:solidFill>
                <a:srgbClr val="000000"/>
              </a:solidFill>
            </a:endParaRPr>
          </a:p>
          <a:p>
            <a:pPr marL="0" lvl="0" indent="0" algn="l" rtl="0">
              <a:spcBef>
                <a:spcPts val="0"/>
              </a:spcBef>
              <a:spcAft>
                <a:spcPts val="0"/>
              </a:spcAft>
              <a:buNone/>
            </a:pPr>
            <a:endParaRPr sz="2400">
              <a:solidFill>
                <a:srgbClr val="000000"/>
              </a:solidFill>
            </a:endParaRPr>
          </a:p>
        </p:txBody>
      </p:sp>
      <p:pic>
        <p:nvPicPr>
          <p:cNvPr id="222" name="Google Shape;222;p39"/>
          <p:cNvPicPr preferRelativeResize="0"/>
          <p:nvPr/>
        </p:nvPicPr>
        <p:blipFill>
          <a:blip r:embed="rId3">
            <a:alphaModFix/>
          </a:blip>
          <a:stretch>
            <a:fillRect/>
          </a:stretch>
        </p:blipFill>
        <p:spPr>
          <a:xfrm>
            <a:off x="5002300" y="981650"/>
            <a:ext cx="3679076" cy="3547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CSS float property</a:t>
            </a:r>
            <a:endParaRPr/>
          </a:p>
        </p:txBody>
      </p:sp>
      <p:sp>
        <p:nvSpPr>
          <p:cNvPr id="228" name="Google Shape;228;p4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float property</a:t>
            </a:r>
            <a:r>
              <a:rPr lang="en">
                <a:solidFill>
                  <a:schemeClr val="accent1"/>
                </a:solidFill>
              </a:rPr>
              <a:t/>
            </a:r>
            <a:br>
              <a:rPr lang="en">
                <a:solidFill>
                  <a:schemeClr val="accent1"/>
                </a:solidFill>
              </a:rPr>
            </a:br>
            <a:r>
              <a:rPr lang="en" u="sng">
                <a:solidFill>
                  <a:schemeClr val="accent1"/>
                </a:solidFill>
                <a:hlinkClick r:id="rId3"/>
              </a:rPr>
              <a:t>https://www.w3schools.com/css/css_float.asp</a:t>
            </a:r>
            <a:r>
              <a:rPr lang="en">
                <a:solidFill>
                  <a:schemeClr val="accent1"/>
                </a:solidFill>
              </a:rPr>
              <a:t/>
            </a:r>
            <a:br>
              <a:rPr lang="en">
                <a:solidFill>
                  <a:schemeClr val="accent1"/>
                </a:solidFill>
              </a:rPr>
            </a:br>
            <a:endParaRPr>
              <a:solidFill>
                <a:schemeClr val="accent1"/>
              </a:solidFill>
            </a:endParaRPr>
          </a:p>
          <a:p>
            <a:pPr marL="0" lvl="0" indent="0" algn="l" rtl="0">
              <a:spcBef>
                <a:spcPts val="1600"/>
              </a:spcBef>
              <a:spcAft>
                <a:spcPts val="0"/>
              </a:spcAft>
              <a:buNone/>
            </a:pPr>
            <a:endParaRPr>
              <a:solidFill>
                <a:schemeClr val="accent1"/>
              </a:solidFill>
            </a:endParaRPr>
          </a:p>
          <a:p>
            <a:pPr marL="0" lvl="0" indent="0" algn="l" rtl="0">
              <a:spcBef>
                <a:spcPts val="1600"/>
              </a:spcBef>
              <a:spcAft>
                <a:spcPts val="0"/>
              </a:spcAft>
              <a:buNone/>
            </a:pPr>
            <a:endParaRPr>
              <a:solidFill>
                <a:schemeClr val="accent1"/>
              </a:solidFill>
            </a:endParaRPr>
          </a:p>
          <a:p>
            <a:pPr marL="0" lvl="0" indent="0" algn="l" rtl="0">
              <a:spcBef>
                <a:spcPts val="1600"/>
              </a:spcBef>
              <a:spcAft>
                <a:spcPts val="0"/>
              </a:spcAft>
              <a:buNone/>
            </a:pPr>
            <a:endParaRPr>
              <a:solidFill>
                <a:schemeClr val="accent1"/>
              </a:solidFill>
            </a:endParaRPr>
          </a:p>
          <a:p>
            <a:pPr marL="0" lvl="0" indent="0" algn="l" rtl="0">
              <a:spcBef>
                <a:spcPts val="1600"/>
              </a:spcBef>
              <a:spcAft>
                <a:spcPts val="0"/>
              </a:spcAft>
              <a:buNone/>
            </a:pPr>
            <a:endParaRPr>
              <a:solidFill>
                <a:schemeClr val="accent1"/>
              </a:solidFill>
            </a:endParaRPr>
          </a:p>
          <a:p>
            <a:pPr marL="0" lvl="0" indent="0" algn="l" rtl="0">
              <a:spcBef>
                <a:spcPts val="1600"/>
              </a:spcBef>
              <a:spcAft>
                <a:spcPts val="1600"/>
              </a:spcAft>
              <a:buNone/>
            </a:pPr>
            <a:endParaRPr>
              <a:solidFill>
                <a:schemeClr val="accen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1"/>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CSS </a:t>
            </a:r>
            <a:r>
              <a:rPr lang="en" b="1">
                <a:latin typeface="Courier New"/>
                <a:ea typeface="Courier New"/>
                <a:cs typeface="Courier New"/>
                <a:sym typeface="Courier New"/>
              </a:rPr>
              <a:t>position</a:t>
            </a:r>
            <a:r>
              <a:rPr lang="en" b="1"/>
              <a:t> </a:t>
            </a:r>
            <a:r>
              <a:rPr lang="en"/>
              <a:t>property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CSS Selectors</a:t>
            </a:r>
            <a:endParaRPr/>
          </a:p>
        </p:txBody>
      </p:sp>
      <p:graphicFrame>
        <p:nvGraphicFramePr>
          <p:cNvPr id="79" name="Google Shape;79;p15"/>
          <p:cNvGraphicFramePr/>
          <p:nvPr/>
        </p:nvGraphicFramePr>
        <p:xfrm>
          <a:off x="152400" y="951125"/>
          <a:ext cx="3000000" cy="3000000"/>
        </p:xfrm>
        <a:graphic>
          <a:graphicData uri="http://schemas.openxmlformats.org/drawingml/2006/table">
            <a:tbl>
              <a:tblPr>
                <a:solidFill>
                  <a:srgbClr val="FFFFFF"/>
                </a:solidFill>
                <a:tableStyleId>{835E419C-96B2-418A-BC8D-EE60316885C5}</a:tableStyleId>
              </a:tblPr>
              <a:tblGrid>
                <a:gridCol w="2336275">
                  <a:extLst>
                    <a:ext uri="{9D8B030D-6E8A-4147-A177-3AD203B41FA5}">
                      <a16:colId xmlns:a16="http://schemas.microsoft.com/office/drawing/2014/main" val="20000"/>
                    </a:ext>
                  </a:extLst>
                </a:gridCol>
                <a:gridCol w="2267550">
                  <a:extLst>
                    <a:ext uri="{9D8B030D-6E8A-4147-A177-3AD203B41FA5}">
                      <a16:colId xmlns:a16="http://schemas.microsoft.com/office/drawing/2014/main" val="20001"/>
                    </a:ext>
                  </a:extLst>
                </a:gridCol>
                <a:gridCol w="4168625">
                  <a:extLst>
                    <a:ext uri="{9D8B030D-6E8A-4147-A177-3AD203B41FA5}">
                      <a16:colId xmlns:a16="http://schemas.microsoft.com/office/drawing/2014/main" val="20002"/>
                    </a:ext>
                  </a:extLst>
                </a:gridCol>
              </a:tblGrid>
              <a:tr h="326050">
                <a:tc>
                  <a:txBody>
                    <a:bodyPr/>
                    <a:lstStyle/>
                    <a:p>
                      <a:pPr marL="0" lvl="0" indent="0" algn="l" rtl="0">
                        <a:spcBef>
                          <a:spcPts val="0"/>
                        </a:spcBef>
                        <a:spcAft>
                          <a:spcPts val="0"/>
                        </a:spcAft>
                        <a:buNone/>
                      </a:pPr>
                      <a:r>
                        <a:rPr lang="en" b="1">
                          <a:solidFill>
                            <a:schemeClr val="dk2"/>
                          </a:solidFill>
                        </a:rPr>
                        <a:t>Selector</a:t>
                      </a:r>
                      <a:endParaRPr b="1">
                        <a:solidFill>
                          <a:schemeClr val="dk2"/>
                        </a:solidFill>
                      </a:endParaRPr>
                    </a:p>
                  </a:txBody>
                  <a:tcPr marL="152400" marR="76200" marT="0" marB="0"/>
                </a:tc>
                <a:tc>
                  <a:txBody>
                    <a:bodyPr/>
                    <a:lstStyle/>
                    <a:p>
                      <a:pPr marL="0" lvl="0" indent="0" algn="l" rtl="0">
                        <a:spcBef>
                          <a:spcPts val="0"/>
                        </a:spcBef>
                        <a:spcAft>
                          <a:spcPts val="0"/>
                        </a:spcAft>
                        <a:buNone/>
                      </a:pPr>
                      <a:r>
                        <a:rPr lang="en" b="1">
                          <a:solidFill>
                            <a:schemeClr val="dk2"/>
                          </a:solidFill>
                        </a:rPr>
                        <a:t>Example</a:t>
                      </a:r>
                      <a:endParaRPr b="1">
                        <a:solidFill>
                          <a:schemeClr val="dk2"/>
                        </a:solidFill>
                      </a:endParaRPr>
                    </a:p>
                  </a:txBody>
                  <a:tcPr marL="76200" marR="76200" marT="0" marB="0"/>
                </a:tc>
                <a:tc>
                  <a:txBody>
                    <a:bodyPr/>
                    <a:lstStyle/>
                    <a:p>
                      <a:pPr marL="0" lvl="0" indent="0" algn="l" rtl="0">
                        <a:spcBef>
                          <a:spcPts val="0"/>
                        </a:spcBef>
                        <a:spcAft>
                          <a:spcPts val="0"/>
                        </a:spcAft>
                        <a:buNone/>
                      </a:pPr>
                      <a:r>
                        <a:rPr lang="en" b="1">
                          <a:solidFill>
                            <a:schemeClr val="dk2"/>
                          </a:solidFill>
                        </a:rPr>
                        <a:t>Example description</a:t>
                      </a:r>
                      <a:endParaRPr b="1">
                        <a:solidFill>
                          <a:schemeClr val="dk2"/>
                        </a:solidFill>
                      </a:endParaRPr>
                    </a:p>
                  </a:txBody>
                  <a:tcPr marL="76200" marR="76200" marT="0" marB="0"/>
                </a:tc>
                <a:extLst>
                  <a:ext uri="{0D108BD9-81ED-4DB2-BD59-A6C34878D82A}">
                    <a16:rowId xmlns:a16="http://schemas.microsoft.com/office/drawing/2014/main" val="10000"/>
                  </a:ext>
                </a:extLst>
              </a:tr>
              <a:tr h="326050">
                <a:tc>
                  <a:txBody>
                    <a:bodyPr/>
                    <a:lstStyle/>
                    <a:p>
                      <a:pPr marL="0" lvl="0" indent="0" algn="l" rtl="0">
                        <a:spcBef>
                          <a:spcPts val="0"/>
                        </a:spcBef>
                        <a:spcAft>
                          <a:spcPts val="0"/>
                        </a:spcAft>
                        <a:buNone/>
                      </a:pPr>
                      <a:r>
                        <a:rPr lang="en" b="1" u="sng">
                          <a:solidFill>
                            <a:schemeClr val="dk2"/>
                          </a:solidFill>
                          <a:latin typeface="Courier New"/>
                          <a:ea typeface="Courier New"/>
                          <a:cs typeface="Courier New"/>
                          <a:sym typeface="Courier New"/>
                          <a:hlinkClick r:id="rId3"/>
                        </a:rPr>
                        <a:t>.class</a:t>
                      </a:r>
                      <a:endParaRPr b="1" u="sng">
                        <a:solidFill>
                          <a:schemeClr val="dk2"/>
                        </a:solidFill>
                        <a:latin typeface="Courier New"/>
                        <a:ea typeface="Courier New"/>
                        <a:cs typeface="Courier New"/>
                        <a:sym typeface="Courier New"/>
                        <a:hlinkClick r:id="rId3"/>
                      </a:endParaRPr>
                    </a:p>
                  </a:txBody>
                  <a:tcPr marL="152400" marR="76200" marT="0" marB="0"/>
                </a:tc>
                <a:tc>
                  <a:txBody>
                    <a:bodyPr/>
                    <a:lstStyle/>
                    <a:p>
                      <a:pPr marL="0" lvl="0" indent="0" algn="l" rtl="0">
                        <a:spcBef>
                          <a:spcPts val="0"/>
                        </a:spcBef>
                        <a:spcAft>
                          <a:spcPts val="0"/>
                        </a:spcAft>
                        <a:buNone/>
                      </a:pPr>
                      <a:r>
                        <a:rPr lang="en" b="1">
                          <a:solidFill>
                            <a:schemeClr val="dk2"/>
                          </a:solidFill>
                          <a:latin typeface="Courier New"/>
                          <a:ea typeface="Courier New"/>
                          <a:cs typeface="Courier New"/>
                          <a:sym typeface="Courier New"/>
                        </a:rPr>
                        <a:t>.intro</a:t>
                      </a:r>
                      <a:endParaRPr b="1">
                        <a:solidFill>
                          <a:schemeClr val="dk2"/>
                        </a:solidFill>
                        <a:latin typeface="Courier New"/>
                        <a:ea typeface="Courier New"/>
                        <a:cs typeface="Courier New"/>
                        <a:sym typeface="Courier New"/>
                      </a:endParaRPr>
                    </a:p>
                  </a:txBody>
                  <a:tcPr marL="76200" marR="76200" marT="0" marB="0"/>
                </a:tc>
                <a:tc>
                  <a:txBody>
                    <a:bodyPr/>
                    <a:lstStyle/>
                    <a:p>
                      <a:pPr marL="0" lvl="0" indent="0" algn="l" rtl="0">
                        <a:spcBef>
                          <a:spcPts val="0"/>
                        </a:spcBef>
                        <a:spcAft>
                          <a:spcPts val="0"/>
                        </a:spcAft>
                        <a:buNone/>
                      </a:pPr>
                      <a:r>
                        <a:rPr lang="en">
                          <a:solidFill>
                            <a:schemeClr val="dk2"/>
                          </a:solidFill>
                        </a:rPr>
                        <a:t>Selects all elements with class="intro"</a:t>
                      </a:r>
                      <a:endParaRPr>
                        <a:solidFill>
                          <a:schemeClr val="dk2"/>
                        </a:solidFill>
                      </a:endParaRPr>
                    </a:p>
                  </a:txBody>
                  <a:tcPr marL="76200" marR="76200" marT="0" marB="0"/>
                </a:tc>
                <a:extLst>
                  <a:ext uri="{0D108BD9-81ED-4DB2-BD59-A6C34878D82A}">
                    <a16:rowId xmlns:a16="http://schemas.microsoft.com/office/drawing/2014/main" val="10001"/>
                  </a:ext>
                </a:extLst>
              </a:tr>
              <a:tr h="326050">
                <a:tc>
                  <a:txBody>
                    <a:bodyPr/>
                    <a:lstStyle/>
                    <a:p>
                      <a:pPr marL="0" lvl="0" indent="0" algn="l" rtl="0">
                        <a:spcBef>
                          <a:spcPts val="0"/>
                        </a:spcBef>
                        <a:spcAft>
                          <a:spcPts val="0"/>
                        </a:spcAft>
                        <a:buNone/>
                      </a:pPr>
                      <a:r>
                        <a:rPr lang="en" b="1" u="sng">
                          <a:solidFill>
                            <a:schemeClr val="dk2"/>
                          </a:solidFill>
                          <a:latin typeface="Courier New"/>
                          <a:ea typeface="Courier New"/>
                          <a:cs typeface="Courier New"/>
                          <a:sym typeface="Courier New"/>
                          <a:hlinkClick r:id="rId4"/>
                        </a:rPr>
                        <a:t>#id</a:t>
                      </a:r>
                      <a:endParaRPr b="1" u="sng">
                        <a:solidFill>
                          <a:schemeClr val="dk2"/>
                        </a:solidFill>
                        <a:latin typeface="Courier New"/>
                        <a:ea typeface="Courier New"/>
                        <a:cs typeface="Courier New"/>
                        <a:sym typeface="Courier New"/>
                        <a:hlinkClick r:id="rId4"/>
                      </a:endParaRPr>
                    </a:p>
                  </a:txBody>
                  <a:tcPr marL="152400" marR="76200" marT="0" marB="0"/>
                </a:tc>
                <a:tc>
                  <a:txBody>
                    <a:bodyPr/>
                    <a:lstStyle/>
                    <a:p>
                      <a:pPr marL="0" lvl="0" indent="0" algn="l" rtl="0">
                        <a:spcBef>
                          <a:spcPts val="0"/>
                        </a:spcBef>
                        <a:spcAft>
                          <a:spcPts val="0"/>
                        </a:spcAft>
                        <a:buNone/>
                      </a:pPr>
                      <a:r>
                        <a:rPr lang="en" b="1">
                          <a:solidFill>
                            <a:schemeClr val="dk2"/>
                          </a:solidFill>
                          <a:latin typeface="Courier New"/>
                          <a:ea typeface="Courier New"/>
                          <a:cs typeface="Courier New"/>
                          <a:sym typeface="Courier New"/>
                        </a:rPr>
                        <a:t>#firstname</a:t>
                      </a:r>
                      <a:endParaRPr b="1">
                        <a:solidFill>
                          <a:schemeClr val="dk2"/>
                        </a:solidFill>
                        <a:latin typeface="Courier New"/>
                        <a:ea typeface="Courier New"/>
                        <a:cs typeface="Courier New"/>
                        <a:sym typeface="Courier New"/>
                      </a:endParaRPr>
                    </a:p>
                  </a:txBody>
                  <a:tcPr marL="76200" marR="76200" marT="0" marB="0"/>
                </a:tc>
                <a:tc>
                  <a:txBody>
                    <a:bodyPr/>
                    <a:lstStyle/>
                    <a:p>
                      <a:pPr marL="0" lvl="0" indent="0" algn="l" rtl="0">
                        <a:spcBef>
                          <a:spcPts val="0"/>
                        </a:spcBef>
                        <a:spcAft>
                          <a:spcPts val="0"/>
                        </a:spcAft>
                        <a:buNone/>
                      </a:pPr>
                      <a:r>
                        <a:rPr lang="en">
                          <a:solidFill>
                            <a:schemeClr val="dk2"/>
                          </a:solidFill>
                        </a:rPr>
                        <a:t>Selects the element with id="firstname"</a:t>
                      </a:r>
                      <a:endParaRPr>
                        <a:solidFill>
                          <a:schemeClr val="dk2"/>
                        </a:solidFill>
                      </a:endParaRPr>
                    </a:p>
                  </a:txBody>
                  <a:tcPr marL="76200" marR="76200" marT="0" marB="0"/>
                </a:tc>
                <a:extLst>
                  <a:ext uri="{0D108BD9-81ED-4DB2-BD59-A6C34878D82A}">
                    <a16:rowId xmlns:a16="http://schemas.microsoft.com/office/drawing/2014/main" val="10002"/>
                  </a:ext>
                </a:extLst>
              </a:tr>
              <a:tr h="326050">
                <a:tc>
                  <a:txBody>
                    <a:bodyPr/>
                    <a:lstStyle/>
                    <a:p>
                      <a:pPr marL="0" lvl="0" indent="0" algn="l" rtl="0">
                        <a:spcBef>
                          <a:spcPts val="0"/>
                        </a:spcBef>
                        <a:spcAft>
                          <a:spcPts val="0"/>
                        </a:spcAft>
                        <a:buNone/>
                      </a:pPr>
                      <a:r>
                        <a:rPr lang="en" b="1" u="sng">
                          <a:solidFill>
                            <a:schemeClr val="dk2"/>
                          </a:solidFill>
                          <a:latin typeface="Courier New"/>
                          <a:ea typeface="Courier New"/>
                          <a:cs typeface="Courier New"/>
                          <a:sym typeface="Courier New"/>
                          <a:hlinkClick r:id="rId5"/>
                        </a:rPr>
                        <a:t>*</a:t>
                      </a:r>
                      <a:endParaRPr b="1" u="sng">
                        <a:solidFill>
                          <a:schemeClr val="dk2"/>
                        </a:solidFill>
                        <a:latin typeface="Courier New"/>
                        <a:ea typeface="Courier New"/>
                        <a:cs typeface="Courier New"/>
                        <a:sym typeface="Courier New"/>
                        <a:hlinkClick r:id="rId5"/>
                      </a:endParaRPr>
                    </a:p>
                  </a:txBody>
                  <a:tcPr marL="152400" marR="76200" marT="0" marB="0"/>
                </a:tc>
                <a:tc>
                  <a:txBody>
                    <a:bodyPr/>
                    <a:lstStyle/>
                    <a:p>
                      <a:pPr marL="0" lvl="0" indent="0" algn="l" rtl="0">
                        <a:spcBef>
                          <a:spcPts val="0"/>
                        </a:spcBef>
                        <a:spcAft>
                          <a:spcPts val="0"/>
                        </a:spcAft>
                        <a:buNone/>
                      </a:pPr>
                      <a:r>
                        <a:rPr lang="en" b="1">
                          <a:solidFill>
                            <a:schemeClr val="dk2"/>
                          </a:solidFill>
                          <a:latin typeface="Courier New"/>
                          <a:ea typeface="Courier New"/>
                          <a:cs typeface="Courier New"/>
                          <a:sym typeface="Courier New"/>
                        </a:rPr>
                        <a:t>*</a:t>
                      </a:r>
                      <a:endParaRPr b="1">
                        <a:solidFill>
                          <a:schemeClr val="dk2"/>
                        </a:solidFill>
                        <a:latin typeface="Courier New"/>
                        <a:ea typeface="Courier New"/>
                        <a:cs typeface="Courier New"/>
                        <a:sym typeface="Courier New"/>
                      </a:endParaRPr>
                    </a:p>
                  </a:txBody>
                  <a:tcPr marL="76200" marR="76200" marT="0" marB="0"/>
                </a:tc>
                <a:tc>
                  <a:txBody>
                    <a:bodyPr/>
                    <a:lstStyle/>
                    <a:p>
                      <a:pPr marL="0" lvl="0" indent="0" algn="l" rtl="0">
                        <a:spcBef>
                          <a:spcPts val="0"/>
                        </a:spcBef>
                        <a:spcAft>
                          <a:spcPts val="0"/>
                        </a:spcAft>
                        <a:buNone/>
                      </a:pPr>
                      <a:r>
                        <a:rPr lang="en">
                          <a:solidFill>
                            <a:schemeClr val="dk2"/>
                          </a:solidFill>
                        </a:rPr>
                        <a:t>Selects all elements</a:t>
                      </a:r>
                      <a:endParaRPr>
                        <a:solidFill>
                          <a:schemeClr val="dk2"/>
                        </a:solidFill>
                      </a:endParaRPr>
                    </a:p>
                  </a:txBody>
                  <a:tcPr marL="76200" marR="76200" marT="0" marB="0"/>
                </a:tc>
                <a:extLst>
                  <a:ext uri="{0D108BD9-81ED-4DB2-BD59-A6C34878D82A}">
                    <a16:rowId xmlns:a16="http://schemas.microsoft.com/office/drawing/2014/main" val="10003"/>
                  </a:ext>
                </a:extLst>
              </a:tr>
              <a:tr h="326050">
                <a:tc>
                  <a:txBody>
                    <a:bodyPr/>
                    <a:lstStyle/>
                    <a:p>
                      <a:pPr marL="0" lvl="0" indent="0" algn="l" rtl="0">
                        <a:spcBef>
                          <a:spcPts val="0"/>
                        </a:spcBef>
                        <a:spcAft>
                          <a:spcPts val="0"/>
                        </a:spcAft>
                        <a:buNone/>
                      </a:pPr>
                      <a:r>
                        <a:rPr lang="en" b="1" u="sng">
                          <a:solidFill>
                            <a:schemeClr val="dk2"/>
                          </a:solidFill>
                          <a:latin typeface="Courier New"/>
                          <a:ea typeface="Courier New"/>
                          <a:cs typeface="Courier New"/>
                          <a:sym typeface="Courier New"/>
                          <a:hlinkClick r:id="rId6"/>
                        </a:rPr>
                        <a:t>element</a:t>
                      </a:r>
                      <a:endParaRPr b="1" u="sng">
                        <a:solidFill>
                          <a:schemeClr val="dk2"/>
                        </a:solidFill>
                        <a:latin typeface="Courier New"/>
                        <a:ea typeface="Courier New"/>
                        <a:cs typeface="Courier New"/>
                        <a:sym typeface="Courier New"/>
                        <a:hlinkClick r:id="rId6"/>
                      </a:endParaRPr>
                    </a:p>
                  </a:txBody>
                  <a:tcPr marL="152400" marR="76200" marT="0" marB="0"/>
                </a:tc>
                <a:tc>
                  <a:txBody>
                    <a:bodyPr/>
                    <a:lstStyle/>
                    <a:p>
                      <a:pPr marL="0" lvl="0" indent="0" algn="l" rtl="0">
                        <a:spcBef>
                          <a:spcPts val="0"/>
                        </a:spcBef>
                        <a:spcAft>
                          <a:spcPts val="0"/>
                        </a:spcAft>
                        <a:buNone/>
                      </a:pPr>
                      <a:r>
                        <a:rPr lang="en" b="1">
                          <a:solidFill>
                            <a:schemeClr val="dk2"/>
                          </a:solidFill>
                          <a:latin typeface="Courier New"/>
                          <a:ea typeface="Courier New"/>
                          <a:cs typeface="Courier New"/>
                          <a:sym typeface="Courier New"/>
                        </a:rPr>
                        <a:t>p</a:t>
                      </a:r>
                      <a:endParaRPr b="1">
                        <a:solidFill>
                          <a:schemeClr val="dk2"/>
                        </a:solidFill>
                        <a:latin typeface="Courier New"/>
                        <a:ea typeface="Courier New"/>
                        <a:cs typeface="Courier New"/>
                        <a:sym typeface="Courier New"/>
                      </a:endParaRPr>
                    </a:p>
                  </a:txBody>
                  <a:tcPr marL="76200" marR="76200" marT="0" marB="0"/>
                </a:tc>
                <a:tc>
                  <a:txBody>
                    <a:bodyPr/>
                    <a:lstStyle/>
                    <a:p>
                      <a:pPr marL="0" lvl="0" indent="0" algn="l" rtl="0">
                        <a:spcBef>
                          <a:spcPts val="0"/>
                        </a:spcBef>
                        <a:spcAft>
                          <a:spcPts val="0"/>
                        </a:spcAft>
                        <a:buNone/>
                      </a:pPr>
                      <a:r>
                        <a:rPr lang="en">
                          <a:solidFill>
                            <a:schemeClr val="dk2"/>
                          </a:solidFill>
                        </a:rPr>
                        <a:t>Selects all &lt;p&gt; elements</a:t>
                      </a:r>
                      <a:endParaRPr>
                        <a:solidFill>
                          <a:schemeClr val="dk2"/>
                        </a:solidFill>
                      </a:endParaRPr>
                    </a:p>
                  </a:txBody>
                  <a:tcPr marL="76200" marR="76200" marT="0" marB="0"/>
                </a:tc>
                <a:extLst>
                  <a:ext uri="{0D108BD9-81ED-4DB2-BD59-A6C34878D82A}">
                    <a16:rowId xmlns:a16="http://schemas.microsoft.com/office/drawing/2014/main" val="10004"/>
                  </a:ext>
                </a:extLst>
              </a:tr>
              <a:tr h="377950">
                <a:tc>
                  <a:txBody>
                    <a:bodyPr/>
                    <a:lstStyle/>
                    <a:p>
                      <a:pPr marL="0" lvl="0" indent="0" algn="l" rtl="0">
                        <a:spcBef>
                          <a:spcPts val="0"/>
                        </a:spcBef>
                        <a:spcAft>
                          <a:spcPts val="0"/>
                        </a:spcAft>
                        <a:buNone/>
                      </a:pPr>
                      <a:r>
                        <a:rPr lang="en" b="1" u="sng">
                          <a:solidFill>
                            <a:schemeClr val="dk2"/>
                          </a:solidFill>
                          <a:latin typeface="Courier New"/>
                          <a:ea typeface="Courier New"/>
                          <a:cs typeface="Courier New"/>
                          <a:sym typeface="Courier New"/>
                          <a:hlinkClick r:id="rId7"/>
                        </a:rPr>
                        <a:t>element,element</a:t>
                      </a:r>
                      <a:endParaRPr b="1" u="sng">
                        <a:solidFill>
                          <a:schemeClr val="dk2"/>
                        </a:solidFill>
                        <a:latin typeface="Courier New"/>
                        <a:ea typeface="Courier New"/>
                        <a:cs typeface="Courier New"/>
                        <a:sym typeface="Courier New"/>
                        <a:hlinkClick r:id="rId7"/>
                      </a:endParaRPr>
                    </a:p>
                  </a:txBody>
                  <a:tcPr marL="152400" marR="76200" marT="0" marB="0"/>
                </a:tc>
                <a:tc>
                  <a:txBody>
                    <a:bodyPr/>
                    <a:lstStyle/>
                    <a:p>
                      <a:pPr marL="0" lvl="0" indent="0" algn="l" rtl="0">
                        <a:spcBef>
                          <a:spcPts val="0"/>
                        </a:spcBef>
                        <a:spcAft>
                          <a:spcPts val="0"/>
                        </a:spcAft>
                        <a:buNone/>
                      </a:pPr>
                      <a:r>
                        <a:rPr lang="en" b="1">
                          <a:solidFill>
                            <a:schemeClr val="dk2"/>
                          </a:solidFill>
                          <a:latin typeface="Courier New"/>
                          <a:ea typeface="Courier New"/>
                          <a:cs typeface="Courier New"/>
                          <a:sym typeface="Courier New"/>
                        </a:rPr>
                        <a:t>div, p</a:t>
                      </a:r>
                      <a:endParaRPr b="1">
                        <a:solidFill>
                          <a:schemeClr val="dk2"/>
                        </a:solidFill>
                        <a:latin typeface="Courier New"/>
                        <a:ea typeface="Courier New"/>
                        <a:cs typeface="Courier New"/>
                        <a:sym typeface="Courier New"/>
                      </a:endParaRPr>
                    </a:p>
                  </a:txBody>
                  <a:tcPr marL="76200" marR="76200" marT="0" marB="0"/>
                </a:tc>
                <a:tc>
                  <a:txBody>
                    <a:bodyPr/>
                    <a:lstStyle/>
                    <a:p>
                      <a:pPr marL="0" lvl="0" indent="0" algn="l" rtl="0">
                        <a:spcBef>
                          <a:spcPts val="0"/>
                        </a:spcBef>
                        <a:spcAft>
                          <a:spcPts val="0"/>
                        </a:spcAft>
                        <a:buNone/>
                      </a:pPr>
                      <a:r>
                        <a:rPr lang="en">
                          <a:solidFill>
                            <a:schemeClr val="dk2"/>
                          </a:solidFill>
                        </a:rPr>
                        <a:t>Selects all &lt;div&gt; elements and all &lt;p&gt; elements</a:t>
                      </a:r>
                      <a:endParaRPr>
                        <a:solidFill>
                          <a:schemeClr val="dk2"/>
                        </a:solidFill>
                      </a:endParaRPr>
                    </a:p>
                  </a:txBody>
                  <a:tcPr marL="76200" marR="76200" marT="0" marB="0"/>
                </a:tc>
                <a:extLst>
                  <a:ext uri="{0D108BD9-81ED-4DB2-BD59-A6C34878D82A}">
                    <a16:rowId xmlns:a16="http://schemas.microsoft.com/office/drawing/2014/main" val="10005"/>
                  </a:ext>
                </a:extLst>
              </a:tr>
              <a:tr h="377950">
                <a:tc>
                  <a:txBody>
                    <a:bodyPr/>
                    <a:lstStyle/>
                    <a:p>
                      <a:pPr marL="0" lvl="0" indent="0" algn="l" rtl="0">
                        <a:spcBef>
                          <a:spcPts val="0"/>
                        </a:spcBef>
                        <a:spcAft>
                          <a:spcPts val="0"/>
                        </a:spcAft>
                        <a:buNone/>
                      </a:pPr>
                      <a:r>
                        <a:rPr lang="en" b="1" u="sng">
                          <a:solidFill>
                            <a:schemeClr val="dk2"/>
                          </a:solidFill>
                          <a:latin typeface="Courier New"/>
                          <a:ea typeface="Courier New"/>
                          <a:cs typeface="Courier New"/>
                          <a:sym typeface="Courier New"/>
                          <a:hlinkClick r:id="rId8"/>
                        </a:rPr>
                        <a:t>element element</a:t>
                      </a:r>
                      <a:endParaRPr b="1" u="sng">
                        <a:solidFill>
                          <a:schemeClr val="dk2"/>
                        </a:solidFill>
                        <a:latin typeface="Courier New"/>
                        <a:ea typeface="Courier New"/>
                        <a:cs typeface="Courier New"/>
                        <a:sym typeface="Courier New"/>
                        <a:hlinkClick r:id="rId8"/>
                      </a:endParaRPr>
                    </a:p>
                  </a:txBody>
                  <a:tcPr marL="152400" marR="76200" marT="0" marB="0"/>
                </a:tc>
                <a:tc>
                  <a:txBody>
                    <a:bodyPr/>
                    <a:lstStyle/>
                    <a:p>
                      <a:pPr marL="0" lvl="0" indent="0" algn="l" rtl="0">
                        <a:spcBef>
                          <a:spcPts val="0"/>
                        </a:spcBef>
                        <a:spcAft>
                          <a:spcPts val="0"/>
                        </a:spcAft>
                        <a:buNone/>
                      </a:pPr>
                      <a:r>
                        <a:rPr lang="en" b="1">
                          <a:solidFill>
                            <a:schemeClr val="dk2"/>
                          </a:solidFill>
                          <a:latin typeface="Courier New"/>
                          <a:ea typeface="Courier New"/>
                          <a:cs typeface="Courier New"/>
                          <a:sym typeface="Courier New"/>
                        </a:rPr>
                        <a:t>div p</a:t>
                      </a:r>
                      <a:endParaRPr b="1">
                        <a:solidFill>
                          <a:schemeClr val="dk2"/>
                        </a:solidFill>
                        <a:latin typeface="Courier New"/>
                        <a:ea typeface="Courier New"/>
                        <a:cs typeface="Courier New"/>
                        <a:sym typeface="Courier New"/>
                      </a:endParaRPr>
                    </a:p>
                  </a:txBody>
                  <a:tcPr marL="76200" marR="76200" marT="0" marB="0"/>
                </a:tc>
                <a:tc>
                  <a:txBody>
                    <a:bodyPr/>
                    <a:lstStyle/>
                    <a:p>
                      <a:pPr marL="0" lvl="0" indent="0" algn="l" rtl="0">
                        <a:spcBef>
                          <a:spcPts val="0"/>
                        </a:spcBef>
                        <a:spcAft>
                          <a:spcPts val="0"/>
                        </a:spcAft>
                        <a:buNone/>
                      </a:pPr>
                      <a:r>
                        <a:rPr lang="en">
                          <a:solidFill>
                            <a:schemeClr val="dk2"/>
                          </a:solidFill>
                        </a:rPr>
                        <a:t>Selects all &lt;p&gt; elements inside &lt;div&gt; elements</a:t>
                      </a:r>
                      <a:endParaRPr>
                        <a:solidFill>
                          <a:schemeClr val="dk2"/>
                        </a:solidFill>
                      </a:endParaRPr>
                    </a:p>
                  </a:txBody>
                  <a:tcPr marL="76200" marR="76200" marT="0" marB="0"/>
                </a:tc>
                <a:extLst>
                  <a:ext uri="{0D108BD9-81ED-4DB2-BD59-A6C34878D82A}">
                    <a16:rowId xmlns:a16="http://schemas.microsoft.com/office/drawing/2014/main" val="10006"/>
                  </a:ext>
                </a:extLst>
              </a:tr>
              <a:tr h="511075">
                <a:tc>
                  <a:txBody>
                    <a:bodyPr/>
                    <a:lstStyle/>
                    <a:p>
                      <a:pPr marL="0" lvl="0" indent="0" algn="l" rtl="0">
                        <a:spcBef>
                          <a:spcPts val="0"/>
                        </a:spcBef>
                        <a:spcAft>
                          <a:spcPts val="0"/>
                        </a:spcAft>
                        <a:buNone/>
                      </a:pPr>
                      <a:r>
                        <a:rPr lang="en" b="1" u="sng">
                          <a:solidFill>
                            <a:schemeClr val="dk2"/>
                          </a:solidFill>
                          <a:latin typeface="Courier New"/>
                          <a:ea typeface="Courier New"/>
                          <a:cs typeface="Courier New"/>
                          <a:sym typeface="Courier New"/>
                          <a:hlinkClick r:id="rId9"/>
                        </a:rPr>
                        <a:t>element &gt; element</a:t>
                      </a:r>
                      <a:endParaRPr b="1" u="sng">
                        <a:solidFill>
                          <a:schemeClr val="dk2"/>
                        </a:solidFill>
                        <a:latin typeface="Courier New"/>
                        <a:ea typeface="Courier New"/>
                        <a:cs typeface="Courier New"/>
                        <a:sym typeface="Courier New"/>
                        <a:hlinkClick r:id="rId9"/>
                      </a:endParaRPr>
                    </a:p>
                  </a:txBody>
                  <a:tcPr marL="152400" marR="76200" marT="0" marB="0"/>
                </a:tc>
                <a:tc>
                  <a:txBody>
                    <a:bodyPr/>
                    <a:lstStyle/>
                    <a:p>
                      <a:pPr marL="0" lvl="0" indent="0" algn="l" rtl="0">
                        <a:spcBef>
                          <a:spcPts val="0"/>
                        </a:spcBef>
                        <a:spcAft>
                          <a:spcPts val="0"/>
                        </a:spcAft>
                        <a:buNone/>
                      </a:pPr>
                      <a:r>
                        <a:rPr lang="en" b="1">
                          <a:solidFill>
                            <a:schemeClr val="dk2"/>
                          </a:solidFill>
                          <a:latin typeface="Courier New"/>
                          <a:ea typeface="Courier New"/>
                          <a:cs typeface="Courier New"/>
                          <a:sym typeface="Courier New"/>
                        </a:rPr>
                        <a:t>div &gt; p</a:t>
                      </a:r>
                      <a:endParaRPr b="1">
                        <a:solidFill>
                          <a:schemeClr val="dk2"/>
                        </a:solidFill>
                        <a:latin typeface="Courier New"/>
                        <a:ea typeface="Courier New"/>
                        <a:cs typeface="Courier New"/>
                        <a:sym typeface="Courier New"/>
                      </a:endParaRPr>
                    </a:p>
                  </a:txBody>
                  <a:tcPr marL="76200" marR="76200" marT="0" marB="0"/>
                </a:tc>
                <a:tc>
                  <a:txBody>
                    <a:bodyPr/>
                    <a:lstStyle/>
                    <a:p>
                      <a:pPr marL="0" lvl="0" indent="0" algn="l" rtl="0">
                        <a:spcBef>
                          <a:spcPts val="0"/>
                        </a:spcBef>
                        <a:spcAft>
                          <a:spcPts val="0"/>
                        </a:spcAft>
                        <a:buNone/>
                      </a:pPr>
                      <a:r>
                        <a:rPr lang="en">
                          <a:solidFill>
                            <a:schemeClr val="dk2"/>
                          </a:solidFill>
                        </a:rPr>
                        <a:t>Selects all &lt;p&gt; elements where the parent is a &lt;div&gt; element</a:t>
                      </a:r>
                      <a:endParaRPr>
                        <a:solidFill>
                          <a:schemeClr val="dk2"/>
                        </a:solidFill>
                      </a:endParaRPr>
                    </a:p>
                  </a:txBody>
                  <a:tcPr marL="76200" marR="76200" marT="0" marB="0"/>
                </a:tc>
                <a:extLst>
                  <a:ext uri="{0D108BD9-81ED-4DB2-BD59-A6C34878D82A}">
                    <a16:rowId xmlns:a16="http://schemas.microsoft.com/office/drawing/2014/main" val="10007"/>
                  </a:ext>
                </a:extLst>
              </a:tr>
              <a:tr h="511075">
                <a:tc>
                  <a:txBody>
                    <a:bodyPr/>
                    <a:lstStyle/>
                    <a:p>
                      <a:pPr marL="0" lvl="0" indent="0" algn="l" rtl="0">
                        <a:spcBef>
                          <a:spcPts val="0"/>
                        </a:spcBef>
                        <a:spcAft>
                          <a:spcPts val="0"/>
                        </a:spcAft>
                        <a:buNone/>
                      </a:pPr>
                      <a:r>
                        <a:rPr lang="en" b="1" u="sng">
                          <a:solidFill>
                            <a:schemeClr val="dk2"/>
                          </a:solidFill>
                          <a:latin typeface="Courier New"/>
                          <a:ea typeface="Courier New"/>
                          <a:cs typeface="Courier New"/>
                          <a:sym typeface="Courier New"/>
                          <a:hlinkClick r:id="rId10"/>
                        </a:rPr>
                        <a:t>element + element</a:t>
                      </a:r>
                      <a:endParaRPr b="1" u="sng">
                        <a:solidFill>
                          <a:schemeClr val="dk2"/>
                        </a:solidFill>
                        <a:latin typeface="Courier New"/>
                        <a:ea typeface="Courier New"/>
                        <a:cs typeface="Courier New"/>
                        <a:sym typeface="Courier New"/>
                        <a:hlinkClick r:id="rId10"/>
                      </a:endParaRPr>
                    </a:p>
                  </a:txBody>
                  <a:tcPr marL="152400" marR="76200" marT="0" marB="0"/>
                </a:tc>
                <a:tc>
                  <a:txBody>
                    <a:bodyPr/>
                    <a:lstStyle/>
                    <a:p>
                      <a:pPr marL="0" lvl="0" indent="0" algn="l" rtl="0">
                        <a:spcBef>
                          <a:spcPts val="0"/>
                        </a:spcBef>
                        <a:spcAft>
                          <a:spcPts val="0"/>
                        </a:spcAft>
                        <a:buNone/>
                      </a:pPr>
                      <a:r>
                        <a:rPr lang="en" b="1">
                          <a:solidFill>
                            <a:schemeClr val="dk2"/>
                          </a:solidFill>
                          <a:latin typeface="Courier New"/>
                          <a:ea typeface="Courier New"/>
                          <a:cs typeface="Courier New"/>
                          <a:sym typeface="Courier New"/>
                        </a:rPr>
                        <a:t>div + p</a:t>
                      </a:r>
                      <a:endParaRPr b="1">
                        <a:solidFill>
                          <a:schemeClr val="dk2"/>
                        </a:solidFill>
                        <a:latin typeface="Courier New"/>
                        <a:ea typeface="Courier New"/>
                        <a:cs typeface="Courier New"/>
                        <a:sym typeface="Courier New"/>
                      </a:endParaRPr>
                    </a:p>
                  </a:txBody>
                  <a:tcPr marL="76200" marR="76200" marT="0" marB="0"/>
                </a:tc>
                <a:tc>
                  <a:txBody>
                    <a:bodyPr/>
                    <a:lstStyle/>
                    <a:p>
                      <a:pPr marL="0" lvl="0" indent="0" algn="l" rtl="0">
                        <a:spcBef>
                          <a:spcPts val="0"/>
                        </a:spcBef>
                        <a:spcAft>
                          <a:spcPts val="0"/>
                        </a:spcAft>
                        <a:buNone/>
                      </a:pPr>
                      <a:r>
                        <a:rPr lang="en">
                          <a:solidFill>
                            <a:schemeClr val="dk2"/>
                          </a:solidFill>
                        </a:rPr>
                        <a:t>Selects all &lt;p&gt; elements that are placed immediately after &lt;div&gt; elements</a:t>
                      </a:r>
                      <a:endParaRPr>
                        <a:solidFill>
                          <a:schemeClr val="dk2"/>
                        </a:solidFill>
                      </a:endParaRPr>
                    </a:p>
                  </a:txBody>
                  <a:tcPr marL="76200" marR="76200" marT="0" marB="0"/>
                </a:tc>
                <a:extLst>
                  <a:ext uri="{0D108BD9-81ED-4DB2-BD59-A6C34878D82A}">
                    <a16:rowId xmlns:a16="http://schemas.microsoft.com/office/drawing/2014/main" val="10008"/>
                  </a:ext>
                </a:extLst>
              </a:tr>
              <a:tr h="511075">
                <a:tc>
                  <a:txBody>
                    <a:bodyPr/>
                    <a:lstStyle/>
                    <a:p>
                      <a:pPr marL="0" lvl="0" indent="0" algn="l" rtl="0">
                        <a:spcBef>
                          <a:spcPts val="0"/>
                        </a:spcBef>
                        <a:spcAft>
                          <a:spcPts val="0"/>
                        </a:spcAft>
                        <a:buNone/>
                      </a:pPr>
                      <a:r>
                        <a:rPr lang="en" b="1" u="sng">
                          <a:solidFill>
                            <a:schemeClr val="dk2"/>
                          </a:solidFill>
                          <a:latin typeface="Courier New"/>
                          <a:ea typeface="Courier New"/>
                          <a:cs typeface="Courier New"/>
                          <a:sym typeface="Courier New"/>
                          <a:hlinkClick r:id="rId11"/>
                        </a:rPr>
                        <a:t>element1 ~ element2</a:t>
                      </a:r>
                      <a:endParaRPr b="1" u="sng">
                        <a:solidFill>
                          <a:schemeClr val="dk2"/>
                        </a:solidFill>
                        <a:latin typeface="Courier New"/>
                        <a:ea typeface="Courier New"/>
                        <a:cs typeface="Courier New"/>
                        <a:sym typeface="Courier New"/>
                        <a:hlinkClick r:id="rId11"/>
                      </a:endParaRPr>
                    </a:p>
                  </a:txBody>
                  <a:tcPr marL="152400" marR="76200" marT="0" marB="0"/>
                </a:tc>
                <a:tc>
                  <a:txBody>
                    <a:bodyPr/>
                    <a:lstStyle/>
                    <a:p>
                      <a:pPr marL="0" lvl="0" indent="0" algn="l" rtl="0">
                        <a:spcBef>
                          <a:spcPts val="0"/>
                        </a:spcBef>
                        <a:spcAft>
                          <a:spcPts val="0"/>
                        </a:spcAft>
                        <a:buNone/>
                      </a:pPr>
                      <a:r>
                        <a:rPr lang="en" b="1">
                          <a:solidFill>
                            <a:schemeClr val="dk2"/>
                          </a:solidFill>
                          <a:latin typeface="Courier New"/>
                          <a:ea typeface="Courier New"/>
                          <a:cs typeface="Courier New"/>
                          <a:sym typeface="Courier New"/>
                        </a:rPr>
                        <a:t>p ~ ul</a:t>
                      </a:r>
                      <a:endParaRPr b="1">
                        <a:solidFill>
                          <a:schemeClr val="dk2"/>
                        </a:solidFill>
                        <a:latin typeface="Courier New"/>
                        <a:ea typeface="Courier New"/>
                        <a:cs typeface="Courier New"/>
                        <a:sym typeface="Courier New"/>
                      </a:endParaRPr>
                    </a:p>
                  </a:txBody>
                  <a:tcPr marL="76200" marR="76200" marT="0" marB="0"/>
                </a:tc>
                <a:tc>
                  <a:txBody>
                    <a:bodyPr/>
                    <a:lstStyle/>
                    <a:p>
                      <a:pPr marL="0" lvl="0" indent="0" algn="l" rtl="0">
                        <a:spcBef>
                          <a:spcPts val="0"/>
                        </a:spcBef>
                        <a:spcAft>
                          <a:spcPts val="0"/>
                        </a:spcAft>
                        <a:buNone/>
                      </a:pPr>
                      <a:r>
                        <a:rPr lang="en">
                          <a:solidFill>
                            <a:schemeClr val="dk2"/>
                          </a:solidFill>
                        </a:rPr>
                        <a:t>Selects every &lt;ul&gt; element that are preceded by a &lt;p&gt; element</a:t>
                      </a:r>
                      <a:endParaRPr>
                        <a:solidFill>
                          <a:schemeClr val="dk2"/>
                        </a:solidFill>
                      </a:endParaRPr>
                    </a:p>
                  </a:txBody>
                  <a:tcPr marL="76200" marR="76200" marT="0" marB="0"/>
                </a:tc>
                <a:extLst>
                  <a:ext uri="{0D108BD9-81ED-4DB2-BD59-A6C34878D82A}">
                    <a16:rowId xmlns:a16="http://schemas.microsoft.com/office/drawing/2014/main" val="10009"/>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CSS position property</a:t>
            </a:r>
            <a:endParaRPr/>
          </a:p>
        </p:txBody>
      </p:sp>
      <p:sp>
        <p:nvSpPr>
          <p:cNvPr id="239" name="Google Shape;239;p42"/>
          <p:cNvSpPr txBox="1">
            <a:spLocks noGrp="1"/>
          </p:cNvSpPr>
          <p:nvPr>
            <p:ph type="body" idx="4294967295"/>
          </p:nvPr>
        </p:nvSpPr>
        <p:spPr>
          <a:xfrm>
            <a:off x="311975" y="957425"/>
            <a:ext cx="8369400" cy="405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00000"/>
                </a:solidFill>
              </a:rPr>
              <a:t>The position property specifies the type of positioning method used for an element (static, relative, absolute, fixed).</a:t>
            </a:r>
            <a:endParaRPr sz="2400">
              <a:solidFill>
                <a:srgbClr val="000000"/>
              </a:solidFill>
            </a:endParaRPr>
          </a:p>
          <a:p>
            <a:pPr marL="0" lvl="0" indent="0" algn="l" rtl="0">
              <a:spcBef>
                <a:spcPts val="0"/>
              </a:spcBef>
              <a:spcAft>
                <a:spcPts val="0"/>
              </a:spcAft>
              <a:buNone/>
            </a:pPr>
            <a:endParaRPr sz="2400">
              <a:solidFill>
                <a:srgbClr val="000000"/>
              </a:solidFill>
            </a:endParaRPr>
          </a:p>
          <a:p>
            <a:pPr marL="0" lvl="0" indent="0" algn="l" rtl="0">
              <a:spcBef>
                <a:spcPts val="0"/>
              </a:spcBef>
              <a:spcAft>
                <a:spcPts val="0"/>
              </a:spcAft>
              <a:buNone/>
            </a:pPr>
            <a:endParaRPr sz="240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CSS position property</a:t>
            </a:r>
            <a:endParaRPr/>
          </a:p>
        </p:txBody>
      </p:sp>
      <p:graphicFrame>
        <p:nvGraphicFramePr>
          <p:cNvPr id="245" name="Google Shape;245;p43"/>
          <p:cNvGraphicFramePr/>
          <p:nvPr/>
        </p:nvGraphicFramePr>
        <p:xfrm>
          <a:off x="346050" y="1023775"/>
          <a:ext cx="3000000" cy="3000000"/>
        </p:xfrm>
        <a:graphic>
          <a:graphicData uri="http://schemas.openxmlformats.org/drawingml/2006/table">
            <a:tbl>
              <a:tblPr>
                <a:solidFill>
                  <a:srgbClr val="FFFFFF"/>
                </a:solidFill>
                <a:tableStyleId>{835E419C-96B2-418A-BC8D-EE60316885C5}</a:tableStyleId>
              </a:tblPr>
              <a:tblGrid>
                <a:gridCol w="1638875">
                  <a:extLst>
                    <a:ext uri="{9D8B030D-6E8A-4147-A177-3AD203B41FA5}">
                      <a16:colId xmlns:a16="http://schemas.microsoft.com/office/drawing/2014/main" val="20000"/>
                    </a:ext>
                  </a:extLst>
                </a:gridCol>
                <a:gridCol w="6654825">
                  <a:extLst>
                    <a:ext uri="{9D8B030D-6E8A-4147-A177-3AD203B41FA5}">
                      <a16:colId xmlns:a16="http://schemas.microsoft.com/office/drawing/2014/main" val="20001"/>
                    </a:ext>
                  </a:extLst>
                </a:gridCol>
              </a:tblGrid>
              <a:tr h="557825">
                <a:tc>
                  <a:txBody>
                    <a:bodyPr/>
                    <a:lstStyle/>
                    <a:p>
                      <a:pPr marL="0" lvl="0" indent="0" algn="l" rtl="0">
                        <a:lnSpc>
                          <a:spcPct val="115000"/>
                        </a:lnSpc>
                        <a:spcBef>
                          <a:spcPts val="0"/>
                        </a:spcBef>
                        <a:spcAft>
                          <a:spcPts val="0"/>
                        </a:spcAft>
                        <a:buNone/>
                      </a:pPr>
                      <a:r>
                        <a:rPr lang="en" sz="1800" b="1">
                          <a:highlight>
                            <a:srgbClr val="FFFFFF"/>
                          </a:highlight>
                          <a:latin typeface="Roboto"/>
                          <a:ea typeface="Roboto"/>
                          <a:cs typeface="Roboto"/>
                          <a:sym typeface="Roboto"/>
                        </a:rPr>
                        <a:t>Value</a:t>
                      </a:r>
                      <a:endParaRPr sz="1800" b="1">
                        <a:highlight>
                          <a:srgbClr val="FFFFFF"/>
                        </a:highlight>
                        <a:latin typeface="Roboto"/>
                        <a:ea typeface="Roboto"/>
                        <a:cs typeface="Roboto"/>
                        <a:sym typeface="Roboto"/>
                      </a:endParaRPr>
                    </a:p>
                  </a:txBody>
                  <a:tcPr marL="152400" marR="76200" marT="76200" marB="76200"/>
                </a:tc>
                <a:tc>
                  <a:txBody>
                    <a:bodyPr/>
                    <a:lstStyle/>
                    <a:p>
                      <a:pPr marL="0" lvl="0" indent="0" algn="l" rtl="0">
                        <a:lnSpc>
                          <a:spcPct val="115000"/>
                        </a:lnSpc>
                        <a:spcBef>
                          <a:spcPts val="0"/>
                        </a:spcBef>
                        <a:spcAft>
                          <a:spcPts val="0"/>
                        </a:spcAft>
                        <a:buNone/>
                      </a:pPr>
                      <a:r>
                        <a:rPr lang="en" sz="1800" b="1">
                          <a:highlight>
                            <a:srgbClr val="FFFFFF"/>
                          </a:highlight>
                          <a:latin typeface="Roboto"/>
                          <a:ea typeface="Roboto"/>
                          <a:cs typeface="Roboto"/>
                          <a:sym typeface="Roboto"/>
                        </a:rPr>
                        <a:t>Description</a:t>
                      </a:r>
                      <a:endParaRPr sz="1800" b="1">
                        <a:highlight>
                          <a:srgbClr val="FFFFFF"/>
                        </a:highlight>
                        <a:latin typeface="Roboto"/>
                        <a:ea typeface="Roboto"/>
                        <a:cs typeface="Roboto"/>
                        <a:sym typeface="Roboto"/>
                      </a:endParaRPr>
                    </a:p>
                  </a:txBody>
                  <a:tcPr marL="76200" marR="76200" marT="76200" marB="76200"/>
                </a:tc>
                <a:extLst>
                  <a:ext uri="{0D108BD9-81ED-4DB2-BD59-A6C34878D82A}">
                    <a16:rowId xmlns:a16="http://schemas.microsoft.com/office/drawing/2014/main" val="10000"/>
                  </a:ext>
                </a:extLst>
              </a:tr>
              <a:tr h="874450">
                <a:tc>
                  <a:txBody>
                    <a:bodyPr/>
                    <a:lstStyle/>
                    <a:p>
                      <a:pPr marL="0" lvl="0" indent="0" algn="l" rtl="0">
                        <a:lnSpc>
                          <a:spcPct val="115000"/>
                        </a:lnSpc>
                        <a:spcBef>
                          <a:spcPts val="0"/>
                        </a:spcBef>
                        <a:spcAft>
                          <a:spcPts val="0"/>
                        </a:spcAft>
                        <a:buNone/>
                      </a:pPr>
                      <a:r>
                        <a:rPr lang="en" sz="1800">
                          <a:highlight>
                            <a:srgbClr val="FFFFFF"/>
                          </a:highlight>
                          <a:latin typeface="Roboto"/>
                          <a:ea typeface="Roboto"/>
                          <a:cs typeface="Roboto"/>
                          <a:sym typeface="Roboto"/>
                        </a:rPr>
                        <a:t>static</a:t>
                      </a:r>
                      <a:endParaRPr sz="1800">
                        <a:highlight>
                          <a:srgbClr val="FFFFFF"/>
                        </a:highlight>
                        <a:latin typeface="Roboto"/>
                        <a:ea typeface="Roboto"/>
                        <a:cs typeface="Roboto"/>
                        <a:sym typeface="Roboto"/>
                      </a:endParaRPr>
                    </a:p>
                  </a:txBody>
                  <a:tcPr marL="152400" marR="76200" marT="76200" marB="76200"/>
                </a:tc>
                <a:tc>
                  <a:txBody>
                    <a:bodyPr/>
                    <a:lstStyle/>
                    <a:p>
                      <a:pPr marL="0" lvl="0" indent="0" algn="l" rtl="0">
                        <a:lnSpc>
                          <a:spcPct val="115000"/>
                        </a:lnSpc>
                        <a:spcBef>
                          <a:spcPts val="0"/>
                        </a:spcBef>
                        <a:spcAft>
                          <a:spcPts val="0"/>
                        </a:spcAft>
                        <a:buNone/>
                      </a:pPr>
                      <a:r>
                        <a:rPr lang="en" sz="1800">
                          <a:highlight>
                            <a:srgbClr val="FFFFFF"/>
                          </a:highlight>
                          <a:latin typeface="Roboto"/>
                          <a:ea typeface="Roboto"/>
                          <a:cs typeface="Roboto"/>
                          <a:sym typeface="Roboto"/>
                        </a:rPr>
                        <a:t>Default value. Elements render in order, as they appear in the document flow</a:t>
                      </a:r>
                      <a:endParaRPr sz="1800">
                        <a:highlight>
                          <a:srgbClr val="FFFFFF"/>
                        </a:highlight>
                        <a:latin typeface="Roboto"/>
                        <a:ea typeface="Roboto"/>
                        <a:cs typeface="Roboto"/>
                        <a:sym typeface="Roboto"/>
                      </a:endParaRPr>
                    </a:p>
                  </a:txBody>
                  <a:tcPr marL="76200" marR="76200" marT="76200" marB="76200"/>
                </a:tc>
                <a:extLst>
                  <a:ext uri="{0D108BD9-81ED-4DB2-BD59-A6C34878D82A}">
                    <a16:rowId xmlns:a16="http://schemas.microsoft.com/office/drawing/2014/main" val="10001"/>
                  </a:ext>
                </a:extLst>
              </a:tr>
              <a:tr h="874450">
                <a:tc>
                  <a:txBody>
                    <a:bodyPr/>
                    <a:lstStyle/>
                    <a:p>
                      <a:pPr marL="0" lvl="0" indent="0" algn="l" rtl="0">
                        <a:lnSpc>
                          <a:spcPct val="115000"/>
                        </a:lnSpc>
                        <a:spcBef>
                          <a:spcPts val="0"/>
                        </a:spcBef>
                        <a:spcAft>
                          <a:spcPts val="0"/>
                        </a:spcAft>
                        <a:buNone/>
                      </a:pPr>
                      <a:r>
                        <a:rPr lang="en" sz="1800">
                          <a:highlight>
                            <a:srgbClr val="FFFFFF"/>
                          </a:highlight>
                          <a:latin typeface="Roboto"/>
                          <a:ea typeface="Roboto"/>
                          <a:cs typeface="Roboto"/>
                          <a:sym typeface="Roboto"/>
                        </a:rPr>
                        <a:t>absolute</a:t>
                      </a:r>
                      <a:endParaRPr sz="1800">
                        <a:highlight>
                          <a:srgbClr val="FFFFFF"/>
                        </a:highlight>
                        <a:latin typeface="Roboto"/>
                        <a:ea typeface="Roboto"/>
                        <a:cs typeface="Roboto"/>
                        <a:sym typeface="Roboto"/>
                      </a:endParaRPr>
                    </a:p>
                  </a:txBody>
                  <a:tcPr marL="152400" marR="76200" marT="76200" marB="76200"/>
                </a:tc>
                <a:tc>
                  <a:txBody>
                    <a:bodyPr/>
                    <a:lstStyle/>
                    <a:p>
                      <a:pPr marL="0" lvl="0" indent="0" algn="l" rtl="0">
                        <a:lnSpc>
                          <a:spcPct val="115000"/>
                        </a:lnSpc>
                        <a:spcBef>
                          <a:spcPts val="0"/>
                        </a:spcBef>
                        <a:spcAft>
                          <a:spcPts val="0"/>
                        </a:spcAft>
                        <a:buNone/>
                      </a:pPr>
                      <a:r>
                        <a:rPr lang="en" sz="1800">
                          <a:highlight>
                            <a:srgbClr val="FFFFFF"/>
                          </a:highlight>
                          <a:latin typeface="Roboto"/>
                          <a:ea typeface="Roboto"/>
                          <a:cs typeface="Roboto"/>
                          <a:sym typeface="Roboto"/>
                        </a:rPr>
                        <a:t>The element is positioned relative to its first positioned (not static) ancestor element</a:t>
                      </a:r>
                      <a:endParaRPr sz="1800">
                        <a:highlight>
                          <a:srgbClr val="FFFFFF"/>
                        </a:highlight>
                        <a:latin typeface="Roboto"/>
                        <a:ea typeface="Roboto"/>
                        <a:cs typeface="Roboto"/>
                        <a:sym typeface="Roboto"/>
                      </a:endParaRPr>
                    </a:p>
                  </a:txBody>
                  <a:tcPr marL="76200" marR="76200" marT="76200" marB="76200"/>
                </a:tc>
                <a:extLst>
                  <a:ext uri="{0D108BD9-81ED-4DB2-BD59-A6C34878D82A}">
                    <a16:rowId xmlns:a16="http://schemas.microsoft.com/office/drawing/2014/main" val="10002"/>
                  </a:ext>
                </a:extLst>
              </a:tr>
              <a:tr h="572900">
                <a:tc>
                  <a:txBody>
                    <a:bodyPr/>
                    <a:lstStyle/>
                    <a:p>
                      <a:pPr marL="0" lvl="0" indent="0" algn="l" rtl="0">
                        <a:lnSpc>
                          <a:spcPct val="115000"/>
                        </a:lnSpc>
                        <a:spcBef>
                          <a:spcPts val="0"/>
                        </a:spcBef>
                        <a:spcAft>
                          <a:spcPts val="0"/>
                        </a:spcAft>
                        <a:buNone/>
                      </a:pPr>
                      <a:r>
                        <a:rPr lang="en" sz="1800">
                          <a:highlight>
                            <a:srgbClr val="FFFFFF"/>
                          </a:highlight>
                          <a:latin typeface="Roboto"/>
                          <a:ea typeface="Roboto"/>
                          <a:cs typeface="Roboto"/>
                          <a:sym typeface="Roboto"/>
                        </a:rPr>
                        <a:t>fixed</a:t>
                      </a:r>
                      <a:endParaRPr sz="1800">
                        <a:highlight>
                          <a:srgbClr val="FFFFFF"/>
                        </a:highlight>
                        <a:latin typeface="Roboto"/>
                        <a:ea typeface="Roboto"/>
                        <a:cs typeface="Roboto"/>
                        <a:sym typeface="Roboto"/>
                      </a:endParaRPr>
                    </a:p>
                  </a:txBody>
                  <a:tcPr marL="152400" marR="76200" marT="76200" marB="76200"/>
                </a:tc>
                <a:tc>
                  <a:txBody>
                    <a:bodyPr/>
                    <a:lstStyle/>
                    <a:p>
                      <a:pPr marL="0" lvl="0" indent="0" algn="l" rtl="0">
                        <a:lnSpc>
                          <a:spcPct val="115000"/>
                        </a:lnSpc>
                        <a:spcBef>
                          <a:spcPts val="0"/>
                        </a:spcBef>
                        <a:spcAft>
                          <a:spcPts val="0"/>
                        </a:spcAft>
                        <a:buNone/>
                      </a:pPr>
                      <a:r>
                        <a:rPr lang="en" sz="1800">
                          <a:highlight>
                            <a:srgbClr val="FFFFFF"/>
                          </a:highlight>
                          <a:latin typeface="Roboto"/>
                          <a:ea typeface="Roboto"/>
                          <a:cs typeface="Roboto"/>
                          <a:sym typeface="Roboto"/>
                        </a:rPr>
                        <a:t>The element is positioned relative to the browser window</a:t>
                      </a:r>
                      <a:endParaRPr sz="1800">
                        <a:highlight>
                          <a:srgbClr val="FFFFFF"/>
                        </a:highlight>
                        <a:latin typeface="Roboto"/>
                        <a:ea typeface="Roboto"/>
                        <a:cs typeface="Roboto"/>
                        <a:sym typeface="Roboto"/>
                      </a:endParaRPr>
                    </a:p>
                  </a:txBody>
                  <a:tcPr marL="76200" marR="76200" marT="76200" marB="76200"/>
                </a:tc>
                <a:extLst>
                  <a:ext uri="{0D108BD9-81ED-4DB2-BD59-A6C34878D82A}">
                    <a16:rowId xmlns:a16="http://schemas.microsoft.com/office/drawing/2014/main" val="10003"/>
                  </a:ext>
                </a:extLst>
              </a:tr>
              <a:tr h="874450">
                <a:tc>
                  <a:txBody>
                    <a:bodyPr/>
                    <a:lstStyle/>
                    <a:p>
                      <a:pPr marL="0" lvl="0" indent="0" algn="l" rtl="0">
                        <a:lnSpc>
                          <a:spcPct val="115000"/>
                        </a:lnSpc>
                        <a:spcBef>
                          <a:spcPts val="0"/>
                        </a:spcBef>
                        <a:spcAft>
                          <a:spcPts val="0"/>
                        </a:spcAft>
                        <a:buNone/>
                      </a:pPr>
                      <a:r>
                        <a:rPr lang="en" sz="1800">
                          <a:highlight>
                            <a:srgbClr val="FFFFFF"/>
                          </a:highlight>
                          <a:latin typeface="Roboto"/>
                          <a:ea typeface="Roboto"/>
                          <a:cs typeface="Roboto"/>
                          <a:sym typeface="Roboto"/>
                        </a:rPr>
                        <a:t>relative</a:t>
                      </a:r>
                      <a:endParaRPr sz="1800">
                        <a:highlight>
                          <a:srgbClr val="FFFFFF"/>
                        </a:highlight>
                        <a:latin typeface="Roboto"/>
                        <a:ea typeface="Roboto"/>
                        <a:cs typeface="Roboto"/>
                        <a:sym typeface="Roboto"/>
                      </a:endParaRPr>
                    </a:p>
                  </a:txBody>
                  <a:tcPr marL="152400" marR="76200" marT="76200" marB="76200"/>
                </a:tc>
                <a:tc>
                  <a:txBody>
                    <a:bodyPr/>
                    <a:lstStyle/>
                    <a:p>
                      <a:pPr marL="0" lvl="0" indent="0" algn="l" rtl="0">
                        <a:lnSpc>
                          <a:spcPct val="115000"/>
                        </a:lnSpc>
                        <a:spcBef>
                          <a:spcPts val="0"/>
                        </a:spcBef>
                        <a:spcAft>
                          <a:spcPts val="0"/>
                        </a:spcAft>
                        <a:buNone/>
                      </a:pPr>
                      <a:r>
                        <a:rPr lang="en" sz="1800">
                          <a:highlight>
                            <a:srgbClr val="FFFFFF"/>
                          </a:highlight>
                          <a:latin typeface="Roboto"/>
                          <a:ea typeface="Roboto"/>
                          <a:cs typeface="Roboto"/>
                          <a:sym typeface="Roboto"/>
                        </a:rPr>
                        <a:t>The element is positioned relative to its normal position, so "left:20px" adds 20 pixels to the element's LEFT position</a:t>
                      </a:r>
                      <a:endParaRPr sz="1800">
                        <a:highlight>
                          <a:srgbClr val="FFFFFF"/>
                        </a:highlight>
                        <a:latin typeface="Roboto"/>
                        <a:ea typeface="Roboto"/>
                        <a:cs typeface="Roboto"/>
                        <a:sym typeface="Roboto"/>
                      </a:endParaRPr>
                    </a:p>
                  </a:txBody>
                  <a:tcPr marL="76200" marR="76200" marT="76200" marB="76200"/>
                </a:tc>
                <a:extLst>
                  <a:ext uri="{0D108BD9-81ED-4DB2-BD59-A6C34878D82A}">
                    <a16:rowId xmlns:a16="http://schemas.microsoft.com/office/drawing/2014/main" val="10004"/>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CSS position property</a:t>
            </a:r>
            <a:endParaRPr/>
          </a:p>
        </p:txBody>
      </p:sp>
      <p:sp>
        <p:nvSpPr>
          <p:cNvPr id="251" name="Google Shape;251;p4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position property</a:t>
            </a:r>
            <a:r>
              <a:rPr lang="en">
                <a:solidFill>
                  <a:schemeClr val="accent1"/>
                </a:solidFill>
              </a:rPr>
              <a:t/>
            </a:r>
            <a:br>
              <a:rPr lang="en">
                <a:solidFill>
                  <a:schemeClr val="accent1"/>
                </a:solidFill>
              </a:rPr>
            </a:br>
            <a:r>
              <a:rPr lang="en" u="sng">
                <a:solidFill>
                  <a:schemeClr val="accent1"/>
                </a:solidFill>
                <a:hlinkClick r:id="rId3"/>
              </a:rPr>
              <a:t>https://www.w3schools.com/cssref/pr_class_position.asp</a:t>
            </a:r>
            <a:endParaRPr>
              <a:solidFill>
                <a:schemeClr val="accent1"/>
              </a:solidFill>
            </a:endParaRPr>
          </a:p>
          <a:p>
            <a:pPr marL="0" lvl="0" indent="0" algn="l" rtl="0">
              <a:spcBef>
                <a:spcPts val="1600"/>
              </a:spcBef>
              <a:spcAft>
                <a:spcPts val="0"/>
              </a:spcAft>
              <a:buNone/>
            </a:pPr>
            <a:endParaRPr>
              <a:solidFill>
                <a:schemeClr val="accent1"/>
              </a:solidFill>
            </a:endParaRPr>
          </a:p>
          <a:p>
            <a:pPr marL="0" lvl="0" indent="0" algn="l" rtl="0">
              <a:spcBef>
                <a:spcPts val="1600"/>
              </a:spcBef>
              <a:spcAft>
                <a:spcPts val="1600"/>
              </a:spcAft>
              <a:buNone/>
            </a:pPr>
            <a:endParaRPr>
              <a:solidFill>
                <a:schemeClr val="accen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5"/>
          <p:cNvSpPr txBox="1">
            <a:spLocks noGrp="1"/>
          </p:cNvSpPr>
          <p:nvPr>
            <p:ph type="title"/>
          </p:nvPr>
        </p:nvSpPr>
        <p:spPr>
          <a:xfrm>
            <a:off x="311700" y="1249225"/>
            <a:ext cx="8520600" cy="189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Specificity</a:t>
            </a:r>
            <a:endParaRPr/>
          </a:p>
        </p:txBody>
      </p:sp>
      <p:sp>
        <p:nvSpPr>
          <p:cNvPr id="257" name="Google Shape;257;p45"/>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Most important thing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CSS Specificity</a:t>
            </a:r>
            <a:endParaRPr/>
          </a:p>
        </p:txBody>
      </p:sp>
      <p:sp>
        <p:nvSpPr>
          <p:cNvPr id="263" name="Google Shape;263;p46"/>
          <p:cNvSpPr txBox="1">
            <a:spLocks noGrp="1"/>
          </p:cNvSpPr>
          <p:nvPr>
            <p:ph type="body" idx="4294967295"/>
          </p:nvPr>
        </p:nvSpPr>
        <p:spPr>
          <a:xfrm>
            <a:off x="311975" y="785300"/>
            <a:ext cx="8369400" cy="422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Every selector has its place in the specificity hierarchy. There are four categories which define the specificity level of a selector:</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b="1">
                <a:solidFill>
                  <a:srgbClr val="000000"/>
                </a:solidFill>
              </a:rPr>
              <a:t>Inline styles</a:t>
            </a:r>
            <a:r>
              <a:rPr lang="en">
                <a:solidFill>
                  <a:srgbClr val="000000"/>
                </a:solidFill>
              </a:rPr>
              <a:t> - An inline style is attached directly to the element to be styled. Example: &lt;h1 style="color: #ffffff;"&gt;.</a:t>
            </a:r>
            <a:br>
              <a:rPr lang="en">
                <a:solidFill>
                  <a:srgbClr val="000000"/>
                </a:solidFill>
              </a:rPr>
            </a:br>
            <a:endParaRPr>
              <a:solidFill>
                <a:srgbClr val="000000"/>
              </a:solidFill>
            </a:endParaRPr>
          </a:p>
          <a:p>
            <a:pPr marL="0" lvl="0" indent="0" algn="l" rtl="0">
              <a:spcBef>
                <a:spcPts val="0"/>
              </a:spcBef>
              <a:spcAft>
                <a:spcPts val="0"/>
              </a:spcAft>
              <a:buNone/>
            </a:pPr>
            <a:r>
              <a:rPr lang="en" b="1">
                <a:solidFill>
                  <a:srgbClr val="000000"/>
                </a:solidFill>
              </a:rPr>
              <a:t>IDs</a:t>
            </a:r>
            <a:r>
              <a:rPr lang="en">
                <a:solidFill>
                  <a:srgbClr val="000000"/>
                </a:solidFill>
              </a:rPr>
              <a:t> - An ID is a unique identifier for the page elements, such as #navbar.</a:t>
            </a:r>
            <a:br>
              <a:rPr lang="en">
                <a:solidFill>
                  <a:srgbClr val="000000"/>
                </a:solidFill>
              </a:rPr>
            </a:br>
            <a:endParaRPr>
              <a:solidFill>
                <a:srgbClr val="000000"/>
              </a:solidFill>
            </a:endParaRPr>
          </a:p>
          <a:p>
            <a:pPr marL="0" lvl="0" indent="0" algn="l" rtl="0">
              <a:spcBef>
                <a:spcPts val="0"/>
              </a:spcBef>
              <a:spcAft>
                <a:spcPts val="0"/>
              </a:spcAft>
              <a:buNone/>
            </a:pPr>
            <a:r>
              <a:rPr lang="en" b="1">
                <a:solidFill>
                  <a:srgbClr val="000000"/>
                </a:solidFill>
              </a:rPr>
              <a:t>Classes, attributes and pseudo-classes</a:t>
            </a:r>
            <a:r>
              <a:rPr lang="en">
                <a:solidFill>
                  <a:srgbClr val="000000"/>
                </a:solidFill>
              </a:rPr>
              <a:t> - This category includes .classes, [attributes] and pseudo-classes such as :hover, :focus etc.</a:t>
            </a:r>
            <a:br>
              <a:rPr lang="en">
                <a:solidFill>
                  <a:srgbClr val="000000"/>
                </a:solidFill>
              </a:rPr>
            </a:br>
            <a:endParaRPr>
              <a:solidFill>
                <a:srgbClr val="000000"/>
              </a:solidFill>
            </a:endParaRPr>
          </a:p>
          <a:p>
            <a:pPr marL="0" lvl="0" indent="0" algn="l" rtl="0">
              <a:spcBef>
                <a:spcPts val="0"/>
              </a:spcBef>
              <a:spcAft>
                <a:spcPts val="0"/>
              </a:spcAft>
              <a:buNone/>
            </a:pPr>
            <a:r>
              <a:rPr lang="en" b="1">
                <a:solidFill>
                  <a:srgbClr val="000000"/>
                </a:solidFill>
              </a:rPr>
              <a:t>Elements and pseudo-elements</a:t>
            </a:r>
            <a:r>
              <a:rPr lang="en">
                <a:solidFill>
                  <a:srgbClr val="000000"/>
                </a:solidFill>
              </a:rPr>
              <a:t> - This category includes element names and pseudo-elements, such as h1, div, :before and :after.</a:t>
            </a:r>
            <a:endParaRPr>
              <a:solidFill>
                <a:srgbClr val="000000"/>
              </a:solidFill>
            </a:endParaRPr>
          </a:p>
          <a:p>
            <a:pPr marL="0" lvl="0" indent="0" algn="l" rtl="0">
              <a:spcBef>
                <a:spcPts val="0"/>
              </a:spcBef>
              <a:spcAft>
                <a:spcPts val="0"/>
              </a:spcAft>
              <a:buNone/>
            </a:pPr>
            <a:endParaRPr sz="240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CSS Specificity</a:t>
            </a:r>
            <a:endParaRPr/>
          </a:p>
        </p:txBody>
      </p:sp>
      <p:sp>
        <p:nvSpPr>
          <p:cNvPr id="269" name="Google Shape;269;p47"/>
          <p:cNvSpPr txBox="1">
            <a:spLocks noGrp="1"/>
          </p:cNvSpPr>
          <p:nvPr>
            <p:ph type="body" idx="4294967295"/>
          </p:nvPr>
        </p:nvSpPr>
        <p:spPr>
          <a:xfrm>
            <a:off x="311975" y="785300"/>
            <a:ext cx="8613000" cy="42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rPr>
              <a:t>A selector's specificity is calculated as follows:</a:t>
            </a:r>
            <a:endParaRPr>
              <a:solidFill>
                <a:srgbClr val="000000"/>
              </a:solidFill>
            </a:endParaRPr>
          </a:p>
          <a:p>
            <a:pPr marL="457200" lvl="0" indent="-298450" algn="l" rtl="0">
              <a:spcBef>
                <a:spcPts val="0"/>
              </a:spcBef>
              <a:spcAft>
                <a:spcPts val="0"/>
              </a:spcAft>
              <a:buClr>
                <a:srgbClr val="000000"/>
              </a:buClr>
              <a:buSzPts val="1100"/>
              <a:buFont typeface="Roboto"/>
              <a:buChar char="●"/>
            </a:pPr>
            <a:r>
              <a:rPr lang="en">
                <a:solidFill>
                  <a:srgbClr val="000000"/>
                </a:solidFill>
              </a:rPr>
              <a:t>count 1 if the declaration is from is a 'style' attribute rather than a rule with a selector, 0 otherwise (= a) </a:t>
            </a:r>
            <a:endParaRPr>
              <a:solidFill>
                <a:srgbClr val="000000"/>
              </a:solidFill>
            </a:endParaRPr>
          </a:p>
          <a:p>
            <a:pPr marL="457200" lvl="0" indent="-298450" algn="l" rtl="0">
              <a:spcBef>
                <a:spcPts val="0"/>
              </a:spcBef>
              <a:spcAft>
                <a:spcPts val="0"/>
              </a:spcAft>
              <a:buClr>
                <a:srgbClr val="000000"/>
              </a:buClr>
              <a:buSzPts val="1100"/>
              <a:buFont typeface="Roboto"/>
              <a:buChar char="●"/>
            </a:pPr>
            <a:r>
              <a:rPr lang="en">
                <a:solidFill>
                  <a:srgbClr val="000000"/>
                </a:solidFill>
              </a:rPr>
              <a:t>count the number of ID attributes in the selector (= b)</a:t>
            </a:r>
            <a:endParaRPr>
              <a:solidFill>
                <a:srgbClr val="000000"/>
              </a:solidFill>
            </a:endParaRPr>
          </a:p>
          <a:p>
            <a:pPr marL="457200" lvl="0" indent="-298450" algn="l" rtl="0">
              <a:spcBef>
                <a:spcPts val="0"/>
              </a:spcBef>
              <a:spcAft>
                <a:spcPts val="0"/>
              </a:spcAft>
              <a:buClr>
                <a:srgbClr val="000000"/>
              </a:buClr>
              <a:buSzPts val="1100"/>
              <a:buFont typeface="Roboto"/>
              <a:buChar char="●"/>
            </a:pPr>
            <a:r>
              <a:rPr lang="en">
                <a:solidFill>
                  <a:srgbClr val="000000"/>
                </a:solidFill>
              </a:rPr>
              <a:t>count the number of classes, other attributes and pseudo-classes in the selector (= c)</a:t>
            </a:r>
            <a:endParaRPr>
              <a:solidFill>
                <a:srgbClr val="000000"/>
              </a:solidFill>
            </a:endParaRPr>
          </a:p>
          <a:p>
            <a:pPr marL="457200" lvl="0" indent="-298450" algn="l" rtl="0">
              <a:spcBef>
                <a:spcPts val="0"/>
              </a:spcBef>
              <a:spcAft>
                <a:spcPts val="0"/>
              </a:spcAft>
              <a:buClr>
                <a:srgbClr val="000000"/>
              </a:buClr>
              <a:buSzPts val="1100"/>
              <a:buFont typeface="Roboto"/>
              <a:buChar char="●"/>
            </a:pPr>
            <a:r>
              <a:rPr lang="en">
                <a:solidFill>
                  <a:srgbClr val="000000"/>
                </a:solidFill>
              </a:rPr>
              <a:t>count the number of element names and pseudo-elements in the selector (= d)</a:t>
            </a:r>
            <a:endParaRPr>
              <a:solidFill>
                <a:srgbClr val="000000"/>
              </a:solidFill>
            </a:endParaRPr>
          </a:p>
          <a:p>
            <a:pPr marL="0" lvl="0" indent="0" algn="l" rtl="0">
              <a:spcBef>
                <a:spcPts val="0"/>
              </a:spcBef>
              <a:spcAft>
                <a:spcPts val="0"/>
              </a:spcAft>
              <a:buNone/>
            </a:pPr>
            <a:endParaRPr>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CSS Specificity</a:t>
            </a:r>
            <a:endParaRPr/>
          </a:p>
        </p:txBody>
      </p:sp>
      <p:sp>
        <p:nvSpPr>
          <p:cNvPr id="275" name="Google Shape;275;p48"/>
          <p:cNvSpPr txBox="1">
            <a:spLocks noGrp="1"/>
          </p:cNvSpPr>
          <p:nvPr>
            <p:ph type="body" idx="4294967295"/>
          </p:nvPr>
        </p:nvSpPr>
        <p:spPr>
          <a:xfrm>
            <a:off x="311975" y="785300"/>
            <a:ext cx="8613000" cy="42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b="1">
                <a:solidFill>
                  <a:srgbClr val="000000"/>
                </a:solidFill>
                <a:latin typeface="Courier New"/>
                <a:ea typeface="Courier New"/>
                <a:cs typeface="Courier New"/>
                <a:sym typeface="Courier New"/>
              </a:rPr>
              <a:t> *             {}  /* a=0 b=0 c=0 d=0 -&gt; specificity = 0,0,0,0 */</a:t>
            </a:r>
            <a:endParaRPr sz="1600"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600" b="1">
                <a:solidFill>
                  <a:srgbClr val="000000"/>
                </a:solidFill>
                <a:latin typeface="Courier New"/>
                <a:ea typeface="Courier New"/>
                <a:cs typeface="Courier New"/>
                <a:sym typeface="Courier New"/>
              </a:rPr>
              <a:t> li            {}  /* a=0 b=0 c=0 d=1 -&gt; specificity = 0,0,0,1 */</a:t>
            </a:r>
            <a:endParaRPr sz="1600"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600" b="1">
                <a:solidFill>
                  <a:srgbClr val="000000"/>
                </a:solidFill>
                <a:latin typeface="Courier New"/>
                <a:ea typeface="Courier New"/>
                <a:cs typeface="Courier New"/>
                <a:sym typeface="Courier New"/>
              </a:rPr>
              <a:t> li:first-line {}  /* a=0 b=0 c=0 d=2 -&gt; specificity = 0,0,0,2 */</a:t>
            </a:r>
            <a:endParaRPr sz="1600"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600" b="1">
                <a:solidFill>
                  <a:srgbClr val="000000"/>
                </a:solidFill>
                <a:latin typeface="Courier New"/>
                <a:ea typeface="Courier New"/>
                <a:cs typeface="Courier New"/>
                <a:sym typeface="Courier New"/>
              </a:rPr>
              <a:t> ul li         {}  /* a=0 b=0 c=0 d=2 -&gt; specificity = 0,0,0,2 */</a:t>
            </a:r>
            <a:endParaRPr sz="1600"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600" b="1">
                <a:solidFill>
                  <a:srgbClr val="000000"/>
                </a:solidFill>
                <a:latin typeface="Courier New"/>
                <a:ea typeface="Courier New"/>
                <a:cs typeface="Courier New"/>
                <a:sym typeface="Courier New"/>
              </a:rPr>
              <a:t> ul ol+li      {}  /* a=0 b=0 c=0 d=3 -&gt; specificity = 0,0,0,3 */</a:t>
            </a:r>
            <a:endParaRPr sz="1600"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600" b="1">
                <a:solidFill>
                  <a:srgbClr val="000000"/>
                </a:solidFill>
                <a:latin typeface="Courier New"/>
                <a:ea typeface="Courier New"/>
                <a:cs typeface="Courier New"/>
                <a:sym typeface="Courier New"/>
              </a:rPr>
              <a:t> h1 + *[rel=up]{}  /* a=0 b=0 c=1 d=1 -&gt; specificity = 0,0,1,1 */</a:t>
            </a:r>
            <a:endParaRPr sz="1600"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600" b="1">
                <a:solidFill>
                  <a:srgbClr val="000000"/>
                </a:solidFill>
                <a:latin typeface="Courier New"/>
                <a:ea typeface="Courier New"/>
                <a:cs typeface="Courier New"/>
                <a:sym typeface="Courier New"/>
              </a:rPr>
              <a:t> ul ol li.red  {}  /* a=0 b=0 c=1 d=3 -&gt; specificity = 0,0,1,3 */</a:t>
            </a:r>
            <a:endParaRPr sz="1600"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600" b="1">
                <a:solidFill>
                  <a:srgbClr val="000000"/>
                </a:solidFill>
                <a:latin typeface="Courier New"/>
                <a:ea typeface="Courier New"/>
                <a:cs typeface="Courier New"/>
                <a:sym typeface="Courier New"/>
              </a:rPr>
              <a:t> li.red.level  {}  /* a=0 b=0 c=2 d=1 -&gt; specificity = 0,0,2,1 */</a:t>
            </a:r>
            <a:endParaRPr sz="1600"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600" b="1">
                <a:solidFill>
                  <a:srgbClr val="000000"/>
                </a:solidFill>
                <a:latin typeface="Courier New"/>
                <a:ea typeface="Courier New"/>
                <a:cs typeface="Courier New"/>
                <a:sym typeface="Courier New"/>
              </a:rPr>
              <a:t> #x34y         {}  /* a=0 b=1 c=0 d=0 -&gt; specificity = 0,1,0,0 */</a:t>
            </a:r>
            <a:endParaRPr sz="1600"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600" b="1">
                <a:solidFill>
                  <a:srgbClr val="000000"/>
                </a:solidFill>
                <a:latin typeface="Courier New"/>
                <a:ea typeface="Courier New"/>
                <a:cs typeface="Courier New"/>
                <a:sym typeface="Courier New"/>
              </a:rPr>
              <a:t> style=""          /* a=1 b=0 c=0 d=0 -&gt; specificity = 1,0,0,0 */</a:t>
            </a:r>
            <a:endParaRPr sz="1600" b="1">
              <a:solidFill>
                <a:srgbClr val="000000"/>
              </a:solidFill>
              <a:latin typeface="Courier New"/>
              <a:ea typeface="Courier New"/>
              <a:cs typeface="Courier New"/>
              <a:sym typeface="Courier New"/>
            </a:endParaRPr>
          </a:p>
          <a:p>
            <a:pPr marL="0" lvl="0" indent="0" algn="l" rtl="0">
              <a:spcBef>
                <a:spcPts val="0"/>
              </a:spcBef>
              <a:spcAft>
                <a:spcPts val="0"/>
              </a:spcAft>
              <a:buNone/>
            </a:pPr>
            <a:endParaRPr sz="1600" b="1">
              <a:solidFill>
                <a:srgbClr val="000000"/>
              </a:solidFill>
              <a:latin typeface="Courier New"/>
              <a:ea typeface="Courier New"/>
              <a:cs typeface="Courier New"/>
              <a:sym typeface="Courier New"/>
            </a:endParaRPr>
          </a:p>
          <a:p>
            <a:pPr marL="0" lvl="0" indent="0" algn="l" rtl="0">
              <a:spcBef>
                <a:spcPts val="0"/>
              </a:spcBef>
              <a:spcAft>
                <a:spcPts val="0"/>
              </a:spcAft>
              <a:buNone/>
            </a:pPr>
            <a:endParaRPr sz="1600" b="1">
              <a:solidFill>
                <a:srgbClr val="000000"/>
              </a:solidFill>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CSS specificity</a:t>
            </a:r>
            <a:endParaRPr/>
          </a:p>
        </p:txBody>
      </p:sp>
      <p:sp>
        <p:nvSpPr>
          <p:cNvPr id="281" name="Google Shape;281;p49"/>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accent1"/>
                </a:solidFill>
                <a:hlinkClick r:id="rId3"/>
              </a:rPr>
              <a:t>https://www.w3schools.com/css/css_specificity.asp</a:t>
            </a:r>
            <a:endParaRPr>
              <a:solidFill>
                <a:schemeClr val="accent1"/>
              </a:solidFill>
            </a:endParaRPr>
          </a:p>
          <a:p>
            <a:pPr marL="0" lvl="0" indent="0" algn="l" rtl="0">
              <a:spcBef>
                <a:spcPts val="1600"/>
              </a:spcBef>
              <a:spcAft>
                <a:spcPts val="0"/>
              </a:spcAft>
              <a:buNone/>
            </a:pPr>
            <a:r>
              <a:rPr lang="en" u="sng">
                <a:solidFill>
                  <a:schemeClr val="accent1"/>
                </a:solidFill>
                <a:hlinkClick r:id="rId4"/>
              </a:rPr>
              <a:t>https://css-tricks.com/specifics-on-css-specificity/</a:t>
            </a:r>
            <a:endParaRPr>
              <a:solidFill>
                <a:schemeClr val="accent1"/>
              </a:solidFill>
            </a:endParaRPr>
          </a:p>
          <a:p>
            <a:pPr marL="0" lvl="0" indent="0" algn="l" rtl="0">
              <a:spcBef>
                <a:spcPts val="1600"/>
              </a:spcBef>
              <a:spcAft>
                <a:spcPts val="0"/>
              </a:spcAft>
              <a:buNone/>
            </a:pPr>
            <a:r>
              <a:rPr lang="en" u="sng">
                <a:solidFill>
                  <a:schemeClr val="accent1"/>
                </a:solidFill>
                <a:hlinkClick r:id="rId5"/>
              </a:rPr>
              <a:t>https://www.w3.org/TR/CSS21/cascade.html#specificity</a:t>
            </a:r>
            <a:endParaRPr>
              <a:solidFill>
                <a:schemeClr val="accent1"/>
              </a:solidFill>
            </a:endParaRPr>
          </a:p>
          <a:p>
            <a:pPr marL="0" lvl="0" indent="0" algn="l" rtl="0">
              <a:spcBef>
                <a:spcPts val="1600"/>
              </a:spcBef>
              <a:spcAft>
                <a:spcPts val="0"/>
              </a:spcAft>
              <a:buNone/>
            </a:pPr>
            <a:r>
              <a:rPr lang="en" u="sng">
                <a:solidFill>
                  <a:schemeClr val="accent1"/>
                </a:solidFill>
                <a:hlinkClick r:id="rId6"/>
              </a:rPr>
              <a:t>https://specificity.keegan.st/</a:t>
            </a:r>
            <a:endParaRPr>
              <a:solidFill>
                <a:schemeClr val="accent1"/>
              </a:solidFill>
            </a:endParaRPr>
          </a:p>
          <a:p>
            <a:pPr marL="0" lvl="0" indent="0" algn="l" rtl="0">
              <a:spcBef>
                <a:spcPts val="1600"/>
              </a:spcBef>
              <a:spcAft>
                <a:spcPts val="0"/>
              </a:spcAft>
              <a:buNone/>
            </a:pPr>
            <a:endParaRPr>
              <a:solidFill>
                <a:schemeClr val="accent1"/>
              </a:solidFill>
            </a:endParaRPr>
          </a:p>
          <a:p>
            <a:pPr marL="0" lvl="0" indent="0" algn="l" rtl="0">
              <a:spcBef>
                <a:spcPts val="1600"/>
              </a:spcBef>
              <a:spcAft>
                <a:spcPts val="0"/>
              </a:spcAft>
              <a:buNone/>
            </a:pPr>
            <a:endParaRPr>
              <a:solidFill>
                <a:schemeClr val="accent1"/>
              </a:solidFill>
            </a:endParaRPr>
          </a:p>
          <a:p>
            <a:pPr marL="0" lvl="0" indent="0" algn="l" rtl="0">
              <a:spcBef>
                <a:spcPts val="1600"/>
              </a:spcBef>
              <a:spcAft>
                <a:spcPts val="0"/>
              </a:spcAft>
              <a:buNone/>
            </a:pPr>
            <a:endParaRPr>
              <a:solidFill>
                <a:schemeClr val="accent1"/>
              </a:solidFill>
            </a:endParaRPr>
          </a:p>
          <a:p>
            <a:pPr marL="0" lvl="0" indent="0" algn="l" rtl="0">
              <a:spcBef>
                <a:spcPts val="1600"/>
              </a:spcBef>
              <a:spcAft>
                <a:spcPts val="1600"/>
              </a:spcAft>
              <a:buNone/>
            </a:pPr>
            <a:endParaRPr>
              <a:solidFill>
                <a:schemeClr val="accen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50"/>
          <p:cNvSpPr txBox="1">
            <a:spLocks noGrp="1"/>
          </p:cNvSpPr>
          <p:nvPr>
            <p:ph type="title"/>
          </p:nvPr>
        </p:nvSpPr>
        <p:spPr>
          <a:xfrm>
            <a:off x="460950" y="408800"/>
            <a:ext cx="8222100" cy="430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Sorry guys, but you need to read, read, read, read, read, read, read, read, read, read, read, read, read, read, read, read, read, read, read, read, read, read, read, read, read, read, read, read, read, read, read, read, read, read, read, read, read, read, read, read,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CSS Selectors</a:t>
            </a:r>
            <a:endParaRPr/>
          </a:p>
        </p:txBody>
      </p:sp>
      <p:sp>
        <p:nvSpPr>
          <p:cNvPr id="85" name="Google Shape;85;p1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Selectors</a:t>
            </a:r>
            <a:r>
              <a:rPr lang="en">
                <a:solidFill>
                  <a:schemeClr val="accent1"/>
                </a:solidFill>
              </a:rPr>
              <a:t/>
            </a:r>
            <a:br>
              <a:rPr lang="en">
                <a:solidFill>
                  <a:schemeClr val="accent1"/>
                </a:solidFill>
              </a:rPr>
            </a:br>
            <a:r>
              <a:rPr lang="en" u="sng">
                <a:solidFill>
                  <a:schemeClr val="accent1"/>
                </a:solidFill>
                <a:hlinkClick r:id="rId3"/>
              </a:rPr>
              <a:t>https://www.w3schools.com/cssref/css_selectors.asp</a:t>
            </a:r>
            <a:endParaRPr>
              <a:solidFill>
                <a:schemeClr val="accent1"/>
              </a:solidFill>
            </a:endParaRPr>
          </a:p>
          <a:p>
            <a:pPr marL="0" lvl="0" indent="0" algn="l" rtl="0">
              <a:spcBef>
                <a:spcPts val="1600"/>
              </a:spcBef>
              <a:spcAft>
                <a:spcPts val="0"/>
              </a:spcAft>
              <a:buNone/>
            </a:pPr>
            <a:endParaRPr>
              <a:solidFill>
                <a:schemeClr val="accent1"/>
              </a:solidFill>
            </a:endParaRPr>
          </a:p>
          <a:p>
            <a:pPr marL="0" lvl="0" indent="0" algn="l" rtl="0">
              <a:spcBef>
                <a:spcPts val="1600"/>
              </a:spcBef>
              <a:spcAft>
                <a:spcPts val="0"/>
              </a:spcAft>
              <a:buNone/>
            </a:pPr>
            <a:r>
              <a:rPr lang="en">
                <a:solidFill>
                  <a:schemeClr val="dk2"/>
                </a:solidFill>
              </a:rPr>
              <a:t>Selector Tester</a:t>
            </a:r>
            <a:r>
              <a:rPr lang="en">
                <a:solidFill>
                  <a:schemeClr val="accent1"/>
                </a:solidFill>
              </a:rPr>
              <a:t/>
            </a:r>
            <a:br>
              <a:rPr lang="en">
                <a:solidFill>
                  <a:schemeClr val="accent1"/>
                </a:solidFill>
              </a:rPr>
            </a:br>
            <a:r>
              <a:rPr lang="en" u="sng">
                <a:solidFill>
                  <a:schemeClr val="accent1"/>
                </a:solidFill>
                <a:hlinkClick r:id="rId4"/>
              </a:rPr>
              <a:t>https://www.w3schools.com/cssref/trysel.asp</a:t>
            </a:r>
            <a:endParaRPr>
              <a:solidFill>
                <a:schemeClr val="accent1"/>
              </a:solidFill>
            </a:endParaRPr>
          </a:p>
          <a:p>
            <a:pPr marL="0" lvl="0" indent="0" algn="l" rtl="0">
              <a:spcBef>
                <a:spcPts val="1600"/>
              </a:spcBef>
              <a:spcAft>
                <a:spcPts val="1600"/>
              </a:spcAft>
              <a:buNone/>
            </a:pPr>
            <a:endParaRPr>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CSS Units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CSS Units</a:t>
            </a:r>
            <a:endParaRPr/>
          </a:p>
        </p:txBody>
      </p:sp>
      <p:sp>
        <p:nvSpPr>
          <p:cNvPr id="96" name="Google Shape;96;p18"/>
          <p:cNvSpPr txBox="1">
            <a:spLocks noGrp="1"/>
          </p:cNvSpPr>
          <p:nvPr>
            <p:ph type="body" idx="4294967295"/>
          </p:nvPr>
        </p:nvSpPr>
        <p:spPr>
          <a:xfrm>
            <a:off x="471900" y="940125"/>
            <a:ext cx="8209500" cy="383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2"/>
                </a:solidFill>
              </a:rPr>
              <a:t>Absolute lengths</a:t>
            </a:r>
            <a:endParaRPr sz="2400" b="1">
              <a:solidFill>
                <a:schemeClr val="dk2"/>
              </a:solidFill>
            </a:endParaRPr>
          </a:p>
          <a:p>
            <a:pPr marL="0" lvl="0" indent="0" algn="l" rtl="0">
              <a:spcBef>
                <a:spcPts val="1600"/>
              </a:spcBef>
              <a:spcAft>
                <a:spcPts val="1600"/>
              </a:spcAft>
              <a:buNone/>
            </a:pPr>
            <a:r>
              <a:rPr lang="en">
                <a:solidFill>
                  <a:schemeClr val="dk2"/>
                </a:solidFill>
              </a:rPr>
              <a:t/>
            </a:r>
            <a:br>
              <a:rPr lang="en">
                <a:solidFill>
                  <a:schemeClr val="dk2"/>
                </a:solidFill>
              </a:rPr>
            </a:br>
            <a:r>
              <a:rPr lang="en" sz="2000" b="1">
                <a:solidFill>
                  <a:schemeClr val="dk2"/>
                </a:solidFill>
              </a:rPr>
              <a:t>Unit		Description</a:t>
            </a:r>
            <a:r>
              <a:rPr lang="en" sz="2000">
                <a:solidFill>
                  <a:schemeClr val="dk2"/>
                </a:solidFill>
              </a:rPr>
              <a:t/>
            </a:r>
            <a:br>
              <a:rPr lang="en" sz="2000">
                <a:solidFill>
                  <a:schemeClr val="dk2"/>
                </a:solidFill>
              </a:rPr>
            </a:br>
            <a:r>
              <a:rPr lang="en" sz="2000">
                <a:solidFill>
                  <a:schemeClr val="dk2"/>
                </a:solidFill>
              </a:rPr>
              <a:t>cm			centimeters</a:t>
            </a:r>
            <a:br>
              <a:rPr lang="en" sz="2000">
                <a:solidFill>
                  <a:schemeClr val="dk2"/>
                </a:solidFill>
              </a:rPr>
            </a:br>
            <a:r>
              <a:rPr lang="en" sz="2000">
                <a:solidFill>
                  <a:schemeClr val="dk2"/>
                </a:solidFill>
              </a:rPr>
              <a:t>mm			millimeters</a:t>
            </a:r>
            <a:br>
              <a:rPr lang="en" sz="2000">
                <a:solidFill>
                  <a:schemeClr val="dk2"/>
                </a:solidFill>
              </a:rPr>
            </a:br>
            <a:r>
              <a:rPr lang="en" sz="2000" b="1">
                <a:solidFill>
                  <a:schemeClr val="dk2"/>
                </a:solidFill>
              </a:rPr>
              <a:t>px 			pixels (1px = 1px is one device pixel (dot))</a:t>
            </a:r>
            <a:r>
              <a:rPr lang="en" sz="2000">
                <a:solidFill>
                  <a:schemeClr val="dk2"/>
                </a:solidFill>
              </a:rPr>
              <a:t/>
            </a:r>
            <a:br>
              <a:rPr lang="en" sz="2000">
                <a:solidFill>
                  <a:schemeClr val="dk2"/>
                </a:solidFill>
              </a:rPr>
            </a:br>
            <a:r>
              <a:rPr lang="en" sz="2000">
                <a:solidFill>
                  <a:schemeClr val="dk2"/>
                </a:solidFill>
              </a:rPr>
              <a:t>pt			points (1pt = 1/72 of 1in)</a:t>
            </a:r>
            <a:br>
              <a:rPr lang="en" sz="2000">
                <a:solidFill>
                  <a:schemeClr val="dk2"/>
                </a:solidFill>
              </a:rPr>
            </a:br>
            <a:endParaRPr sz="20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CSS Units</a:t>
            </a:r>
            <a:endParaRPr/>
          </a:p>
        </p:txBody>
      </p:sp>
      <p:sp>
        <p:nvSpPr>
          <p:cNvPr id="102" name="Google Shape;102;p19"/>
          <p:cNvSpPr txBox="1">
            <a:spLocks noGrp="1"/>
          </p:cNvSpPr>
          <p:nvPr>
            <p:ph type="body" idx="4294967295"/>
          </p:nvPr>
        </p:nvSpPr>
        <p:spPr>
          <a:xfrm>
            <a:off x="471900" y="940125"/>
            <a:ext cx="8209500" cy="383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2"/>
                </a:solidFill>
              </a:rPr>
              <a:t>Relative lengths</a:t>
            </a:r>
            <a:endParaRPr sz="2400" b="1">
              <a:solidFill>
                <a:schemeClr val="dk2"/>
              </a:solidFill>
            </a:endParaRPr>
          </a:p>
          <a:p>
            <a:pPr marL="0" lvl="0" indent="0" algn="l" rtl="0">
              <a:spcBef>
                <a:spcPts val="1600"/>
              </a:spcBef>
              <a:spcAft>
                <a:spcPts val="1600"/>
              </a:spcAft>
              <a:buNone/>
            </a:pPr>
            <a:r>
              <a:rPr lang="en">
                <a:solidFill>
                  <a:schemeClr val="dk2"/>
                </a:solidFill>
              </a:rPr>
              <a:t/>
            </a:r>
            <a:br>
              <a:rPr lang="en">
                <a:solidFill>
                  <a:schemeClr val="dk2"/>
                </a:solidFill>
              </a:rPr>
            </a:br>
            <a:r>
              <a:rPr lang="en" sz="2000" b="1">
                <a:solidFill>
                  <a:schemeClr val="dk2"/>
                </a:solidFill>
              </a:rPr>
              <a:t>Unit		Description</a:t>
            </a:r>
            <a:r>
              <a:rPr lang="en" sz="2000">
                <a:solidFill>
                  <a:schemeClr val="dk2"/>
                </a:solidFill>
              </a:rPr>
              <a:t/>
            </a:r>
            <a:br>
              <a:rPr lang="en" sz="2000">
                <a:solidFill>
                  <a:schemeClr val="dk2"/>
                </a:solidFill>
              </a:rPr>
            </a:br>
            <a:r>
              <a:rPr lang="en" sz="2000">
                <a:solidFill>
                  <a:schemeClr val="dk2"/>
                </a:solidFill>
              </a:rPr>
              <a:t>%			Relative to the parent element</a:t>
            </a:r>
            <a:br>
              <a:rPr lang="en" sz="2000">
                <a:solidFill>
                  <a:schemeClr val="dk2"/>
                </a:solidFill>
              </a:rPr>
            </a:br>
            <a:r>
              <a:rPr lang="en" sz="2000">
                <a:solidFill>
                  <a:schemeClr val="dk2"/>
                </a:solidFill>
              </a:rPr>
              <a:t>em			Relative to the font-size of the element</a:t>
            </a:r>
            <a:br>
              <a:rPr lang="en" sz="2000">
                <a:solidFill>
                  <a:schemeClr val="dk2"/>
                </a:solidFill>
              </a:rPr>
            </a:br>
            <a:r>
              <a:rPr lang="en" sz="2000">
                <a:solidFill>
                  <a:schemeClr val="dk2"/>
                </a:solidFill>
              </a:rPr>
              <a:t>			(2em means 2 times the size of the current font)</a:t>
            </a:r>
            <a:br>
              <a:rPr lang="en" sz="2000">
                <a:solidFill>
                  <a:schemeClr val="dk2"/>
                </a:solidFill>
              </a:rPr>
            </a:br>
            <a:r>
              <a:rPr lang="en" sz="2000">
                <a:solidFill>
                  <a:schemeClr val="dk2"/>
                </a:solidFill>
              </a:rPr>
              <a:t>rem			Relative to font-size of the root element</a:t>
            </a:r>
            <a:br>
              <a:rPr lang="en" sz="2000">
                <a:solidFill>
                  <a:schemeClr val="dk2"/>
                </a:solidFill>
              </a:rPr>
            </a:br>
            <a:endParaRPr sz="20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CSS Units</a:t>
            </a:r>
            <a:endParaRPr/>
          </a:p>
        </p:txBody>
      </p:sp>
      <p:sp>
        <p:nvSpPr>
          <p:cNvPr id="108" name="Google Shape;108;p2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Units</a:t>
            </a:r>
            <a:r>
              <a:rPr lang="en">
                <a:solidFill>
                  <a:schemeClr val="accent1"/>
                </a:solidFill>
              </a:rPr>
              <a:t/>
            </a:r>
            <a:br>
              <a:rPr lang="en">
                <a:solidFill>
                  <a:schemeClr val="accent1"/>
                </a:solidFill>
              </a:rPr>
            </a:br>
            <a:r>
              <a:rPr lang="en" u="sng">
                <a:solidFill>
                  <a:schemeClr val="accent1"/>
                </a:solidFill>
                <a:hlinkClick r:id="rId3"/>
              </a:rPr>
              <a:t>https://www.w3schools.com/cssref/css_units.asp</a:t>
            </a:r>
            <a:endParaRPr>
              <a:solidFill>
                <a:schemeClr val="accent1"/>
              </a:solidFill>
            </a:endParaRPr>
          </a:p>
          <a:p>
            <a:pPr marL="0" lvl="0" indent="0" algn="l" rtl="0">
              <a:spcBef>
                <a:spcPts val="1600"/>
              </a:spcBef>
              <a:spcAft>
                <a:spcPts val="0"/>
              </a:spcAft>
              <a:buNone/>
            </a:pPr>
            <a:endParaRPr>
              <a:solidFill>
                <a:schemeClr val="accent1"/>
              </a:solidFill>
            </a:endParaRPr>
          </a:p>
          <a:p>
            <a:pPr marL="0" lvl="0" indent="0" algn="l" rtl="0">
              <a:spcBef>
                <a:spcPts val="1600"/>
              </a:spcBef>
              <a:spcAft>
                <a:spcPts val="1600"/>
              </a:spcAft>
              <a:buNone/>
            </a:pPr>
            <a:endParaRPr>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CSS Colors</a:t>
            </a:r>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950</Words>
  <Application>Microsoft Office PowerPoint</Application>
  <PresentationFormat>On-screen Show (16:9)</PresentationFormat>
  <Paragraphs>195</Paragraphs>
  <Slides>38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Roboto</vt:lpstr>
      <vt:lpstr>Arial</vt:lpstr>
      <vt:lpstr>Courier New</vt:lpstr>
      <vt:lpstr>Verdana</vt:lpstr>
      <vt:lpstr>Material</vt:lpstr>
      <vt:lpstr>Advanced CSS</vt:lpstr>
      <vt:lpstr>CSS Selectors</vt:lpstr>
      <vt:lpstr>CSS Selectors</vt:lpstr>
      <vt:lpstr>CSS Selectors</vt:lpstr>
      <vt:lpstr>CSS Units</vt:lpstr>
      <vt:lpstr>CSS Units</vt:lpstr>
      <vt:lpstr>CSS Units</vt:lpstr>
      <vt:lpstr>CSS Units</vt:lpstr>
      <vt:lpstr>CSS Colors</vt:lpstr>
      <vt:lpstr>CSS Colors</vt:lpstr>
      <vt:lpstr>CSS Hexadecimal Colors</vt:lpstr>
      <vt:lpstr>CSS RGB Colors</vt:lpstr>
      <vt:lpstr>CSS Colors</vt:lpstr>
      <vt:lpstr>CSS Box Model</vt:lpstr>
      <vt:lpstr>CSS Box Model</vt:lpstr>
      <vt:lpstr>CSS Box Model</vt:lpstr>
      <vt:lpstr>CSS Box Model</vt:lpstr>
      <vt:lpstr>CSS display property</vt:lpstr>
      <vt:lpstr>CSS display property</vt:lpstr>
      <vt:lpstr>CSS display property: Block-level Elements</vt:lpstr>
      <vt:lpstr>CSS display property: Inline Elements</vt:lpstr>
      <vt:lpstr>CSS display property</vt:lpstr>
      <vt:lpstr>CSS float property</vt:lpstr>
      <vt:lpstr>CSS float property</vt:lpstr>
      <vt:lpstr>CSS float property</vt:lpstr>
      <vt:lpstr>CSS float property</vt:lpstr>
      <vt:lpstr>CSS float property</vt:lpstr>
      <vt:lpstr>CSS float property</vt:lpstr>
      <vt:lpstr>CSS position property</vt:lpstr>
      <vt:lpstr>CSS position property</vt:lpstr>
      <vt:lpstr>CSS position property</vt:lpstr>
      <vt:lpstr>CSS position property</vt:lpstr>
      <vt:lpstr>Specificity</vt:lpstr>
      <vt:lpstr>CSS Specificity</vt:lpstr>
      <vt:lpstr>CSS Specificity</vt:lpstr>
      <vt:lpstr>CSS Specificity</vt:lpstr>
      <vt:lpstr>CSS specificity</vt:lpstr>
      <vt:lpstr>Sorry guys, but you need to read, read, read, read, read, read, read, read, read, read, read, read, read, read, read, read, read, read, read, read, read, read, read, read, read, read, read, read, read, read, read, read, read, read, read, read, read, read, read, read,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CSS</dc:title>
  <cp:lastModifiedBy>Andranik Barseghyan</cp:lastModifiedBy>
  <cp:revision>2</cp:revision>
  <dcterms:modified xsi:type="dcterms:W3CDTF">2019-09-18T12:07:20Z</dcterms:modified>
</cp:coreProperties>
</file>