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f0dfa08f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f0dfa08f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f0dfa08f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f0dfa08f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f0dfa08f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f0dfa08f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f0dfa08f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f0dfa08f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f0dfa08f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f0dfa08f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f0dfa08f0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f0dfa08f0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f0dfa08f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f0dfa08f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f0dfa08f0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f0dfa08f0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f0dfa08f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f0dfa08f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f0dfa08f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f0dfa08f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f0dfa08f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f0dfa08f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f0dfa08f0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f0dfa08f0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f0dfa08f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f0dfa08f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f0dfa08f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f0dfa08f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f0dfa08f0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f0dfa08f0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f0dfa08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f0dfa08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f0dfa08f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f0dfa08f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f0dfa08f0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f0dfa08f0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and Window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Object Model (DOM)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4294967295"/>
          </p:nvPr>
        </p:nvSpPr>
        <p:spPr>
          <a:xfrm>
            <a:off x="471900" y="931150"/>
            <a:ext cx="8222100" cy="40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000" y="1136725"/>
            <a:ext cx="6636000" cy="36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Object Model (DOM)</a:t>
            </a: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4294967295"/>
          </p:nvPr>
        </p:nvSpPr>
        <p:spPr>
          <a:xfrm>
            <a:off x="471900" y="931150"/>
            <a:ext cx="8222100" cy="40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With the object model, JavaScript gets all the power it needs to create dynamic HTML: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dk2"/>
                </a:solidFill>
              </a:rPr>
              <a:t>JavaScript can change all the HTML elements in the page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dk2"/>
                </a:solidFill>
              </a:rPr>
              <a:t>JavaScript can change all the HTML attributes in the page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dk2"/>
                </a:solidFill>
              </a:rPr>
              <a:t>JavaScript can change all the CSS styles in the page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dk2"/>
                </a:solidFill>
              </a:rPr>
              <a:t>JavaScript can remove existing HTML elements and attributes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dk2"/>
                </a:solidFill>
              </a:rPr>
              <a:t>JavaScript can add new HTML elements and attributes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i="1">
                <a:solidFill>
                  <a:schemeClr val="dk2"/>
                </a:solidFill>
              </a:rPr>
              <a:t>JavaScript can react to all existing HTML events in the page</a:t>
            </a:r>
            <a:endParaRPr i="1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i="1">
                <a:solidFill>
                  <a:schemeClr val="dk2"/>
                </a:solidFill>
              </a:rPr>
              <a:t>JavaScript can create new HTML events in the page</a:t>
            </a:r>
            <a:endParaRPr i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methods and properties</a:t>
            </a:r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</a:rPr>
              <a:t>In the DOM, all HTML elements are defined as objects.</a:t>
            </a:r>
            <a:endParaRPr sz="24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</a:rPr>
              <a:t>HTML DOM methods</a:t>
            </a:r>
            <a:r>
              <a:rPr lang="en" sz="2400">
                <a:solidFill>
                  <a:schemeClr val="dk2"/>
                </a:solidFill>
              </a:rPr>
              <a:t> are actions you can perform (on HTML Elements).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chemeClr val="dk2"/>
                </a:solidFill>
              </a:rPr>
              <a:t>HTML DOM properties</a:t>
            </a:r>
            <a:r>
              <a:rPr lang="en" sz="2400">
                <a:solidFill>
                  <a:schemeClr val="dk2"/>
                </a:solidFill>
              </a:rPr>
              <a:t> are values (of HTML Elements) that you can set or change.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methods and properties</a:t>
            </a: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1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4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4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" sz="14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="demo"&gt;&lt;</a:t>
            </a:r>
            <a:r>
              <a:rPr lang="en" sz="14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14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4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document.getElementById(</a:t>
            </a:r>
            <a:r>
              <a:rPr lang="en" sz="14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"demo"</a:t>
            </a: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).innerHTML = </a:t>
            </a:r>
            <a:r>
              <a:rPr lang="en" sz="14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/script</a:t>
            </a:r>
            <a:r>
              <a:rPr lang="en" sz="14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/body</a:t>
            </a:r>
            <a:r>
              <a:rPr lang="en" sz="14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en" sz="14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methods and properties</a:t>
            </a: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4294967295"/>
          </p:nvPr>
        </p:nvSpPr>
        <p:spPr>
          <a:xfrm>
            <a:off x="471900" y="931150"/>
            <a:ext cx="8222100" cy="40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The </a:t>
            </a:r>
            <a:r>
              <a:rPr lang="en" sz="2400" b="1">
                <a:solidFill>
                  <a:schemeClr val="dk2"/>
                </a:solidFill>
              </a:rPr>
              <a:t>getElementById</a:t>
            </a:r>
            <a:r>
              <a:rPr lang="en" sz="2400">
                <a:solidFill>
                  <a:schemeClr val="dk2"/>
                </a:solidFill>
              </a:rPr>
              <a:t> Method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The most common way to access an HTML element is to use the id of the element.</a:t>
            </a:r>
            <a:endParaRPr sz="1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In the example above the getElementById method used id="demo" to find the element.</a:t>
            </a:r>
            <a:endParaRPr sz="1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The </a:t>
            </a:r>
            <a:r>
              <a:rPr lang="en" sz="2400" b="1">
                <a:solidFill>
                  <a:schemeClr val="dk2"/>
                </a:solidFill>
              </a:rPr>
              <a:t>innerHTML</a:t>
            </a:r>
            <a:r>
              <a:rPr lang="en" sz="2400">
                <a:solidFill>
                  <a:schemeClr val="dk2"/>
                </a:solidFill>
              </a:rPr>
              <a:t> Property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The easiest way to get the content of an element is by using the </a:t>
            </a:r>
            <a:r>
              <a:rPr lang="en" sz="1400" b="1">
                <a:solidFill>
                  <a:schemeClr val="dk2"/>
                </a:solidFill>
              </a:rPr>
              <a:t>innerHTML</a:t>
            </a:r>
            <a:r>
              <a:rPr lang="en" sz="1400">
                <a:solidFill>
                  <a:schemeClr val="dk2"/>
                </a:solidFill>
              </a:rPr>
              <a:t> property.</a:t>
            </a:r>
            <a:endParaRPr sz="1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The innerHTML property is useful for getting or replacing the content of HTML elements.</a:t>
            </a:r>
            <a:endParaRPr sz="1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Finding, Changing, Adding and Removing elements</a:t>
            </a:r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4294967295"/>
          </p:nvPr>
        </p:nvSpPr>
        <p:spPr>
          <a:xfrm>
            <a:off x="471900" y="931150"/>
            <a:ext cx="8222100" cy="40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Finding HTML Elements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50" y="1758256"/>
            <a:ext cx="8705699" cy="162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Finding, Changing, Adding and Removing elements</a:t>
            </a:r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body" idx="4294967295"/>
          </p:nvPr>
        </p:nvSpPr>
        <p:spPr>
          <a:xfrm>
            <a:off x="471900" y="931150"/>
            <a:ext cx="8222100" cy="40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Changing HTML Elements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750" y="1592725"/>
            <a:ext cx="8420499" cy="195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Finding, Changing, Adding and Removing elements</a:t>
            </a:r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body" idx="4294967295"/>
          </p:nvPr>
        </p:nvSpPr>
        <p:spPr>
          <a:xfrm>
            <a:off x="471900" y="931150"/>
            <a:ext cx="8222100" cy="40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Adding and Deleting Elements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100" y="1687325"/>
            <a:ext cx="7978401" cy="22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HTML Elements</a:t>
            </a:r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4294967295"/>
          </p:nvPr>
        </p:nvSpPr>
        <p:spPr>
          <a:xfrm>
            <a:off x="471900" y="778750"/>
            <a:ext cx="8222100" cy="40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Finding HTML Element by Id</a:t>
            </a:r>
            <a:endParaRPr sz="2400">
              <a:solidFill>
                <a:schemeClr val="dk2"/>
              </a:solidFill>
            </a:endParaRPr>
          </a:p>
          <a:p>
            <a:pPr marL="0" marR="26670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myElement = document.getElementById(</a:t>
            </a:r>
            <a:r>
              <a:rPr lang="en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"intro"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2667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Finding HTML Elements by Tag Name</a:t>
            </a:r>
            <a:endParaRPr sz="2400">
              <a:solidFill>
                <a:schemeClr val="dk2"/>
              </a:solidFill>
            </a:endParaRPr>
          </a:p>
          <a:p>
            <a:pPr marL="0" marR="26670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= document.getElementsByTagName(</a:t>
            </a:r>
            <a:r>
              <a:rPr lang="en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"p"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2667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0" marR="2667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This example finds the element with id="main", and then finds all &lt;p&gt; elements inside "main":</a:t>
            </a:r>
            <a:endParaRPr sz="1200">
              <a:solidFill>
                <a:srgbClr val="000000"/>
              </a:solidFill>
            </a:endParaRPr>
          </a:p>
          <a:p>
            <a:pPr marL="0" marR="26670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= document.getElementById(</a:t>
            </a:r>
            <a:r>
              <a:rPr lang="en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"main"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266700" lvl="0" indent="0" algn="l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 = x.getElementsByTagName(</a:t>
            </a:r>
            <a:r>
              <a:rPr lang="en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"p"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HTML Elements</a:t>
            </a:r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body" idx="4294967295"/>
          </p:nvPr>
        </p:nvSpPr>
        <p:spPr>
          <a:xfrm>
            <a:off x="471900" y="931150"/>
            <a:ext cx="8222100" cy="40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Finding HTML Elements by Class Name</a:t>
            </a:r>
            <a:endParaRPr sz="2400">
              <a:solidFill>
                <a:schemeClr val="dk2"/>
              </a:solidFill>
            </a:endParaRPr>
          </a:p>
          <a:p>
            <a:pPr marL="0" marR="2667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= document.getElementsByClassName(</a:t>
            </a:r>
            <a:r>
              <a:rPr lang="en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"intro"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2667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2667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Finding HTML Elements by CSS Selectors</a:t>
            </a:r>
            <a:endParaRPr sz="2400">
              <a:solidFill>
                <a:schemeClr val="dk2"/>
              </a:solidFill>
            </a:endParaRPr>
          </a:p>
          <a:p>
            <a:pPr marL="0" marR="266700" lvl="0" indent="0" algn="l" rtl="0">
              <a:spcBef>
                <a:spcPts val="1500"/>
              </a:spcBef>
              <a:spcAft>
                <a:spcPts val="1500"/>
              </a:spcAft>
              <a:buNone/>
            </a:pPr>
            <a:r>
              <a:rPr lang="en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= document.querySelectorAll(</a:t>
            </a:r>
            <a:r>
              <a:rPr lang="en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"p.intro"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 and styles</a:t>
            </a:r>
            <a:endParaRPr/>
          </a:p>
        </p:txBody>
      </p:sp>
      <p:sp>
        <p:nvSpPr>
          <p:cNvPr id="184" name="Google Shape;184;p32"/>
          <p:cNvSpPr txBox="1">
            <a:spLocks noGrp="1"/>
          </p:cNvSpPr>
          <p:nvPr>
            <p:ph type="body" idx="4294967295"/>
          </p:nvPr>
        </p:nvSpPr>
        <p:spPr>
          <a:xfrm>
            <a:off x="471900" y="931150"/>
            <a:ext cx="8222100" cy="40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Changing the Value of an Attribute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  <a:p>
            <a:pPr marL="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document.getElementById(</a:t>
            </a:r>
            <a:r>
              <a:rPr lang="en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attribute = “new value”;</a:t>
            </a:r>
            <a:endParaRPr b="1" i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Changing HTML Style</a:t>
            </a:r>
            <a:endParaRPr sz="22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2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1143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document.getElementById(</a:t>
            </a:r>
            <a:r>
              <a:rPr lang="en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).style.</a:t>
            </a:r>
            <a:r>
              <a:rPr lang="en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property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“new style”;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New HTML Elements</a:t>
            </a:r>
            <a:endParaRPr/>
          </a:p>
        </p:txBody>
      </p:sp>
      <p:sp>
        <p:nvSpPr>
          <p:cNvPr id="190" name="Google Shape;190;p33"/>
          <p:cNvSpPr txBox="1">
            <a:spLocks noGrp="1"/>
          </p:cNvSpPr>
          <p:nvPr>
            <p:ph type="body" idx="4294967295"/>
          </p:nvPr>
        </p:nvSpPr>
        <p:spPr>
          <a:xfrm>
            <a:off x="471900" y="931150"/>
            <a:ext cx="8222100" cy="40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" sz="14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="div1"&gt;</a:t>
            </a:r>
            <a:endParaRPr sz="1400"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" sz="14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="p1"&gt;</a:t>
            </a: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This is a paragraph.</a:t>
            </a:r>
            <a:r>
              <a:rPr lang="en" sz="14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14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" sz="14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="p2"&gt;</a:t>
            </a: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This is another paragraph.</a:t>
            </a:r>
            <a:r>
              <a:rPr lang="en" sz="14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14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/div</a:t>
            </a:r>
            <a:r>
              <a:rPr lang="en" sz="14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4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para = document.createElement(</a:t>
            </a:r>
            <a:r>
              <a:rPr lang="en" sz="14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"p"</a:t>
            </a: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node = document.createTextNode(</a:t>
            </a:r>
            <a:r>
              <a:rPr lang="en" sz="14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"This is new."</a:t>
            </a: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para.appendChild(node);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element = document.getElementById(</a:t>
            </a:r>
            <a:r>
              <a:rPr lang="en" sz="14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"div1"</a:t>
            </a: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element.appendChild(para);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/script</a:t>
            </a:r>
            <a:r>
              <a:rPr lang="en" sz="14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Existing HTML Elements</a:t>
            </a:r>
            <a:endParaRPr/>
          </a:p>
        </p:txBody>
      </p:sp>
      <p:sp>
        <p:nvSpPr>
          <p:cNvPr id="196" name="Google Shape;196;p34"/>
          <p:cNvSpPr txBox="1">
            <a:spLocks noGrp="1"/>
          </p:cNvSpPr>
          <p:nvPr>
            <p:ph type="body" idx="4294967295"/>
          </p:nvPr>
        </p:nvSpPr>
        <p:spPr>
          <a:xfrm>
            <a:off x="471900" y="931150"/>
            <a:ext cx="8222100" cy="40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="div1"&gt;</a:t>
            </a:r>
            <a:endParaRPr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="p1"&gt;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This is a paragraph.</a:t>
            </a:r>
            <a:r>
              <a:rPr lang="en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="p2"&gt;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This is another paragraph.</a:t>
            </a:r>
            <a:r>
              <a:rPr lang="en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/div</a:t>
            </a:r>
            <a:r>
              <a:rPr lang="en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parent = document.getElementById(</a:t>
            </a:r>
            <a:r>
              <a:rPr lang="en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"div1"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child = document.getElementById(</a:t>
            </a:r>
            <a:r>
              <a:rPr lang="en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"p1"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parent.removeChild(child);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/script</a:t>
            </a:r>
            <a:r>
              <a:rPr lang="en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There’s a “root” object called window. It has two roles: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>
                <a:solidFill>
                  <a:schemeClr val="dk2"/>
                </a:solidFill>
              </a:rPr>
              <a:t>First, it is a global object for JavaScript code, as described in the chapter Global object.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>
                <a:solidFill>
                  <a:schemeClr val="dk2"/>
                </a:solidFill>
              </a:rPr>
              <a:t>Second, it represents the “browser window” and provides methods to control it.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marR="139700" lvl="0" indent="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sayHi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alert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"Hello"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708090"/>
                </a:solidFill>
                <a:latin typeface="Verdana"/>
                <a:ea typeface="Verdana"/>
                <a:cs typeface="Verdana"/>
                <a:sym typeface="Verdana"/>
              </a:rPr>
              <a:t>// global functions are accessible as properties of window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window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sayHi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  <a:endParaRPr>
              <a:solidFill>
                <a:srgbClr val="9999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marR="152400" lvl="0" indent="0" algn="l" rtl="0">
              <a:lnSpc>
                <a:spcPct val="118750"/>
              </a:lnSpc>
              <a:spcBef>
                <a:spcPts val="3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alert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window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innerHeight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708090"/>
                </a:solidFill>
                <a:latin typeface="Verdana"/>
                <a:ea typeface="Verdana"/>
                <a:cs typeface="Verdana"/>
                <a:sym typeface="Verdana"/>
              </a:rPr>
              <a:t>// inner window height</a:t>
            </a:r>
            <a:endParaRPr>
              <a:solidFill>
                <a:srgbClr val="70809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700"/>
              </a:spcBef>
              <a:spcAft>
                <a:spcPts val="1600"/>
              </a:spcAft>
              <a:buNone/>
            </a:pPr>
            <a:endParaRPr>
              <a:solidFill>
                <a:srgbClr val="0077A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771450"/>
            <a:ext cx="4835016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Object Model (DOM)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Object Model (DOM)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1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</a:t>
            </a: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2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 b="1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200" b="1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1200" b="1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&lt;title&gt;</a:t>
            </a:r>
            <a:endParaRPr sz="1200" b="1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My title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endParaRPr sz="1200" b="1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1200" b="1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200" b="1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endParaRPr sz="1200" b="1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My header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1200" b="1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&lt;a</a:t>
            </a: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2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 b="1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My link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 sz="1200" b="1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200" b="1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2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Object Model (DOM)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4294967295"/>
          </p:nvPr>
        </p:nvSpPr>
        <p:spPr>
          <a:xfrm>
            <a:off x="471900" y="931150"/>
            <a:ext cx="8222100" cy="40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When a web page is loaded, the browser creates a </a:t>
            </a:r>
            <a:r>
              <a:rPr lang="en" sz="2400" b="1">
                <a:solidFill>
                  <a:schemeClr val="dk2"/>
                </a:solidFill>
              </a:rPr>
              <a:t>D</a:t>
            </a:r>
            <a:r>
              <a:rPr lang="en" sz="2400">
                <a:solidFill>
                  <a:schemeClr val="dk2"/>
                </a:solidFill>
              </a:rPr>
              <a:t>ocument </a:t>
            </a:r>
            <a:r>
              <a:rPr lang="en" sz="2400" b="1">
                <a:solidFill>
                  <a:schemeClr val="dk2"/>
                </a:solidFill>
              </a:rPr>
              <a:t>O</a:t>
            </a:r>
            <a:r>
              <a:rPr lang="en" sz="2400">
                <a:solidFill>
                  <a:schemeClr val="dk2"/>
                </a:solidFill>
              </a:rPr>
              <a:t>bject </a:t>
            </a:r>
            <a:r>
              <a:rPr lang="en" sz="2400" b="1">
                <a:solidFill>
                  <a:schemeClr val="dk2"/>
                </a:solidFill>
              </a:rPr>
              <a:t>M</a:t>
            </a:r>
            <a:r>
              <a:rPr lang="en" sz="2400">
                <a:solidFill>
                  <a:schemeClr val="dk2"/>
                </a:solidFill>
              </a:rPr>
              <a:t>odel of the page.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The </a:t>
            </a:r>
            <a:r>
              <a:rPr lang="en" sz="2400" b="1">
                <a:solidFill>
                  <a:schemeClr val="dk2"/>
                </a:solidFill>
              </a:rPr>
              <a:t>HTML DOM</a:t>
            </a:r>
            <a:r>
              <a:rPr lang="en" sz="2400">
                <a:solidFill>
                  <a:schemeClr val="dk2"/>
                </a:solidFill>
              </a:rPr>
              <a:t> model is constructed as a tree of </a:t>
            </a:r>
            <a:r>
              <a:rPr lang="en" sz="2400" b="1">
                <a:solidFill>
                  <a:schemeClr val="dk2"/>
                </a:solidFill>
              </a:rPr>
              <a:t>Objects</a:t>
            </a:r>
            <a:r>
              <a:rPr lang="en" sz="2400">
                <a:solidFill>
                  <a:schemeClr val="dk2"/>
                </a:solidFill>
              </a:rPr>
              <a:t>: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721</Words>
  <Application>Microsoft Office PowerPoint</Application>
  <PresentationFormat>On-screen Show (16:9)</PresentationFormat>
  <Paragraphs>125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Roboto</vt:lpstr>
      <vt:lpstr>Arial</vt:lpstr>
      <vt:lpstr>Courier New</vt:lpstr>
      <vt:lpstr>Verdana</vt:lpstr>
      <vt:lpstr>Material</vt:lpstr>
      <vt:lpstr>DOM and Window</vt:lpstr>
      <vt:lpstr>Window</vt:lpstr>
      <vt:lpstr>Window</vt:lpstr>
      <vt:lpstr>Window</vt:lpstr>
      <vt:lpstr>Window</vt:lpstr>
      <vt:lpstr>Window</vt:lpstr>
      <vt:lpstr>Document Object Model (DOM)</vt:lpstr>
      <vt:lpstr>Document Object Model (DOM)</vt:lpstr>
      <vt:lpstr>Document Object Model (DOM)</vt:lpstr>
      <vt:lpstr>Document Object Model (DOM)</vt:lpstr>
      <vt:lpstr>Document Object Model (DOM)</vt:lpstr>
      <vt:lpstr>DOM methods and properties</vt:lpstr>
      <vt:lpstr>DOM methods and properties</vt:lpstr>
      <vt:lpstr>DOM methods and properties</vt:lpstr>
      <vt:lpstr>Finding, Changing, Adding and Removing elements</vt:lpstr>
      <vt:lpstr>Finding, Changing, Adding and Removing elements</vt:lpstr>
      <vt:lpstr>Finding, Changing, Adding and Removing elements</vt:lpstr>
      <vt:lpstr>Finding HTML Elements</vt:lpstr>
      <vt:lpstr>Finding HTML Elements</vt:lpstr>
      <vt:lpstr>Attributes and styles</vt:lpstr>
      <vt:lpstr>Creating New HTML Elements</vt:lpstr>
      <vt:lpstr>Removing Existing HTML Elements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and Window</dc:title>
  <cp:lastModifiedBy>Andranik Barseghyan</cp:lastModifiedBy>
  <cp:revision>1</cp:revision>
  <dcterms:modified xsi:type="dcterms:W3CDTF">2019-09-18T12:06:48Z</dcterms:modified>
</cp:coreProperties>
</file>