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9144000" cy="5143500" type="screen16x9"/>
  <p:notesSz cx="6858000" cy="9144000"/>
  <p:embeddedFontLst>
    <p:embeddedFont>
      <p:font typeface="Roboto" panose="02000000000000000000" pitchFamily="2" charset="0"/>
      <p:regular r:id="rId32"/>
      <p:bold r:id="rId33"/>
      <p:italic r:id="rId34"/>
      <p:boldItalic r:id="rId35"/>
    </p:embeddedFont>
    <p:embeddedFont>
      <p:font typeface="Verdana" panose="020B0604030504040204" pitchFamily="34" charset="0"/>
      <p:regular r:id="rId36"/>
      <p:bold r:id="rId37"/>
      <p:italic r:id="rId38"/>
      <p:boldItalic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0" d="100"/>
          <a:sy n="150" d="100"/>
        </p:scale>
        <p:origin x="47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8.fntdata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4.fntdata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6f73a04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6f73a04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40d2cb0ec3_1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40d2cb0ec3_1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f0dfa08f0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f0dfa08f0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40d2cb0ec3_1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40d2cb0ec3_1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40d2cb0ec3_1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40d2cb0ec3_1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f0dfa08f0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f0dfa08f0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40d2cb0ec3_1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40d2cb0ec3_1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40d2cb0ec3_1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40d2cb0ec3_1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40d2cb0ec3_1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40d2cb0ec3_1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f0dfa08f0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f0dfa08f0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40d2cb0ec3_1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40d2cb0ec3_1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c6f73a04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c6f73a04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40d2cb0ec3_1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40d2cb0ec3_1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40d2cb0ec3_1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40d2cb0ec3_1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40d2cb0ec3_1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40d2cb0ec3_1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40d2cb0ec3_1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40d2cb0ec3_1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40d2cb0ec3_1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40d2cb0ec3_1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40d2cb0ec3_1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40d2cb0ec3_1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40d2cb0ec3_1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40d2cb0ec3_1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40d2cb0ec3_1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40d2cb0ec3_1_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40d2cb0ec3_1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40d2cb0ec3_1_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40d2cb0ec3_1_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40d2cb0ec3_1_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6f73a04f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6f73a04f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40d2cb0ec3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40d2cb0ec3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40d2cb0ec3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40d2cb0ec3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40d2cb0ec3_1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40d2cb0ec3_1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40d2cb0ec3_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40d2cb0ec3_1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40d2cb0ec3_1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40d2cb0ec3_1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40d2cb0ec3_1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40d2cb0ec3_1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4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title" hasCustomPrompt="1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0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terial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jsref/obj_events.asp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Events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Event handler</a:t>
            </a:r>
            <a:endParaRPr/>
          </a:p>
        </p:txBody>
      </p:sp>
      <p:sp>
        <p:nvSpPr>
          <p:cNvPr id="121" name="Google Shape;121;p22"/>
          <p:cNvSpPr txBox="1">
            <a:spLocks noGrp="1"/>
          </p:cNvSpPr>
          <p:nvPr>
            <p:ph type="body" idx="4294967295"/>
          </p:nvPr>
        </p:nvSpPr>
        <p:spPr>
          <a:xfrm>
            <a:off x="471900" y="741850"/>
            <a:ext cx="8222100" cy="419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dk2"/>
                </a:solidFill>
              </a:rPr>
              <a:t>Accessing the element: </a:t>
            </a:r>
            <a:r>
              <a:rPr lang="en" b="1">
                <a:solidFill>
                  <a:schemeClr val="dk2"/>
                </a:solidFill>
                <a:highlight>
                  <a:srgbClr val="FCE5CD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endParaRPr>
              <a:solidFill>
                <a:schemeClr val="dk2"/>
              </a:solidFill>
              <a:highlight>
                <a:srgbClr val="FCE5C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139700" lvl="0" indent="0" algn="l" rtl="0">
              <a:lnSpc>
                <a:spcPct val="11875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400">
              <a:solidFill>
                <a:schemeClr val="dk2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139700" lvl="0" indent="0" algn="l" rtl="0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2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139700" lvl="0" indent="0" algn="l" rtl="0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The value of this inside a handler is the element. The one which has the handler on it.</a:t>
            </a:r>
            <a:endParaRPr sz="1400">
              <a:solidFill>
                <a:schemeClr val="dk2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2"/>
              </a:solidFill>
            </a:endParaRPr>
          </a:p>
          <a:p>
            <a:pPr marL="0" marR="139700" lvl="0" indent="0" algn="l" rtl="0">
              <a:lnSpc>
                <a:spcPct val="11875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  <a:latin typeface="Verdana"/>
                <a:ea typeface="Verdana"/>
                <a:cs typeface="Verdana"/>
                <a:sym typeface="Verdana"/>
              </a:rPr>
              <a:t>&lt;</a:t>
            </a:r>
            <a:r>
              <a:rPr lang="en">
                <a:solidFill>
                  <a:srgbClr val="990055"/>
                </a:solidFill>
                <a:latin typeface="Verdana"/>
                <a:ea typeface="Verdana"/>
                <a:cs typeface="Verdana"/>
                <a:sym typeface="Verdana"/>
              </a:rPr>
              <a:t>button </a:t>
            </a:r>
            <a:r>
              <a:rPr lang="en">
                <a:solidFill>
                  <a:srgbClr val="669900"/>
                </a:solidFill>
                <a:latin typeface="Verdana"/>
                <a:ea typeface="Verdana"/>
                <a:cs typeface="Verdana"/>
                <a:sym typeface="Verdana"/>
              </a:rPr>
              <a:t>onclick</a:t>
            </a:r>
            <a:r>
              <a:rPr lang="en">
                <a:solidFill>
                  <a:srgbClr val="999999"/>
                </a:solidFill>
                <a:latin typeface="Verdana"/>
                <a:ea typeface="Verdana"/>
                <a:cs typeface="Verdana"/>
                <a:sym typeface="Verdana"/>
              </a:rPr>
              <a:t>="</a:t>
            </a:r>
            <a:r>
              <a:rPr lang="en">
                <a:solidFill>
                  <a:srgbClr val="0077AA"/>
                </a:solidFill>
                <a:latin typeface="Verdana"/>
                <a:ea typeface="Verdana"/>
                <a:cs typeface="Verdana"/>
                <a:sym typeface="Verdana"/>
              </a:rPr>
              <a:t>alert(this.innerHTML)</a:t>
            </a:r>
            <a:r>
              <a:rPr lang="en">
                <a:solidFill>
                  <a:srgbClr val="999999"/>
                </a:solidFill>
                <a:latin typeface="Verdana"/>
                <a:ea typeface="Verdana"/>
                <a:cs typeface="Verdana"/>
                <a:sym typeface="Verdana"/>
              </a:rPr>
              <a:t>"&gt;</a:t>
            </a:r>
            <a:r>
              <a:rPr lang="en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Click me</a:t>
            </a:r>
            <a:r>
              <a:rPr lang="en">
                <a:solidFill>
                  <a:srgbClr val="999999"/>
                </a:solidFill>
                <a:latin typeface="Verdana"/>
                <a:ea typeface="Verdana"/>
                <a:cs typeface="Verdana"/>
                <a:sym typeface="Verdana"/>
              </a:rPr>
              <a:t>&lt;/</a:t>
            </a:r>
            <a:r>
              <a:rPr lang="en">
                <a:solidFill>
                  <a:srgbClr val="990055"/>
                </a:solidFill>
                <a:latin typeface="Verdana"/>
                <a:ea typeface="Verdana"/>
                <a:cs typeface="Verdana"/>
                <a:sym typeface="Verdana"/>
              </a:rPr>
              <a:t>button</a:t>
            </a:r>
            <a:r>
              <a:rPr lang="en">
                <a:solidFill>
                  <a:srgbClr val="999999"/>
                </a:solidFill>
                <a:latin typeface="Verdana"/>
                <a:ea typeface="Verdana"/>
                <a:cs typeface="Verdana"/>
                <a:sym typeface="Verdana"/>
              </a:rPr>
              <a:t>&gt;</a:t>
            </a:r>
            <a:endParaRPr>
              <a:solidFill>
                <a:srgbClr val="999999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14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addEventListener</a:t>
            </a:r>
            <a:endParaRPr/>
          </a:p>
        </p:txBody>
      </p:sp>
      <p:sp>
        <p:nvSpPr>
          <p:cNvPr id="127" name="Google Shape;127;p23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The fundamental problem of the aforementioned ways to assign handlers – we can’t assign multiple handlers to one event.</a:t>
            </a:r>
            <a:endParaRPr>
              <a:solidFill>
                <a:schemeClr val="dk2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Web-standard developers understood that long ago and suggested an alternative way of managing handlers using special methods </a:t>
            </a:r>
            <a:r>
              <a:rPr lang="en" b="1">
                <a:solidFill>
                  <a:schemeClr val="dk2"/>
                </a:solidFill>
                <a:highlight>
                  <a:srgbClr val="FCE5CD"/>
                </a:highlight>
                <a:latin typeface="Courier New"/>
                <a:ea typeface="Courier New"/>
                <a:cs typeface="Courier New"/>
                <a:sym typeface="Courier New"/>
              </a:rPr>
              <a:t>addEventListener</a:t>
            </a:r>
            <a:r>
              <a:rPr lang="en" b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and </a:t>
            </a:r>
            <a:r>
              <a:rPr lang="en" b="1">
                <a:solidFill>
                  <a:schemeClr val="dk2"/>
                </a:solidFill>
                <a:highlight>
                  <a:srgbClr val="FCE5CD"/>
                </a:highlight>
                <a:latin typeface="Courier New"/>
                <a:ea typeface="Courier New"/>
                <a:cs typeface="Courier New"/>
                <a:sym typeface="Courier New"/>
              </a:rPr>
              <a:t>removeEventListener</a:t>
            </a:r>
            <a:r>
              <a:rPr lang="en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. They are free of such a problem.</a:t>
            </a:r>
            <a:endParaRPr>
              <a:solidFill>
                <a:schemeClr val="dk2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addEventListener syntax</a:t>
            </a:r>
            <a:endParaRPr/>
          </a:p>
        </p:txBody>
      </p:sp>
      <p:sp>
        <p:nvSpPr>
          <p:cNvPr id="133" name="Google Shape;133;p24"/>
          <p:cNvSpPr txBox="1">
            <a:spLocks noGrp="1"/>
          </p:cNvSpPr>
          <p:nvPr>
            <p:ph type="body" idx="4294967295"/>
          </p:nvPr>
        </p:nvSpPr>
        <p:spPr>
          <a:xfrm>
            <a:off x="471900" y="861950"/>
            <a:ext cx="8222100" cy="376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139700" lvl="0" indent="0" algn="l" rtl="0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element</a:t>
            </a:r>
            <a:r>
              <a:rPr lang="en">
                <a:solidFill>
                  <a:srgbClr val="999999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lang="en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addEventListener</a:t>
            </a:r>
            <a:r>
              <a:rPr lang="en">
                <a:solidFill>
                  <a:srgbClr val="999999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event</a:t>
            </a:r>
            <a:r>
              <a:rPr lang="en">
                <a:solidFill>
                  <a:srgbClr val="999999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lang="en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handler</a:t>
            </a:r>
            <a:r>
              <a:rPr lang="en">
                <a:solidFill>
                  <a:srgbClr val="999999"/>
                </a:solidFill>
                <a:latin typeface="Verdana"/>
                <a:ea typeface="Verdana"/>
                <a:cs typeface="Verdana"/>
                <a:sym typeface="Verdana"/>
              </a:rPr>
              <a:t>[,</a:t>
            </a:r>
            <a:r>
              <a:rPr lang="en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phase</a:t>
            </a:r>
            <a:r>
              <a:rPr lang="en">
                <a:solidFill>
                  <a:srgbClr val="999999"/>
                </a:solidFill>
                <a:latin typeface="Verdana"/>
                <a:ea typeface="Verdana"/>
                <a:cs typeface="Verdana"/>
                <a:sym typeface="Verdana"/>
              </a:rPr>
              <a:t>]);</a:t>
            </a:r>
            <a:endParaRPr>
              <a:solidFill>
                <a:schemeClr val="dk2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139700" lvl="0" indent="0" algn="l" rtl="0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element</a:t>
            </a:r>
            <a:r>
              <a:rPr lang="en">
                <a:solidFill>
                  <a:srgbClr val="999999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lang="en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removeEventListener</a:t>
            </a:r>
            <a:r>
              <a:rPr lang="en">
                <a:solidFill>
                  <a:srgbClr val="999999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event</a:t>
            </a:r>
            <a:r>
              <a:rPr lang="en">
                <a:solidFill>
                  <a:srgbClr val="999999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lang="en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handler</a:t>
            </a:r>
            <a:r>
              <a:rPr lang="en">
                <a:solidFill>
                  <a:srgbClr val="999999"/>
                </a:solidFill>
                <a:latin typeface="Verdana"/>
                <a:ea typeface="Verdana"/>
                <a:cs typeface="Verdana"/>
                <a:sym typeface="Verdana"/>
              </a:rPr>
              <a:t>[,</a:t>
            </a:r>
            <a:r>
              <a:rPr lang="en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phase</a:t>
            </a:r>
            <a:r>
              <a:rPr lang="en">
                <a:solidFill>
                  <a:srgbClr val="999999"/>
                </a:solidFill>
                <a:latin typeface="Verdana"/>
                <a:ea typeface="Verdana"/>
                <a:cs typeface="Verdana"/>
                <a:sym typeface="Verdana"/>
              </a:rPr>
              <a:t>]);</a:t>
            </a:r>
            <a:endParaRPr>
              <a:solidFill>
                <a:srgbClr val="999999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-----------------------------------------------------------------------------</a:t>
            </a:r>
            <a:endParaRPr>
              <a:solidFill>
                <a:schemeClr val="dk2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139700" lvl="0" indent="0" algn="l" rtl="0">
              <a:lnSpc>
                <a:spcPct val="11875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77AA"/>
                </a:solidFill>
                <a:latin typeface="Verdana"/>
                <a:ea typeface="Verdana"/>
                <a:cs typeface="Verdana"/>
                <a:sym typeface="Verdana"/>
              </a:rPr>
              <a:t>function</a:t>
            </a:r>
            <a:r>
              <a:rPr lang="en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handler</a:t>
            </a:r>
            <a:r>
              <a:rPr lang="en">
                <a:solidFill>
                  <a:srgbClr val="999999"/>
                </a:solidFill>
                <a:latin typeface="Verdana"/>
                <a:ea typeface="Verdana"/>
                <a:cs typeface="Verdana"/>
                <a:sym typeface="Verdana"/>
              </a:rPr>
              <a:t>()</a:t>
            </a:r>
            <a:r>
              <a:rPr lang="en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>
                <a:solidFill>
                  <a:srgbClr val="999999"/>
                </a:solidFill>
                <a:latin typeface="Verdana"/>
                <a:ea typeface="Verdana"/>
                <a:cs typeface="Verdana"/>
                <a:sym typeface="Verdana"/>
              </a:rPr>
              <a:t>{</a:t>
            </a:r>
            <a:r>
              <a:rPr lang="en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/>
            </a:r>
            <a:br>
              <a:rPr lang="en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 alert</a:t>
            </a:r>
            <a:r>
              <a:rPr lang="en">
                <a:solidFill>
                  <a:srgbClr val="999999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>
                <a:solidFill>
                  <a:srgbClr val="669900"/>
                </a:solidFill>
                <a:latin typeface="Verdana"/>
                <a:ea typeface="Verdana"/>
                <a:cs typeface="Verdana"/>
                <a:sym typeface="Verdana"/>
              </a:rPr>
              <a:t>'Thanks!'</a:t>
            </a:r>
            <a:r>
              <a:rPr lang="en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>
                <a:solidFill>
                  <a:srgbClr val="999999"/>
                </a:solidFill>
                <a:latin typeface="Verdana"/>
                <a:ea typeface="Verdana"/>
                <a:cs typeface="Verdana"/>
                <a:sym typeface="Verdana"/>
              </a:rPr>
              <a:t>);</a:t>
            </a:r>
            <a:r>
              <a:rPr lang="en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/>
            </a:r>
            <a:br>
              <a:rPr lang="en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>
                <a:solidFill>
                  <a:srgbClr val="999999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  <a:r>
              <a:rPr lang="en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/>
            </a:r>
            <a:br>
              <a:rPr lang="en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/>
            </a:r>
            <a:br>
              <a:rPr lang="en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input</a:t>
            </a:r>
            <a:r>
              <a:rPr lang="en">
                <a:solidFill>
                  <a:srgbClr val="999999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lang="en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addEventListener</a:t>
            </a:r>
            <a:r>
              <a:rPr lang="en">
                <a:solidFill>
                  <a:srgbClr val="999999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">
                <a:solidFill>
                  <a:srgbClr val="669900"/>
                </a:solidFill>
                <a:latin typeface="Verdana"/>
                <a:ea typeface="Verdana"/>
                <a:cs typeface="Verdana"/>
                <a:sym typeface="Verdana"/>
              </a:rPr>
              <a:t>"click"</a:t>
            </a:r>
            <a:r>
              <a:rPr lang="en">
                <a:solidFill>
                  <a:srgbClr val="999999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lang="en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handler</a:t>
            </a:r>
            <a:r>
              <a:rPr lang="en">
                <a:solidFill>
                  <a:srgbClr val="999999"/>
                </a:solidFill>
                <a:latin typeface="Verdana"/>
                <a:ea typeface="Verdana"/>
                <a:cs typeface="Verdana"/>
                <a:sym typeface="Verdana"/>
              </a:rPr>
              <a:t>);</a:t>
            </a:r>
            <a:r>
              <a:rPr lang="en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/>
            </a:r>
            <a:br>
              <a:rPr lang="en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>
                <a:solidFill>
                  <a:srgbClr val="708090"/>
                </a:solidFill>
                <a:latin typeface="Verdana"/>
                <a:ea typeface="Verdana"/>
                <a:cs typeface="Verdana"/>
                <a:sym typeface="Verdana"/>
              </a:rPr>
              <a:t>// ....</a:t>
            </a:r>
            <a:r>
              <a:rPr lang="en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/>
            </a:r>
            <a:br>
              <a:rPr lang="en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input</a:t>
            </a:r>
            <a:r>
              <a:rPr lang="en">
                <a:solidFill>
                  <a:srgbClr val="999999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lang="en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removeEventListener</a:t>
            </a:r>
            <a:r>
              <a:rPr lang="en">
                <a:solidFill>
                  <a:srgbClr val="999999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">
                <a:solidFill>
                  <a:srgbClr val="669900"/>
                </a:solidFill>
                <a:latin typeface="Verdana"/>
                <a:ea typeface="Verdana"/>
                <a:cs typeface="Verdana"/>
                <a:sym typeface="Verdana"/>
              </a:rPr>
              <a:t>"click"</a:t>
            </a:r>
            <a:r>
              <a:rPr lang="en">
                <a:solidFill>
                  <a:srgbClr val="999999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lang="en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handler</a:t>
            </a:r>
            <a:r>
              <a:rPr lang="en">
                <a:solidFill>
                  <a:srgbClr val="999999"/>
                </a:solidFill>
                <a:latin typeface="Verdana"/>
                <a:ea typeface="Verdana"/>
                <a:cs typeface="Verdana"/>
                <a:sym typeface="Verdana"/>
              </a:rPr>
              <a:t>);</a:t>
            </a:r>
            <a:endParaRPr>
              <a:solidFill>
                <a:srgbClr val="999999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>
              <a:solidFill>
                <a:schemeClr val="dk2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Multiple event handlers</a:t>
            </a:r>
            <a:endParaRPr/>
          </a:p>
        </p:txBody>
      </p:sp>
      <p:sp>
        <p:nvSpPr>
          <p:cNvPr id="139" name="Google Shape;139;p25"/>
          <p:cNvSpPr txBox="1">
            <a:spLocks noGrp="1"/>
          </p:cNvSpPr>
          <p:nvPr>
            <p:ph type="body" idx="4294967295"/>
          </p:nvPr>
        </p:nvSpPr>
        <p:spPr>
          <a:xfrm>
            <a:off x="471900" y="861950"/>
            <a:ext cx="8222100" cy="376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139700" lvl="0" indent="0" algn="l" rtl="0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999999"/>
                </a:solidFill>
                <a:latin typeface="Verdana"/>
                <a:ea typeface="Verdana"/>
                <a:cs typeface="Verdana"/>
                <a:sym typeface="Verdana"/>
              </a:rPr>
              <a:t>&lt;</a:t>
            </a:r>
            <a:r>
              <a:rPr lang="en" sz="1400">
                <a:solidFill>
                  <a:srgbClr val="990055"/>
                </a:solidFill>
                <a:latin typeface="Verdana"/>
                <a:ea typeface="Verdana"/>
                <a:cs typeface="Verdana"/>
                <a:sym typeface="Verdana"/>
              </a:rPr>
              <a:t>input </a:t>
            </a:r>
            <a:r>
              <a:rPr lang="en" sz="1400">
                <a:solidFill>
                  <a:srgbClr val="669900"/>
                </a:solidFill>
                <a:latin typeface="Verdana"/>
                <a:ea typeface="Verdana"/>
                <a:cs typeface="Verdana"/>
                <a:sym typeface="Verdana"/>
              </a:rPr>
              <a:t>id</a:t>
            </a:r>
            <a:r>
              <a:rPr lang="en" sz="1400">
                <a:solidFill>
                  <a:srgbClr val="999999"/>
                </a:solidFill>
                <a:latin typeface="Verdana"/>
                <a:ea typeface="Verdana"/>
                <a:cs typeface="Verdana"/>
                <a:sym typeface="Verdana"/>
              </a:rPr>
              <a:t>="</a:t>
            </a:r>
            <a:r>
              <a:rPr lang="en" sz="1400">
                <a:solidFill>
                  <a:srgbClr val="0077AA"/>
                </a:solidFill>
                <a:latin typeface="Verdana"/>
                <a:ea typeface="Verdana"/>
                <a:cs typeface="Verdana"/>
                <a:sym typeface="Verdana"/>
              </a:rPr>
              <a:t>elem</a:t>
            </a:r>
            <a:r>
              <a:rPr lang="en" sz="1400">
                <a:solidFill>
                  <a:srgbClr val="999999"/>
                </a:solidFill>
                <a:latin typeface="Verdana"/>
                <a:ea typeface="Verdana"/>
                <a:cs typeface="Verdana"/>
                <a:sym typeface="Verdana"/>
              </a:rPr>
              <a:t>"</a:t>
            </a:r>
            <a:r>
              <a:rPr lang="en" sz="1400">
                <a:solidFill>
                  <a:srgbClr val="990055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400">
                <a:solidFill>
                  <a:srgbClr val="669900"/>
                </a:solidFill>
                <a:latin typeface="Verdana"/>
                <a:ea typeface="Verdana"/>
                <a:cs typeface="Verdana"/>
                <a:sym typeface="Verdana"/>
              </a:rPr>
              <a:t>type</a:t>
            </a:r>
            <a:r>
              <a:rPr lang="en" sz="1400">
                <a:solidFill>
                  <a:srgbClr val="999999"/>
                </a:solidFill>
                <a:latin typeface="Verdana"/>
                <a:ea typeface="Verdana"/>
                <a:cs typeface="Verdana"/>
                <a:sym typeface="Verdana"/>
              </a:rPr>
              <a:t>="</a:t>
            </a:r>
            <a:r>
              <a:rPr lang="en" sz="1400">
                <a:solidFill>
                  <a:srgbClr val="0077AA"/>
                </a:solidFill>
                <a:latin typeface="Verdana"/>
                <a:ea typeface="Verdana"/>
                <a:cs typeface="Verdana"/>
                <a:sym typeface="Verdana"/>
              </a:rPr>
              <a:t>button</a:t>
            </a:r>
            <a:r>
              <a:rPr lang="en" sz="1400">
                <a:solidFill>
                  <a:srgbClr val="999999"/>
                </a:solidFill>
                <a:latin typeface="Verdana"/>
                <a:ea typeface="Verdana"/>
                <a:cs typeface="Verdana"/>
                <a:sym typeface="Verdana"/>
              </a:rPr>
              <a:t>"</a:t>
            </a:r>
            <a:r>
              <a:rPr lang="en" sz="1400">
                <a:solidFill>
                  <a:srgbClr val="990055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400">
                <a:solidFill>
                  <a:srgbClr val="669900"/>
                </a:solidFill>
                <a:latin typeface="Verdana"/>
                <a:ea typeface="Verdana"/>
                <a:cs typeface="Verdana"/>
                <a:sym typeface="Verdana"/>
              </a:rPr>
              <a:t>value</a:t>
            </a:r>
            <a:r>
              <a:rPr lang="en" sz="1400">
                <a:solidFill>
                  <a:srgbClr val="999999"/>
                </a:solidFill>
                <a:latin typeface="Verdana"/>
                <a:ea typeface="Verdana"/>
                <a:cs typeface="Verdana"/>
                <a:sym typeface="Verdana"/>
              </a:rPr>
              <a:t>="</a:t>
            </a:r>
            <a:r>
              <a:rPr lang="en" sz="1400">
                <a:solidFill>
                  <a:srgbClr val="0077AA"/>
                </a:solidFill>
                <a:latin typeface="Verdana"/>
                <a:ea typeface="Verdana"/>
                <a:cs typeface="Verdana"/>
                <a:sym typeface="Verdana"/>
              </a:rPr>
              <a:t>Click me</a:t>
            </a:r>
            <a:r>
              <a:rPr lang="en" sz="1400">
                <a:solidFill>
                  <a:srgbClr val="999999"/>
                </a:solidFill>
                <a:latin typeface="Verdana"/>
                <a:ea typeface="Verdana"/>
                <a:cs typeface="Verdana"/>
                <a:sym typeface="Verdana"/>
              </a:rPr>
              <a:t>"/&gt;</a:t>
            </a:r>
            <a:r>
              <a:rPr lang="en"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/>
            </a:r>
            <a:br>
              <a:rPr lang="en"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/>
            </a:r>
            <a:br>
              <a:rPr lang="en"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400">
                <a:solidFill>
                  <a:srgbClr val="999999"/>
                </a:solidFill>
                <a:latin typeface="Verdana"/>
                <a:ea typeface="Verdana"/>
                <a:cs typeface="Verdana"/>
                <a:sym typeface="Verdana"/>
              </a:rPr>
              <a:t>&lt;</a:t>
            </a:r>
            <a:r>
              <a:rPr lang="en" sz="1400">
                <a:solidFill>
                  <a:srgbClr val="990055"/>
                </a:solidFill>
                <a:latin typeface="Verdana"/>
                <a:ea typeface="Verdana"/>
                <a:cs typeface="Verdana"/>
                <a:sym typeface="Verdana"/>
              </a:rPr>
              <a:t>script</a:t>
            </a:r>
            <a:r>
              <a:rPr lang="en" sz="1400">
                <a:solidFill>
                  <a:srgbClr val="999999"/>
                </a:solidFill>
                <a:latin typeface="Verdana"/>
                <a:ea typeface="Verdana"/>
                <a:cs typeface="Verdana"/>
                <a:sym typeface="Verdana"/>
              </a:rPr>
              <a:t>&gt;</a:t>
            </a:r>
            <a:r>
              <a:rPr lang="en"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/>
            </a:r>
            <a:br>
              <a:rPr lang="en"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 </a:t>
            </a:r>
            <a:r>
              <a:rPr lang="en" sz="1400">
                <a:solidFill>
                  <a:srgbClr val="0077AA"/>
                </a:solidFill>
                <a:latin typeface="Verdana"/>
                <a:ea typeface="Verdana"/>
                <a:cs typeface="Verdana"/>
                <a:sym typeface="Verdana"/>
              </a:rPr>
              <a:t>function</a:t>
            </a:r>
            <a:r>
              <a:rPr lang="en"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handler1</a:t>
            </a:r>
            <a:r>
              <a:rPr lang="en" sz="1400">
                <a:solidFill>
                  <a:srgbClr val="999999"/>
                </a:solidFill>
                <a:latin typeface="Verdana"/>
                <a:ea typeface="Verdana"/>
                <a:cs typeface="Verdana"/>
                <a:sym typeface="Verdana"/>
              </a:rPr>
              <a:t>()</a:t>
            </a:r>
            <a:r>
              <a:rPr lang="en"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400">
                <a:solidFill>
                  <a:srgbClr val="999999"/>
                </a:solidFill>
                <a:latin typeface="Verdana"/>
                <a:ea typeface="Verdana"/>
                <a:cs typeface="Verdana"/>
                <a:sym typeface="Verdana"/>
              </a:rPr>
              <a:t>{</a:t>
            </a:r>
            <a:r>
              <a:rPr lang="en"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/>
            </a:r>
            <a:br>
              <a:rPr lang="en"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   alert</a:t>
            </a:r>
            <a:r>
              <a:rPr lang="en" sz="1400">
                <a:solidFill>
                  <a:srgbClr val="999999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" sz="1400">
                <a:solidFill>
                  <a:srgbClr val="669900"/>
                </a:solidFill>
                <a:latin typeface="Verdana"/>
                <a:ea typeface="Verdana"/>
                <a:cs typeface="Verdana"/>
                <a:sym typeface="Verdana"/>
              </a:rPr>
              <a:t>'Thanks!'</a:t>
            </a:r>
            <a:r>
              <a:rPr lang="en" sz="1400">
                <a:solidFill>
                  <a:srgbClr val="999999"/>
                </a:solidFill>
                <a:latin typeface="Verdana"/>
                <a:ea typeface="Verdana"/>
                <a:cs typeface="Verdana"/>
                <a:sym typeface="Verdana"/>
              </a:rPr>
              <a:t>);</a:t>
            </a:r>
            <a:r>
              <a:rPr lang="en"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/>
            </a:r>
            <a:br>
              <a:rPr lang="en"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 </a:t>
            </a:r>
            <a:r>
              <a:rPr lang="en" sz="1400">
                <a:solidFill>
                  <a:srgbClr val="999999"/>
                </a:solidFill>
                <a:latin typeface="Verdana"/>
                <a:ea typeface="Verdana"/>
                <a:cs typeface="Verdana"/>
                <a:sym typeface="Verdana"/>
              </a:rPr>
              <a:t>};</a:t>
            </a:r>
            <a:r>
              <a:rPr lang="en"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/>
            </a:r>
            <a:br>
              <a:rPr lang="en"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/>
            </a:r>
            <a:br>
              <a:rPr lang="en"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 </a:t>
            </a:r>
            <a:r>
              <a:rPr lang="en" sz="1400">
                <a:solidFill>
                  <a:srgbClr val="0077AA"/>
                </a:solidFill>
                <a:latin typeface="Verdana"/>
                <a:ea typeface="Verdana"/>
                <a:cs typeface="Verdana"/>
                <a:sym typeface="Verdana"/>
              </a:rPr>
              <a:t>function</a:t>
            </a:r>
            <a:r>
              <a:rPr lang="en"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handler2</a:t>
            </a:r>
            <a:r>
              <a:rPr lang="en" sz="1400">
                <a:solidFill>
                  <a:srgbClr val="999999"/>
                </a:solidFill>
                <a:latin typeface="Verdana"/>
                <a:ea typeface="Verdana"/>
                <a:cs typeface="Verdana"/>
                <a:sym typeface="Verdana"/>
              </a:rPr>
              <a:t>()</a:t>
            </a:r>
            <a:r>
              <a:rPr lang="en"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400">
                <a:solidFill>
                  <a:srgbClr val="999999"/>
                </a:solidFill>
                <a:latin typeface="Verdana"/>
                <a:ea typeface="Verdana"/>
                <a:cs typeface="Verdana"/>
                <a:sym typeface="Verdana"/>
              </a:rPr>
              <a:t>{</a:t>
            </a:r>
            <a:r>
              <a:rPr lang="en"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/>
            </a:r>
            <a:br>
              <a:rPr lang="en"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   alert</a:t>
            </a:r>
            <a:r>
              <a:rPr lang="en" sz="1400">
                <a:solidFill>
                  <a:srgbClr val="999999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" sz="1400">
                <a:solidFill>
                  <a:srgbClr val="669900"/>
                </a:solidFill>
                <a:latin typeface="Verdana"/>
                <a:ea typeface="Verdana"/>
                <a:cs typeface="Verdana"/>
                <a:sym typeface="Verdana"/>
              </a:rPr>
              <a:t>'Thanks again!'</a:t>
            </a:r>
            <a:r>
              <a:rPr lang="en" sz="1400">
                <a:solidFill>
                  <a:srgbClr val="999999"/>
                </a:solidFill>
                <a:latin typeface="Verdana"/>
                <a:ea typeface="Verdana"/>
                <a:cs typeface="Verdana"/>
                <a:sym typeface="Verdana"/>
              </a:rPr>
              <a:t>);</a:t>
            </a:r>
            <a:r>
              <a:rPr lang="en"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/>
            </a:r>
            <a:br>
              <a:rPr lang="en"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 </a:t>
            </a:r>
            <a:r>
              <a:rPr lang="en" sz="1400">
                <a:solidFill>
                  <a:srgbClr val="999999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  <a:r>
              <a:rPr lang="en"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/>
            </a:r>
            <a:br>
              <a:rPr lang="en"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/>
            </a:r>
            <a:br>
              <a:rPr lang="en"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 elem</a:t>
            </a:r>
            <a:r>
              <a:rPr lang="en" sz="1400">
                <a:solidFill>
                  <a:srgbClr val="999999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lang="en"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onclick </a:t>
            </a:r>
            <a:r>
              <a:rPr lang="en" sz="1400">
                <a:solidFill>
                  <a:srgbClr val="A67F59"/>
                </a:solidFill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lang="en"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400">
                <a:solidFill>
                  <a:srgbClr val="999999"/>
                </a:solidFill>
                <a:latin typeface="Verdana"/>
                <a:ea typeface="Verdana"/>
                <a:cs typeface="Verdana"/>
                <a:sym typeface="Verdana"/>
              </a:rPr>
              <a:t>()</a:t>
            </a:r>
            <a:r>
              <a:rPr lang="en"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400">
                <a:solidFill>
                  <a:srgbClr val="A67F59"/>
                </a:solidFill>
                <a:latin typeface="Verdana"/>
                <a:ea typeface="Verdana"/>
                <a:cs typeface="Verdana"/>
                <a:sym typeface="Verdana"/>
              </a:rPr>
              <a:t>=&gt;</a:t>
            </a:r>
            <a:r>
              <a:rPr lang="en"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alert</a:t>
            </a:r>
            <a:r>
              <a:rPr lang="en" sz="1400">
                <a:solidFill>
                  <a:srgbClr val="999999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" sz="1400">
                <a:solidFill>
                  <a:srgbClr val="669900"/>
                </a:solidFill>
                <a:latin typeface="Verdana"/>
                <a:ea typeface="Verdana"/>
                <a:cs typeface="Verdana"/>
                <a:sym typeface="Verdana"/>
              </a:rPr>
              <a:t>"Hello"</a:t>
            </a:r>
            <a:r>
              <a:rPr lang="en" sz="1400">
                <a:solidFill>
                  <a:srgbClr val="999999"/>
                </a:solidFill>
                <a:latin typeface="Verdana"/>
                <a:ea typeface="Verdana"/>
                <a:cs typeface="Verdana"/>
                <a:sym typeface="Verdana"/>
              </a:rPr>
              <a:t>);</a:t>
            </a:r>
            <a:r>
              <a:rPr lang="en"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/>
            </a:r>
            <a:br>
              <a:rPr lang="en"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 elem</a:t>
            </a:r>
            <a:r>
              <a:rPr lang="en" sz="1400">
                <a:solidFill>
                  <a:srgbClr val="999999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lang="en"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addEventListener</a:t>
            </a:r>
            <a:r>
              <a:rPr lang="en" sz="1400">
                <a:solidFill>
                  <a:srgbClr val="999999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" sz="1400">
                <a:solidFill>
                  <a:srgbClr val="669900"/>
                </a:solidFill>
                <a:latin typeface="Verdana"/>
                <a:ea typeface="Verdana"/>
                <a:cs typeface="Verdana"/>
                <a:sym typeface="Verdana"/>
              </a:rPr>
              <a:t>"click"</a:t>
            </a:r>
            <a:r>
              <a:rPr lang="en" sz="1400">
                <a:solidFill>
                  <a:srgbClr val="999999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lang="en"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handler1</a:t>
            </a:r>
            <a:r>
              <a:rPr lang="en" sz="1400">
                <a:solidFill>
                  <a:srgbClr val="999999"/>
                </a:solidFill>
                <a:latin typeface="Verdana"/>
                <a:ea typeface="Verdana"/>
                <a:cs typeface="Verdana"/>
                <a:sym typeface="Verdana"/>
              </a:rPr>
              <a:t>);</a:t>
            </a:r>
            <a:r>
              <a:rPr lang="en"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400">
                <a:solidFill>
                  <a:srgbClr val="708090"/>
                </a:solidFill>
                <a:latin typeface="Verdana"/>
                <a:ea typeface="Verdana"/>
                <a:cs typeface="Verdana"/>
                <a:sym typeface="Verdana"/>
              </a:rPr>
              <a:t>// Thanks!</a:t>
            </a:r>
            <a:r>
              <a:rPr lang="en"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/>
            </a:r>
            <a:br>
              <a:rPr lang="en"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 elem</a:t>
            </a:r>
            <a:r>
              <a:rPr lang="en" sz="1400">
                <a:solidFill>
                  <a:srgbClr val="999999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lang="en"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addEventListener</a:t>
            </a:r>
            <a:r>
              <a:rPr lang="en" sz="1400">
                <a:solidFill>
                  <a:srgbClr val="999999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" sz="1400">
                <a:solidFill>
                  <a:srgbClr val="669900"/>
                </a:solidFill>
                <a:latin typeface="Verdana"/>
                <a:ea typeface="Verdana"/>
                <a:cs typeface="Verdana"/>
                <a:sym typeface="Verdana"/>
              </a:rPr>
              <a:t>"click"</a:t>
            </a:r>
            <a:r>
              <a:rPr lang="en" sz="1400">
                <a:solidFill>
                  <a:srgbClr val="999999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lang="en"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handler2</a:t>
            </a:r>
            <a:r>
              <a:rPr lang="en" sz="1400">
                <a:solidFill>
                  <a:srgbClr val="999999"/>
                </a:solidFill>
                <a:latin typeface="Verdana"/>
                <a:ea typeface="Verdana"/>
                <a:cs typeface="Verdana"/>
                <a:sym typeface="Verdana"/>
              </a:rPr>
              <a:t>);</a:t>
            </a:r>
            <a:r>
              <a:rPr lang="en"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400">
                <a:solidFill>
                  <a:srgbClr val="708090"/>
                </a:solidFill>
                <a:latin typeface="Verdana"/>
                <a:ea typeface="Verdana"/>
                <a:cs typeface="Verdana"/>
                <a:sym typeface="Verdana"/>
              </a:rPr>
              <a:t>// Thanks again!</a:t>
            </a:r>
            <a:r>
              <a:rPr lang="en"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/>
            </a:r>
            <a:br>
              <a:rPr lang="en"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400">
                <a:solidFill>
                  <a:srgbClr val="999999"/>
                </a:solidFill>
                <a:latin typeface="Verdana"/>
                <a:ea typeface="Verdana"/>
                <a:cs typeface="Verdana"/>
                <a:sym typeface="Verdana"/>
              </a:rPr>
              <a:t>&lt;/</a:t>
            </a:r>
            <a:r>
              <a:rPr lang="en" sz="1400">
                <a:solidFill>
                  <a:srgbClr val="990055"/>
                </a:solidFill>
                <a:latin typeface="Verdana"/>
                <a:ea typeface="Verdana"/>
                <a:cs typeface="Verdana"/>
                <a:sym typeface="Verdana"/>
              </a:rPr>
              <a:t>script</a:t>
            </a:r>
            <a:r>
              <a:rPr lang="en" sz="1400">
                <a:solidFill>
                  <a:srgbClr val="999999"/>
                </a:solidFill>
                <a:latin typeface="Verdana"/>
                <a:ea typeface="Verdana"/>
                <a:cs typeface="Verdana"/>
                <a:sym typeface="Verdana"/>
              </a:rPr>
              <a:t>&gt;</a:t>
            </a:r>
            <a:endParaRPr sz="1400">
              <a:solidFill>
                <a:srgbClr val="999999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139700" lvl="0" indent="0" algn="l" rtl="0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1400">
              <a:solidFill>
                <a:schemeClr val="dk2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6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Event object</a:t>
            </a:r>
            <a:endParaRPr/>
          </a:p>
        </p:txBody>
      </p:sp>
      <p:sp>
        <p:nvSpPr>
          <p:cNvPr id="145" name="Google Shape;145;p26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To properly handle an event we’d want to know more about what’s happened. Not just a “click” or a “keypress”, but what were the pointer coordinates? Which key was pressed? And so on.</a:t>
            </a:r>
            <a:endParaRPr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When an event happens, the browser creates an event object, puts details into it and passes it as an argument to the handler.</a:t>
            </a:r>
            <a:endParaRPr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7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Event object</a:t>
            </a:r>
            <a:endParaRPr/>
          </a:p>
        </p:txBody>
      </p:sp>
      <p:sp>
        <p:nvSpPr>
          <p:cNvPr id="151" name="Google Shape;151;p27"/>
          <p:cNvSpPr txBox="1">
            <a:spLocks noGrp="1"/>
          </p:cNvSpPr>
          <p:nvPr>
            <p:ph type="body" idx="4294967295"/>
          </p:nvPr>
        </p:nvSpPr>
        <p:spPr>
          <a:xfrm>
            <a:off x="471900" y="883150"/>
            <a:ext cx="8222100" cy="374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139700" lvl="0" indent="0" algn="l" rtl="0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  <a:latin typeface="Verdana"/>
                <a:ea typeface="Verdana"/>
                <a:cs typeface="Verdana"/>
                <a:sym typeface="Verdana"/>
              </a:rPr>
              <a:t>&lt;</a:t>
            </a:r>
            <a:r>
              <a:rPr lang="en">
                <a:solidFill>
                  <a:srgbClr val="990055"/>
                </a:solidFill>
                <a:latin typeface="Verdana"/>
                <a:ea typeface="Verdana"/>
                <a:cs typeface="Verdana"/>
                <a:sym typeface="Verdana"/>
              </a:rPr>
              <a:t>input </a:t>
            </a:r>
            <a:r>
              <a:rPr lang="en">
                <a:solidFill>
                  <a:srgbClr val="669900"/>
                </a:solidFill>
                <a:latin typeface="Verdana"/>
                <a:ea typeface="Verdana"/>
                <a:cs typeface="Verdana"/>
                <a:sym typeface="Verdana"/>
              </a:rPr>
              <a:t>type</a:t>
            </a:r>
            <a:r>
              <a:rPr lang="en">
                <a:solidFill>
                  <a:srgbClr val="999999"/>
                </a:solidFill>
                <a:latin typeface="Verdana"/>
                <a:ea typeface="Verdana"/>
                <a:cs typeface="Verdana"/>
                <a:sym typeface="Verdana"/>
              </a:rPr>
              <a:t>="</a:t>
            </a:r>
            <a:r>
              <a:rPr lang="en">
                <a:solidFill>
                  <a:srgbClr val="0077AA"/>
                </a:solidFill>
                <a:latin typeface="Verdana"/>
                <a:ea typeface="Verdana"/>
                <a:cs typeface="Verdana"/>
                <a:sym typeface="Verdana"/>
              </a:rPr>
              <a:t>button</a:t>
            </a:r>
            <a:r>
              <a:rPr lang="en">
                <a:solidFill>
                  <a:srgbClr val="999999"/>
                </a:solidFill>
                <a:latin typeface="Verdana"/>
                <a:ea typeface="Verdana"/>
                <a:cs typeface="Verdana"/>
                <a:sym typeface="Verdana"/>
              </a:rPr>
              <a:t>"</a:t>
            </a:r>
            <a:r>
              <a:rPr lang="en">
                <a:solidFill>
                  <a:srgbClr val="990055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>
                <a:solidFill>
                  <a:srgbClr val="669900"/>
                </a:solidFill>
                <a:latin typeface="Verdana"/>
                <a:ea typeface="Verdana"/>
                <a:cs typeface="Verdana"/>
                <a:sym typeface="Verdana"/>
              </a:rPr>
              <a:t>value</a:t>
            </a:r>
            <a:r>
              <a:rPr lang="en">
                <a:solidFill>
                  <a:srgbClr val="999999"/>
                </a:solidFill>
                <a:latin typeface="Verdana"/>
                <a:ea typeface="Verdana"/>
                <a:cs typeface="Verdana"/>
                <a:sym typeface="Verdana"/>
              </a:rPr>
              <a:t>="</a:t>
            </a:r>
            <a:r>
              <a:rPr lang="en">
                <a:solidFill>
                  <a:srgbClr val="0077AA"/>
                </a:solidFill>
                <a:latin typeface="Verdana"/>
                <a:ea typeface="Verdana"/>
                <a:cs typeface="Verdana"/>
                <a:sym typeface="Verdana"/>
              </a:rPr>
              <a:t>Click me</a:t>
            </a:r>
            <a:r>
              <a:rPr lang="en">
                <a:solidFill>
                  <a:srgbClr val="999999"/>
                </a:solidFill>
                <a:latin typeface="Verdana"/>
                <a:ea typeface="Verdana"/>
                <a:cs typeface="Verdana"/>
                <a:sym typeface="Verdana"/>
              </a:rPr>
              <a:t>"</a:t>
            </a:r>
            <a:r>
              <a:rPr lang="en">
                <a:solidFill>
                  <a:srgbClr val="990055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>
                <a:solidFill>
                  <a:srgbClr val="669900"/>
                </a:solidFill>
                <a:latin typeface="Verdana"/>
                <a:ea typeface="Verdana"/>
                <a:cs typeface="Verdana"/>
                <a:sym typeface="Verdana"/>
              </a:rPr>
              <a:t>id</a:t>
            </a:r>
            <a:r>
              <a:rPr lang="en">
                <a:solidFill>
                  <a:srgbClr val="999999"/>
                </a:solidFill>
                <a:latin typeface="Verdana"/>
                <a:ea typeface="Verdana"/>
                <a:cs typeface="Verdana"/>
                <a:sym typeface="Verdana"/>
              </a:rPr>
              <a:t>="</a:t>
            </a:r>
            <a:r>
              <a:rPr lang="en">
                <a:solidFill>
                  <a:srgbClr val="0077AA"/>
                </a:solidFill>
                <a:latin typeface="Verdana"/>
                <a:ea typeface="Verdana"/>
                <a:cs typeface="Verdana"/>
                <a:sym typeface="Verdana"/>
              </a:rPr>
              <a:t>elem</a:t>
            </a:r>
            <a:r>
              <a:rPr lang="en">
                <a:solidFill>
                  <a:srgbClr val="999999"/>
                </a:solidFill>
                <a:latin typeface="Verdana"/>
                <a:ea typeface="Verdana"/>
                <a:cs typeface="Verdana"/>
                <a:sym typeface="Verdana"/>
              </a:rPr>
              <a:t>"&gt;</a:t>
            </a:r>
            <a:r>
              <a:rPr lang="en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/>
            </a:r>
            <a:br>
              <a:rPr lang="en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/>
            </a:r>
            <a:br>
              <a:rPr lang="en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>
                <a:solidFill>
                  <a:srgbClr val="999999"/>
                </a:solidFill>
                <a:latin typeface="Verdana"/>
                <a:ea typeface="Verdana"/>
                <a:cs typeface="Verdana"/>
                <a:sym typeface="Verdana"/>
              </a:rPr>
              <a:t>&lt;</a:t>
            </a:r>
            <a:r>
              <a:rPr lang="en">
                <a:solidFill>
                  <a:srgbClr val="990055"/>
                </a:solidFill>
                <a:latin typeface="Verdana"/>
                <a:ea typeface="Verdana"/>
                <a:cs typeface="Verdana"/>
                <a:sym typeface="Verdana"/>
              </a:rPr>
              <a:t>script</a:t>
            </a:r>
            <a:r>
              <a:rPr lang="en">
                <a:solidFill>
                  <a:srgbClr val="999999"/>
                </a:solidFill>
                <a:latin typeface="Verdana"/>
                <a:ea typeface="Verdana"/>
                <a:cs typeface="Verdana"/>
                <a:sym typeface="Verdana"/>
              </a:rPr>
              <a:t>&gt;</a:t>
            </a:r>
            <a:r>
              <a:rPr lang="en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/>
            </a:r>
            <a:br>
              <a:rPr lang="en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  elem</a:t>
            </a:r>
            <a:r>
              <a:rPr lang="en">
                <a:solidFill>
                  <a:srgbClr val="999999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lang="en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onclick </a:t>
            </a:r>
            <a:r>
              <a:rPr lang="en">
                <a:solidFill>
                  <a:srgbClr val="A67F59"/>
                </a:solidFill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lang="en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>
                <a:solidFill>
                  <a:srgbClr val="0077AA"/>
                </a:solidFill>
                <a:latin typeface="Verdana"/>
                <a:ea typeface="Verdana"/>
                <a:cs typeface="Verdana"/>
                <a:sym typeface="Verdana"/>
              </a:rPr>
              <a:t>function</a:t>
            </a:r>
            <a:r>
              <a:rPr lang="en">
                <a:solidFill>
                  <a:srgbClr val="999999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event</a:t>
            </a:r>
            <a:r>
              <a:rPr lang="en">
                <a:solidFill>
                  <a:srgbClr val="999999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  <a:r>
              <a:rPr lang="en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>
                <a:solidFill>
                  <a:srgbClr val="999999"/>
                </a:solidFill>
                <a:latin typeface="Verdana"/>
                <a:ea typeface="Verdana"/>
                <a:cs typeface="Verdana"/>
                <a:sym typeface="Verdana"/>
              </a:rPr>
              <a:t>{</a:t>
            </a:r>
            <a:r>
              <a:rPr lang="en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/>
            </a:r>
            <a:br>
              <a:rPr lang="en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     </a:t>
            </a:r>
            <a:r>
              <a:rPr lang="en">
                <a:solidFill>
                  <a:srgbClr val="708090"/>
                </a:solidFill>
                <a:latin typeface="Verdana"/>
                <a:ea typeface="Verdana"/>
                <a:cs typeface="Verdana"/>
                <a:sym typeface="Verdana"/>
              </a:rPr>
              <a:t>// show event type, element and coordinates of the click</a:t>
            </a:r>
            <a:r>
              <a:rPr lang="en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/>
            </a:r>
            <a:br>
              <a:rPr lang="en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     alert</a:t>
            </a:r>
            <a:r>
              <a:rPr lang="en">
                <a:solidFill>
                  <a:srgbClr val="999999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event</a:t>
            </a:r>
            <a:r>
              <a:rPr lang="en">
                <a:solidFill>
                  <a:srgbClr val="999999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lang="en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type </a:t>
            </a:r>
            <a:r>
              <a:rPr lang="en">
                <a:solidFill>
                  <a:srgbClr val="A67F59"/>
                </a:solidFill>
                <a:latin typeface="Verdana"/>
                <a:ea typeface="Verdana"/>
                <a:cs typeface="Verdana"/>
                <a:sym typeface="Verdana"/>
              </a:rPr>
              <a:t>+</a:t>
            </a:r>
            <a:r>
              <a:rPr lang="en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>
                <a:solidFill>
                  <a:srgbClr val="669900"/>
                </a:solidFill>
                <a:latin typeface="Verdana"/>
                <a:ea typeface="Verdana"/>
                <a:cs typeface="Verdana"/>
                <a:sym typeface="Verdana"/>
              </a:rPr>
              <a:t>" at "</a:t>
            </a:r>
            <a:r>
              <a:rPr lang="en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>
                <a:solidFill>
                  <a:srgbClr val="A67F59"/>
                </a:solidFill>
                <a:latin typeface="Verdana"/>
                <a:ea typeface="Verdana"/>
                <a:cs typeface="Verdana"/>
                <a:sym typeface="Verdana"/>
              </a:rPr>
              <a:t>+</a:t>
            </a:r>
            <a:r>
              <a:rPr lang="en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event</a:t>
            </a:r>
            <a:r>
              <a:rPr lang="en">
                <a:solidFill>
                  <a:srgbClr val="999999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lang="en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currentTarget</a:t>
            </a:r>
            <a:r>
              <a:rPr lang="en">
                <a:solidFill>
                  <a:srgbClr val="999999"/>
                </a:solidFill>
                <a:latin typeface="Verdana"/>
                <a:ea typeface="Verdana"/>
                <a:cs typeface="Verdana"/>
                <a:sym typeface="Verdana"/>
              </a:rPr>
              <a:t>);</a:t>
            </a:r>
            <a:r>
              <a:rPr lang="en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/>
            </a:r>
            <a:br>
              <a:rPr lang="en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     alert</a:t>
            </a:r>
            <a:r>
              <a:rPr lang="en">
                <a:solidFill>
                  <a:srgbClr val="999999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">
                <a:solidFill>
                  <a:srgbClr val="669900"/>
                </a:solidFill>
                <a:latin typeface="Verdana"/>
                <a:ea typeface="Verdana"/>
                <a:cs typeface="Verdana"/>
                <a:sym typeface="Verdana"/>
              </a:rPr>
              <a:t>"Coordinates: "</a:t>
            </a:r>
            <a:r>
              <a:rPr lang="en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>
                <a:solidFill>
                  <a:srgbClr val="A67F59"/>
                </a:solidFill>
                <a:latin typeface="Verdana"/>
                <a:ea typeface="Verdana"/>
                <a:cs typeface="Verdana"/>
                <a:sym typeface="Verdana"/>
              </a:rPr>
              <a:t>+</a:t>
            </a:r>
            <a:r>
              <a:rPr lang="en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event</a:t>
            </a:r>
            <a:r>
              <a:rPr lang="en">
                <a:solidFill>
                  <a:srgbClr val="999999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lang="en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clientX </a:t>
            </a:r>
            <a:r>
              <a:rPr lang="en">
                <a:solidFill>
                  <a:srgbClr val="A67F59"/>
                </a:solidFill>
                <a:latin typeface="Verdana"/>
                <a:ea typeface="Verdana"/>
                <a:cs typeface="Verdana"/>
                <a:sym typeface="Verdana"/>
              </a:rPr>
              <a:t>+</a:t>
            </a:r>
            <a:r>
              <a:rPr lang="en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>
                <a:solidFill>
                  <a:srgbClr val="669900"/>
                </a:solidFill>
                <a:latin typeface="Verdana"/>
                <a:ea typeface="Verdana"/>
                <a:cs typeface="Verdana"/>
                <a:sym typeface="Verdana"/>
              </a:rPr>
              <a:t>":"</a:t>
            </a:r>
            <a:r>
              <a:rPr lang="en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>
                <a:solidFill>
                  <a:srgbClr val="A67F59"/>
                </a:solidFill>
                <a:latin typeface="Verdana"/>
                <a:ea typeface="Verdana"/>
                <a:cs typeface="Verdana"/>
                <a:sym typeface="Verdana"/>
              </a:rPr>
              <a:t>+</a:t>
            </a:r>
            <a:r>
              <a:rPr lang="en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event</a:t>
            </a:r>
            <a:r>
              <a:rPr lang="en">
                <a:solidFill>
                  <a:srgbClr val="999999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lang="en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clientY</a:t>
            </a:r>
            <a:r>
              <a:rPr lang="en">
                <a:solidFill>
                  <a:srgbClr val="999999"/>
                </a:solidFill>
                <a:latin typeface="Verdana"/>
                <a:ea typeface="Verdana"/>
                <a:cs typeface="Verdana"/>
                <a:sym typeface="Verdana"/>
              </a:rPr>
              <a:t>);</a:t>
            </a:r>
            <a:r>
              <a:rPr lang="en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/>
            </a:r>
            <a:br>
              <a:rPr lang="en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  </a:t>
            </a:r>
            <a:r>
              <a:rPr lang="en">
                <a:solidFill>
                  <a:srgbClr val="999999"/>
                </a:solidFill>
                <a:latin typeface="Verdana"/>
                <a:ea typeface="Verdana"/>
                <a:cs typeface="Verdana"/>
                <a:sym typeface="Verdana"/>
              </a:rPr>
              <a:t>};</a:t>
            </a:r>
            <a:r>
              <a:rPr lang="en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/>
            </a:r>
            <a:br>
              <a:rPr lang="en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>
                <a:solidFill>
                  <a:srgbClr val="999999"/>
                </a:solidFill>
                <a:latin typeface="Verdana"/>
                <a:ea typeface="Verdana"/>
                <a:cs typeface="Verdana"/>
                <a:sym typeface="Verdana"/>
              </a:rPr>
              <a:t>&lt;/</a:t>
            </a:r>
            <a:r>
              <a:rPr lang="en">
                <a:solidFill>
                  <a:srgbClr val="990055"/>
                </a:solidFill>
                <a:latin typeface="Verdana"/>
                <a:ea typeface="Verdana"/>
                <a:cs typeface="Verdana"/>
                <a:sym typeface="Verdana"/>
              </a:rPr>
              <a:t>script</a:t>
            </a:r>
            <a:r>
              <a:rPr lang="en">
                <a:solidFill>
                  <a:srgbClr val="999999"/>
                </a:solidFill>
                <a:latin typeface="Verdana"/>
                <a:ea typeface="Verdana"/>
                <a:cs typeface="Verdana"/>
                <a:sym typeface="Verdana"/>
              </a:rPr>
              <a:t>&gt;</a:t>
            </a:r>
            <a:endParaRPr>
              <a:solidFill>
                <a:srgbClr val="999999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8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Event objects</a:t>
            </a:r>
            <a:endParaRPr/>
          </a:p>
        </p:txBody>
      </p:sp>
      <p:sp>
        <p:nvSpPr>
          <p:cNvPr id="157" name="Google Shape;157;p28"/>
          <p:cNvSpPr txBox="1">
            <a:spLocks noGrp="1"/>
          </p:cNvSpPr>
          <p:nvPr>
            <p:ph type="body" idx="4294967295"/>
          </p:nvPr>
        </p:nvSpPr>
        <p:spPr>
          <a:xfrm>
            <a:off x="471900" y="883150"/>
            <a:ext cx="8222100" cy="374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Some properties of event object:</a:t>
            </a:r>
            <a:endParaRPr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event.type</a:t>
            </a:r>
            <a:endParaRPr sz="1400" b="1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2"/>
                </a:solidFill>
              </a:rPr>
              <a:t>Event type, here it’s "click".</a:t>
            </a:r>
            <a:endParaRPr sz="14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dk2"/>
                </a:solidFill>
                <a:highlight>
                  <a:srgbClr val="FCE5CD"/>
                </a:highlight>
                <a:latin typeface="Courier New"/>
                <a:ea typeface="Courier New"/>
                <a:cs typeface="Courier New"/>
                <a:sym typeface="Courier New"/>
              </a:rPr>
              <a:t>event.currentTarget</a:t>
            </a:r>
            <a:endParaRPr sz="1400" b="1">
              <a:solidFill>
                <a:schemeClr val="dk2"/>
              </a:solidFill>
              <a:highlight>
                <a:srgbClr val="FCE5C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2"/>
                </a:solidFill>
              </a:rPr>
              <a:t>Element that handled the event. That’s exactly the same as this, unless you bind this to something else, and then event.currentTarget becomes useful.</a:t>
            </a:r>
            <a:endParaRPr sz="14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dk2"/>
                </a:solidFill>
                <a:highlight>
                  <a:srgbClr val="FCE5CD"/>
                </a:highlight>
                <a:latin typeface="Courier New"/>
                <a:ea typeface="Courier New"/>
                <a:cs typeface="Courier New"/>
                <a:sym typeface="Courier New"/>
              </a:rPr>
              <a:t>event.clientX / event.clientY</a:t>
            </a:r>
            <a:endParaRPr sz="1400" b="1">
              <a:solidFill>
                <a:schemeClr val="dk2"/>
              </a:solidFill>
              <a:highlight>
                <a:srgbClr val="FCE5C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2"/>
                </a:solidFill>
              </a:rPr>
              <a:t>Window-relative coordinates of the cursor, for mouse events.</a:t>
            </a:r>
            <a:endParaRPr sz="14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9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Event objects</a:t>
            </a:r>
            <a:endParaRPr/>
          </a:p>
        </p:txBody>
      </p:sp>
      <p:sp>
        <p:nvSpPr>
          <p:cNvPr id="163" name="Google Shape;163;p29"/>
          <p:cNvSpPr txBox="1">
            <a:spLocks noGrp="1"/>
          </p:cNvSpPr>
          <p:nvPr>
            <p:ph type="body" idx="4294967295"/>
          </p:nvPr>
        </p:nvSpPr>
        <p:spPr>
          <a:xfrm>
            <a:off x="471900" y="883150"/>
            <a:ext cx="8222100" cy="374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https://www.w3schools.com/jsref/obj_events.asp</a:t>
            </a:r>
            <a:endParaRPr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0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Event bubbling and capturing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1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Event bubbling and capturing</a:t>
            </a:r>
            <a:endParaRPr/>
          </a:p>
        </p:txBody>
      </p:sp>
      <p:sp>
        <p:nvSpPr>
          <p:cNvPr id="174" name="Google Shape;174;p31"/>
          <p:cNvSpPr txBox="1">
            <a:spLocks noGrp="1"/>
          </p:cNvSpPr>
          <p:nvPr>
            <p:ph type="body" idx="4294967295"/>
          </p:nvPr>
        </p:nvSpPr>
        <p:spPr>
          <a:xfrm>
            <a:off x="155425" y="883150"/>
            <a:ext cx="8826600" cy="374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Let’s start with an example.</a:t>
            </a:r>
            <a:endParaRPr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This handler is assigned to &lt;div&gt;, but also runs if you click any nested tag like &lt;em&gt; or &lt;code&gt;:</a:t>
            </a:r>
            <a:endParaRPr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</a:endParaRPr>
          </a:p>
          <a:p>
            <a:pPr marL="0" marR="139700" lvl="0" indent="0" algn="l" rtl="0">
              <a:lnSpc>
                <a:spcPct val="11875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999999"/>
                </a:solidFill>
                <a:latin typeface="Verdana"/>
                <a:ea typeface="Verdana"/>
                <a:cs typeface="Verdana"/>
                <a:sym typeface="Verdana"/>
              </a:rPr>
              <a:t>&lt;</a:t>
            </a:r>
            <a:r>
              <a:rPr lang="en" sz="1400">
                <a:solidFill>
                  <a:srgbClr val="990055"/>
                </a:solidFill>
                <a:latin typeface="Verdana"/>
                <a:ea typeface="Verdana"/>
                <a:cs typeface="Verdana"/>
                <a:sym typeface="Verdana"/>
              </a:rPr>
              <a:t>div </a:t>
            </a:r>
            <a:r>
              <a:rPr lang="en" sz="1400">
                <a:solidFill>
                  <a:srgbClr val="669900"/>
                </a:solidFill>
                <a:latin typeface="Verdana"/>
                <a:ea typeface="Verdana"/>
                <a:cs typeface="Verdana"/>
                <a:sym typeface="Verdana"/>
              </a:rPr>
              <a:t>onclick</a:t>
            </a:r>
            <a:r>
              <a:rPr lang="en" sz="1400">
                <a:solidFill>
                  <a:srgbClr val="999999"/>
                </a:solidFill>
                <a:latin typeface="Verdana"/>
                <a:ea typeface="Verdana"/>
                <a:cs typeface="Verdana"/>
                <a:sym typeface="Verdana"/>
              </a:rPr>
              <a:t>="</a:t>
            </a:r>
            <a:r>
              <a:rPr lang="en" sz="1400">
                <a:solidFill>
                  <a:srgbClr val="0077AA"/>
                </a:solidFill>
                <a:latin typeface="Verdana"/>
                <a:ea typeface="Verdana"/>
                <a:cs typeface="Verdana"/>
                <a:sym typeface="Verdana"/>
              </a:rPr>
              <a:t>alert(</a:t>
            </a:r>
            <a:r>
              <a:rPr lang="en" sz="1400">
                <a:solidFill>
                  <a:srgbClr val="999999"/>
                </a:solidFill>
                <a:latin typeface="Verdana"/>
                <a:ea typeface="Verdana"/>
                <a:cs typeface="Verdana"/>
                <a:sym typeface="Verdana"/>
              </a:rPr>
              <a:t>'</a:t>
            </a:r>
            <a:r>
              <a:rPr lang="en" sz="1400">
                <a:solidFill>
                  <a:srgbClr val="0077AA"/>
                </a:solidFill>
                <a:latin typeface="Verdana"/>
                <a:ea typeface="Verdana"/>
                <a:cs typeface="Verdana"/>
                <a:sym typeface="Verdana"/>
              </a:rPr>
              <a:t>The handler!</a:t>
            </a:r>
            <a:r>
              <a:rPr lang="en" sz="1400">
                <a:solidFill>
                  <a:srgbClr val="999999"/>
                </a:solidFill>
                <a:latin typeface="Verdana"/>
                <a:ea typeface="Verdana"/>
                <a:cs typeface="Verdana"/>
                <a:sym typeface="Verdana"/>
              </a:rPr>
              <a:t>'</a:t>
            </a:r>
            <a:r>
              <a:rPr lang="en" sz="1400">
                <a:solidFill>
                  <a:srgbClr val="0077AA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  <a:r>
              <a:rPr lang="en" sz="1400">
                <a:solidFill>
                  <a:srgbClr val="999999"/>
                </a:solidFill>
                <a:latin typeface="Verdana"/>
                <a:ea typeface="Verdana"/>
                <a:cs typeface="Verdana"/>
                <a:sym typeface="Verdana"/>
              </a:rPr>
              <a:t>"&gt;</a:t>
            </a:r>
            <a:r>
              <a:rPr lang="en"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/>
            </a:r>
            <a:br>
              <a:rPr lang="en"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 </a:t>
            </a:r>
            <a:r>
              <a:rPr lang="en" sz="1400">
                <a:solidFill>
                  <a:srgbClr val="999999"/>
                </a:solidFill>
                <a:latin typeface="Verdana"/>
                <a:ea typeface="Verdana"/>
                <a:cs typeface="Verdana"/>
                <a:sym typeface="Verdana"/>
              </a:rPr>
              <a:t>&lt;</a:t>
            </a:r>
            <a:r>
              <a:rPr lang="en" sz="1400">
                <a:solidFill>
                  <a:srgbClr val="990055"/>
                </a:solidFill>
                <a:latin typeface="Verdana"/>
                <a:ea typeface="Verdana"/>
                <a:cs typeface="Verdana"/>
                <a:sym typeface="Verdana"/>
              </a:rPr>
              <a:t>em</a:t>
            </a:r>
            <a:r>
              <a:rPr lang="en" sz="1400">
                <a:solidFill>
                  <a:srgbClr val="999999"/>
                </a:solidFill>
                <a:latin typeface="Verdana"/>
                <a:ea typeface="Verdana"/>
                <a:cs typeface="Verdana"/>
                <a:sym typeface="Verdana"/>
              </a:rPr>
              <a:t>&gt;</a:t>
            </a:r>
            <a:r>
              <a:rPr lang="en"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If you click on </a:t>
            </a:r>
            <a:r>
              <a:rPr lang="en" sz="1400">
                <a:solidFill>
                  <a:srgbClr val="999999"/>
                </a:solidFill>
                <a:latin typeface="Verdana"/>
                <a:ea typeface="Verdana"/>
                <a:cs typeface="Verdana"/>
                <a:sym typeface="Verdana"/>
              </a:rPr>
              <a:t>&lt;</a:t>
            </a:r>
            <a:r>
              <a:rPr lang="en" sz="1400">
                <a:solidFill>
                  <a:srgbClr val="990055"/>
                </a:solidFill>
                <a:latin typeface="Verdana"/>
                <a:ea typeface="Verdana"/>
                <a:cs typeface="Verdana"/>
                <a:sym typeface="Verdana"/>
              </a:rPr>
              <a:t>code</a:t>
            </a:r>
            <a:r>
              <a:rPr lang="en" sz="1400">
                <a:solidFill>
                  <a:srgbClr val="999999"/>
                </a:solidFill>
                <a:latin typeface="Verdana"/>
                <a:ea typeface="Verdana"/>
                <a:cs typeface="Verdana"/>
                <a:sym typeface="Verdana"/>
              </a:rPr>
              <a:t>&gt;</a:t>
            </a:r>
            <a:r>
              <a:rPr lang="en"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EM</a:t>
            </a:r>
            <a:r>
              <a:rPr lang="en" sz="1400">
                <a:solidFill>
                  <a:srgbClr val="999999"/>
                </a:solidFill>
                <a:latin typeface="Verdana"/>
                <a:ea typeface="Verdana"/>
                <a:cs typeface="Verdana"/>
                <a:sym typeface="Verdana"/>
              </a:rPr>
              <a:t>&lt;/</a:t>
            </a:r>
            <a:r>
              <a:rPr lang="en" sz="1400">
                <a:solidFill>
                  <a:srgbClr val="990055"/>
                </a:solidFill>
                <a:latin typeface="Verdana"/>
                <a:ea typeface="Verdana"/>
                <a:cs typeface="Verdana"/>
                <a:sym typeface="Verdana"/>
              </a:rPr>
              <a:t>code</a:t>
            </a:r>
            <a:r>
              <a:rPr lang="en" sz="1400">
                <a:solidFill>
                  <a:srgbClr val="999999"/>
                </a:solidFill>
                <a:latin typeface="Verdana"/>
                <a:ea typeface="Verdana"/>
                <a:cs typeface="Verdana"/>
                <a:sym typeface="Verdana"/>
              </a:rPr>
              <a:t>&gt;</a:t>
            </a:r>
            <a:r>
              <a:rPr lang="en"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, the handler on </a:t>
            </a:r>
            <a:r>
              <a:rPr lang="en" sz="1400">
                <a:solidFill>
                  <a:srgbClr val="999999"/>
                </a:solidFill>
                <a:latin typeface="Verdana"/>
                <a:ea typeface="Verdana"/>
                <a:cs typeface="Verdana"/>
                <a:sym typeface="Verdana"/>
              </a:rPr>
              <a:t>&lt;</a:t>
            </a:r>
            <a:r>
              <a:rPr lang="en" sz="1400">
                <a:solidFill>
                  <a:srgbClr val="990055"/>
                </a:solidFill>
                <a:latin typeface="Verdana"/>
                <a:ea typeface="Verdana"/>
                <a:cs typeface="Verdana"/>
                <a:sym typeface="Verdana"/>
              </a:rPr>
              <a:t>code</a:t>
            </a:r>
            <a:r>
              <a:rPr lang="en" sz="1400">
                <a:solidFill>
                  <a:srgbClr val="999999"/>
                </a:solidFill>
                <a:latin typeface="Verdana"/>
                <a:ea typeface="Verdana"/>
                <a:cs typeface="Verdana"/>
                <a:sym typeface="Verdana"/>
              </a:rPr>
              <a:t>&gt;</a:t>
            </a:r>
            <a:r>
              <a:rPr lang="en"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DIV</a:t>
            </a:r>
            <a:r>
              <a:rPr lang="en" sz="1400">
                <a:solidFill>
                  <a:srgbClr val="999999"/>
                </a:solidFill>
                <a:latin typeface="Verdana"/>
                <a:ea typeface="Verdana"/>
                <a:cs typeface="Verdana"/>
                <a:sym typeface="Verdana"/>
              </a:rPr>
              <a:t>&lt;/</a:t>
            </a:r>
            <a:r>
              <a:rPr lang="en" sz="1400">
                <a:solidFill>
                  <a:srgbClr val="990055"/>
                </a:solidFill>
                <a:latin typeface="Verdana"/>
                <a:ea typeface="Verdana"/>
                <a:cs typeface="Verdana"/>
                <a:sym typeface="Verdana"/>
              </a:rPr>
              <a:t>code</a:t>
            </a:r>
            <a:r>
              <a:rPr lang="en" sz="1400">
                <a:solidFill>
                  <a:srgbClr val="999999"/>
                </a:solidFill>
                <a:latin typeface="Verdana"/>
                <a:ea typeface="Verdana"/>
                <a:cs typeface="Verdana"/>
                <a:sym typeface="Verdana"/>
              </a:rPr>
              <a:t>&gt;</a:t>
            </a:r>
            <a:r>
              <a:rPr lang="en"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runs.</a:t>
            </a:r>
            <a:r>
              <a:rPr lang="en" sz="1400">
                <a:solidFill>
                  <a:srgbClr val="999999"/>
                </a:solidFill>
                <a:latin typeface="Verdana"/>
                <a:ea typeface="Verdana"/>
                <a:cs typeface="Verdana"/>
                <a:sym typeface="Verdana"/>
              </a:rPr>
              <a:t>&lt;/</a:t>
            </a:r>
            <a:r>
              <a:rPr lang="en" sz="1400">
                <a:solidFill>
                  <a:srgbClr val="990055"/>
                </a:solidFill>
                <a:latin typeface="Verdana"/>
                <a:ea typeface="Verdana"/>
                <a:cs typeface="Verdana"/>
                <a:sym typeface="Verdana"/>
              </a:rPr>
              <a:t>em</a:t>
            </a:r>
            <a:r>
              <a:rPr lang="en" sz="1400">
                <a:solidFill>
                  <a:srgbClr val="999999"/>
                </a:solidFill>
                <a:latin typeface="Verdana"/>
                <a:ea typeface="Verdana"/>
                <a:cs typeface="Verdana"/>
                <a:sym typeface="Verdana"/>
              </a:rPr>
              <a:t>&gt;</a:t>
            </a:r>
            <a:r>
              <a:rPr lang="en"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/>
            </a:r>
            <a:br>
              <a:rPr lang="en"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400">
                <a:solidFill>
                  <a:srgbClr val="999999"/>
                </a:solidFill>
                <a:latin typeface="Verdana"/>
                <a:ea typeface="Verdana"/>
                <a:cs typeface="Verdana"/>
                <a:sym typeface="Verdana"/>
              </a:rPr>
              <a:t>&lt;/</a:t>
            </a:r>
            <a:r>
              <a:rPr lang="en" sz="1400">
                <a:solidFill>
                  <a:srgbClr val="990055"/>
                </a:solidFill>
                <a:latin typeface="Verdana"/>
                <a:ea typeface="Verdana"/>
                <a:cs typeface="Verdana"/>
                <a:sym typeface="Verdana"/>
              </a:rPr>
              <a:t>div</a:t>
            </a:r>
            <a:r>
              <a:rPr lang="en" sz="1400">
                <a:solidFill>
                  <a:srgbClr val="999999"/>
                </a:solidFill>
                <a:latin typeface="Verdana"/>
                <a:ea typeface="Verdana"/>
                <a:cs typeface="Verdana"/>
                <a:sym typeface="Verdana"/>
              </a:rPr>
              <a:t>&gt;</a:t>
            </a:r>
            <a:endParaRPr sz="1400">
              <a:solidFill>
                <a:srgbClr val="999999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event ???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2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Bubbling</a:t>
            </a:r>
            <a:endParaRPr/>
          </a:p>
        </p:txBody>
      </p:sp>
      <p:sp>
        <p:nvSpPr>
          <p:cNvPr id="180" name="Google Shape;180;p32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chemeClr val="dk2"/>
                </a:solidFill>
              </a:rPr>
              <a:t>When an event happens on an element, it first runs the handlers on it, then on its parent, then all the way up on other ancestors.</a:t>
            </a:r>
            <a:endParaRPr sz="24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3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Event bubbling</a:t>
            </a:r>
            <a:endParaRPr/>
          </a:p>
        </p:txBody>
      </p:sp>
      <p:sp>
        <p:nvSpPr>
          <p:cNvPr id="186" name="Google Shape;186;p33"/>
          <p:cNvSpPr txBox="1">
            <a:spLocks noGrp="1"/>
          </p:cNvSpPr>
          <p:nvPr>
            <p:ph type="body" idx="4294967295"/>
          </p:nvPr>
        </p:nvSpPr>
        <p:spPr>
          <a:xfrm>
            <a:off x="155425" y="883150"/>
            <a:ext cx="8826600" cy="374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139700" lvl="0" indent="0" algn="l" rtl="0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999999"/>
                </a:solidFill>
                <a:latin typeface="Verdana"/>
                <a:ea typeface="Verdana"/>
                <a:cs typeface="Verdana"/>
                <a:sym typeface="Verdana"/>
              </a:rPr>
              <a:t>&lt;</a:t>
            </a:r>
            <a:r>
              <a:rPr lang="en" sz="1400">
                <a:solidFill>
                  <a:srgbClr val="990055"/>
                </a:solidFill>
                <a:latin typeface="Verdana"/>
                <a:ea typeface="Verdana"/>
                <a:cs typeface="Verdana"/>
                <a:sym typeface="Verdana"/>
              </a:rPr>
              <a:t>style</a:t>
            </a:r>
            <a:r>
              <a:rPr lang="en" sz="1400">
                <a:solidFill>
                  <a:srgbClr val="999999"/>
                </a:solidFill>
                <a:latin typeface="Verdana"/>
                <a:ea typeface="Verdana"/>
                <a:cs typeface="Verdana"/>
                <a:sym typeface="Verdana"/>
              </a:rPr>
              <a:t>&gt;</a:t>
            </a:r>
            <a:r>
              <a:rPr lang="en"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/>
            </a:r>
            <a:br>
              <a:rPr lang="en"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 </a:t>
            </a:r>
            <a:r>
              <a:rPr lang="en" sz="1400">
                <a:solidFill>
                  <a:srgbClr val="669900"/>
                </a:solidFill>
                <a:latin typeface="Verdana"/>
                <a:ea typeface="Verdana"/>
                <a:cs typeface="Verdana"/>
                <a:sym typeface="Verdana"/>
              </a:rPr>
              <a:t>body * </a:t>
            </a:r>
            <a:r>
              <a:rPr lang="en" sz="1400">
                <a:solidFill>
                  <a:srgbClr val="999999"/>
                </a:solidFill>
                <a:latin typeface="Verdana"/>
                <a:ea typeface="Verdana"/>
                <a:cs typeface="Verdana"/>
                <a:sym typeface="Verdana"/>
              </a:rPr>
              <a:t>{</a:t>
            </a:r>
            <a:r>
              <a:rPr lang="en"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/>
            </a:r>
            <a:br>
              <a:rPr lang="en"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   </a:t>
            </a:r>
            <a:r>
              <a:rPr lang="en" sz="1400">
                <a:solidFill>
                  <a:srgbClr val="990055"/>
                </a:solidFill>
                <a:latin typeface="Verdana"/>
                <a:ea typeface="Verdana"/>
                <a:cs typeface="Verdana"/>
                <a:sym typeface="Verdana"/>
              </a:rPr>
              <a:t>margin</a:t>
            </a:r>
            <a:r>
              <a:rPr lang="en" sz="1400">
                <a:solidFill>
                  <a:srgbClr val="999999"/>
                </a:solidFill>
                <a:latin typeface="Verdana"/>
                <a:ea typeface="Verdana"/>
                <a:cs typeface="Verdana"/>
                <a:sym typeface="Verdana"/>
              </a:rPr>
              <a:t>:</a:t>
            </a:r>
            <a:r>
              <a:rPr lang="en"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400">
                <a:solidFill>
                  <a:srgbClr val="990055"/>
                </a:solidFill>
                <a:latin typeface="Verdana"/>
                <a:ea typeface="Verdana"/>
                <a:cs typeface="Verdana"/>
                <a:sym typeface="Verdana"/>
              </a:rPr>
              <a:t>10</a:t>
            </a:r>
            <a:r>
              <a:rPr lang="en"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px</a:t>
            </a:r>
            <a:r>
              <a:rPr lang="en" sz="1400">
                <a:solidFill>
                  <a:srgbClr val="999999"/>
                </a:solidFill>
                <a:latin typeface="Verdana"/>
                <a:ea typeface="Verdana"/>
                <a:cs typeface="Verdana"/>
                <a:sym typeface="Verdana"/>
              </a:rPr>
              <a:t>;</a:t>
            </a:r>
            <a:r>
              <a:rPr lang="en"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/>
            </a:r>
            <a:br>
              <a:rPr lang="en"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   </a:t>
            </a:r>
            <a:r>
              <a:rPr lang="en" sz="1400">
                <a:solidFill>
                  <a:srgbClr val="990055"/>
                </a:solidFill>
                <a:latin typeface="Verdana"/>
                <a:ea typeface="Verdana"/>
                <a:cs typeface="Verdana"/>
                <a:sym typeface="Verdana"/>
              </a:rPr>
              <a:t>border</a:t>
            </a:r>
            <a:r>
              <a:rPr lang="en" sz="1400">
                <a:solidFill>
                  <a:srgbClr val="999999"/>
                </a:solidFill>
                <a:latin typeface="Verdana"/>
                <a:ea typeface="Verdana"/>
                <a:cs typeface="Verdana"/>
                <a:sym typeface="Verdana"/>
              </a:rPr>
              <a:t>:</a:t>
            </a:r>
            <a:r>
              <a:rPr lang="en"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400">
                <a:solidFill>
                  <a:srgbClr val="990055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en"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px solid blue</a:t>
            </a:r>
            <a:r>
              <a:rPr lang="en" sz="1400">
                <a:solidFill>
                  <a:srgbClr val="999999"/>
                </a:solidFill>
                <a:latin typeface="Verdana"/>
                <a:ea typeface="Verdana"/>
                <a:cs typeface="Verdana"/>
                <a:sym typeface="Verdana"/>
              </a:rPr>
              <a:t>;</a:t>
            </a:r>
            <a:r>
              <a:rPr lang="en"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/>
            </a:r>
            <a:br>
              <a:rPr lang="en"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 </a:t>
            </a:r>
            <a:r>
              <a:rPr lang="en" sz="1400">
                <a:solidFill>
                  <a:srgbClr val="999999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  <a:r>
              <a:rPr lang="en"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/>
            </a:r>
            <a:br>
              <a:rPr lang="en"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400">
                <a:solidFill>
                  <a:srgbClr val="999999"/>
                </a:solidFill>
                <a:latin typeface="Verdana"/>
                <a:ea typeface="Verdana"/>
                <a:cs typeface="Verdana"/>
                <a:sym typeface="Verdana"/>
              </a:rPr>
              <a:t>&lt;/</a:t>
            </a:r>
            <a:r>
              <a:rPr lang="en" sz="1400">
                <a:solidFill>
                  <a:srgbClr val="990055"/>
                </a:solidFill>
                <a:latin typeface="Verdana"/>
                <a:ea typeface="Verdana"/>
                <a:cs typeface="Verdana"/>
                <a:sym typeface="Verdana"/>
              </a:rPr>
              <a:t>style</a:t>
            </a:r>
            <a:r>
              <a:rPr lang="en" sz="1400">
                <a:solidFill>
                  <a:srgbClr val="999999"/>
                </a:solidFill>
                <a:latin typeface="Verdana"/>
                <a:ea typeface="Verdana"/>
                <a:cs typeface="Verdana"/>
                <a:sym typeface="Verdana"/>
              </a:rPr>
              <a:t>&gt;</a:t>
            </a:r>
            <a:r>
              <a:rPr lang="en"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/>
            </a:r>
            <a:br>
              <a:rPr lang="en"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/>
            </a:r>
            <a:br>
              <a:rPr lang="en"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400">
                <a:solidFill>
                  <a:srgbClr val="999999"/>
                </a:solidFill>
                <a:latin typeface="Verdana"/>
                <a:ea typeface="Verdana"/>
                <a:cs typeface="Verdana"/>
                <a:sym typeface="Verdana"/>
              </a:rPr>
              <a:t>&lt;</a:t>
            </a:r>
            <a:r>
              <a:rPr lang="en" sz="1400">
                <a:solidFill>
                  <a:srgbClr val="990055"/>
                </a:solidFill>
                <a:latin typeface="Verdana"/>
                <a:ea typeface="Verdana"/>
                <a:cs typeface="Verdana"/>
                <a:sym typeface="Verdana"/>
              </a:rPr>
              <a:t>form </a:t>
            </a:r>
            <a:r>
              <a:rPr lang="en" sz="1400">
                <a:solidFill>
                  <a:srgbClr val="669900"/>
                </a:solidFill>
                <a:latin typeface="Verdana"/>
                <a:ea typeface="Verdana"/>
                <a:cs typeface="Verdana"/>
                <a:sym typeface="Verdana"/>
              </a:rPr>
              <a:t>onclick</a:t>
            </a:r>
            <a:r>
              <a:rPr lang="en" sz="1400">
                <a:solidFill>
                  <a:srgbClr val="999999"/>
                </a:solidFill>
                <a:latin typeface="Verdana"/>
                <a:ea typeface="Verdana"/>
                <a:cs typeface="Verdana"/>
                <a:sym typeface="Verdana"/>
              </a:rPr>
              <a:t>="</a:t>
            </a:r>
            <a:r>
              <a:rPr lang="en" sz="1400">
                <a:solidFill>
                  <a:srgbClr val="0077AA"/>
                </a:solidFill>
                <a:latin typeface="Verdana"/>
                <a:ea typeface="Verdana"/>
                <a:cs typeface="Verdana"/>
                <a:sym typeface="Verdana"/>
              </a:rPr>
              <a:t>alert(</a:t>
            </a:r>
            <a:r>
              <a:rPr lang="en" sz="1400">
                <a:solidFill>
                  <a:srgbClr val="999999"/>
                </a:solidFill>
                <a:latin typeface="Verdana"/>
                <a:ea typeface="Verdana"/>
                <a:cs typeface="Verdana"/>
                <a:sym typeface="Verdana"/>
              </a:rPr>
              <a:t>'</a:t>
            </a:r>
            <a:r>
              <a:rPr lang="en" sz="1400">
                <a:solidFill>
                  <a:srgbClr val="0077AA"/>
                </a:solidFill>
                <a:latin typeface="Verdana"/>
                <a:ea typeface="Verdana"/>
                <a:cs typeface="Verdana"/>
                <a:sym typeface="Verdana"/>
              </a:rPr>
              <a:t>form</a:t>
            </a:r>
            <a:r>
              <a:rPr lang="en" sz="1400">
                <a:solidFill>
                  <a:srgbClr val="999999"/>
                </a:solidFill>
                <a:latin typeface="Verdana"/>
                <a:ea typeface="Verdana"/>
                <a:cs typeface="Verdana"/>
                <a:sym typeface="Verdana"/>
              </a:rPr>
              <a:t>'</a:t>
            </a:r>
            <a:r>
              <a:rPr lang="en" sz="1400">
                <a:solidFill>
                  <a:srgbClr val="0077AA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  <a:r>
              <a:rPr lang="en" sz="1400">
                <a:solidFill>
                  <a:srgbClr val="999999"/>
                </a:solidFill>
                <a:latin typeface="Verdana"/>
                <a:ea typeface="Verdana"/>
                <a:cs typeface="Verdana"/>
                <a:sym typeface="Verdana"/>
              </a:rPr>
              <a:t>"&gt;</a:t>
            </a:r>
            <a:r>
              <a:rPr lang="en"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FORM</a:t>
            </a:r>
            <a:br>
              <a:rPr lang="en"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 </a:t>
            </a:r>
            <a:r>
              <a:rPr lang="en" sz="1400">
                <a:solidFill>
                  <a:srgbClr val="999999"/>
                </a:solidFill>
                <a:latin typeface="Verdana"/>
                <a:ea typeface="Verdana"/>
                <a:cs typeface="Verdana"/>
                <a:sym typeface="Verdana"/>
              </a:rPr>
              <a:t>&lt;</a:t>
            </a:r>
            <a:r>
              <a:rPr lang="en" sz="1400">
                <a:solidFill>
                  <a:srgbClr val="990055"/>
                </a:solidFill>
                <a:latin typeface="Verdana"/>
                <a:ea typeface="Verdana"/>
                <a:cs typeface="Verdana"/>
                <a:sym typeface="Verdana"/>
              </a:rPr>
              <a:t>div </a:t>
            </a:r>
            <a:r>
              <a:rPr lang="en" sz="1400">
                <a:solidFill>
                  <a:srgbClr val="669900"/>
                </a:solidFill>
                <a:latin typeface="Verdana"/>
                <a:ea typeface="Verdana"/>
                <a:cs typeface="Verdana"/>
                <a:sym typeface="Verdana"/>
              </a:rPr>
              <a:t>onclick</a:t>
            </a:r>
            <a:r>
              <a:rPr lang="en" sz="1400">
                <a:solidFill>
                  <a:srgbClr val="999999"/>
                </a:solidFill>
                <a:latin typeface="Verdana"/>
                <a:ea typeface="Verdana"/>
                <a:cs typeface="Verdana"/>
                <a:sym typeface="Verdana"/>
              </a:rPr>
              <a:t>="</a:t>
            </a:r>
            <a:r>
              <a:rPr lang="en" sz="1400">
                <a:solidFill>
                  <a:srgbClr val="0077AA"/>
                </a:solidFill>
                <a:latin typeface="Verdana"/>
                <a:ea typeface="Verdana"/>
                <a:cs typeface="Verdana"/>
                <a:sym typeface="Verdana"/>
              </a:rPr>
              <a:t>alert(</a:t>
            </a:r>
            <a:r>
              <a:rPr lang="en" sz="1400">
                <a:solidFill>
                  <a:srgbClr val="999999"/>
                </a:solidFill>
                <a:latin typeface="Verdana"/>
                <a:ea typeface="Verdana"/>
                <a:cs typeface="Verdana"/>
                <a:sym typeface="Verdana"/>
              </a:rPr>
              <a:t>'</a:t>
            </a:r>
            <a:r>
              <a:rPr lang="en" sz="1400">
                <a:solidFill>
                  <a:srgbClr val="0077AA"/>
                </a:solidFill>
                <a:latin typeface="Verdana"/>
                <a:ea typeface="Verdana"/>
                <a:cs typeface="Verdana"/>
                <a:sym typeface="Verdana"/>
              </a:rPr>
              <a:t>div</a:t>
            </a:r>
            <a:r>
              <a:rPr lang="en" sz="1400">
                <a:solidFill>
                  <a:srgbClr val="999999"/>
                </a:solidFill>
                <a:latin typeface="Verdana"/>
                <a:ea typeface="Verdana"/>
                <a:cs typeface="Verdana"/>
                <a:sym typeface="Verdana"/>
              </a:rPr>
              <a:t>'</a:t>
            </a:r>
            <a:r>
              <a:rPr lang="en" sz="1400">
                <a:solidFill>
                  <a:srgbClr val="0077AA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  <a:r>
              <a:rPr lang="en" sz="1400">
                <a:solidFill>
                  <a:srgbClr val="999999"/>
                </a:solidFill>
                <a:latin typeface="Verdana"/>
                <a:ea typeface="Verdana"/>
                <a:cs typeface="Verdana"/>
                <a:sym typeface="Verdana"/>
              </a:rPr>
              <a:t>"&gt;</a:t>
            </a:r>
            <a:r>
              <a:rPr lang="en"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DIV</a:t>
            </a:r>
            <a:br>
              <a:rPr lang="en"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   </a:t>
            </a:r>
            <a:r>
              <a:rPr lang="en" sz="1400">
                <a:solidFill>
                  <a:srgbClr val="999999"/>
                </a:solidFill>
                <a:latin typeface="Verdana"/>
                <a:ea typeface="Verdana"/>
                <a:cs typeface="Verdana"/>
                <a:sym typeface="Verdana"/>
              </a:rPr>
              <a:t>&lt;</a:t>
            </a:r>
            <a:r>
              <a:rPr lang="en" sz="1400">
                <a:solidFill>
                  <a:srgbClr val="990055"/>
                </a:solidFill>
                <a:latin typeface="Verdana"/>
                <a:ea typeface="Verdana"/>
                <a:cs typeface="Verdana"/>
                <a:sym typeface="Verdana"/>
              </a:rPr>
              <a:t>p </a:t>
            </a:r>
            <a:r>
              <a:rPr lang="en" sz="1400">
                <a:solidFill>
                  <a:srgbClr val="669900"/>
                </a:solidFill>
                <a:latin typeface="Verdana"/>
                <a:ea typeface="Verdana"/>
                <a:cs typeface="Verdana"/>
                <a:sym typeface="Verdana"/>
              </a:rPr>
              <a:t>onclick</a:t>
            </a:r>
            <a:r>
              <a:rPr lang="en" sz="1400">
                <a:solidFill>
                  <a:srgbClr val="999999"/>
                </a:solidFill>
                <a:latin typeface="Verdana"/>
                <a:ea typeface="Verdana"/>
                <a:cs typeface="Verdana"/>
                <a:sym typeface="Verdana"/>
              </a:rPr>
              <a:t>="</a:t>
            </a:r>
            <a:r>
              <a:rPr lang="en" sz="1400">
                <a:solidFill>
                  <a:srgbClr val="0077AA"/>
                </a:solidFill>
                <a:latin typeface="Verdana"/>
                <a:ea typeface="Verdana"/>
                <a:cs typeface="Verdana"/>
                <a:sym typeface="Verdana"/>
              </a:rPr>
              <a:t>alert(</a:t>
            </a:r>
            <a:r>
              <a:rPr lang="en" sz="1400">
                <a:solidFill>
                  <a:srgbClr val="999999"/>
                </a:solidFill>
                <a:latin typeface="Verdana"/>
                <a:ea typeface="Verdana"/>
                <a:cs typeface="Verdana"/>
                <a:sym typeface="Verdana"/>
              </a:rPr>
              <a:t>'</a:t>
            </a:r>
            <a:r>
              <a:rPr lang="en" sz="1400">
                <a:solidFill>
                  <a:srgbClr val="0077AA"/>
                </a:solidFill>
                <a:latin typeface="Verdana"/>
                <a:ea typeface="Verdana"/>
                <a:cs typeface="Verdana"/>
                <a:sym typeface="Verdana"/>
              </a:rPr>
              <a:t>p</a:t>
            </a:r>
            <a:r>
              <a:rPr lang="en" sz="1400">
                <a:solidFill>
                  <a:srgbClr val="999999"/>
                </a:solidFill>
                <a:latin typeface="Verdana"/>
                <a:ea typeface="Verdana"/>
                <a:cs typeface="Verdana"/>
                <a:sym typeface="Verdana"/>
              </a:rPr>
              <a:t>'</a:t>
            </a:r>
            <a:r>
              <a:rPr lang="en" sz="1400">
                <a:solidFill>
                  <a:srgbClr val="0077AA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  <a:r>
              <a:rPr lang="en" sz="1400">
                <a:solidFill>
                  <a:srgbClr val="999999"/>
                </a:solidFill>
                <a:latin typeface="Verdana"/>
                <a:ea typeface="Verdana"/>
                <a:cs typeface="Verdana"/>
                <a:sym typeface="Verdana"/>
              </a:rPr>
              <a:t>"&gt;</a:t>
            </a:r>
            <a:r>
              <a:rPr lang="en"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P</a:t>
            </a:r>
            <a:r>
              <a:rPr lang="en" sz="1400">
                <a:solidFill>
                  <a:srgbClr val="999999"/>
                </a:solidFill>
                <a:latin typeface="Verdana"/>
                <a:ea typeface="Verdana"/>
                <a:cs typeface="Verdana"/>
                <a:sym typeface="Verdana"/>
              </a:rPr>
              <a:t>&lt;/</a:t>
            </a:r>
            <a:r>
              <a:rPr lang="en" sz="1400">
                <a:solidFill>
                  <a:srgbClr val="990055"/>
                </a:solidFill>
                <a:latin typeface="Verdana"/>
                <a:ea typeface="Verdana"/>
                <a:cs typeface="Verdana"/>
                <a:sym typeface="Verdana"/>
              </a:rPr>
              <a:t>p</a:t>
            </a:r>
            <a:r>
              <a:rPr lang="en" sz="1400">
                <a:solidFill>
                  <a:srgbClr val="999999"/>
                </a:solidFill>
                <a:latin typeface="Verdana"/>
                <a:ea typeface="Verdana"/>
                <a:cs typeface="Verdana"/>
                <a:sym typeface="Verdana"/>
              </a:rPr>
              <a:t>&gt;</a:t>
            </a:r>
            <a:r>
              <a:rPr lang="en"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/>
            </a:r>
            <a:br>
              <a:rPr lang="en"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 </a:t>
            </a:r>
            <a:r>
              <a:rPr lang="en" sz="1400">
                <a:solidFill>
                  <a:srgbClr val="999999"/>
                </a:solidFill>
                <a:latin typeface="Verdana"/>
                <a:ea typeface="Verdana"/>
                <a:cs typeface="Verdana"/>
                <a:sym typeface="Verdana"/>
              </a:rPr>
              <a:t>&lt;/</a:t>
            </a:r>
            <a:r>
              <a:rPr lang="en" sz="1400">
                <a:solidFill>
                  <a:srgbClr val="990055"/>
                </a:solidFill>
                <a:latin typeface="Verdana"/>
                <a:ea typeface="Verdana"/>
                <a:cs typeface="Verdana"/>
                <a:sym typeface="Verdana"/>
              </a:rPr>
              <a:t>div</a:t>
            </a:r>
            <a:r>
              <a:rPr lang="en" sz="1400">
                <a:solidFill>
                  <a:srgbClr val="999999"/>
                </a:solidFill>
                <a:latin typeface="Verdana"/>
                <a:ea typeface="Verdana"/>
                <a:cs typeface="Verdana"/>
                <a:sym typeface="Verdana"/>
              </a:rPr>
              <a:t>&gt;</a:t>
            </a:r>
            <a:r>
              <a:rPr lang="en"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/>
            </a:r>
            <a:br>
              <a:rPr lang="en"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400">
                <a:solidFill>
                  <a:srgbClr val="999999"/>
                </a:solidFill>
                <a:latin typeface="Verdana"/>
                <a:ea typeface="Verdana"/>
                <a:cs typeface="Verdana"/>
                <a:sym typeface="Verdana"/>
              </a:rPr>
              <a:t>&lt;/</a:t>
            </a:r>
            <a:r>
              <a:rPr lang="en" sz="1400">
                <a:solidFill>
                  <a:srgbClr val="990055"/>
                </a:solidFill>
                <a:latin typeface="Verdana"/>
                <a:ea typeface="Verdana"/>
                <a:cs typeface="Verdana"/>
                <a:sym typeface="Verdana"/>
              </a:rPr>
              <a:t>form</a:t>
            </a:r>
            <a:r>
              <a:rPr lang="en" sz="1400">
                <a:solidFill>
                  <a:srgbClr val="999999"/>
                </a:solidFill>
                <a:latin typeface="Verdana"/>
                <a:ea typeface="Verdana"/>
                <a:cs typeface="Verdana"/>
                <a:sym typeface="Verdana"/>
              </a:rPr>
              <a:t>&gt;</a:t>
            </a:r>
            <a:endParaRPr sz="1400">
              <a:solidFill>
                <a:srgbClr val="999999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4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Event bubbling</a:t>
            </a:r>
            <a:endParaRPr/>
          </a:p>
        </p:txBody>
      </p:sp>
      <p:sp>
        <p:nvSpPr>
          <p:cNvPr id="192" name="Google Shape;192;p34"/>
          <p:cNvSpPr txBox="1">
            <a:spLocks noGrp="1"/>
          </p:cNvSpPr>
          <p:nvPr>
            <p:ph type="body" idx="4294967295"/>
          </p:nvPr>
        </p:nvSpPr>
        <p:spPr>
          <a:xfrm>
            <a:off x="155425" y="883150"/>
            <a:ext cx="8826600" cy="374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So if we click on </a:t>
            </a:r>
            <a:r>
              <a:rPr lang="en">
                <a:solidFill>
                  <a:srgbClr val="333333"/>
                </a:solidFill>
                <a:highlight>
                  <a:srgbClr val="F5F2F0"/>
                </a:highlight>
              </a:rPr>
              <a:t>&lt;p&gt;</a:t>
            </a: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, then we’ll see 3 alerts: </a:t>
            </a:r>
            <a:r>
              <a:rPr lang="en">
                <a:solidFill>
                  <a:srgbClr val="333333"/>
                </a:solidFill>
                <a:highlight>
                  <a:srgbClr val="F5F2F0"/>
                </a:highlight>
              </a:rPr>
              <a:t>p</a:t>
            </a: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 → </a:t>
            </a:r>
            <a:r>
              <a:rPr lang="en">
                <a:solidFill>
                  <a:srgbClr val="333333"/>
                </a:solidFill>
                <a:highlight>
                  <a:srgbClr val="F5F2F0"/>
                </a:highlight>
              </a:rPr>
              <a:t>div</a:t>
            </a: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 → </a:t>
            </a:r>
            <a:r>
              <a:rPr lang="en">
                <a:solidFill>
                  <a:srgbClr val="333333"/>
                </a:solidFill>
                <a:highlight>
                  <a:srgbClr val="F5F2F0"/>
                </a:highlight>
              </a:rPr>
              <a:t>form</a:t>
            </a: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.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193" name="Google Shape;19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7300" y="1504075"/>
            <a:ext cx="4742850" cy="257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5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event.target</a:t>
            </a:r>
            <a:endParaRPr/>
          </a:p>
        </p:txBody>
      </p:sp>
      <p:sp>
        <p:nvSpPr>
          <p:cNvPr id="199" name="Google Shape;199;p35"/>
          <p:cNvSpPr txBox="1">
            <a:spLocks noGrp="1"/>
          </p:cNvSpPr>
          <p:nvPr>
            <p:ph type="body" idx="4294967295"/>
          </p:nvPr>
        </p:nvSpPr>
        <p:spPr>
          <a:xfrm>
            <a:off x="155425" y="883150"/>
            <a:ext cx="8826600" cy="374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33333"/>
                </a:solidFill>
              </a:rPr>
              <a:t>A handler on a parent element can always get the details about where it actually happened.</a:t>
            </a:r>
            <a:endParaRPr>
              <a:solidFill>
                <a:srgbClr val="333333"/>
              </a:solidFill>
            </a:endParaRPr>
          </a:p>
          <a:p>
            <a:pPr marL="0" lvl="0" indent="0" algn="l" rtl="0">
              <a:spcBef>
                <a:spcPts val="9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333333"/>
                </a:solidFill>
              </a:rPr>
              <a:t>The most deeply nested element that caused the event is called a </a:t>
            </a:r>
            <a:r>
              <a:rPr lang="en" b="1" i="1">
                <a:solidFill>
                  <a:srgbClr val="333333"/>
                </a:solidFill>
              </a:rPr>
              <a:t>target</a:t>
            </a:r>
            <a:r>
              <a:rPr lang="en" b="1">
                <a:solidFill>
                  <a:srgbClr val="333333"/>
                </a:solidFill>
              </a:rPr>
              <a:t> element, accessible as </a:t>
            </a:r>
            <a:r>
              <a:rPr lang="en">
                <a:solidFill>
                  <a:srgbClr val="333333"/>
                </a:solidFill>
                <a:highlight>
                  <a:srgbClr val="F5F2F0"/>
                </a:highlight>
                <a:latin typeface="Verdana"/>
                <a:ea typeface="Verdana"/>
                <a:cs typeface="Verdana"/>
                <a:sym typeface="Verdana"/>
              </a:rPr>
              <a:t>event.target</a:t>
            </a:r>
            <a:r>
              <a:rPr lang="en" b="1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endParaRPr b="1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9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33333"/>
                </a:solidFill>
              </a:rPr>
              <a:t>Note the differences from </a:t>
            </a:r>
            <a:r>
              <a:rPr lang="en">
                <a:solidFill>
                  <a:srgbClr val="333333"/>
                </a:solidFill>
                <a:highlight>
                  <a:srgbClr val="F5F2F0"/>
                </a:highlight>
                <a:latin typeface="Verdana"/>
                <a:ea typeface="Verdana"/>
                <a:cs typeface="Verdana"/>
                <a:sym typeface="Verdana"/>
              </a:rPr>
              <a:t>this</a:t>
            </a:r>
            <a:r>
              <a:rPr lang="en">
                <a:solidFill>
                  <a:srgbClr val="333333"/>
                </a:solidFill>
              </a:rPr>
              <a:t> (=</a:t>
            </a:r>
            <a:r>
              <a:rPr lang="en">
                <a:solidFill>
                  <a:srgbClr val="333333"/>
                </a:solidFill>
                <a:highlight>
                  <a:srgbClr val="F5F2F0"/>
                </a:highlight>
                <a:latin typeface="Verdana"/>
                <a:ea typeface="Verdana"/>
                <a:cs typeface="Verdana"/>
                <a:sym typeface="Verdana"/>
              </a:rPr>
              <a:t>event.currentTarget</a:t>
            </a:r>
            <a:r>
              <a:rPr lang="en">
                <a:solidFill>
                  <a:srgbClr val="333333"/>
                </a:solidFill>
              </a:rPr>
              <a:t>):</a:t>
            </a:r>
            <a:endParaRPr>
              <a:solidFill>
                <a:srgbClr val="333333"/>
              </a:solidFill>
            </a:endParaRPr>
          </a:p>
          <a:p>
            <a:pPr marL="457200" lvl="0" indent="-342900" algn="l" rtl="0">
              <a:spcBef>
                <a:spcPts val="2100"/>
              </a:spcBef>
              <a:spcAft>
                <a:spcPts val="0"/>
              </a:spcAft>
              <a:buClr>
                <a:srgbClr val="333333"/>
              </a:buClr>
              <a:buSzPts val="1800"/>
              <a:buChar char="●"/>
            </a:pPr>
            <a:r>
              <a:rPr lang="en">
                <a:solidFill>
                  <a:srgbClr val="333333"/>
                </a:solidFill>
                <a:highlight>
                  <a:srgbClr val="F5F2F0"/>
                </a:highlight>
                <a:latin typeface="Verdana"/>
                <a:ea typeface="Verdana"/>
                <a:cs typeface="Verdana"/>
                <a:sym typeface="Verdana"/>
              </a:rPr>
              <a:t>event.target</a:t>
            </a:r>
            <a:r>
              <a:rPr lang="en">
                <a:solidFill>
                  <a:srgbClr val="333333"/>
                </a:solidFill>
              </a:rPr>
              <a:t> – is the “target” element that initiated the event, it doesn’t change through the bubbling process.</a:t>
            </a:r>
            <a:endParaRPr>
              <a:solidFill>
                <a:srgbClr val="333333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Char char="●"/>
            </a:pPr>
            <a:r>
              <a:rPr lang="en">
                <a:solidFill>
                  <a:srgbClr val="333333"/>
                </a:solidFill>
                <a:highlight>
                  <a:srgbClr val="F5F2F0"/>
                </a:highlight>
                <a:latin typeface="Verdana"/>
                <a:ea typeface="Verdana"/>
                <a:cs typeface="Verdana"/>
                <a:sym typeface="Verdana"/>
              </a:rPr>
              <a:t>this</a:t>
            </a:r>
            <a:r>
              <a:rPr lang="en">
                <a:solidFill>
                  <a:srgbClr val="333333"/>
                </a:solidFill>
              </a:rPr>
              <a:t> – is the “current” element, the one that has a currently running handler on it.</a:t>
            </a:r>
            <a:endParaRPr>
              <a:solidFill>
                <a:srgbClr val="333333"/>
              </a:solidFill>
            </a:endParaRPr>
          </a:p>
          <a:p>
            <a:pPr marL="0" lvl="0" indent="0" algn="l" rtl="0">
              <a:spcBef>
                <a:spcPts val="2100"/>
              </a:spcBef>
              <a:spcAft>
                <a:spcPts val="1600"/>
              </a:spcAft>
              <a:buNone/>
            </a:pP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6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Capturing</a:t>
            </a:r>
            <a:endParaRPr/>
          </a:p>
        </p:txBody>
      </p:sp>
      <p:sp>
        <p:nvSpPr>
          <p:cNvPr id="205" name="Google Shape;205;p36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</a:rPr>
              <a:t>The standard DOM Events describes 3 phases of event propagation:</a:t>
            </a:r>
            <a:endParaRPr sz="2400">
              <a:solidFill>
                <a:schemeClr val="dk2"/>
              </a:solidFill>
            </a:endParaRPr>
          </a:p>
          <a:p>
            <a:pPr marL="457200" lvl="0" indent="-381000" algn="l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</a:pPr>
            <a:r>
              <a:rPr lang="en" sz="2400" b="1">
                <a:solidFill>
                  <a:schemeClr val="dk2"/>
                </a:solidFill>
              </a:rPr>
              <a:t>Capturing phase</a:t>
            </a:r>
            <a:r>
              <a:rPr lang="en" sz="2400">
                <a:solidFill>
                  <a:schemeClr val="dk2"/>
                </a:solidFill>
              </a:rPr>
              <a:t> – the event goes down to the element.</a:t>
            </a:r>
            <a:endParaRPr sz="2400">
              <a:solidFill>
                <a:schemeClr val="dk2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</a:pPr>
            <a:r>
              <a:rPr lang="en" sz="2400" b="1">
                <a:solidFill>
                  <a:schemeClr val="dk2"/>
                </a:solidFill>
              </a:rPr>
              <a:t>Target phase</a:t>
            </a:r>
            <a:r>
              <a:rPr lang="en" sz="2400">
                <a:solidFill>
                  <a:schemeClr val="dk2"/>
                </a:solidFill>
              </a:rPr>
              <a:t> – the event reached the target element.</a:t>
            </a:r>
            <a:endParaRPr sz="2400">
              <a:solidFill>
                <a:schemeClr val="dk2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</a:pPr>
            <a:r>
              <a:rPr lang="en" sz="2400" b="1">
                <a:solidFill>
                  <a:schemeClr val="dk2"/>
                </a:solidFill>
              </a:rPr>
              <a:t>Bubbling phase</a:t>
            </a:r>
            <a:r>
              <a:rPr lang="en" sz="2400">
                <a:solidFill>
                  <a:schemeClr val="dk2"/>
                </a:solidFill>
              </a:rPr>
              <a:t> – the event bubbles up from the element.</a:t>
            </a:r>
            <a:endParaRPr sz="24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24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7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Capturing</a:t>
            </a:r>
            <a:endParaRPr/>
          </a:p>
        </p:txBody>
      </p:sp>
      <p:sp>
        <p:nvSpPr>
          <p:cNvPr id="211" name="Google Shape;211;p37"/>
          <p:cNvSpPr txBox="1">
            <a:spLocks noGrp="1"/>
          </p:cNvSpPr>
          <p:nvPr>
            <p:ph type="body" idx="4294967295"/>
          </p:nvPr>
        </p:nvSpPr>
        <p:spPr>
          <a:xfrm>
            <a:off x="155425" y="883150"/>
            <a:ext cx="8826600" cy="374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  <p:pic>
        <p:nvPicPr>
          <p:cNvPr id="212" name="Google Shape;212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6975" y="874250"/>
            <a:ext cx="4170050" cy="4004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8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Capturing</a:t>
            </a:r>
            <a:endParaRPr/>
          </a:p>
        </p:txBody>
      </p:sp>
      <p:sp>
        <p:nvSpPr>
          <p:cNvPr id="218" name="Google Shape;218;p38"/>
          <p:cNvSpPr txBox="1">
            <a:spLocks noGrp="1"/>
          </p:cNvSpPr>
          <p:nvPr>
            <p:ph type="body" idx="4294967295"/>
          </p:nvPr>
        </p:nvSpPr>
        <p:spPr>
          <a:xfrm>
            <a:off x="155425" y="883150"/>
            <a:ext cx="8826600" cy="374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333333"/>
                </a:solidFill>
              </a:rPr>
              <a:t>Before we only talked about bubbling, because the capturing phase is rarely used. Normally it is invisible to us.</a:t>
            </a:r>
            <a:endParaRPr b="1">
              <a:solidFill>
                <a:srgbClr val="333333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333333"/>
                </a:solidFill>
              </a:rPr>
              <a:t>Handlers added using </a:t>
            </a:r>
            <a:r>
              <a:rPr lang="en" sz="14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on&lt;event&gt;</a:t>
            </a:r>
            <a:r>
              <a:rPr lang="en" sz="1400">
                <a:solidFill>
                  <a:srgbClr val="333333"/>
                </a:solidFill>
              </a:rPr>
              <a:t>-property or using HTML attributes or using </a:t>
            </a:r>
            <a:r>
              <a:rPr lang="en" sz="14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addEventListener(event, handler)</a:t>
            </a:r>
            <a:r>
              <a:rPr lang="en" sz="1400">
                <a:solidFill>
                  <a:srgbClr val="333333"/>
                </a:solidFill>
              </a:rPr>
              <a:t> don’t know anything about capturing, they only run on the 2nd and 3rd phases.</a:t>
            </a:r>
            <a:r>
              <a:rPr lang="en" sz="1400" b="1">
                <a:solidFill>
                  <a:srgbClr val="333333"/>
                </a:solidFill>
              </a:rPr>
              <a:t/>
            </a:r>
            <a:br>
              <a:rPr lang="en" sz="1400" b="1">
                <a:solidFill>
                  <a:srgbClr val="333333"/>
                </a:solidFill>
              </a:rPr>
            </a:br>
            <a:r>
              <a:rPr lang="en" sz="1400">
                <a:solidFill>
                  <a:srgbClr val="333333"/>
                </a:solidFill>
              </a:rPr>
              <a:t>To catch an event on the capturing phase, we need to set the 3rd argument of addEventListener to true.</a:t>
            </a:r>
            <a:endParaRPr sz="1400">
              <a:solidFill>
                <a:srgbClr val="333333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333333"/>
                </a:solidFill>
              </a:rPr>
              <a:t>There are two possible values for that optional last argument:</a:t>
            </a:r>
            <a:endParaRPr sz="1400">
              <a:solidFill>
                <a:srgbClr val="333333"/>
              </a:solidFill>
            </a:endParaRPr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Clr>
                <a:srgbClr val="333333"/>
              </a:buClr>
              <a:buSzPts val="1400"/>
              <a:buChar char="●"/>
            </a:pPr>
            <a:r>
              <a:rPr lang="en" sz="1400">
                <a:solidFill>
                  <a:srgbClr val="333333"/>
                </a:solidFill>
              </a:rPr>
              <a:t>If it’s </a:t>
            </a:r>
            <a:r>
              <a:rPr lang="en" sz="1400" b="1">
                <a:solidFill>
                  <a:srgbClr val="333333"/>
                </a:solidFill>
              </a:rPr>
              <a:t>false </a:t>
            </a:r>
            <a:r>
              <a:rPr lang="en" sz="1400">
                <a:solidFill>
                  <a:srgbClr val="333333"/>
                </a:solidFill>
              </a:rPr>
              <a:t>(default), then the handler is set on the bubbling phase.</a:t>
            </a:r>
            <a:endParaRPr sz="1400">
              <a:solidFill>
                <a:srgbClr val="333333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Char char="●"/>
            </a:pPr>
            <a:r>
              <a:rPr lang="en" sz="1400">
                <a:solidFill>
                  <a:srgbClr val="333333"/>
                </a:solidFill>
              </a:rPr>
              <a:t>If it’s </a:t>
            </a:r>
            <a:r>
              <a:rPr lang="en" sz="1400" b="1">
                <a:solidFill>
                  <a:srgbClr val="333333"/>
                </a:solidFill>
              </a:rPr>
              <a:t>true</a:t>
            </a:r>
            <a:r>
              <a:rPr lang="en" sz="1400">
                <a:solidFill>
                  <a:srgbClr val="333333"/>
                </a:solidFill>
              </a:rPr>
              <a:t>, then the handler is set on the capturing phase.</a:t>
            </a:r>
            <a:endParaRPr sz="1400">
              <a:solidFill>
                <a:srgbClr val="333333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400" b="1">
              <a:solidFill>
                <a:srgbClr val="333333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9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Capturing</a:t>
            </a:r>
            <a:endParaRPr/>
          </a:p>
        </p:txBody>
      </p:sp>
      <p:sp>
        <p:nvSpPr>
          <p:cNvPr id="224" name="Google Shape;224;p39"/>
          <p:cNvSpPr txBox="1">
            <a:spLocks noGrp="1"/>
          </p:cNvSpPr>
          <p:nvPr>
            <p:ph type="body" idx="4294967295"/>
          </p:nvPr>
        </p:nvSpPr>
        <p:spPr>
          <a:xfrm>
            <a:off x="155425" y="883150"/>
            <a:ext cx="8826600" cy="374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139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99999"/>
                </a:solidFill>
                <a:latin typeface="Verdana"/>
                <a:ea typeface="Verdana"/>
                <a:cs typeface="Verdana"/>
                <a:sym typeface="Verdana"/>
              </a:rPr>
              <a:t>&lt;</a:t>
            </a:r>
            <a:r>
              <a:rPr lang="en" sz="1200">
                <a:solidFill>
                  <a:srgbClr val="990055"/>
                </a:solidFill>
                <a:latin typeface="Verdana"/>
                <a:ea typeface="Verdana"/>
                <a:cs typeface="Verdana"/>
                <a:sym typeface="Verdana"/>
              </a:rPr>
              <a:t>style</a:t>
            </a:r>
            <a:r>
              <a:rPr lang="en" sz="1200">
                <a:solidFill>
                  <a:srgbClr val="999999"/>
                </a:solidFill>
                <a:latin typeface="Verdana"/>
                <a:ea typeface="Verdana"/>
                <a:cs typeface="Verdana"/>
                <a:sym typeface="Verdana"/>
              </a:rPr>
              <a:t>&gt;</a:t>
            </a:r>
            <a:r>
              <a:rPr lang="en" sz="1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/>
            </a:r>
            <a:br>
              <a:rPr lang="en" sz="1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 </a:t>
            </a:r>
            <a:r>
              <a:rPr lang="en" sz="1200">
                <a:solidFill>
                  <a:srgbClr val="669900"/>
                </a:solidFill>
                <a:latin typeface="Verdana"/>
                <a:ea typeface="Verdana"/>
                <a:cs typeface="Verdana"/>
                <a:sym typeface="Verdana"/>
              </a:rPr>
              <a:t>body * </a:t>
            </a:r>
            <a:r>
              <a:rPr lang="en" sz="1200">
                <a:solidFill>
                  <a:srgbClr val="999999"/>
                </a:solidFill>
                <a:latin typeface="Verdana"/>
                <a:ea typeface="Verdana"/>
                <a:cs typeface="Verdana"/>
                <a:sym typeface="Verdana"/>
              </a:rPr>
              <a:t>{</a:t>
            </a:r>
            <a:r>
              <a:rPr lang="en" sz="1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/>
            </a:r>
            <a:br>
              <a:rPr lang="en" sz="1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   </a:t>
            </a:r>
            <a:r>
              <a:rPr lang="en" sz="1200">
                <a:solidFill>
                  <a:srgbClr val="990055"/>
                </a:solidFill>
                <a:latin typeface="Verdana"/>
                <a:ea typeface="Verdana"/>
                <a:cs typeface="Verdana"/>
                <a:sym typeface="Verdana"/>
              </a:rPr>
              <a:t>margin</a:t>
            </a:r>
            <a:r>
              <a:rPr lang="en" sz="1200">
                <a:solidFill>
                  <a:srgbClr val="999999"/>
                </a:solidFill>
                <a:latin typeface="Verdana"/>
                <a:ea typeface="Verdana"/>
                <a:cs typeface="Verdana"/>
                <a:sym typeface="Verdana"/>
              </a:rPr>
              <a:t>:</a:t>
            </a:r>
            <a:r>
              <a:rPr lang="en" sz="1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200">
                <a:solidFill>
                  <a:srgbClr val="990055"/>
                </a:solidFill>
                <a:latin typeface="Verdana"/>
                <a:ea typeface="Verdana"/>
                <a:cs typeface="Verdana"/>
                <a:sym typeface="Verdana"/>
              </a:rPr>
              <a:t>10</a:t>
            </a:r>
            <a:r>
              <a:rPr lang="en" sz="1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px</a:t>
            </a:r>
            <a:r>
              <a:rPr lang="en" sz="1200">
                <a:solidFill>
                  <a:srgbClr val="999999"/>
                </a:solidFill>
                <a:latin typeface="Verdana"/>
                <a:ea typeface="Verdana"/>
                <a:cs typeface="Verdana"/>
                <a:sym typeface="Verdana"/>
              </a:rPr>
              <a:t>;</a:t>
            </a:r>
            <a:r>
              <a:rPr lang="en" sz="1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/>
            </a:r>
            <a:br>
              <a:rPr lang="en" sz="1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   </a:t>
            </a:r>
            <a:r>
              <a:rPr lang="en" sz="1200">
                <a:solidFill>
                  <a:srgbClr val="990055"/>
                </a:solidFill>
                <a:latin typeface="Verdana"/>
                <a:ea typeface="Verdana"/>
                <a:cs typeface="Verdana"/>
                <a:sym typeface="Verdana"/>
              </a:rPr>
              <a:t>border</a:t>
            </a:r>
            <a:r>
              <a:rPr lang="en" sz="1200">
                <a:solidFill>
                  <a:srgbClr val="999999"/>
                </a:solidFill>
                <a:latin typeface="Verdana"/>
                <a:ea typeface="Verdana"/>
                <a:cs typeface="Verdana"/>
                <a:sym typeface="Verdana"/>
              </a:rPr>
              <a:t>:</a:t>
            </a:r>
            <a:r>
              <a:rPr lang="en" sz="1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200">
                <a:solidFill>
                  <a:srgbClr val="990055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en" sz="1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px solid blue</a:t>
            </a:r>
            <a:r>
              <a:rPr lang="en" sz="1200">
                <a:solidFill>
                  <a:srgbClr val="999999"/>
                </a:solidFill>
                <a:latin typeface="Verdana"/>
                <a:ea typeface="Verdana"/>
                <a:cs typeface="Verdana"/>
                <a:sym typeface="Verdana"/>
              </a:rPr>
              <a:t>;</a:t>
            </a:r>
            <a:r>
              <a:rPr lang="en" sz="1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/>
            </a:r>
            <a:br>
              <a:rPr lang="en" sz="1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 </a:t>
            </a:r>
            <a:r>
              <a:rPr lang="en" sz="1200">
                <a:solidFill>
                  <a:srgbClr val="999999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  <a:r>
              <a:rPr lang="en" sz="1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/>
            </a:r>
            <a:br>
              <a:rPr lang="en" sz="1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200">
                <a:solidFill>
                  <a:srgbClr val="999999"/>
                </a:solidFill>
                <a:latin typeface="Verdana"/>
                <a:ea typeface="Verdana"/>
                <a:cs typeface="Verdana"/>
                <a:sym typeface="Verdana"/>
              </a:rPr>
              <a:t>&lt;/</a:t>
            </a:r>
            <a:r>
              <a:rPr lang="en" sz="1200">
                <a:solidFill>
                  <a:srgbClr val="990055"/>
                </a:solidFill>
                <a:latin typeface="Verdana"/>
                <a:ea typeface="Verdana"/>
                <a:cs typeface="Verdana"/>
                <a:sym typeface="Verdana"/>
              </a:rPr>
              <a:t>style</a:t>
            </a:r>
            <a:r>
              <a:rPr lang="en" sz="1200">
                <a:solidFill>
                  <a:srgbClr val="999999"/>
                </a:solidFill>
                <a:latin typeface="Verdana"/>
                <a:ea typeface="Verdana"/>
                <a:cs typeface="Verdana"/>
                <a:sym typeface="Verdana"/>
              </a:rPr>
              <a:t>&gt;</a:t>
            </a:r>
            <a:r>
              <a:rPr lang="en" sz="1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/>
            </a:r>
            <a:br>
              <a:rPr lang="en" sz="1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/>
            </a:r>
            <a:br>
              <a:rPr lang="en" sz="1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200">
                <a:solidFill>
                  <a:srgbClr val="999999"/>
                </a:solidFill>
                <a:latin typeface="Verdana"/>
                <a:ea typeface="Verdana"/>
                <a:cs typeface="Verdana"/>
                <a:sym typeface="Verdana"/>
              </a:rPr>
              <a:t>&lt;</a:t>
            </a:r>
            <a:r>
              <a:rPr lang="en" sz="1200">
                <a:solidFill>
                  <a:srgbClr val="990055"/>
                </a:solidFill>
                <a:latin typeface="Verdana"/>
                <a:ea typeface="Verdana"/>
                <a:cs typeface="Verdana"/>
                <a:sym typeface="Verdana"/>
              </a:rPr>
              <a:t>form</a:t>
            </a:r>
            <a:r>
              <a:rPr lang="en" sz="1200">
                <a:solidFill>
                  <a:srgbClr val="999999"/>
                </a:solidFill>
                <a:latin typeface="Verdana"/>
                <a:ea typeface="Verdana"/>
                <a:cs typeface="Verdana"/>
                <a:sym typeface="Verdana"/>
              </a:rPr>
              <a:t>&gt;</a:t>
            </a:r>
            <a:r>
              <a:rPr lang="en" sz="1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FORM</a:t>
            </a:r>
            <a:br>
              <a:rPr lang="en" sz="1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 </a:t>
            </a:r>
            <a:r>
              <a:rPr lang="en" sz="1200">
                <a:solidFill>
                  <a:srgbClr val="999999"/>
                </a:solidFill>
                <a:latin typeface="Verdana"/>
                <a:ea typeface="Verdana"/>
                <a:cs typeface="Verdana"/>
                <a:sym typeface="Verdana"/>
              </a:rPr>
              <a:t>&lt;</a:t>
            </a:r>
            <a:r>
              <a:rPr lang="en" sz="1200">
                <a:solidFill>
                  <a:srgbClr val="990055"/>
                </a:solidFill>
                <a:latin typeface="Verdana"/>
                <a:ea typeface="Verdana"/>
                <a:cs typeface="Verdana"/>
                <a:sym typeface="Verdana"/>
              </a:rPr>
              <a:t>div</a:t>
            </a:r>
            <a:r>
              <a:rPr lang="en" sz="1200">
                <a:solidFill>
                  <a:srgbClr val="999999"/>
                </a:solidFill>
                <a:latin typeface="Verdana"/>
                <a:ea typeface="Verdana"/>
                <a:cs typeface="Verdana"/>
                <a:sym typeface="Verdana"/>
              </a:rPr>
              <a:t>&gt;</a:t>
            </a:r>
            <a:r>
              <a:rPr lang="en" sz="1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DIV</a:t>
            </a:r>
            <a:br>
              <a:rPr lang="en" sz="1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   </a:t>
            </a:r>
            <a:r>
              <a:rPr lang="en" sz="1200">
                <a:solidFill>
                  <a:srgbClr val="999999"/>
                </a:solidFill>
                <a:latin typeface="Verdana"/>
                <a:ea typeface="Verdana"/>
                <a:cs typeface="Verdana"/>
                <a:sym typeface="Verdana"/>
              </a:rPr>
              <a:t>&lt;</a:t>
            </a:r>
            <a:r>
              <a:rPr lang="en" sz="1200">
                <a:solidFill>
                  <a:srgbClr val="990055"/>
                </a:solidFill>
                <a:latin typeface="Verdana"/>
                <a:ea typeface="Verdana"/>
                <a:cs typeface="Verdana"/>
                <a:sym typeface="Verdana"/>
              </a:rPr>
              <a:t>p</a:t>
            </a:r>
            <a:r>
              <a:rPr lang="en" sz="1200">
                <a:solidFill>
                  <a:srgbClr val="999999"/>
                </a:solidFill>
                <a:latin typeface="Verdana"/>
                <a:ea typeface="Verdana"/>
                <a:cs typeface="Verdana"/>
                <a:sym typeface="Verdana"/>
              </a:rPr>
              <a:t>&gt;</a:t>
            </a:r>
            <a:r>
              <a:rPr lang="en" sz="1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P</a:t>
            </a:r>
            <a:r>
              <a:rPr lang="en" sz="1200">
                <a:solidFill>
                  <a:srgbClr val="999999"/>
                </a:solidFill>
                <a:latin typeface="Verdana"/>
                <a:ea typeface="Verdana"/>
                <a:cs typeface="Verdana"/>
                <a:sym typeface="Verdana"/>
              </a:rPr>
              <a:t>&lt;/</a:t>
            </a:r>
            <a:r>
              <a:rPr lang="en" sz="1200">
                <a:solidFill>
                  <a:srgbClr val="990055"/>
                </a:solidFill>
                <a:latin typeface="Verdana"/>
                <a:ea typeface="Verdana"/>
                <a:cs typeface="Verdana"/>
                <a:sym typeface="Verdana"/>
              </a:rPr>
              <a:t>p</a:t>
            </a:r>
            <a:r>
              <a:rPr lang="en" sz="1200">
                <a:solidFill>
                  <a:srgbClr val="999999"/>
                </a:solidFill>
                <a:latin typeface="Verdana"/>
                <a:ea typeface="Verdana"/>
                <a:cs typeface="Verdana"/>
                <a:sym typeface="Verdana"/>
              </a:rPr>
              <a:t>&gt;</a:t>
            </a:r>
            <a:r>
              <a:rPr lang="en" sz="1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/>
            </a:r>
            <a:br>
              <a:rPr lang="en" sz="1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 </a:t>
            </a:r>
            <a:r>
              <a:rPr lang="en" sz="1200">
                <a:solidFill>
                  <a:srgbClr val="999999"/>
                </a:solidFill>
                <a:latin typeface="Verdana"/>
                <a:ea typeface="Verdana"/>
                <a:cs typeface="Verdana"/>
                <a:sym typeface="Verdana"/>
              </a:rPr>
              <a:t>&lt;/</a:t>
            </a:r>
            <a:r>
              <a:rPr lang="en" sz="1200">
                <a:solidFill>
                  <a:srgbClr val="990055"/>
                </a:solidFill>
                <a:latin typeface="Verdana"/>
                <a:ea typeface="Verdana"/>
                <a:cs typeface="Verdana"/>
                <a:sym typeface="Verdana"/>
              </a:rPr>
              <a:t>div</a:t>
            </a:r>
            <a:r>
              <a:rPr lang="en" sz="1200">
                <a:solidFill>
                  <a:srgbClr val="999999"/>
                </a:solidFill>
                <a:latin typeface="Verdana"/>
                <a:ea typeface="Verdana"/>
                <a:cs typeface="Verdana"/>
                <a:sym typeface="Verdana"/>
              </a:rPr>
              <a:t>&gt;</a:t>
            </a:r>
            <a:r>
              <a:rPr lang="en" sz="1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/>
            </a:r>
            <a:br>
              <a:rPr lang="en" sz="1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200">
                <a:solidFill>
                  <a:srgbClr val="999999"/>
                </a:solidFill>
                <a:latin typeface="Verdana"/>
                <a:ea typeface="Verdana"/>
                <a:cs typeface="Verdana"/>
                <a:sym typeface="Verdana"/>
              </a:rPr>
              <a:t>&lt;/</a:t>
            </a:r>
            <a:r>
              <a:rPr lang="en" sz="1200">
                <a:solidFill>
                  <a:srgbClr val="990055"/>
                </a:solidFill>
                <a:latin typeface="Verdana"/>
                <a:ea typeface="Verdana"/>
                <a:cs typeface="Verdana"/>
                <a:sym typeface="Verdana"/>
              </a:rPr>
              <a:t>form</a:t>
            </a:r>
            <a:r>
              <a:rPr lang="en" sz="1200">
                <a:solidFill>
                  <a:srgbClr val="999999"/>
                </a:solidFill>
                <a:latin typeface="Verdana"/>
                <a:ea typeface="Verdana"/>
                <a:cs typeface="Verdana"/>
                <a:sym typeface="Verdana"/>
              </a:rPr>
              <a:t>&gt;</a:t>
            </a:r>
            <a:r>
              <a:rPr lang="en" sz="1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/>
            </a:r>
            <a:br>
              <a:rPr lang="en" sz="1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/>
            </a:r>
            <a:br>
              <a:rPr lang="en" sz="1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200">
                <a:solidFill>
                  <a:srgbClr val="999999"/>
                </a:solidFill>
                <a:latin typeface="Verdana"/>
                <a:ea typeface="Verdana"/>
                <a:cs typeface="Verdana"/>
                <a:sym typeface="Verdana"/>
              </a:rPr>
              <a:t>&lt;</a:t>
            </a:r>
            <a:r>
              <a:rPr lang="en" sz="1200">
                <a:solidFill>
                  <a:srgbClr val="990055"/>
                </a:solidFill>
                <a:latin typeface="Verdana"/>
                <a:ea typeface="Verdana"/>
                <a:cs typeface="Verdana"/>
                <a:sym typeface="Verdana"/>
              </a:rPr>
              <a:t>script</a:t>
            </a:r>
            <a:r>
              <a:rPr lang="en" sz="1200">
                <a:solidFill>
                  <a:srgbClr val="999999"/>
                </a:solidFill>
                <a:latin typeface="Verdana"/>
                <a:ea typeface="Verdana"/>
                <a:cs typeface="Verdana"/>
                <a:sym typeface="Verdana"/>
              </a:rPr>
              <a:t>&gt;</a:t>
            </a:r>
            <a:r>
              <a:rPr lang="en" sz="1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/>
            </a:r>
            <a:br>
              <a:rPr lang="en" sz="1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 </a:t>
            </a:r>
            <a:r>
              <a:rPr lang="en" sz="1200">
                <a:solidFill>
                  <a:srgbClr val="0077AA"/>
                </a:solidFill>
                <a:latin typeface="Verdana"/>
                <a:ea typeface="Verdana"/>
                <a:cs typeface="Verdana"/>
                <a:sym typeface="Verdana"/>
              </a:rPr>
              <a:t>for</a:t>
            </a:r>
            <a:r>
              <a:rPr lang="en" sz="1200">
                <a:solidFill>
                  <a:srgbClr val="999999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" sz="1200">
                <a:solidFill>
                  <a:srgbClr val="0077AA"/>
                </a:solidFill>
                <a:latin typeface="Verdana"/>
                <a:ea typeface="Verdana"/>
                <a:cs typeface="Verdana"/>
                <a:sym typeface="Verdana"/>
              </a:rPr>
              <a:t>let</a:t>
            </a:r>
            <a:r>
              <a:rPr lang="en" sz="1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elem </a:t>
            </a:r>
            <a:r>
              <a:rPr lang="en" sz="1200">
                <a:solidFill>
                  <a:srgbClr val="0077AA"/>
                </a:solidFill>
                <a:latin typeface="Verdana"/>
                <a:ea typeface="Verdana"/>
                <a:cs typeface="Verdana"/>
                <a:sym typeface="Verdana"/>
              </a:rPr>
              <a:t>of</a:t>
            </a:r>
            <a:r>
              <a:rPr lang="en" sz="1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document</a:t>
            </a:r>
            <a:r>
              <a:rPr lang="en" sz="1200">
                <a:solidFill>
                  <a:srgbClr val="999999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lang="en" sz="1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querySelectorAll</a:t>
            </a:r>
            <a:r>
              <a:rPr lang="en" sz="1200">
                <a:solidFill>
                  <a:srgbClr val="999999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" sz="1200">
                <a:solidFill>
                  <a:srgbClr val="669900"/>
                </a:solidFill>
                <a:latin typeface="Verdana"/>
                <a:ea typeface="Verdana"/>
                <a:cs typeface="Verdana"/>
                <a:sym typeface="Verdana"/>
              </a:rPr>
              <a:t>'*'</a:t>
            </a:r>
            <a:r>
              <a:rPr lang="en" sz="1200">
                <a:solidFill>
                  <a:srgbClr val="999999"/>
                </a:solidFill>
                <a:latin typeface="Verdana"/>
                <a:ea typeface="Verdana"/>
                <a:cs typeface="Verdana"/>
                <a:sym typeface="Verdana"/>
              </a:rPr>
              <a:t>))</a:t>
            </a:r>
            <a:r>
              <a:rPr lang="en" sz="1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200">
                <a:solidFill>
                  <a:srgbClr val="999999"/>
                </a:solidFill>
                <a:latin typeface="Verdana"/>
                <a:ea typeface="Verdana"/>
                <a:cs typeface="Verdana"/>
                <a:sym typeface="Verdana"/>
              </a:rPr>
              <a:t>{</a:t>
            </a:r>
            <a:r>
              <a:rPr lang="en" sz="1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/>
            </a:r>
            <a:br>
              <a:rPr lang="en" sz="1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   elem</a:t>
            </a:r>
            <a:r>
              <a:rPr lang="en" sz="1200">
                <a:solidFill>
                  <a:srgbClr val="999999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lang="en" sz="1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addEventListener</a:t>
            </a:r>
            <a:r>
              <a:rPr lang="en" sz="1200">
                <a:solidFill>
                  <a:srgbClr val="999999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" sz="1200">
                <a:solidFill>
                  <a:srgbClr val="669900"/>
                </a:solidFill>
                <a:latin typeface="Verdana"/>
                <a:ea typeface="Verdana"/>
                <a:cs typeface="Verdana"/>
                <a:sym typeface="Verdana"/>
              </a:rPr>
              <a:t>"click"</a:t>
            </a:r>
            <a:r>
              <a:rPr lang="en" sz="1200">
                <a:solidFill>
                  <a:srgbClr val="999999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lang="en" sz="1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e </a:t>
            </a:r>
            <a:r>
              <a:rPr lang="en" sz="1200">
                <a:solidFill>
                  <a:srgbClr val="A67F59"/>
                </a:solidFill>
                <a:latin typeface="Verdana"/>
                <a:ea typeface="Verdana"/>
                <a:cs typeface="Verdana"/>
                <a:sym typeface="Verdana"/>
              </a:rPr>
              <a:t>=&gt;</a:t>
            </a:r>
            <a:r>
              <a:rPr lang="en" sz="1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alert</a:t>
            </a:r>
            <a:r>
              <a:rPr lang="en" sz="1200">
                <a:solidFill>
                  <a:srgbClr val="999999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" sz="1200">
                <a:solidFill>
                  <a:srgbClr val="669900"/>
                </a:solidFill>
                <a:latin typeface="Verdana"/>
                <a:ea typeface="Verdana"/>
                <a:cs typeface="Verdana"/>
                <a:sym typeface="Verdana"/>
              </a:rPr>
              <a:t>`Capturing: </a:t>
            </a:r>
            <a:r>
              <a:rPr lang="en" sz="1200">
                <a:solidFill>
                  <a:srgbClr val="999999"/>
                </a:solidFill>
                <a:latin typeface="Verdana"/>
                <a:ea typeface="Verdana"/>
                <a:cs typeface="Verdana"/>
                <a:sym typeface="Verdana"/>
              </a:rPr>
              <a:t>${</a:t>
            </a:r>
            <a:r>
              <a:rPr lang="en" sz="1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elem</a:t>
            </a:r>
            <a:r>
              <a:rPr lang="en" sz="1200">
                <a:solidFill>
                  <a:srgbClr val="999999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lang="en" sz="1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tagName</a:t>
            </a:r>
            <a:r>
              <a:rPr lang="en" sz="1200">
                <a:solidFill>
                  <a:srgbClr val="999999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  <a:r>
              <a:rPr lang="en" sz="1200">
                <a:solidFill>
                  <a:srgbClr val="669900"/>
                </a:solidFill>
                <a:latin typeface="Verdana"/>
                <a:ea typeface="Verdana"/>
                <a:cs typeface="Verdana"/>
                <a:sym typeface="Verdana"/>
              </a:rPr>
              <a:t>`</a:t>
            </a:r>
            <a:r>
              <a:rPr lang="en" sz="1200">
                <a:solidFill>
                  <a:srgbClr val="999999"/>
                </a:solidFill>
                <a:latin typeface="Verdana"/>
                <a:ea typeface="Verdana"/>
                <a:cs typeface="Verdana"/>
                <a:sym typeface="Verdana"/>
              </a:rPr>
              <a:t>),</a:t>
            </a:r>
            <a:r>
              <a:rPr lang="en" sz="1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200">
                <a:solidFill>
                  <a:srgbClr val="990055"/>
                </a:solidFill>
                <a:latin typeface="Verdana"/>
                <a:ea typeface="Verdana"/>
                <a:cs typeface="Verdana"/>
                <a:sym typeface="Verdana"/>
              </a:rPr>
              <a:t>true</a:t>
            </a:r>
            <a:r>
              <a:rPr lang="en" sz="1200">
                <a:solidFill>
                  <a:srgbClr val="999999"/>
                </a:solidFill>
                <a:latin typeface="Verdana"/>
                <a:ea typeface="Verdana"/>
                <a:cs typeface="Verdana"/>
                <a:sym typeface="Verdana"/>
              </a:rPr>
              <a:t>);</a:t>
            </a:r>
            <a:r>
              <a:rPr lang="en" sz="1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/>
            </a:r>
            <a:br>
              <a:rPr lang="en" sz="1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   elem</a:t>
            </a:r>
            <a:r>
              <a:rPr lang="en" sz="1200">
                <a:solidFill>
                  <a:srgbClr val="999999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lang="en" sz="1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addEventListener</a:t>
            </a:r>
            <a:r>
              <a:rPr lang="en" sz="1200">
                <a:solidFill>
                  <a:srgbClr val="999999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" sz="1200">
                <a:solidFill>
                  <a:srgbClr val="669900"/>
                </a:solidFill>
                <a:latin typeface="Verdana"/>
                <a:ea typeface="Verdana"/>
                <a:cs typeface="Verdana"/>
                <a:sym typeface="Verdana"/>
              </a:rPr>
              <a:t>"click"</a:t>
            </a:r>
            <a:r>
              <a:rPr lang="en" sz="1200">
                <a:solidFill>
                  <a:srgbClr val="999999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lang="en" sz="1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e </a:t>
            </a:r>
            <a:r>
              <a:rPr lang="en" sz="1200">
                <a:solidFill>
                  <a:srgbClr val="A67F59"/>
                </a:solidFill>
                <a:latin typeface="Verdana"/>
                <a:ea typeface="Verdana"/>
                <a:cs typeface="Verdana"/>
                <a:sym typeface="Verdana"/>
              </a:rPr>
              <a:t>=&gt;</a:t>
            </a:r>
            <a:r>
              <a:rPr lang="en" sz="1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alert</a:t>
            </a:r>
            <a:r>
              <a:rPr lang="en" sz="1200">
                <a:solidFill>
                  <a:srgbClr val="999999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" sz="1200">
                <a:solidFill>
                  <a:srgbClr val="669900"/>
                </a:solidFill>
                <a:latin typeface="Verdana"/>
                <a:ea typeface="Verdana"/>
                <a:cs typeface="Verdana"/>
                <a:sym typeface="Verdana"/>
              </a:rPr>
              <a:t>`Bubbling: </a:t>
            </a:r>
            <a:r>
              <a:rPr lang="en" sz="1200">
                <a:solidFill>
                  <a:srgbClr val="999999"/>
                </a:solidFill>
                <a:latin typeface="Verdana"/>
                <a:ea typeface="Verdana"/>
                <a:cs typeface="Verdana"/>
                <a:sym typeface="Verdana"/>
              </a:rPr>
              <a:t>${</a:t>
            </a:r>
            <a:r>
              <a:rPr lang="en" sz="1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elem</a:t>
            </a:r>
            <a:r>
              <a:rPr lang="en" sz="1200">
                <a:solidFill>
                  <a:srgbClr val="999999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lang="en" sz="1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tagName</a:t>
            </a:r>
            <a:r>
              <a:rPr lang="en" sz="1200">
                <a:solidFill>
                  <a:srgbClr val="999999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  <a:r>
              <a:rPr lang="en" sz="1200">
                <a:solidFill>
                  <a:srgbClr val="669900"/>
                </a:solidFill>
                <a:latin typeface="Verdana"/>
                <a:ea typeface="Verdana"/>
                <a:cs typeface="Verdana"/>
                <a:sym typeface="Verdana"/>
              </a:rPr>
              <a:t>`</a:t>
            </a:r>
            <a:r>
              <a:rPr lang="en" sz="1200">
                <a:solidFill>
                  <a:srgbClr val="999999"/>
                </a:solidFill>
                <a:latin typeface="Verdana"/>
                <a:ea typeface="Verdana"/>
                <a:cs typeface="Verdana"/>
                <a:sym typeface="Verdana"/>
              </a:rPr>
              <a:t>));</a:t>
            </a:r>
            <a:r>
              <a:rPr lang="en" sz="1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/>
            </a:r>
            <a:br>
              <a:rPr lang="en" sz="1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 </a:t>
            </a:r>
            <a:r>
              <a:rPr lang="en" sz="1200">
                <a:solidFill>
                  <a:srgbClr val="999999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  <a:r>
              <a:rPr lang="en" sz="1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/>
            </a:r>
            <a:br>
              <a:rPr lang="en" sz="1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200">
                <a:solidFill>
                  <a:srgbClr val="999999"/>
                </a:solidFill>
                <a:latin typeface="Verdana"/>
                <a:ea typeface="Verdana"/>
                <a:cs typeface="Verdana"/>
                <a:sym typeface="Verdana"/>
              </a:rPr>
              <a:t>&lt;/</a:t>
            </a:r>
            <a:r>
              <a:rPr lang="en" sz="1200">
                <a:solidFill>
                  <a:srgbClr val="990055"/>
                </a:solidFill>
                <a:latin typeface="Verdana"/>
                <a:ea typeface="Verdana"/>
                <a:cs typeface="Verdana"/>
                <a:sym typeface="Verdana"/>
              </a:rPr>
              <a:t>script</a:t>
            </a:r>
            <a:r>
              <a:rPr lang="en" sz="1200">
                <a:solidFill>
                  <a:srgbClr val="999999"/>
                </a:solidFill>
                <a:latin typeface="Verdana"/>
                <a:ea typeface="Verdana"/>
                <a:cs typeface="Verdana"/>
                <a:sym typeface="Verdana"/>
              </a:rPr>
              <a:t>&gt;</a:t>
            </a:r>
            <a:endParaRPr sz="1200">
              <a:solidFill>
                <a:srgbClr val="999999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200" b="1">
              <a:solidFill>
                <a:srgbClr val="333333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0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Capturing</a:t>
            </a:r>
            <a:endParaRPr/>
          </a:p>
        </p:txBody>
      </p:sp>
      <p:sp>
        <p:nvSpPr>
          <p:cNvPr id="230" name="Google Shape;230;p40"/>
          <p:cNvSpPr txBox="1">
            <a:spLocks noGrp="1"/>
          </p:cNvSpPr>
          <p:nvPr>
            <p:ph type="body" idx="4294967295"/>
          </p:nvPr>
        </p:nvSpPr>
        <p:spPr>
          <a:xfrm>
            <a:off x="155425" y="883150"/>
            <a:ext cx="8826600" cy="374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333333"/>
                </a:solidFill>
              </a:rPr>
              <a:t>If you click on &lt;p&gt;, then the sequence is:</a:t>
            </a:r>
            <a:endParaRPr b="1">
              <a:solidFill>
                <a:srgbClr val="333333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b="1">
              <a:solidFill>
                <a:srgbClr val="333333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333333"/>
                </a:solidFill>
              </a:rPr>
              <a:t>HTML → BODY → FORM → DIV → P (capturing phase, the first listener), and then:</a:t>
            </a:r>
            <a:endParaRPr b="1">
              <a:solidFill>
                <a:srgbClr val="333333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333333"/>
                </a:solidFill>
              </a:rPr>
              <a:t>P → DIV → FORM → BODY → HTML (bubbling phase, the second listener).</a:t>
            </a:r>
            <a:endParaRPr b="1">
              <a:solidFill>
                <a:srgbClr val="333333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b="1">
              <a:solidFill>
                <a:srgbClr val="333333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1"/>
          <p:cNvSpPr txBox="1">
            <a:spLocks noGrp="1"/>
          </p:cNvSpPr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?</a:t>
            </a:r>
            <a:endParaRPr/>
          </a:p>
        </p:txBody>
      </p:sp>
      <p:sp>
        <p:nvSpPr>
          <p:cNvPr id="236" name="Google Shape;236;p41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Event</a:t>
            </a:r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chemeClr val="dk2"/>
                </a:solidFill>
              </a:rPr>
              <a:t>An event is a signal that something has happened. All DOM nodes generate such signals (but events are not limited to DOM).</a:t>
            </a:r>
            <a:endParaRPr sz="24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Event</a:t>
            </a:r>
            <a:endParaRPr/>
          </a:p>
        </p:txBody>
      </p:sp>
      <p:sp>
        <p:nvSpPr>
          <p:cNvPr id="85" name="Google Shape;85;p16"/>
          <p:cNvSpPr txBox="1">
            <a:spLocks noGrp="1"/>
          </p:cNvSpPr>
          <p:nvPr>
            <p:ph type="body" idx="4294967295"/>
          </p:nvPr>
        </p:nvSpPr>
        <p:spPr>
          <a:xfrm>
            <a:off x="471900" y="741850"/>
            <a:ext cx="8222100" cy="419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dk2"/>
                </a:solidFill>
              </a:rPr>
              <a:t>Mouse events:</a:t>
            </a:r>
            <a:endParaRPr sz="1400" b="1">
              <a:solidFill>
                <a:schemeClr val="dk2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 sz="1400" b="1">
                <a:solidFill>
                  <a:schemeClr val="dk2"/>
                </a:solidFill>
              </a:rPr>
              <a:t>click </a:t>
            </a:r>
            <a:r>
              <a:rPr lang="en" sz="1400">
                <a:solidFill>
                  <a:schemeClr val="dk2"/>
                </a:solidFill>
              </a:rPr>
              <a:t>– when the mouse clicks on an element (touchscreen devices generate it on a tap).</a:t>
            </a:r>
            <a:endParaRPr sz="1400">
              <a:solidFill>
                <a:schemeClr val="dk2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 sz="1400" b="1">
                <a:solidFill>
                  <a:schemeClr val="dk2"/>
                </a:solidFill>
              </a:rPr>
              <a:t>contextmenu </a:t>
            </a:r>
            <a:r>
              <a:rPr lang="en" sz="1400">
                <a:solidFill>
                  <a:schemeClr val="dk2"/>
                </a:solidFill>
              </a:rPr>
              <a:t>– when the mouse right-clicks on an element.</a:t>
            </a:r>
            <a:endParaRPr sz="1400">
              <a:solidFill>
                <a:schemeClr val="dk2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 sz="1400" b="1">
                <a:solidFill>
                  <a:schemeClr val="dk2"/>
                </a:solidFill>
              </a:rPr>
              <a:t>mouseover </a:t>
            </a:r>
            <a:r>
              <a:rPr lang="en" sz="1400">
                <a:solidFill>
                  <a:schemeClr val="dk2"/>
                </a:solidFill>
              </a:rPr>
              <a:t>/ </a:t>
            </a:r>
            <a:r>
              <a:rPr lang="en" sz="1400" b="1">
                <a:solidFill>
                  <a:schemeClr val="dk2"/>
                </a:solidFill>
              </a:rPr>
              <a:t>mouseout </a:t>
            </a:r>
            <a:r>
              <a:rPr lang="en" sz="1400">
                <a:solidFill>
                  <a:schemeClr val="dk2"/>
                </a:solidFill>
              </a:rPr>
              <a:t>– when the mouse cursor comes over / leaves an element.</a:t>
            </a:r>
            <a:endParaRPr sz="1400">
              <a:solidFill>
                <a:schemeClr val="dk2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 sz="1400" b="1">
                <a:solidFill>
                  <a:schemeClr val="dk2"/>
                </a:solidFill>
              </a:rPr>
              <a:t>mousedown </a:t>
            </a:r>
            <a:r>
              <a:rPr lang="en" sz="1400">
                <a:solidFill>
                  <a:schemeClr val="dk2"/>
                </a:solidFill>
              </a:rPr>
              <a:t>/ </a:t>
            </a:r>
            <a:r>
              <a:rPr lang="en" sz="1400" b="1">
                <a:solidFill>
                  <a:schemeClr val="dk2"/>
                </a:solidFill>
              </a:rPr>
              <a:t>mouseup </a:t>
            </a:r>
            <a:r>
              <a:rPr lang="en" sz="1400">
                <a:solidFill>
                  <a:schemeClr val="dk2"/>
                </a:solidFill>
              </a:rPr>
              <a:t>– when the mouse button is pressed / released over an element.</a:t>
            </a:r>
            <a:endParaRPr sz="1400">
              <a:solidFill>
                <a:schemeClr val="dk2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 sz="1400" b="1">
                <a:solidFill>
                  <a:schemeClr val="dk2"/>
                </a:solidFill>
              </a:rPr>
              <a:t>mousemove </a:t>
            </a:r>
            <a:r>
              <a:rPr lang="en" sz="1400">
                <a:solidFill>
                  <a:schemeClr val="dk2"/>
                </a:solidFill>
              </a:rPr>
              <a:t>– when the mouse is moved.</a:t>
            </a:r>
            <a:endParaRPr sz="140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400" b="1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dk2"/>
                </a:solidFill>
              </a:rPr>
              <a:t>Form element events:</a:t>
            </a:r>
            <a:endParaRPr sz="1400" b="1">
              <a:solidFill>
                <a:schemeClr val="dk2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 sz="1400" b="1">
                <a:solidFill>
                  <a:schemeClr val="dk2"/>
                </a:solidFill>
              </a:rPr>
              <a:t>submit </a:t>
            </a:r>
            <a:r>
              <a:rPr lang="en" sz="1400">
                <a:solidFill>
                  <a:schemeClr val="dk2"/>
                </a:solidFill>
              </a:rPr>
              <a:t>– when the visitor submits a &lt;form&gt;.</a:t>
            </a:r>
            <a:endParaRPr sz="1400">
              <a:solidFill>
                <a:schemeClr val="dk2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 sz="1400" b="1">
                <a:solidFill>
                  <a:schemeClr val="dk2"/>
                </a:solidFill>
              </a:rPr>
              <a:t>focus </a:t>
            </a:r>
            <a:r>
              <a:rPr lang="en" sz="1400">
                <a:solidFill>
                  <a:schemeClr val="dk2"/>
                </a:solidFill>
              </a:rPr>
              <a:t>– when the visitor focuses on an element, e.g. on an &lt;input&gt;</a:t>
            </a:r>
            <a:endParaRPr sz="140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400" b="1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dk2"/>
                </a:solidFill>
              </a:rPr>
              <a:t>Keyboard events:</a:t>
            </a:r>
            <a:endParaRPr sz="1400" b="1">
              <a:solidFill>
                <a:schemeClr val="dk2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 sz="1400" b="1">
                <a:solidFill>
                  <a:schemeClr val="dk2"/>
                </a:solidFill>
              </a:rPr>
              <a:t>keydown </a:t>
            </a:r>
            <a:r>
              <a:rPr lang="en" sz="1400">
                <a:solidFill>
                  <a:schemeClr val="dk2"/>
                </a:solidFill>
              </a:rPr>
              <a:t>and </a:t>
            </a:r>
            <a:r>
              <a:rPr lang="en" sz="1400" b="1">
                <a:solidFill>
                  <a:schemeClr val="dk2"/>
                </a:solidFill>
              </a:rPr>
              <a:t>keyup </a:t>
            </a:r>
            <a:r>
              <a:rPr lang="en" sz="1400">
                <a:solidFill>
                  <a:schemeClr val="dk2"/>
                </a:solidFill>
              </a:rPr>
              <a:t>– when the visitor presses and then releases the button.</a:t>
            </a:r>
            <a:endParaRPr sz="14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Event Handler</a:t>
            </a:r>
            <a:endParaRPr/>
          </a:p>
        </p:txBody>
      </p:sp>
      <p:sp>
        <p:nvSpPr>
          <p:cNvPr id="91" name="Google Shape;91;p17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</a:rPr>
              <a:t>To react on events we can assign a handler – a function that runs in case of an event.</a:t>
            </a:r>
            <a:endParaRPr sz="24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chemeClr val="dk2"/>
                </a:solidFill>
              </a:rPr>
              <a:t>Handlers is a way to run JavaScript code in case of user actions.</a:t>
            </a:r>
            <a:endParaRPr sz="24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Event handler</a:t>
            </a:r>
            <a:endParaRPr/>
          </a:p>
        </p:txBody>
      </p:sp>
      <p:sp>
        <p:nvSpPr>
          <p:cNvPr id="97" name="Google Shape;97;p18"/>
          <p:cNvSpPr txBox="1">
            <a:spLocks noGrp="1"/>
          </p:cNvSpPr>
          <p:nvPr>
            <p:ph type="body" idx="4294967295"/>
          </p:nvPr>
        </p:nvSpPr>
        <p:spPr>
          <a:xfrm>
            <a:off x="471900" y="741850"/>
            <a:ext cx="8222100" cy="419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dk2"/>
                </a:solidFill>
              </a:rPr>
              <a:t>HTML attribute</a:t>
            </a:r>
            <a:endParaRPr sz="14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2"/>
                </a:solidFill>
              </a:rPr>
              <a:t>A handler can be set in HTML with an attribute named </a:t>
            </a:r>
            <a:r>
              <a:rPr lang="en" sz="1400">
                <a:solidFill>
                  <a:schemeClr val="dk2"/>
                </a:solidFill>
                <a:highlight>
                  <a:srgbClr val="FCE5CD"/>
                </a:highlight>
              </a:rPr>
              <a:t>on&lt;event&gt;</a:t>
            </a:r>
            <a:r>
              <a:rPr lang="en" sz="1400">
                <a:solidFill>
                  <a:schemeClr val="dk2"/>
                </a:solidFill>
              </a:rPr>
              <a:t>.</a:t>
            </a:r>
            <a:endParaRPr sz="1400">
              <a:solidFill>
                <a:schemeClr val="dk2"/>
              </a:solidFill>
            </a:endParaRPr>
          </a:p>
          <a:p>
            <a:pPr marL="0" marR="139700" lvl="0" indent="0" algn="l" rtl="0">
              <a:lnSpc>
                <a:spcPct val="11875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999999"/>
                </a:solidFill>
                <a:latin typeface="Verdana"/>
                <a:ea typeface="Verdana"/>
                <a:cs typeface="Verdana"/>
                <a:sym typeface="Verdana"/>
              </a:rPr>
              <a:t>&lt;</a:t>
            </a:r>
            <a:r>
              <a:rPr lang="en" sz="1400">
                <a:solidFill>
                  <a:srgbClr val="990055"/>
                </a:solidFill>
                <a:latin typeface="Verdana"/>
                <a:ea typeface="Verdana"/>
                <a:cs typeface="Verdana"/>
                <a:sym typeface="Verdana"/>
              </a:rPr>
              <a:t>input </a:t>
            </a:r>
            <a:r>
              <a:rPr lang="en" sz="1400">
                <a:solidFill>
                  <a:srgbClr val="669900"/>
                </a:solidFill>
                <a:latin typeface="Verdana"/>
                <a:ea typeface="Verdana"/>
                <a:cs typeface="Verdana"/>
                <a:sym typeface="Verdana"/>
              </a:rPr>
              <a:t>value</a:t>
            </a:r>
            <a:r>
              <a:rPr lang="en" sz="1400">
                <a:solidFill>
                  <a:srgbClr val="999999"/>
                </a:solidFill>
                <a:latin typeface="Verdana"/>
                <a:ea typeface="Verdana"/>
                <a:cs typeface="Verdana"/>
                <a:sym typeface="Verdana"/>
              </a:rPr>
              <a:t>="</a:t>
            </a:r>
            <a:r>
              <a:rPr lang="en" sz="1400">
                <a:solidFill>
                  <a:srgbClr val="0077AA"/>
                </a:solidFill>
                <a:latin typeface="Verdana"/>
                <a:ea typeface="Verdana"/>
                <a:cs typeface="Verdana"/>
                <a:sym typeface="Verdana"/>
              </a:rPr>
              <a:t>Click me</a:t>
            </a:r>
            <a:r>
              <a:rPr lang="en" sz="1400">
                <a:solidFill>
                  <a:srgbClr val="999999"/>
                </a:solidFill>
                <a:latin typeface="Verdana"/>
                <a:ea typeface="Verdana"/>
                <a:cs typeface="Verdana"/>
                <a:sym typeface="Verdana"/>
              </a:rPr>
              <a:t>"</a:t>
            </a:r>
            <a:r>
              <a:rPr lang="en" sz="1400">
                <a:solidFill>
                  <a:srgbClr val="990055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400">
                <a:solidFill>
                  <a:srgbClr val="669900"/>
                </a:solidFill>
                <a:latin typeface="Verdana"/>
                <a:ea typeface="Verdana"/>
                <a:cs typeface="Verdana"/>
                <a:sym typeface="Verdana"/>
              </a:rPr>
              <a:t>onclick</a:t>
            </a:r>
            <a:r>
              <a:rPr lang="en" sz="1400">
                <a:solidFill>
                  <a:srgbClr val="999999"/>
                </a:solidFill>
                <a:latin typeface="Verdana"/>
                <a:ea typeface="Verdana"/>
                <a:cs typeface="Verdana"/>
                <a:sym typeface="Verdana"/>
              </a:rPr>
              <a:t>="</a:t>
            </a:r>
            <a:r>
              <a:rPr lang="en" sz="1400">
                <a:solidFill>
                  <a:srgbClr val="0077AA"/>
                </a:solidFill>
                <a:latin typeface="Verdana"/>
                <a:ea typeface="Verdana"/>
                <a:cs typeface="Verdana"/>
                <a:sym typeface="Verdana"/>
              </a:rPr>
              <a:t>alert(</a:t>
            </a:r>
            <a:r>
              <a:rPr lang="en" sz="1400">
                <a:solidFill>
                  <a:srgbClr val="999999"/>
                </a:solidFill>
                <a:latin typeface="Verdana"/>
                <a:ea typeface="Verdana"/>
                <a:cs typeface="Verdana"/>
                <a:sym typeface="Verdana"/>
              </a:rPr>
              <a:t>'</a:t>
            </a:r>
            <a:r>
              <a:rPr lang="en" sz="1400">
                <a:solidFill>
                  <a:srgbClr val="0077AA"/>
                </a:solidFill>
                <a:latin typeface="Verdana"/>
                <a:ea typeface="Verdana"/>
                <a:cs typeface="Verdana"/>
                <a:sym typeface="Verdana"/>
              </a:rPr>
              <a:t>Click!</a:t>
            </a:r>
            <a:r>
              <a:rPr lang="en" sz="1400">
                <a:solidFill>
                  <a:srgbClr val="999999"/>
                </a:solidFill>
                <a:latin typeface="Verdana"/>
                <a:ea typeface="Verdana"/>
                <a:cs typeface="Verdana"/>
                <a:sym typeface="Verdana"/>
              </a:rPr>
              <a:t>'</a:t>
            </a:r>
            <a:r>
              <a:rPr lang="en" sz="1400">
                <a:solidFill>
                  <a:srgbClr val="0077AA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  <a:r>
              <a:rPr lang="en" sz="1400">
                <a:solidFill>
                  <a:srgbClr val="999999"/>
                </a:solidFill>
                <a:latin typeface="Verdana"/>
                <a:ea typeface="Verdana"/>
                <a:cs typeface="Verdana"/>
                <a:sym typeface="Verdana"/>
              </a:rPr>
              <a:t>"</a:t>
            </a:r>
            <a:r>
              <a:rPr lang="en" sz="1400">
                <a:solidFill>
                  <a:srgbClr val="990055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400">
                <a:solidFill>
                  <a:srgbClr val="669900"/>
                </a:solidFill>
                <a:latin typeface="Verdana"/>
                <a:ea typeface="Verdana"/>
                <a:cs typeface="Verdana"/>
                <a:sym typeface="Verdana"/>
              </a:rPr>
              <a:t>type</a:t>
            </a:r>
            <a:r>
              <a:rPr lang="en" sz="1400">
                <a:solidFill>
                  <a:srgbClr val="999999"/>
                </a:solidFill>
                <a:latin typeface="Verdana"/>
                <a:ea typeface="Verdana"/>
                <a:cs typeface="Verdana"/>
                <a:sym typeface="Verdana"/>
              </a:rPr>
              <a:t>="</a:t>
            </a:r>
            <a:r>
              <a:rPr lang="en" sz="1400">
                <a:solidFill>
                  <a:srgbClr val="0077AA"/>
                </a:solidFill>
                <a:latin typeface="Verdana"/>
                <a:ea typeface="Verdana"/>
                <a:cs typeface="Verdana"/>
                <a:sym typeface="Verdana"/>
              </a:rPr>
              <a:t>button</a:t>
            </a:r>
            <a:r>
              <a:rPr lang="en" sz="1400">
                <a:solidFill>
                  <a:srgbClr val="999999"/>
                </a:solidFill>
                <a:latin typeface="Verdana"/>
                <a:ea typeface="Verdana"/>
                <a:cs typeface="Verdana"/>
                <a:sym typeface="Verdana"/>
              </a:rPr>
              <a:t>"&gt;</a:t>
            </a:r>
            <a:endParaRPr sz="1400">
              <a:solidFill>
                <a:srgbClr val="999999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2"/>
                </a:solidFill>
              </a:rPr>
              <a:t>---------------------------------------------------------------------------------------------------------------------------------------------</a:t>
            </a:r>
            <a:endParaRPr sz="1400">
              <a:solidFill>
                <a:schemeClr val="dk2"/>
              </a:solidFill>
            </a:endParaRPr>
          </a:p>
          <a:p>
            <a:pPr marL="0" marR="139700" lvl="0" indent="0" algn="l" rtl="0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999999"/>
                </a:solidFill>
                <a:latin typeface="Verdana"/>
                <a:ea typeface="Verdana"/>
                <a:cs typeface="Verdana"/>
                <a:sym typeface="Verdana"/>
              </a:rPr>
              <a:t>&lt;</a:t>
            </a:r>
            <a:r>
              <a:rPr lang="en" sz="1400">
                <a:solidFill>
                  <a:srgbClr val="990055"/>
                </a:solidFill>
                <a:latin typeface="Verdana"/>
                <a:ea typeface="Verdana"/>
                <a:cs typeface="Verdana"/>
                <a:sym typeface="Verdana"/>
              </a:rPr>
              <a:t>script</a:t>
            </a:r>
            <a:r>
              <a:rPr lang="en" sz="1400">
                <a:solidFill>
                  <a:srgbClr val="999999"/>
                </a:solidFill>
                <a:latin typeface="Verdana"/>
                <a:ea typeface="Verdana"/>
                <a:cs typeface="Verdana"/>
                <a:sym typeface="Verdana"/>
              </a:rPr>
              <a:t>&gt;</a:t>
            </a:r>
            <a:r>
              <a:rPr lang="en"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/>
            </a:r>
            <a:br>
              <a:rPr lang="en"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 </a:t>
            </a:r>
            <a:r>
              <a:rPr lang="en" sz="1400">
                <a:solidFill>
                  <a:srgbClr val="0077AA"/>
                </a:solidFill>
                <a:latin typeface="Verdana"/>
                <a:ea typeface="Verdana"/>
                <a:cs typeface="Verdana"/>
                <a:sym typeface="Verdana"/>
              </a:rPr>
              <a:t>function</a:t>
            </a:r>
            <a:r>
              <a:rPr lang="en"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countRabbits</a:t>
            </a:r>
            <a:r>
              <a:rPr lang="en" sz="1400">
                <a:solidFill>
                  <a:srgbClr val="999999"/>
                </a:solidFill>
                <a:latin typeface="Verdana"/>
                <a:ea typeface="Verdana"/>
                <a:cs typeface="Verdana"/>
                <a:sym typeface="Verdana"/>
              </a:rPr>
              <a:t>()</a:t>
            </a:r>
            <a:r>
              <a:rPr lang="en"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400">
                <a:solidFill>
                  <a:srgbClr val="999999"/>
                </a:solidFill>
                <a:latin typeface="Verdana"/>
                <a:ea typeface="Verdana"/>
                <a:cs typeface="Verdana"/>
                <a:sym typeface="Verdana"/>
              </a:rPr>
              <a:t>{</a:t>
            </a:r>
            <a:r>
              <a:rPr lang="en"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/>
            </a:r>
            <a:br>
              <a:rPr lang="en"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   </a:t>
            </a:r>
            <a:r>
              <a:rPr lang="en" sz="1400">
                <a:solidFill>
                  <a:srgbClr val="0077AA"/>
                </a:solidFill>
                <a:latin typeface="Verdana"/>
                <a:ea typeface="Verdana"/>
                <a:cs typeface="Verdana"/>
                <a:sym typeface="Verdana"/>
              </a:rPr>
              <a:t>for</a:t>
            </a:r>
            <a:r>
              <a:rPr lang="en" sz="1400">
                <a:solidFill>
                  <a:srgbClr val="999999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" sz="1400">
                <a:solidFill>
                  <a:srgbClr val="0077AA"/>
                </a:solidFill>
                <a:latin typeface="Verdana"/>
                <a:ea typeface="Verdana"/>
                <a:cs typeface="Verdana"/>
                <a:sym typeface="Verdana"/>
              </a:rPr>
              <a:t>let</a:t>
            </a:r>
            <a:r>
              <a:rPr lang="en"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i</a:t>
            </a:r>
            <a:r>
              <a:rPr lang="en" sz="1400">
                <a:solidFill>
                  <a:srgbClr val="A67F59"/>
                </a:solidFill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lang="en" sz="1400">
                <a:solidFill>
                  <a:srgbClr val="990055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en" sz="1400">
                <a:solidFill>
                  <a:srgbClr val="999999"/>
                </a:solidFill>
                <a:latin typeface="Verdana"/>
                <a:ea typeface="Verdana"/>
                <a:cs typeface="Verdana"/>
                <a:sym typeface="Verdana"/>
              </a:rPr>
              <a:t>;</a:t>
            </a:r>
            <a:r>
              <a:rPr lang="en"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i</a:t>
            </a:r>
            <a:r>
              <a:rPr lang="en" sz="1400">
                <a:solidFill>
                  <a:srgbClr val="A67F59"/>
                </a:solidFill>
                <a:latin typeface="Verdana"/>
                <a:ea typeface="Verdana"/>
                <a:cs typeface="Verdana"/>
                <a:sym typeface="Verdana"/>
              </a:rPr>
              <a:t>&lt;=</a:t>
            </a:r>
            <a:r>
              <a:rPr lang="en" sz="1400">
                <a:solidFill>
                  <a:srgbClr val="990055"/>
                </a:solidFill>
                <a:latin typeface="Verdana"/>
                <a:ea typeface="Verdana"/>
                <a:cs typeface="Verdana"/>
                <a:sym typeface="Verdana"/>
              </a:rPr>
              <a:t>3</a:t>
            </a:r>
            <a:r>
              <a:rPr lang="en" sz="1400">
                <a:solidFill>
                  <a:srgbClr val="999999"/>
                </a:solidFill>
                <a:latin typeface="Verdana"/>
                <a:ea typeface="Verdana"/>
                <a:cs typeface="Verdana"/>
                <a:sym typeface="Verdana"/>
              </a:rPr>
              <a:t>;</a:t>
            </a:r>
            <a:r>
              <a:rPr lang="en"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i</a:t>
            </a:r>
            <a:r>
              <a:rPr lang="en" sz="1400">
                <a:solidFill>
                  <a:srgbClr val="A67F59"/>
                </a:solidFill>
                <a:latin typeface="Verdana"/>
                <a:ea typeface="Verdana"/>
                <a:cs typeface="Verdana"/>
                <a:sym typeface="Verdana"/>
              </a:rPr>
              <a:t>++</a:t>
            </a:r>
            <a:r>
              <a:rPr lang="en" sz="1400">
                <a:solidFill>
                  <a:srgbClr val="999999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  <a:r>
              <a:rPr lang="en"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400">
                <a:solidFill>
                  <a:srgbClr val="999999"/>
                </a:solidFill>
                <a:latin typeface="Verdana"/>
                <a:ea typeface="Verdana"/>
                <a:cs typeface="Verdana"/>
                <a:sym typeface="Verdana"/>
              </a:rPr>
              <a:t>{</a:t>
            </a:r>
            <a:r>
              <a:rPr lang="en"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/>
            </a:r>
            <a:br>
              <a:rPr lang="en"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     alert</a:t>
            </a:r>
            <a:r>
              <a:rPr lang="en" sz="1400">
                <a:solidFill>
                  <a:srgbClr val="999999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" sz="1400">
                <a:solidFill>
                  <a:srgbClr val="669900"/>
                </a:solidFill>
                <a:latin typeface="Verdana"/>
                <a:ea typeface="Verdana"/>
                <a:cs typeface="Verdana"/>
                <a:sym typeface="Verdana"/>
              </a:rPr>
              <a:t>"Rabbit number "</a:t>
            </a:r>
            <a:r>
              <a:rPr lang="en"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400">
                <a:solidFill>
                  <a:srgbClr val="A67F59"/>
                </a:solidFill>
                <a:latin typeface="Verdana"/>
                <a:ea typeface="Verdana"/>
                <a:cs typeface="Verdana"/>
                <a:sym typeface="Verdana"/>
              </a:rPr>
              <a:t>+</a:t>
            </a:r>
            <a:r>
              <a:rPr lang="en"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i</a:t>
            </a:r>
            <a:r>
              <a:rPr lang="en" sz="1400">
                <a:solidFill>
                  <a:srgbClr val="999999"/>
                </a:solidFill>
                <a:latin typeface="Verdana"/>
                <a:ea typeface="Verdana"/>
                <a:cs typeface="Verdana"/>
                <a:sym typeface="Verdana"/>
              </a:rPr>
              <a:t>);</a:t>
            </a:r>
            <a:r>
              <a:rPr lang="en"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/>
            </a:r>
            <a:br>
              <a:rPr lang="en"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   </a:t>
            </a:r>
            <a:r>
              <a:rPr lang="en" sz="1400">
                <a:solidFill>
                  <a:srgbClr val="999999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  <a:r>
              <a:rPr lang="en"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/>
            </a:r>
            <a:br>
              <a:rPr lang="en"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 </a:t>
            </a:r>
            <a:r>
              <a:rPr lang="en" sz="1400">
                <a:solidFill>
                  <a:srgbClr val="999999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  <a:r>
              <a:rPr lang="en"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/>
            </a:r>
            <a:br>
              <a:rPr lang="en"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400">
                <a:solidFill>
                  <a:srgbClr val="999999"/>
                </a:solidFill>
                <a:latin typeface="Verdana"/>
                <a:ea typeface="Verdana"/>
                <a:cs typeface="Verdana"/>
                <a:sym typeface="Verdana"/>
              </a:rPr>
              <a:t>&lt;/</a:t>
            </a:r>
            <a:r>
              <a:rPr lang="en" sz="1400">
                <a:solidFill>
                  <a:srgbClr val="990055"/>
                </a:solidFill>
                <a:latin typeface="Verdana"/>
                <a:ea typeface="Verdana"/>
                <a:cs typeface="Verdana"/>
                <a:sym typeface="Verdana"/>
              </a:rPr>
              <a:t>script</a:t>
            </a:r>
            <a:r>
              <a:rPr lang="en" sz="1400">
                <a:solidFill>
                  <a:srgbClr val="999999"/>
                </a:solidFill>
                <a:latin typeface="Verdana"/>
                <a:ea typeface="Verdana"/>
                <a:cs typeface="Verdana"/>
                <a:sym typeface="Verdana"/>
              </a:rPr>
              <a:t>&gt;</a:t>
            </a:r>
            <a:r>
              <a:rPr lang="en"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/>
            </a:r>
            <a:br>
              <a:rPr lang="en"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/>
            </a:r>
            <a:br>
              <a:rPr lang="en"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400">
                <a:solidFill>
                  <a:srgbClr val="999999"/>
                </a:solidFill>
                <a:latin typeface="Verdana"/>
                <a:ea typeface="Verdana"/>
                <a:cs typeface="Verdana"/>
                <a:sym typeface="Verdana"/>
              </a:rPr>
              <a:t>&lt;</a:t>
            </a:r>
            <a:r>
              <a:rPr lang="en" sz="1400">
                <a:solidFill>
                  <a:srgbClr val="990055"/>
                </a:solidFill>
                <a:latin typeface="Verdana"/>
                <a:ea typeface="Verdana"/>
                <a:cs typeface="Verdana"/>
                <a:sym typeface="Verdana"/>
              </a:rPr>
              <a:t>input </a:t>
            </a:r>
            <a:r>
              <a:rPr lang="en" sz="1400">
                <a:solidFill>
                  <a:srgbClr val="669900"/>
                </a:solidFill>
                <a:latin typeface="Verdana"/>
                <a:ea typeface="Verdana"/>
                <a:cs typeface="Verdana"/>
                <a:sym typeface="Verdana"/>
              </a:rPr>
              <a:t>type</a:t>
            </a:r>
            <a:r>
              <a:rPr lang="en" sz="1400">
                <a:solidFill>
                  <a:srgbClr val="999999"/>
                </a:solidFill>
                <a:latin typeface="Verdana"/>
                <a:ea typeface="Verdana"/>
                <a:cs typeface="Verdana"/>
                <a:sym typeface="Verdana"/>
              </a:rPr>
              <a:t>="</a:t>
            </a:r>
            <a:r>
              <a:rPr lang="en" sz="1400">
                <a:solidFill>
                  <a:srgbClr val="0077AA"/>
                </a:solidFill>
                <a:latin typeface="Verdana"/>
                <a:ea typeface="Verdana"/>
                <a:cs typeface="Verdana"/>
                <a:sym typeface="Verdana"/>
              </a:rPr>
              <a:t>button</a:t>
            </a:r>
            <a:r>
              <a:rPr lang="en" sz="1400">
                <a:solidFill>
                  <a:srgbClr val="999999"/>
                </a:solidFill>
                <a:latin typeface="Verdana"/>
                <a:ea typeface="Verdana"/>
                <a:cs typeface="Verdana"/>
                <a:sym typeface="Verdana"/>
              </a:rPr>
              <a:t>"</a:t>
            </a:r>
            <a:r>
              <a:rPr lang="en" sz="1400">
                <a:solidFill>
                  <a:srgbClr val="990055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400">
                <a:solidFill>
                  <a:srgbClr val="669900"/>
                </a:solidFill>
                <a:latin typeface="Verdana"/>
                <a:ea typeface="Verdana"/>
                <a:cs typeface="Verdana"/>
                <a:sym typeface="Verdana"/>
              </a:rPr>
              <a:t>onclick</a:t>
            </a:r>
            <a:r>
              <a:rPr lang="en" sz="1400">
                <a:solidFill>
                  <a:srgbClr val="999999"/>
                </a:solidFill>
                <a:latin typeface="Verdana"/>
                <a:ea typeface="Verdana"/>
                <a:cs typeface="Verdana"/>
                <a:sym typeface="Verdana"/>
              </a:rPr>
              <a:t>="</a:t>
            </a:r>
            <a:r>
              <a:rPr lang="en" sz="1400">
                <a:solidFill>
                  <a:srgbClr val="0077AA"/>
                </a:solidFill>
                <a:latin typeface="Verdana"/>
                <a:ea typeface="Verdana"/>
                <a:cs typeface="Verdana"/>
                <a:sym typeface="Verdana"/>
              </a:rPr>
              <a:t>countRabbits()</a:t>
            </a:r>
            <a:r>
              <a:rPr lang="en" sz="1400">
                <a:solidFill>
                  <a:srgbClr val="999999"/>
                </a:solidFill>
                <a:latin typeface="Verdana"/>
                <a:ea typeface="Verdana"/>
                <a:cs typeface="Verdana"/>
                <a:sym typeface="Verdana"/>
              </a:rPr>
              <a:t>"</a:t>
            </a:r>
            <a:r>
              <a:rPr lang="en" sz="1400">
                <a:solidFill>
                  <a:srgbClr val="990055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400">
                <a:solidFill>
                  <a:srgbClr val="669900"/>
                </a:solidFill>
                <a:latin typeface="Verdana"/>
                <a:ea typeface="Verdana"/>
                <a:cs typeface="Verdana"/>
                <a:sym typeface="Verdana"/>
              </a:rPr>
              <a:t>value</a:t>
            </a:r>
            <a:r>
              <a:rPr lang="en" sz="1400">
                <a:solidFill>
                  <a:srgbClr val="999999"/>
                </a:solidFill>
                <a:latin typeface="Verdana"/>
                <a:ea typeface="Verdana"/>
                <a:cs typeface="Verdana"/>
                <a:sym typeface="Verdana"/>
              </a:rPr>
              <a:t>="</a:t>
            </a:r>
            <a:r>
              <a:rPr lang="en" sz="1400">
                <a:solidFill>
                  <a:srgbClr val="0077AA"/>
                </a:solidFill>
                <a:latin typeface="Verdana"/>
                <a:ea typeface="Verdana"/>
                <a:cs typeface="Verdana"/>
                <a:sym typeface="Verdana"/>
              </a:rPr>
              <a:t>Count rabbits!</a:t>
            </a:r>
            <a:r>
              <a:rPr lang="en" sz="1400">
                <a:solidFill>
                  <a:srgbClr val="999999"/>
                </a:solidFill>
                <a:latin typeface="Verdana"/>
                <a:ea typeface="Verdana"/>
                <a:cs typeface="Verdana"/>
                <a:sym typeface="Verdana"/>
              </a:rPr>
              <a:t>"&gt;</a:t>
            </a:r>
            <a:endParaRPr sz="1400">
              <a:solidFill>
                <a:srgbClr val="999999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14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Event handler</a:t>
            </a:r>
            <a:endParaRPr/>
          </a:p>
        </p:txBody>
      </p:sp>
      <p:sp>
        <p:nvSpPr>
          <p:cNvPr id="103" name="Google Shape;103;p19"/>
          <p:cNvSpPr txBox="1">
            <a:spLocks noGrp="1"/>
          </p:cNvSpPr>
          <p:nvPr>
            <p:ph type="body" idx="4294967295"/>
          </p:nvPr>
        </p:nvSpPr>
        <p:spPr>
          <a:xfrm>
            <a:off x="471900" y="741850"/>
            <a:ext cx="8222100" cy="419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dk2"/>
                </a:solidFill>
              </a:rPr>
              <a:t>DOM property</a:t>
            </a:r>
            <a:endParaRPr sz="14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2"/>
                </a:solidFill>
              </a:rPr>
              <a:t>We can assign a handler using a DOM property</a:t>
            </a:r>
            <a:r>
              <a:rPr lang="en" sz="1400">
                <a:solidFill>
                  <a:schemeClr val="dk2"/>
                </a:solidFill>
                <a:highlight>
                  <a:srgbClr val="FCE5CD"/>
                </a:highlight>
              </a:rPr>
              <a:t> on&lt;event&gt;</a:t>
            </a:r>
            <a:r>
              <a:rPr lang="en" sz="1400">
                <a:solidFill>
                  <a:schemeClr val="dk2"/>
                </a:solidFill>
              </a:rPr>
              <a:t>. For instance, </a:t>
            </a:r>
            <a:r>
              <a:rPr lang="en" sz="1400">
                <a:solidFill>
                  <a:schemeClr val="dk2"/>
                </a:solidFill>
                <a:highlight>
                  <a:srgbClr val="FCE5CD"/>
                </a:highlight>
              </a:rPr>
              <a:t>elem.onclick</a:t>
            </a:r>
            <a:endParaRPr sz="1400">
              <a:solidFill>
                <a:schemeClr val="dk2"/>
              </a:solidFill>
              <a:highlight>
                <a:srgbClr val="FCE5CD"/>
              </a:highlight>
            </a:endParaRPr>
          </a:p>
          <a:p>
            <a:pPr marL="0" marR="139700" lvl="0" indent="0" algn="l" rtl="0">
              <a:lnSpc>
                <a:spcPct val="11875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200">
              <a:solidFill>
                <a:srgbClr val="999999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139700" lvl="0" indent="0" algn="l" rtl="0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999999"/>
                </a:solidFill>
                <a:latin typeface="Verdana"/>
                <a:ea typeface="Verdana"/>
                <a:cs typeface="Verdana"/>
                <a:sym typeface="Verdana"/>
              </a:rPr>
              <a:t>&lt;</a:t>
            </a:r>
            <a:r>
              <a:rPr lang="en" sz="1400">
                <a:solidFill>
                  <a:srgbClr val="990055"/>
                </a:solidFill>
                <a:latin typeface="Verdana"/>
                <a:ea typeface="Verdana"/>
                <a:cs typeface="Verdana"/>
                <a:sym typeface="Verdana"/>
              </a:rPr>
              <a:t>input </a:t>
            </a:r>
            <a:r>
              <a:rPr lang="en" sz="1400">
                <a:solidFill>
                  <a:srgbClr val="669900"/>
                </a:solidFill>
                <a:latin typeface="Verdana"/>
                <a:ea typeface="Verdana"/>
                <a:cs typeface="Verdana"/>
                <a:sym typeface="Verdana"/>
              </a:rPr>
              <a:t>id</a:t>
            </a:r>
            <a:r>
              <a:rPr lang="en" sz="1400">
                <a:solidFill>
                  <a:srgbClr val="999999"/>
                </a:solidFill>
                <a:latin typeface="Verdana"/>
                <a:ea typeface="Verdana"/>
                <a:cs typeface="Verdana"/>
                <a:sym typeface="Verdana"/>
              </a:rPr>
              <a:t>="</a:t>
            </a:r>
            <a:r>
              <a:rPr lang="en" sz="1400">
                <a:solidFill>
                  <a:srgbClr val="0077AA"/>
                </a:solidFill>
                <a:latin typeface="Verdana"/>
                <a:ea typeface="Verdana"/>
                <a:cs typeface="Verdana"/>
                <a:sym typeface="Verdana"/>
              </a:rPr>
              <a:t>elem</a:t>
            </a:r>
            <a:r>
              <a:rPr lang="en" sz="1400">
                <a:solidFill>
                  <a:srgbClr val="999999"/>
                </a:solidFill>
                <a:latin typeface="Verdana"/>
                <a:ea typeface="Verdana"/>
                <a:cs typeface="Verdana"/>
                <a:sym typeface="Verdana"/>
              </a:rPr>
              <a:t>"</a:t>
            </a:r>
            <a:r>
              <a:rPr lang="en" sz="1400">
                <a:solidFill>
                  <a:srgbClr val="990055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400">
                <a:solidFill>
                  <a:srgbClr val="669900"/>
                </a:solidFill>
                <a:latin typeface="Verdana"/>
                <a:ea typeface="Verdana"/>
                <a:cs typeface="Verdana"/>
                <a:sym typeface="Verdana"/>
              </a:rPr>
              <a:t>type</a:t>
            </a:r>
            <a:r>
              <a:rPr lang="en" sz="1400">
                <a:solidFill>
                  <a:srgbClr val="999999"/>
                </a:solidFill>
                <a:latin typeface="Verdana"/>
                <a:ea typeface="Verdana"/>
                <a:cs typeface="Verdana"/>
                <a:sym typeface="Verdana"/>
              </a:rPr>
              <a:t>="</a:t>
            </a:r>
            <a:r>
              <a:rPr lang="en" sz="1400">
                <a:solidFill>
                  <a:srgbClr val="0077AA"/>
                </a:solidFill>
                <a:latin typeface="Verdana"/>
                <a:ea typeface="Verdana"/>
                <a:cs typeface="Verdana"/>
                <a:sym typeface="Verdana"/>
              </a:rPr>
              <a:t>button</a:t>
            </a:r>
            <a:r>
              <a:rPr lang="en" sz="1400">
                <a:solidFill>
                  <a:srgbClr val="999999"/>
                </a:solidFill>
                <a:latin typeface="Verdana"/>
                <a:ea typeface="Verdana"/>
                <a:cs typeface="Verdana"/>
                <a:sym typeface="Verdana"/>
              </a:rPr>
              <a:t>"</a:t>
            </a:r>
            <a:r>
              <a:rPr lang="en" sz="1400">
                <a:solidFill>
                  <a:srgbClr val="990055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400">
                <a:solidFill>
                  <a:srgbClr val="669900"/>
                </a:solidFill>
                <a:latin typeface="Verdana"/>
                <a:ea typeface="Verdana"/>
                <a:cs typeface="Verdana"/>
                <a:sym typeface="Verdana"/>
              </a:rPr>
              <a:t>value</a:t>
            </a:r>
            <a:r>
              <a:rPr lang="en" sz="1400">
                <a:solidFill>
                  <a:srgbClr val="999999"/>
                </a:solidFill>
                <a:latin typeface="Verdana"/>
                <a:ea typeface="Verdana"/>
                <a:cs typeface="Verdana"/>
                <a:sym typeface="Verdana"/>
              </a:rPr>
              <a:t>="</a:t>
            </a:r>
            <a:r>
              <a:rPr lang="en" sz="1400">
                <a:solidFill>
                  <a:srgbClr val="0077AA"/>
                </a:solidFill>
                <a:latin typeface="Verdana"/>
                <a:ea typeface="Verdana"/>
                <a:cs typeface="Verdana"/>
                <a:sym typeface="Verdana"/>
              </a:rPr>
              <a:t>Click me</a:t>
            </a:r>
            <a:r>
              <a:rPr lang="en" sz="1400">
                <a:solidFill>
                  <a:srgbClr val="999999"/>
                </a:solidFill>
                <a:latin typeface="Verdana"/>
                <a:ea typeface="Verdana"/>
                <a:cs typeface="Verdana"/>
                <a:sym typeface="Verdana"/>
              </a:rPr>
              <a:t>"&gt;</a:t>
            </a:r>
            <a:r>
              <a:rPr lang="en"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/>
            </a:r>
            <a:br>
              <a:rPr lang="en"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400">
                <a:solidFill>
                  <a:srgbClr val="999999"/>
                </a:solidFill>
                <a:latin typeface="Verdana"/>
                <a:ea typeface="Verdana"/>
                <a:cs typeface="Verdana"/>
                <a:sym typeface="Verdana"/>
              </a:rPr>
              <a:t>&lt;</a:t>
            </a:r>
            <a:r>
              <a:rPr lang="en" sz="1400">
                <a:solidFill>
                  <a:srgbClr val="990055"/>
                </a:solidFill>
                <a:latin typeface="Verdana"/>
                <a:ea typeface="Verdana"/>
                <a:cs typeface="Verdana"/>
                <a:sym typeface="Verdana"/>
              </a:rPr>
              <a:t>script</a:t>
            </a:r>
            <a:r>
              <a:rPr lang="en" sz="1400">
                <a:solidFill>
                  <a:srgbClr val="999999"/>
                </a:solidFill>
                <a:latin typeface="Verdana"/>
                <a:ea typeface="Verdana"/>
                <a:cs typeface="Verdana"/>
                <a:sym typeface="Verdana"/>
              </a:rPr>
              <a:t>&gt;</a:t>
            </a:r>
            <a:r>
              <a:rPr lang="en"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/>
            </a:r>
            <a:br>
              <a:rPr lang="en"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 elem</a:t>
            </a:r>
            <a:r>
              <a:rPr lang="en" sz="1400">
                <a:solidFill>
                  <a:srgbClr val="999999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lang="en"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onclick </a:t>
            </a:r>
            <a:r>
              <a:rPr lang="en" sz="1400">
                <a:solidFill>
                  <a:srgbClr val="A67F59"/>
                </a:solidFill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lang="en"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400">
                <a:solidFill>
                  <a:srgbClr val="0077AA"/>
                </a:solidFill>
                <a:latin typeface="Verdana"/>
                <a:ea typeface="Verdana"/>
                <a:cs typeface="Verdana"/>
                <a:sym typeface="Verdana"/>
              </a:rPr>
              <a:t>function</a:t>
            </a:r>
            <a:r>
              <a:rPr lang="en" sz="1400">
                <a:solidFill>
                  <a:srgbClr val="999999"/>
                </a:solidFill>
                <a:latin typeface="Verdana"/>
                <a:ea typeface="Verdana"/>
                <a:cs typeface="Verdana"/>
                <a:sym typeface="Verdana"/>
              </a:rPr>
              <a:t>()</a:t>
            </a:r>
            <a:r>
              <a:rPr lang="en"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400">
                <a:solidFill>
                  <a:srgbClr val="999999"/>
                </a:solidFill>
                <a:latin typeface="Verdana"/>
                <a:ea typeface="Verdana"/>
                <a:cs typeface="Verdana"/>
                <a:sym typeface="Verdana"/>
              </a:rPr>
              <a:t>{</a:t>
            </a:r>
            <a:r>
              <a:rPr lang="en"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/>
            </a:r>
            <a:br>
              <a:rPr lang="en"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   alert</a:t>
            </a:r>
            <a:r>
              <a:rPr lang="en" sz="1400">
                <a:solidFill>
                  <a:srgbClr val="999999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" sz="1400">
                <a:solidFill>
                  <a:srgbClr val="669900"/>
                </a:solidFill>
                <a:latin typeface="Verdana"/>
                <a:ea typeface="Verdana"/>
                <a:cs typeface="Verdana"/>
                <a:sym typeface="Verdana"/>
              </a:rPr>
              <a:t>'Thank you'</a:t>
            </a:r>
            <a:r>
              <a:rPr lang="en" sz="1400">
                <a:solidFill>
                  <a:srgbClr val="999999"/>
                </a:solidFill>
                <a:latin typeface="Verdana"/>
                <a:ea typeface="Verdana"/>
                <a:cs typeface="Verdana"/>
                <a:sym typeface="Verdana"/>
              </a:rPr>
              <a:t>);</a:t>
            </a:r>
            <a:r>
              <a:rPr lang="en"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/>
            </a:r>
            <a:br>
              <a:rPr lang="en"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 </a:t>
            </a:r>
            <a:r>
              <a:rPr lang="en" sz="1400">
                <a:solidFill>
                  <a:srgbClr val="999999"/>
                </a:solidFill>
                <a:latin typeface="Verdana"/>
                <a:ea typeface="Verdana"/>
                <a:cs typeface="Verdana"/>
                <a:sym typeface="Verdana"/>
              </a:rPr>
              <a:t>};</a:t>
            </a:r>
            <a:r>
              <a:rPr lang="en"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/>
            </a:r>
            <a:br>
              <a:rPr lang="en"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400">
                <a:solidFill>
                  <a:srgbClr val="999999"/>
                </a:solidFill>
                <a:latin typeface="Verdana"/>
                <a:ea typeface="Verdana"/>
                <a:cs typeface="Verdana"/>
                <a:sym typeface="Verdana"/>
              </a:rPr>
              <a:t>&lt;/</a:t>
            </a:r>
            <a:r>
              <a:rPr lang="en" sz="1400">
                <a:solidFill>
                  <a:srgbClr val="990055"/>
                </a:solidFill>
                <a:latin typeface="Verdana"/>
                <a:ea typeface="Verdana"/>
                <a:cs typeface="Verdana"/>
                <a:sym typeface="Verdana"/>
              </a:rPr>
              <a:t>script</a:t>
            </a:r>
            <a:r>
              <a:rPr lang="en" sz="1400">
                <a:solidFill>
                  <a:srgbClr val="999999"/>
                </a:solidFill>
                <a:latin typeface="Verdana"/>
                <a:ea typeface="Verdana"/>
                <a:cs typeface="Verdana"/>
                <a:sym typeface="Verdana"/>
              </a:rPr>
              <a:t>&gt;</a:t>
            </a:r>
            <a:endParaRPr sz="1400">
              <a:solidFill>
                <a:srgbClr val="999999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14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Event handler</a:t>
            </a:r>
            <a:endParaRPr/>
          </a:p>
        </p:txBody>
      </p:sp>
      <p:sp>
        <p:nvSpPr>
          <p:cNvPr id="109" name="Google Shape;109;p20"/>
          <p:cNvSpPr txBox="1">
            <a:spLocks noGrp="1"/>
          </p:cNvSpPr>
          <p:nvPr>
            <p:ph type="body" idx="4294967295"/>
          </p:nvPr>
        </p:nvSpPr>
        <p:spPr>
          <a:xfrm>
            <a:off x="471900" y="741850"/>
            <a:ext cx="8222100" cy="419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dk2"/>
                </a:solidFill>
              </a:rPr>
              <a:t>HTML attribute vs DOM property</a:t>
            </a:r>
            <a:endParaRPr sz="14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2"/>
                </a:solidFill>
              </a:rPr>
              <a:t>These two code pieces work the same:</a:t>
            </a:r>
            <a:endParaRPr sz="1400">
              <a:solidFill>
                <a:schemeClr val="dk2"/>
              </a:solidFill>
              <a:highlight>
                <a:srgbClr val="FCE5CD"/>
              </a:highlight>
            </a:endParaRPr>
          </a:p>
          <a:p>
            <a:pPr marL="0" marR="139700" lvl="0" indent="0" algn="l" rtl="0">
              <a:lnSpc>
                <a:spcPct val="11875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200">
              <a:solidFill>
                <a:srgbClr val="999999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139700" lvl="0" indent="0" algn="l" rtl="0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999999"/>
                </a:solidFill>
                <a:latin typeface="Verdana"/>
                <a:ea typeface="Verdana"/>
                <a:cs typeface="Verdana"/>
                <a:sym typeface="Verdana"/>
              </a:rPr>
              <a:t>&lt;</a:t>
            </a:r>
            <a:r>
              <a:rPr lang="en" sz="1400">
                <a:solidFill>
                  <a:srgbClr val="990055"/>
                </a:solidFill>
                <a:latin typeface="Verdana"/>
                <a:ea typeface="Verdana"/>
                <a:cs typeface="Verdana"/>
                <a:sym typeface="Verdana"/>
              </a:rPr>
              <a:t>input </a:t>
            </a:r>
            <a:r>
              <a:rPr lang="en" sz="1400">
                <a:solidFill>
                  <a:srgbClr val="669900"/>
                </a:solidFill>
                <a:latin typeface="Verdana"/>
                <a:ea typeface="Verdana"/>
                <a:cs typeface="Verdana"/>
                <a:sym typeface="Verdana"/>
              </a:rPr>
              <a:t>type</a:t>
            </a:r>
            <a:r>
              <a:rPr lang="en" sz="1400">
                <a:solidFill>
                  <a:srgbClr val="999999"/>
                </a:solidFill>
                <a:latin typeface="Verdana"/>
                <a:ea typeface="Verdana"/>
                <a:cs typeface="Verdana"/>
                <a:sym typeface="Verdana"/>
              </a:rPr>
              <a:t>="</a:t>
            </a:r>
            <a:r>
              <a:rPr lang="en" sz="1400">
                <a:solidFill>
                  <a:srgbClr val="0077AA"/>
                </a:solidFill>
                <a:latin typeface="Verdana"/>
                <a:ea typeface="Verdana"/>
                <a:cs typeface="Verdana"/>
                <a:sym typeface="Verdana"/>
              </a:rPr>
              <a:t>button</a:t>
            </a:r>
            <a:r>
              <a:rPr lang="en" sz="1400">
                <a:solidFill>
                  <a:srgbClr val="999999"/>
                </a:solidFill>
                <a:latin typeface="Verdana"/>
                <a:ea typeface="Verdana"/>
                <a:cs typeface="Verdana"/>
                <a:sym typeface="Verdana"/>
              </a:rPr>
              <a:t>"</a:t>
            </a:r>
            <a:r>
              <a:rPr lang="en" sz="1400">
                <a:solidFill>
                  <a:srgbClr val="990055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400">
                <a:solidFill>
                  <a:srgbClr val="669900"/>
                </a:solidFill>
                <a:latin typeface="Verdana"/>
                <a:ea typeface="Verdana"/>
                <a:cs typeface="Verdana"/>
                <a:sym typeface="Verdana"/>
              </a:rPr>
              <a:t>onclick</a:t>
            </a:r>
            <a:r>
              <a:rPr lang="en" sz="1400">
                <a:solidFill>
                  <a:srgbClr val="999999"/>
                </a:solidFill>
                <a:latin typeface="Verdana"/>
                <a:ea typeface="Verdana"/>
                <a:cs typeface="Verdana"/>
                <a:sym typeface="Verdana"/>
              </a:rPr>
              <a:t>="</a:t>
            </a:r>
            <a:r>
              <a:rPr lang="en" sz="1400">
                <a:solidFill>
                  <a:srgbClr val="0077AA"/>
                </a:solidFill>
                <a:latin typeface="Verdana"/>
                <a:ea typeface="Verdana"/>
                <a:cs typeface="Verdana"/>
                <a:sym typeface="Verdana"/>
              </a:rPr>
              <a:t>alert(</a:t>
            </a:r>
            <a:r>
              <a:rPr lang="en" sz="1400">
                <a:solidFill>
                  <a:srgbClr val="999999"/>
                </a:solidFill>
                <a:latin typeface="Verdana"/>
                <a:ea typeface="Verdana"/>
                <a:cs typeface="Verdana"/>
                <a:sym typeface="Verdana"/>
              </a:rPr>
              <a:t>'</a:t>
            </a:r>
            <a:r>
              <a:rPr lang="en" sz="1400">
                <a:solidFill>
                  <a:srgbClr val="0077AA"/>
                </a:solidFill>
                <a:latin typeface="Verdana"/>
                <a:ea typeface="Verdana"/>
                <a:cs typeface="Verdana"/>
                <a:sym typeface="Verdana"/>
              </a:rPr>
              <a:t>Click!</a:t>
            </a:r>
            <a:r>
              <a:rPr lang="en" sz="1400">
                <a:solidFill>
                  <a:srgbClr val="999999"/>
                </a:solidFill>
                <a:latin typeface="Verdana"/>
                <a:ea typeface="Verdana"/>
                <a:cs typeface="Verdana"/>
                <a:sym typeface="Verdana"/>
              </a:rPr>
              <a:t>'</a:t>
            </a:r>
            <a:r>
              <a:rPr lang="en" sz="1400">
                <a:solidFill>
                  <a:srgbClr val="0077AA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  <a:r>
              <a:rPr lang="en" sz="1400">
                <a:solidFill>
                  <a:srgbClr val="999999"/>
                </a:solidFill>
                <a:latin typeface="Verdana"/>
                <a:ea typeface="Verdana"/>
                <a:cs typeface="Verdana"/>
                <a:sym typeface="Verdana"/>
              </a:rPr>
              <a:t>"</a:t>
            </a:r>
            <a:r>
              <a:rPr lang="en" sz="1400">
                <a:solidFill>
                  <a:srgbClr val="990055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400">
                <a:solidFill>
                  <a:srgbClr val="669900"/>
                </a:solidFill>
                <a:latin typeface="Verdana"/>
                <a:ea typeface="Verdana"/>
                <a:cs typeface="Verdana"/>
                <a:sym typeface="Verdana"/>
              </a:rPr>
              <a:t>value</a:t>
            </a:r>
            <a:r>
              <a:rPr lang="en" sz="1400">
                <a:solidFill>
                  <a:srgbClr val="999999"/>
                </a:solidFill>
                <a:latin typeface="Verdana"/>
                <a:ea typeface="Verdana"/>
                <a:cs typeface="Verdana"/>
                <a:sym typeface="Verdana"/>
              </a:rPr>
              <a:t>="</a:t>
            </a:r>
            <a:r>
              <a:rPr lang="en" sz="1400">
                <a:solidFill>
                  <a:srgbClr val="0077AA"/>
                </a:solidFill>
                <a:latin typeface="Verdana"/>
                <a:ea typeface="Verdana"/>
                <a:cs typeface="Verdana"/>
                <a:sym typeface="Verdana"/>
              </a:rPr>
              <a:t>Button</a:t>
            </a:r>
            <a:r>
              <a:rPr lang="en" sz="1400">
                <a:solidFill>
                  <a:srgbClr val="999999"/>
                </a:solidFill>
                <a:latin typeface="Verdana"/>
                <a:ea typeface="Verdana"/>
                <a:cs typeface="Verdana"/>
                <a:sym typeface="Verdana"/>
              </a:rPr>
              <a:t>"&gt;</a:t>
            </a:r>
            <a:endParaRPr sz="1400">
              <a:solidFill>
                <a:srgbClr val="999999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2"/>
                </a:solidFill>
              </a:rPr>
              <a:t>----------------------------------------------------------------------------------------------------------------------</a:t>
            </a:r>
            <a:endParaRPr sz="1400">
              <a:solidFill>
                <a:schemeClr val="dk2"/>
              </a:solidFill>
            </a:endParaRPr>
          </a:p>
          <a:p>
            <a:pPr marL="0" marR="139700" lvl="0" indent="0" algn="l" rtl="0">
              <a:lnSpc>
                <a:spcPct val="11875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999999"/>
                </a:solidFill>
                <a:latin typeface="Verdana"/>
                <a:ea typeface="Verdana"/>
                <a:cs typeface="Verdana"/>
                <a:sym typeface="Verdana"/>
              </a:rPr>
              <a:t>&lt;</a:t>
            </a:r>
            <a:r>
              <a:rPr lang="en" sz="1400">
                <a:solidFill>
                  <a:srgbClr val="990055"/>
                </a:solidFill>
                <a:latin typeface="Verdana"/>
                <a:ea typeface="Verdana"/>
                <a:cs typeface="Verdana"/>
                <a:sym typeface="Verdana"/>
              </a:rPr>
              <a:t>input </a:t>
            </a:r>
            <a:r>
              <a:rPr lang="en" sz="1400">
                <a:solidFill>
                  <a:srgbClr val="669900"/>
                </a:solidFill>
                <a:latin typeface="Verdana"/>
                <a:ea typeface="Verdana"/>
                <a:cs typeface="Verdana"/>
                <a:sym typeface="Verdana"/>
              </a:rPr>
              <a:t>type</a:t>
            </a:r>
            <a:r>
              <a:rPr lang="en" sz="1400">
                <a:solidFill>
                  <a:srgbClr val="999999"/>
                </a:solidFill>
                <a:latin typeface="Verdana"/>
                <a:ea typeface="Verdana"/>
                <a:cs typeface="Verdana"/>
                <a:sym typeface="Verdana"/>
              </a:rPr>
              <a:t>="</a:t>
            </a:r>
            <a:r>
              <a:rPr lang="en" sz="1400">
                <a:solidFill>
                  <a:srgbClr val="0077AA"/>
                </a:solidFill>
                <a:latin typeface="Verdana"/>
                <a:ea typeface="Verdana"/>
                <a:cs typeface="Verdana"/>
                <a:sym typeface="Verdana"/>
              </a:rPr>
              <a:t>button</a:t>
            </a:r>
            <a:r>
              <a:rPr lang="en" sz="1400">
                <a:solidFill>
                  <a:srgbClr val="999999"/>
                </a:solidFill>
                <a:latin typeface="Verdana"/>
                <a:ea typeface="Verdana"/>
                <a:cs typeface="Verdana"/>
                <a:sym typeface="Verdana"/>
              </a:rPr>
              <a:t>"</a:t>
            </a:r>
            <a:r>
              <a:rPr lang="en" sz="1400">
                <a:solidFill>
                  <a:srgbClr val="990055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400">
                <a:solidFill>
                  <a:srgbClr val="669900"/>
                </a:solidFill>
                <a:latin typeface="Verdana"/>
                <a:ea typeface="Verdana"/>
                <a:cs typeface="Verdana"/>
                <a:sym typeface="Verdana"/>
              </a:rPr>
              <a:t>id</a:t>
            </a:r>
            <a:r>
              <a:rPr lang="en" sz="1400">
                <a:solidFill>
                  <a:srgbClr val="999999"/>
                </a:solidFill>
                <a:latin typeface="Verdana"/>
                <a:ea typeface="Verdana"/>
                <a:cs typeface="Verdana"/>
                <a:sym typeface="Verdana"/>
              </a:rPr>
              <a:t>="</a:t>
            </a:r>
            <a:r>
              <a:rPr lang="en" sz="1400">
                <a:solidFill>
                  <a:srgbClr val="0077AA"/>
                </a:solidFill>
                <a:latin typeface="Verdana"/>
                <a:ea typeface="Verdana"/>
                <a:cs typeface="Verdana"/>
                <a:sym typeface="Verdana"/>
              </a:rPr>
              <a:t>button</a:t>
            </a:r>
            <a:r>
              <a:rPr lang="en" sz="1400">
                <a:solidFill>
                  <a:srgbClr val="999999"/>
                </a:solidFill>
                <a:latin typeface="Verdana"/>
                <a:ea typeface="Verdana"/>
                <a:cs typeface="Verdana"/>
                <a:sym typeface="Verdana"/>
              </a:rPr>
              <a:t>"</a:t>
            </a:r>
            <a:r>
              <a:rPr lang="en" sz="1400">
                <a:solidFill>
                  <a:srgbClr val="990055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400">
                <a:solidFill>
                  <a:srgbClr val="669900"/>
                </a:solidFill>
                <a:latin typeface="Verdana"/>
                <a:ea typeface="Verdana"/>
                <a:cs typeface="Verdana"/>
                <a:sym typeface="Verdana"/>
              </a:rPr>
              <a:t>value</a:t>
            </a:r>
            <a:r>
              <a:rPr lang="en" sz="1400">
                <a:solidFill>
                  <a:srgbClr val="999999"/>
                </a:solidFill>
                <a:latin typeface="Verdana"/>
                <a:ea typeface="Verdana"/>
                <a:cs typeface="Verdana"/>
                <a:sym typeface="Verdana"/>
              </a:rPr>
              <a:t>="</a:t>
            </a:r>
            <a:r>
              <a:rPr lang="en" sz="1400">
                <a:solidFill>
                  <a:srgbClr val="0077AA"/>
                </a:solidFill>
                <a:latin typeface="Verdana"/>
                <a:ea typeface="Verdana"/>
                <a:cs typeface="Verdana"/>
                <a:sym typeface="Verdana"/>
              </a:rPr>
              <a:t>Button</a:t>
            </a:r>
            <a:r>
              <a:rPr lang="en" sz="1400">
                <a:solidFill>
                  <a:srgbClr val="999999"/>
                </a:solidFill>
                <a:latin typeface="Verdana"/>
                <a:ea typeface="Verdana"/>
                <a:cs typeface="Verdana"/>
                <a:sym typeface="Verdana"/>
              </a:rPr>
              <a:t>"&gt;</a:t>
            </a:r>
            <a:r>
              <a:rPr lang="en"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/>
            </a:r>
            <a:br>
              <a:rPr lang="en"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400">
                <a:solidFill>
                  <a:srgbClr val="999999"/>
                </a:solidFill>
                <a:latin typeface="Verdana"/>
                <a:ea typeface="Verdana"/>
                <a:cs typeface="Verdana"/>
                <a:sym typeface="Verdana"/>
              </a:rPr>
              <a:t>&lt;</a:t>
            </a:r>
            <a:r>
              <a:rPr lang="en" sz="1400">
                <a:solidFill>
                  <a:srgbClr val="990055"/>
                </a:solidFill>
                <a:latin typeface="Verdana"/>
                <a:ea typeface="Verdana"/>
                <a:cs typeface="Verdana"/>
                <a:sym typeface="Verdana"/>
              </a:rPr>
              <a:t>script</a:t>
            </a:r>
            <a:r>
              <a:rPr lang="en" sz="1400">
                <a:solidFill>
                  <a:srgbClr val="999999"/>
                </a:solidFill>
                <a:latin typeface="Verdana"/>
                <a:ea typeface="Verdana"/>
                <a:cs typeface="Verdana"/>
                <a:sym typeface="Verdana"/>
              </a:rPr>
              <a:t>&gt;</a:t>
            </a:r>
            <a:r>
              <a:rPr lang="en"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/>
            </a:r>
            <a:br>
              <a:rPr lang="en"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 button</a:t>
            </a:r>
            <a:r>
              <a:rPr lang="en" sz="1400">
                <a:solidFill>
                  <a:srgbClr val="999999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lang="en"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onclick </a:t>
            </a:r>
            <a:r>
              <a:rPr lang="en" sz="1400">
                <a:solidFill>
                  <a:srgbClr val="A67F59"/>
                </a:solidFill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lang="en"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400">
                <a:solidFill>
                  <a:srgbClr val="0077AA"/>
                </a:solidFill>
                <a:latin typeface="Verdana"/>
                <a:ea typeface="Verdana"/>
                <a:cs typeface="Verdana"/>
                <a:sym typeface="Verdana"/>
              </a:rPr>
              <a:t>function</a:t>
            </a:r>
            <a:r>
              <a:rPr lang="en" sz="1400">
                <a:solidFill>
                  <a:srgbClr val="999999"/>
                </a:solidFill>
                <a:latin typeface="Verdana"/>
                <a:ea typeface="Verdana"/>
                <a:cs typeface="Verdana"/>
                <a:sym typeface="Verdana"/>
              </a:rPr>
              <a:t>()</a:t>
            </a:r>
            <a:r>
              <a:rPr lang="en"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400">
                <a:solidFill>
                  <a:srgbClr val="999999"/>
                </a:solidFill>
                <a:latin typeface="Verdana"/>
                <a:ea typeface="Verdana"/>
                <a:cs typeface="Verdana"/>
                <a:sym typeface="Verdana"/>
              </a:rPr>
              <a:t>{</a:t>
            </a:r>
            <a:r>
              <a:rPr lang="en"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/>
            </a:r>
            <a:br>
              <a:rPr lang="en"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   alert</a:t>
            </a:r>
            <a:r>
              <a:rPr lang="en" sz="1400">
                <a:solidFill>
                  <a:srgbClr val="999999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" sz="1400">
                <a:solidFill>
                  <a:srgbClr val="669900"/>
                </a:solidFill>
                <a:latin typeface="Verdana"/>
                <a:ea typeface="Verdana"/>
                <a:cs typeface="Verdana"/>
                <a:sym typeface="Verdana"/>
              </a:rPr>
              <a:t>'Click!'</a:t>
            </a:r>
            <a:r>
              <a:rPr lang="en" sz="1400">
                <a:solidFill>
                  <a:srgbClr val="999999"/>
                </a:solidFill>
                <a:latin typeface="Verdana"/>
                <a:ea typeface="Verdana"/>
                <a:cs typeface="Verdana"/>
                <a:sym typeface="Verdana"/>
              </a:rPr>
              <a:t>);</a:t>
            </a:r>
            <a:r>
              <a:rPr lang="en"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/>
            </a:r>
            <a:br>
              <a:rPr lang="en"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 </a:t>
            </a:r>
            <a:r>
              <a:rPr lang="en" sz="1400">
                <a:solidFill>
                  <a:srgbClr val="999999"/>
                </a:solidFill>
                <a:latin typeface="Verdana"/>
                <a:ea typeface="Verdana"/>
                <a:cs typeface="Verdana"/>
                <a:sym typeface="Verdana"/>
              </a:rPr>
              <a:t>};</a:t>
            </a:r>
            <a:r>
              <a:rPr lang="en"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/>
            </a:r>
            <a:br>
              <a:rPr lang="en"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400">
                <a:solidFill>
                  <a:srgbClr val="999999"/>
                </a:solidFill>
                <a:latin typeface="Verdana"/>
                <a:ea typeface="Verdana"/>
                <a:cs typeface="Verdana"/>
                <a:sym typeface="Verdana"/>
              </a:rPr>
              <a:t>&lt;/</a:t>
            </a:r>
            <a:r>
              <a:rPr lang="en" sz="1400">
                <a:solidFill>
                  <a:srgbClr val="990055"/>
                </a:solidFill>
                <a:latin typeface="Verdana"/>
                <a:ea typeface="Verdana"/>
                <a:cs typeface="Verdana"/>
                <a:sym typeface="Verdana"/>
              </a:rPr>
              <a:t>script</a:t>
            </a:r>
            <a:r>
              <a:rPr lang="en" sz="1400">
                <a:solidFill>
                  <a:srgbClr val="999999"/>
                </a:solidFill>
                <a:latin typeface="Verdana"/>
                <a:ea typeface="Verdana"/>
                <a:cs typeface="Verdana"/>
                <a:sym typeface="Verdana"/>
              </a:rPr>
              <a:t>&gt;</a:t>
            </a:r>
            <a:endParaRPr sz="1400">
              <a:solidFill>
                <a:srgbClr val="999999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14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Event handler</a:t>
            </a:r>
            <a:endParaRPr/>
          </a:p>
        </p:txBody>
      </p:sp>
      <p:sp>
        <p:nvSpPr>
          <p:cNvPr id="115" name="Google Shape;115;p21"/>
          <p:cNvSpPr txBox="1">
            <a:spLocks noGrp="1"/>
          </p:cNvSpPr>
          <p:nvPr>
            <p:ph type="body" idx="4294967295"/>
          </p:nvPr>
        </p:nvSpPr>
        <p:spPr>
          <a:xfrm>
            <a:off x="471900" y="741850"/>
            <a:ext cx="8222100" cy="419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 b="1">
                <a:solidFill>
                  <a:schemeClr val="dk2"/>
                </a:solidFill>
              </a:rPr>
              <a:t>As there’s only one onclick property, we can’t assign more than one event handler.</a:t>
            </a:r>
            <a:endParaRPr sz="2400" b="1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943</Words>
  <Application>Microsoft Office PowerPoint</Application>
  <PresentationFormat>On-screen Show (16:9)</PresentationFormat>
  <Paragraphs>112</Paragraphs>
  <Slides>29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Roboto</vt:lpstr>
      <vt:lpstr>Arial</vt:lpstr>
      <vt:lpstr>Courier New</vt:lpstr>
      <vt:lpstr>Verdana</vt:lpstr>
      <vt:lpstr>Material</vt:lpstr>
      <vt:lpstr>Events</vt:lpstr>
      <vt:lpstr>What is event ???</vt:lpstr>
      <vt:lpstr>Event</vt:lpstr>
      <vt:lpstr>Event</vt:lpstr>
      <vt:lpstr>Event Handler</vt:lpstr>
      <vt:lpstr>Event handler</vt:lpstr>
      <vt:lpstr>Event handler</vt:lpstr>
      <vt:lpstr>Event handler</vt:lpstr>
      <vt:lpstr>Event handler</vt:lpstr>
      <vt:lpstr>Event handler</vt:lpstr>
      <vt:lpstr>addEventListener</vt:lpstr>
      <vt:lpstr>addEventListener syntax</vt:lpstr>
      <vt:lpstr>Multiple event handlers</vt:lpstr>
      <vt:lpstr>Event object</vt:lpstr>
      <vt:lpstr>Event object</vt:lpstr>
      <vt:lpstr>Event objects</vt:lpstr>
      <vt:lpstr>Event objects</vt:lpstr>
      <vt:lpstr>Event bubbling and capturing</vt:lpstr>
      <vt:lpstr>Event bubbling and capturing</vt:lpstr>
      <vt:lpstr>Bubbling</vt:lpstr>
      <vt:lpstr>Event bubbling</vt:lpstr>
      <vt:lpstr>Event bubbling</vt:lpstr>
      <vt:lpstr>event.target</vt:lpstr>
      <vt:lpstr>Capturing</vt:lpstr>
      <vt:lpstr>Capturing</vt:lpstr>
      <vt:lpstr>Capturing</vt:lpstr>
      <vt:lpstr>Capturing</vt:lpstr>
      <vt:lpstr>Capturing</vt:lpstr>
      <vt:lpstr>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Events</dc:title>
  <cp:lastModifiedBy>Andranik Barseghyan</cp:lastModifiedBy>
  <cp:revision>1</cp:revision>
  <dcterms:modified xsi:type="dcterms:W3CDTF">2019-09-18T12:06:59Z</dcterms:modified>
</cp:coreProperties>
</file>