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
      <p:font typeface="Source Code Pro" panose="020B0604020202020204" charset="0"/>
      <p:regular r:id="rId19"/>
      <p:bold r:id="rId20"/>
      <p:italic r:id="rId21"/>
      <p:boldItalic r:id="rId22"/>
    </p:embeddedFont>
    <p:embeddedFont>
      <p:font typeface="Amatic SC" panose="020B0604020202020204" charset="-79"/>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47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cca98ce13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3cca98ce13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8000"/>
              <a:buFont typeface="Amatic SC"/>
              <a:buNone/>
            </a:pPr>
            <a:r>
              <a:rPr lang="en">
                <a:solidFill>
                  <a:srgbClr val="FFFFFF"/>
                </a:solidFill>
              </a:rPr>
              <a:t>Repetitions, Loops</a:t>
            </a:r>
            <a:endParaRPr i="0" u="none" strike="noStrike" cap="none">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263875" y="306525"/>
            <a:ext cx="8520600" cy="80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4200"/>
              <a:buFont typeface="Amatic SC"/>
              <a:buNone/>
            </a:pPr>
            <a:r>
              <a:rPr lang="en" sz="4200">
                <a:solidFill>
                  <a:srgbClr val="FFFFFF"/>
                </a:solidFill>
              </a:rPr>
              <a:t>Breaking</a:t>
            </a:r>
            <a:r>
              <a:rPr lang="en" sz="4200" b="1" i="0" u="none" strike="noStrike" cap="none">
                <a:solidFill>
                  <a:schemeClr val="accent1"/>
                </a:solidFill>
                <a:latin typeface="Amatic SC"/>
                <a:ea typeface="Amatic SC"/>
                <a:cs typeface="Amatic SC"/>
                <a:sym typeface="Amatic SC"/>
              </a:rPr>
              <a:t> </a:t>
            </a:r>
            <a:r>
              <a:rPr lang="en" sz="4200">
                <a:solidFill>
                  <a:srgbClr val="FFFFFF"/>
                </a:solidFill>
              </a:rPr>
              <a:t>Out</a:t>
            </a:r>
            <a:r>
              <a:rPr lang="en" sz="4200" b="1" i="0" u="none" strike="noStrike" cap="none">
                <a:solidFill>
                  <a:schemeClr val="accent1"/>
                </a:solidFill>
                <a:latin typeface="Amatic SC"/>
                <a:ea typeface="Amatic SC"/>
                <a:cs typeface="Amatic SC"/>
                <a:sym typeface="Amatic SC"/>
              </a:rPr>
              <a:t> </a:t>
            </a:r>
            <a:r>
              <a:rPr lang="en" sz="4200">
                <a:solidFill>
                  <a:srgbClr val="FFFFFF"/>
                </a:solidFill>
              </a:rPr>
              <a:t>of a Loop</a:t>
            </a:r>
            <a:endParaRPr sz="4200" b="1" i="0" u="none" strike="noStrike" cap="none">
              <a:solidFill>
                <a:schemeClr val="accent1"/>
              </a:solidFill>
              <a:latin typeface="Amatic SC"/>
              <a:ea typeface="Amatic SC"/>
              <a:cs typeface="Amatic SC"/>
              <a:sym typeface="Amatic SC"/>
            </a:endParaRPr>
          </a:p>
        </p:txBody>
      </p:sp>
      <p:sp>
        <p:nvSpPr>
          <p:cNvPr id="122" name="Google Shape;122;p22"/>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800"/>
              <a:buFont typeface="Source Code Pro"/>
              <a:buNone/>
            </a:pPr>
            <a:endParaRPr sz="1200" b="1" i="0" u="none" strike="noStrike" cap="none">
              <a:solidFill>
                <a:schemeClr val="dk2"/>
              </a:solidFill>
              <a:latin typeface="Courier New"/>
              <a:ea typeface="Courier New"/>
              <a:cs typeface="Courier New"/>
              <a:sym typeface="Courier New"/>
            </a:endParaRPr>
          </a:p>
          <a:p>
            <a:pPr marL="0" marR="0" lvl="0" indent="0" algn="l" rtl="0">
              <a:lnSpc>
                <a:spcPct val="115000"/>
              </a:lnSpc>
              <a:spcBef>
                <a:spcPts val="1600"/>
              </a:spcBef>
              <a:spcAft>
                <a:spcPts val="0"/>
              </a:spcAft>
              <a:buClr>
                <a:schemeClr val="dk2"/>
              </a:buClr>
              <a:buSzPts val="1800"/>
              <a:buFont typeface="Source Code Pro"/>
              <a:buNone/>
            </a:pPr>
            <a:r>
              <a:rPr lang="en" sz="1800" b="1" i="0" u="none" strike="noStrike" cap="none">
                <a:solidFill>
                  <a:schemeClr val="dk2"/>
                </a:solidFill>
                <a:latin typeface="Courier New"/>
                <a:ea typeface="Courier New"/>
                <a:cs typeface="Courier New"/>
                <a:sym typeface="Courier New"/>
              </a:rPr>
              <a:t>Sometimes you need to stop loops or terminates execution of the statements in the current iteration of the current or labeled loop, and continues execution of the loop with the next iteration.</a:t>
            </a:r>
            <a:endParaRPr sz="1800" b="1" i="0" u="none" strike="noStrike" cap="none">
              <a:solidFill>
                <a:schemeClr val="dk2"/>
              </a:solidFill>
              <a:latin typeface="Courier New"/>
              <a:ea typeface="Courier New"/>
              <a:cs typeface="Courier New"/>
              <a:sym typeface="Courier New"/>
            </a:endParaRPr>
          </a:p>
          <a:p>
            <a:pPr marL="0" marR="0" lvl="0" indent="0" algn="l" rtl="0">
              <a:lnSpc>
                <a:spcPct val="115000"/>
              </a:lnSpc>
              <a:spcBef>
                <a:spcPts val="1600"/>
              </a:spcBef>
              <a:spcAft>
                <a:spcPts val="1600"/>
              </a:spcAft>
              <a:buClr>
                <a:schemeClr val="dk2"/>
              </a:buClr>
              <a:buSzPts val="1800"/>
              <a:buFont typeface="Source Code Pro"/>
              <a:buNone/>
            </a:pPr>
            <a:r>
              <a:rPr lang="en" sz="1800" b="1" i="0" u="none" strike="noStrike" cap="none">
                <a:solidFill>
                  <a:schemeClr val="dk2"/>
                </a:solidFill>
                <a:latin typeface="Courier New"/>
                <a:ea typeface="Courier New"/>
                <a:cs typeface="Courier New"/>
                <a:sym typeface="Courier New"/>
              </a:rPr>
              <a:t>For these cases we have</a:t>
            </a:r>
            <a:r>
              <a:rPr lang="en" sz="1800" b="1" i="1" u="none" strike="noStrike" cap="none">
                <a:solidFill>
                  <a:schemeClr val="dk2"/>
                </a:solidFill>
                <a:latin typeface="Courier New"/>
                <a:ea typeface="Courier New"/>
                <a:cs typeface="Courier New"/>
                <a:sym typeface="Courier New"/>
              </a:rPr>
              <a:t> </a:t>
            </a:r>
            <a:r>
              <a:rPr lang="en" sz="2400" b="1" i="1" u="none" strike="noStrike" cap="none">
                <a:solidFill>
                  <a:schemeClr val="accent1"/>
                </a:solidFill>
                <a:latin typeface="Courier New"/>
                <a:ea typeface="Courier New"/>
                <a:cs typeface="Courier New"/>
                <a:sym typeface="Courier New"/>
              </a:rPr>
              <a:t>break</a:t>
            </a:r>
            <a:r>
              <a:rPr lang="en" sz="1800" b="1" i="1" u="none" strike="noStrike" cap="none">
                <a:solidFill>
                  <a:schemeClr val="dk2"/>
                </a:solidFill>
                <a:latin typeface="Courier New"/>
                <a:ea typeface="Courier New"/>
                <a:cs typeface="Courier New"/>
                <a:sym typeface="Courier New"/>
              </a:rPr>
              <a:t> </a:t>
            </a:r>
            <a:r>
              <a:rPr lang="en" sz="1800" b="1" i="0" u="none" strike="noStrike" cap="none">
                <a:solidFill>
                  <a:schemeClr val="dk2"/>
                </a:solidFill>
                <a:latin typeface="Courier New"/>
                <a:ea typeface="Courier New"/>
                <a:cs typeface="Courier New"/>
                <a:sym typeface="Courier New"/>
              </a:rPr>
              <a:t>and </a:t>
            </a:r>
            <a:r>
              <a:rPr lang="en" sz="2400" b="1" i="1" u="none" strike="noStrike" cap="none">
                <a:solidFill>
                  <a:schemeClr val="accent1"/>
                </a:solidFill>
                <a:latin typeface="Courier New"/>
                <a:ea typeface="Courier New"/>
                <a:cs typeface="Courier New"/>
                <a:sym typeface="Courier New"/>
              </a:rPr>
              <a:t>continue</a:t>
            </a:r>
            <a:r>
              <a:rPr lang="en" sz="1800" b="1" i="0" u="none" strike="noStrike" cap="none">
                <a:solidFill>
                  <a:schemeClr val="dk2"/>
                </a:solidFill>
                <a:latin typeface="Courier New"/>
                <a:ea typeface="Courier New"/>
                <a:cs typeface="Courier New"/>
                <a:sym typeface="Courier New"/>
              </a:rPr>
              <a:t> operators.</a:t>
            </a:r>
            <a:endParaRPr sz="1800" b="1" i="0" u="none" strike="noStrike" cap="none">
              <a:solidFill>
                <a:schemeClr val="dk2"/>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4200"/>
              <a:buFont typeface="Amatic SC"/>
              <a:buNone/>
            </a:pPr>
            <a:r>
              <a:rPr lang="en" sz="3000">
                <a:solidFill>
                  <a:srgbClr val="FFFFFF"/>
                </a:solidFill>
              </a:rPr>
              <a:t>Break</a:t>
            </a:r>
            <a:endParaRPr sz="3000" b="1" i="0" u="none" strike="noStrike" cap="none">
              <a:solidFill>
                <a:schemeClr val="accent1"/>
              </a:solidFill>
              <a:latin typeface="Amatic SC"/>
              <a:ea typeface="Amatic SC"/>
              <a:cs typeface="Amatic SC"/>
              <a:sym typeface="Amatic SC"/>
            </a:endParaRPr>
          </a:p>
        </p:txBody>
      </p:sp>
      <p:sp>
        <p:nvSpPr>
          <p:cNvPr id="128" name="Google Shape;128;p23"/>
          <p:cNvSpPr txBox="1">
            <a:spLocks noGrp="1"/>
          </p:cNvSpPr>
          <p:nvPr>
            <p:ph type="body" idx="4294967295"/>
          </p:nvPr>
        </p:nvSpPr>
        <p:spPr>
          <a:xfrm>
            <a:off x="311700" y="1045025"/>
            <a:ext cx="8520600" cy="3969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800"/>
              <a:buFont typeface="Source Code Pro"/>
              <a:buNone/>
            </a:pPr>
            <a:r>
              <a:rPr lang="en" sz="1400" i="0" u="none" strike="noStrike" cap="none">
                <a:solidFill>
                  <a:srgbClr val="3B3C40"/>
                </a:solidFill>
                <a:latin typeface="Courier New"/>
                <a:ea typeface="Courier New"/>
                <a:cs typeface="Courier New"/>
                <a:sym typeface="Courier New"/>
              </a:rPr>
              <a:t>The </a:t>
            </a:r>
            <a:r>
              <a:rPr lang="en" sz="1400" b="1" i="0" u="none" strike="noStrike" cap="none">
                <a:solidFill>
                  <a:srgbClr val="3B3C40"/>
                </a:solidFill>
                <a:latin typeface="Courier New"/>
                <a:ea typeface="Courier New"/>
                <a:cs typeface="Courier New"/>
                <a:sym typeface="Courier New"/>
              </a:rPr>
              <a:t>break statement</a:t>
            </a:r>
            <a:r>
              <a:rPr lang="en" sz="1400" i="0" u="none" strike="noStrike" cap="none">
                <a:solidFill>
                  <a:srgbClr val="3B3C40"/>
                </a:solidFill>
                <a:latin typeface="Courier New"/>
                <a:ea typeface="Courier New"/>
                <a:cs typeface="Courier New"/>
                <a:sym typeface="Courier New"/>
              </a:rPr>
              <a:t> terminates the current loop, </a:t>
            </a:r>
            <a:r>
              <a:rPr lang="en" sz="1400" i="0" strike="noStrike" cap="none">
                <a:solidFill>
                  <a:srgbClr val="3B3C40"/>
                </a:solidFill>
                <a:latin typeface="Courier New"/>
                <a:ea typeface="Courier New"/>
                <a:cs typeface="Courier New"/>
                <a:sym typeface="Courier New"/>
              </a:rPr>
              <a:t>switch</a:t>
            </a:r>
            <a:r>
              <a:rPr lang="en" sz="1400" i="0" u="none" strike="noStrike" cap="none">
                <a:solidFill>
                  <a:srgbClr val="3B3C40"/>
                </a:solidFill>
                <a:latin typeface="Courier New"/>
                <a:ea typeface="Courier New"/>
                <a:cs typeface="Courier New"/>
                <a:sym typeface="Courier New"/>
              </a:rPr>
              <a:t> and transfers program control to the statement following the terminated statement</a:t>
            </a:r>
            <a:endParaRPr sz="1400" i="0" u="none" strike="noStrike" cap="none">
              <a:solidFill>
                <a:srgbClr val="3B3C40"/>
              </a:solidFill>
              <a:latin typeface="Courier New"/>
              <a:ea typeface="Courier New"/>
              <a:cs typeface="Courier New"/>
              <a:sym typeface="Courier New"/>
            </a:endParaRPr>
          </a:p>
          <a:p>
            <a:pPr marL="0" marR="0" lvl="0" indent="0" algn="l" rtl="0">
              <a:lnSpc>
                <a:spcPct val="150000"/>
              </a:lnSpc>
              <a:spcBef>
                <a:spcPts val="1600"/>
              </a:spcBef>
              <a:spcAft>
                <a:spcPts val="0"/>
              </a:spcAft>
              <a:buClr>
                <a:schemeClr val="dk2"/>
              </a:buClr>
              <a:buSzPts val="1800"/>
              <a:buFont typeface="Source Code Pro"/>
              <a:buNone/>
            </a:pPr>
            <a:r>
              <a:rPr lang="en" sz="1400" b="1" i="0" u="none" strike="noStrike" cap="none">
                <a:solidFill>
                  <a:srgbClr val="0077AA"/>
                </a:solidFill>
                <a:latin typeface="Courier New"/>
                <a:ea typeface="Courier New"/>
                <a:cs typeface="Courier New"/>
                <a:sym typeface="Courier New"/>
              </a:rPr>
              <a:t>while</a:t>
            </a:r>
            <a:r>
              <a:rPr lang="en" sz="1400" b="1" i="0" u="none" strike="noStrike" cap="none">
                <a:solidFill>
                  <a:srgbClr val="3B3C40"/>
                </a:solidFill>
                <a:latin typeface="Courier New"/>
                <a:ea typeface="Courier New"/>
                <a:cs typeface="Courier New"/>
                <a:sym typeface="Courier New"/>
              </a:rPr>
              <a:t> </a:t>
            </a:r>
            <a:r>
              <a:rPr lang="en" sz="1400" b="1" i="0" u="none" strike="noStrike" cap="none">
                <a:solidFill>
                  <a:srgbClr val="999999"/>
                </a:solidFill>
                <a:latin typeface="Courier New"/>
                <a:ea typeface="Courier New"/>
                <a:cs typeface="Courier New"/>
                <a:sym typeface="Courier New"/>
              </a:rPr>
              <a:t>(</a:t>
            </a:r>
            <a:r>
              <a:rPr lang="en" sz="1400" b="1" i="0" u="none" strike="noStrike" cap="none">
                <a:solidFill>
                  <a:srgbClr val="3B3C40"/>
                </a:solidFill>
                <a:latin typeface="Courier New"/>
                <a:ea typeface="Courier New"/>
                <a:cs typeface="Courier New"/>
                <a:sym typeface="Courier New"/>
              </a:rPr>
              <a:t>i </a:t>
            </a:r>
            <a:r>
              <a:rPr lang="en" sz="1400" b="1" i="0" u="none" strike="noStrike" cap="none">
                <a:solidFill>
                  <a:srgbClr val="A67F59"/>
                </a:solidFill>
                <a:latin typeface="Courier New"/>
                <a:ea typeface="Courier New"/>
                <a:cs typeface="Courier New"/>
                <a:sym typeface="Courier New"/>
              </a:rPr>
              <a:t>&lt;</a:t>
            </a:r>
            <a:r>
              <a:rPr lang="en" sz="1400" b="1" i="0" u="none" strike="noStrike" cap="none">
                <a:solidFill>
                  <a:srgbClr val="3B3C40"/>
                </a:solidFill>
                <a:latin typeface="Courier New"/>
                <a:ea typeface="Courier New"/>
                <a:cs typeface="Courier New"/>
                <a:sym typeface="Courier New"/>
              </a:rPr>
              <a:t> </a:t>
            </a:r>
            <a:r>
              <a:rPr lang="en" sz="1400" b="1" i="0" u="none" strike="noStrike" cap="none">
                <a:solidFill>
                  <a:srgbClr val="990055"/>
                </a:solidFill>
                <a:latin typeface="Courier New"/>
                <a:ea typeface="Courier New"/>
                <a:cs typeface="Courier New"/>
                <a:sym typeface="Courier New"/>
              </a:rPr>
              <a:t>5</a:t>
            </a:r>
            <a:r>
              <a:rPr lang="en" sz="1400" b="1" i="0" u="none" strike="noStrike" cap="none">
                <a:solidFill>
                  <a:srgbClr val="999999"/>
                </a:solidFill>
                <a:latin typeface="Courier New"/>
                <a:ea typeface="Courier New"/>
                <a:cs typeface="Courier New"/>
                <a:sym typeface="Courier New"/>
              </a:rPr>
              <a:t>)</a:t>
            </a:r>
            <a:r>
              <a:rPr lang="en" sz="1400" b="1" i="0" u="none" strike="noStrike" cap="none">
                <a:solidFill>
                  <a:srgbClr val="3B3C40"/>
                </a:solidFill>
                <a:latin typeface="Courier New"/>
                <a:ea typeface="Courier New"/>
                <a:cs typeface="Courier New"/>
                <a:sym typeface="Courier New"/>
              </a:rPr>
              <a:t> </a:t>
            </a:r>
            <a:r>
              <a:rPr lang="en" sz="1400" b="1" i="0" u="none" strike="noStrike" cap="none">
                <a:solidFill>
                  <a:srgbClr val="999999"/>
                </a:solidFill>
                <a:latin typeface="Courier New"/>
                <a:ea typeface="Courier New"/>
                <a:cs typeface="Courier New"/>
                <a:sym typeface="Courier New"/>
              </a:rPr>
              <a:t>{</a:t>
            </a:r>
            <a:r>
              <a:rPr lang="en" sz="1400" b="1" i="0" u="none" strike="noStrike" cap="none">
                <a:solidFill>
                  <a:srgbClr val="3B3C40"/>
                </a:solidFill>
                <a:latin typeface="Courier New"/>
                <a:ea typeface="Courier New"/>
                <a:cs typeface="Courier New"/>
                <a:sym typeface="Courier New"/>
              </a:rPr>
              <a:t/>
            </a:r>
            <a:br>
              <a:rPr lang="en" sz="1400" b="1" i="0" u="none" strike="noStrike" cap="none">
                <a:solidFill>
                  <a:srgbClr val="3B3C40"/>
                </a:solidFill>
                <a:latin typeface="Courier New"/>
                <a:ea typeface="Courier New"/>
                <a:cs typeface="Courier New"/>
                <a:sym typeface="Courier New"/>
              </a:rPr>
            </a:br>
            <a:r>
              <a:rPr lang="en" sz="1400" b="1" i="0" u="none" strike="noStrike" cap="none">
                <a:solidFill>
                  <a:srgbClr val="3B3C40"/>
                </a:solidFill>
                <a:latin typeface="Courier New"/>
                <a:ea typeface="Courier New"/>
                <a:cs typeface="Courier New"/>
                <a:sym typeface="Courier New"/>
              </a:rPr>
              <a:t>  i</a:t>
            </a:r>
            <a:r>
              <a:rPr lang="en" sz="1400" b="1" i="0" u="none" strike="noStrike" cap="none">
                <a:solidFill>
                  <a:srgbClr val="A67F59"/>
                </a:solidFill>
                <a:latin typeface="Courier New"/>
                <a:ea typeface="Courier New"/>
                <a:cs typeface="Courier New"/>
                <a:sym typeface="Courier New"/>
              </a:rPr>
              <a:t>++</a:t>
            </a:r>
            <a:r>
              <a:rPr lang="en" sz="1400" b="1" i="0" u="none" strike="noStrike" cap="none">
                <a:solidFill>
                  <a:srgbClr val="999999"/>
                </a:solidFill>
                <a:latin typeface="Courier New"/>
                <a:ea typeface="Courier New"/>
                <a:cs typeface="Courier New"/>
                <a:sym typeface="Courier New"/>
              </a:rPr>
              <a:t>;</a:t>
            </a:r>
            <a:r>
              <a:rPr lang="en" sz="1400" b="1" i="0" u="none" strike="noStrike" cap="none">
                <a:solidFill>
                  <a:srgbClr val="3B3C40"/>
                </a:solidFill>
                <a:latin typeface="Courier New"/>
                <a:ea typeface="Courier New"/>
                <a:cs typeface="Courier New"/>
                <a:sym typeface="Courier New"/>
              </a:rPr>
              <a:t/>
            </a:r>
            <a:br>
              <a:rPr lang="en" sz="1400" b="1" i="0" u="none" strike="noStrike" cap="none">
                <a:solidFill>
                  <a:srgbClr val="3B3C40"/>
                </a:solidFill>
                <a:latin typeface="Courier New"/>
                <a:ea typeface="Courier New"/>
                <a:cs typeface="Courier New"/>
                <a:sym typeface="Courier New"/>
              </a:rPr>
            </a:br>
            <a:r>
              <a:rPr lang="en" sz="1400" b="1" i="0" u="none" strike="noStrike" cap="none">
                <a:solidFill>
                  <a:srgbClr val="3B3C40"/>
                </a:solidFill>
                <a:latin typeface="Courier New"/>
                <a:ea typeface="Courier New"/>
                <a:cs typeface="Courier New"/>
                <a:sym typeface="Courier New"/>
              </a:rPr>
              <a:t>  </a:t>
            </a:r>
            <a:r>
              <a:rPr lang="en" sz="1400" b="1" i="0" u="none" strike="noStrike" cap="none">
                <a:solidFill>
                  <a:srgbClr val="0077AA"/>
                </a:solidFill>
                <a:latin typeface="Courier New"/>
                <a:ea typeface="Courier New"/>
                <a:cs typeface="Courier New"/>
                <a:sym typeface="Courier New"/>
              </a:rPr>
              <a:t>if</a:t>
            </a:r>
            <a:r>
              <a:rPr lang="en" sz="1400" b="1" i="0" u="none" strike="noStrike" cap="none">
                <a:solidFill>
                  <a:srgbClr val="3B3C40"/>
                </a:solidFill>
                <a:latin typeface="Courier New"/>
                <a:ea typeface="Courier New"/>
                <a:cs typeface="Courier New"/>
                <a:sym typeface="Courier New"/>
              </a:rPr>
              <a:t> </a:t>
            </a:r>
            <a:r>
              <a:rPr lang="en" sz="1400" b="1" i="0" u="none" strike="noStrike" cap="none">
                <a:solidFill>
                  <a:srgbClr val="999999"/>
                </a:solidFill>
                <a:latin typeface="Courier New"/>
                <a:ea typeface="Courier New"/>
                <a:cs typeface="Courier New"/>
                <a:sym typeface="Courier New"/>
              </a:rPr>
              <a:t>(</a:t>
            </a:r>
            <a:r>
              <a:rPr lang="en" sz="1400" b="1" i="0" u="none" strike="noStrike" cap="none">
                <a:solidFill>
                  <a:srgbClr val="3B3C40"/>
                </a:solidFill>
                <a:latin typeface="Courier New"/>
                <a:ea typeface="Courier New"/>
                <a:cs typeface="Courier New"/>
                <a:sym typeface="Courier New"/>
              </a:rPr>
              <a:t>i </a:t>
            </a:r>
            <a:r>
              <a:rPr lang="en" sz="1400" b="1" i="0" u="none" strike="noStrike" cap="none">
                <a:solidFill>
                  <a:srgbClr val="A67F59"/>
                </a:solidFill>
                <a:latin typeface="Courier New"/>
                <a:ea typeface="Courier New"/>
                <a:cs typeface="Courier New"/>
                <a:sym typeface="Courier New"/>
              </a:rPr>
              <a:t>===</a:t>
            </a:r>
            <a:r>
              <a:rPr lang="en" sz="1400" b="1" i="0" u="none" strike="noStrike" cap="none">
                <a:solidFill>
                  <a:srgbClr val="3B3C40"/>
                </a:solidFill>
                <a:latin typeface="Courier New"/>
                <a:ea typeface="Courier New"/>
                <a:cs typeface="Courier New"/>
                <a:sym typeface="Courier New"/>
              </a:rPr>
              <a:t> </a:t>
            </a:r>
            <a:r>
              <a:rPr lang="en" sz="1400" b="1" i="0" u="none" strike="noStrike" cap="none">
                <a:solidFill>
                  <a:srgbClr val="990055"/>
                </a:solidFill>
                <a:latin typeface="Courier New"/>
                <a:ea typeface="Courier New"/>
                <a:cs typeface="Courier New"/>
                <a:sym typeface="Courier New"/>
              </a:rPr>
              <a:t>3</a:t>
            </a:r>
            <a:r>
              <a:rPr lang="en" sz="1400" b="1" i="0" u="none" strike="noStrike" cap="none">
                <a:solidFill>
                  <a:srgbClr val="999999"/>
                </a:solidFill>
                <a:latin typeface="Courier New"/>
                <a:ea typeface="Courier New"/>
                <a:cs typeface="Courier New"/>
                <a:sym typeface="Courier New"/>
              </a:rPr>
              <a:t>)</a:t>
            </a:r>
            <a:r>
              <a:rPr lang="en" sz="1400" b="1" i="0" u="none" strike="noStrike" cap="none">
                <a:solidFill>
                  <a:srgbClr val="3B3C40"/>
                </a:solidFill>
                <a:latin typeface="Courier New"/>
                <a:ea typeface="Courier New"/>
                <a:cs typeface="Courier New"/>
                <a:sym typeface="Courier New"/>
              </a:rPr>
              <a:t> </a:t>
            </a:r>
            <a:r>
              <a:rPr lang="en" sz="1400" b="1" i="0" u="none" strike="noStrike" cap="none">
                <a:solidFill>
                  <a:srgbClr val="999999"/>
                </a:solidFill>
                <a:latin typeface="Courier New"/>
                <a:ea typeface="Courier New"/>
                <a:cs typeface="Courier New"/>
                <a:sym typeface="Courier New"/>
              </a:rPr>
              <a:t>{</a:t>
            </a:r>
            <a:r>
              <a:rPr lang="en" sz="1400" b="1" i="0" u="none" strike="noStrike" cap="none">
                <a:solidFill>
                  <a:srgbClr val="3B3C40"/>
                </a:solidFill>
                <a:latin typeface="Courier New"/>
                <a:ea typeface="Courier New"/>
                <a:cs typeface="Courier New"/>
                <a:sym typeface="Courier New"/>
              </a:rPr>
              <a:t/>
            </a:r>
            <a:br>
              <a:rPr lang="en" sz="1400" b="1" i="0" u="none" strike="noStrike" cap="none">
                <a:solidFill>
                  <a:srgbClr val="3B3C40"/>
                </a:solidFill>
                <a:latin typeface="Courier New"/>
                <a:ea typeface="Courier New"/>
                <a:cs typeface="Courier New"/>
                <a:sym typeface="Courier New"/>
              </a:rPr>
            </a:br>
            <a:r>
              <a:rPr lang="en" sz="1400" b="1" i="0" u="none" strike="noStrike" cap="none">
                <a:solidFill>
                  <a:srgbClr val="3B3C40"/>
                </a:solidFill>
                <a:latin typeface="Courier New"/>
                <a:ea typeface="Courier New"/>
                <a:cs typeface="Courier New"/>
                <a:sym typeface="Courier New"/>
              </a:rPr>
              <a:t>    </a:t>
            </a:r>
            <a:r>
              <a:rPr lang="en" sz="1400" b="1" i="0" u="none" strike="noStrike" cap="none">
                <a:solidFill>
                  <a:srgbClr val="0077AA"/>
                </a:solidFill>
                <a:latin typeface="Courier New"/>
                <a:ea typeface="Courier New"/>
                <a:cs typeface="Courier New"/>
                <a:sym typeface="Courier New"/>
              </a:rPr>
              <a:t>break </a:t>
            </a:r>
            <a:r>
              <a:rPr lang="en" sz="1400" b="1" i="0" u="none" strike="noStrike" cap="none">
                <a:solidFill>
                  <a:srgbClr val="999999"/>
                </a:solidFill>
                <a:latin typeface="Courier New"/>
                <a:ea typeface="Courier New"/>
                <a:cs typeface="Courier New"/>
                <a:sym typeface="Courier New"/>
              </a:rPr>
              <a:t>;</a:t>
            </a:r>
            <a:r>
              <a:rPr lang="en" sz="1400" b="1" i="0" u="none" strike="noStrike" cap="none">
                <a:solidFill>
                  <a:srgbClr val="3B3C40"/>
                </a:solidFill>
                <a:latin typeface="Courier New"/>
                <a:ea typeface="Courier New"/>
                <a:cs typeface="Courier New"/>
                <a:sym typeface="Courier New"/>
              </a:rPr>
              <a:t/>
            </a:r>
            <a:br>
              <a:rPr lang="en" sz="1400" b="1" i="0" u="none" strike="noStrike" cap="none">
                <a:solidFill>
                  <a:srgbClr val="3B3C40"/>
                </a:solidFill>
                <a:latin typeface="Courier New"/>
                <a:ea typeface="Courier New"/>
                <a:cs typeface="Courier New"/>
                <a:sym typeface="Courier New"/>
              </a:rPr>
            </a:br>
            <a:r>
              <a:rPr lang="en" sz="1400" b="1" i="0" u="none" strike="noStrike" cap="none">
                <a:solidFill>
                  <a:srgbClr val="3B3C40"/>
                </a:solidFill>
                <a:latin typeface="Courier New"/>
                <a:ea typeface="Courier New"/>
                <a:cs typeface="Courier New"/>
                <a:sym typeface="Courier New"/>
              </a:rPr>
              <a:t>  </a:t>
            </a:r>
            <a:r>
              <a:rPr lang="en" sz="1400" b="1" i="0" u="none" strike="noStrike" cap="none">
                <a:solidFill>
                  <a:srgbClr val="999999"/>
                </a:solidFill>
                <a:latin typeface="Courier New"/>
                <a:ea typeface="Courier New"/>
                <a:cs typeface="Courier New"/>
                <a:sym typeface="Courier New"/>
              </a:rPr>
              <a:t>}</a:t>
            </a:r>
            <a:r>
              <a:rPr lang="en" sz="1400" b="1" i="0" u="none" strike="noStrike" cap="none">
                <a:solidFill>
                  <a:srgbClr val="3B3C40"/>
                </a:solidFill>
                <a:latin typeface="Courier New"/>
                <a:ea typeface="Courier New"/>
                <a:cs typeface="Courier New"/>
                <a:sym typeface="Courier New"/>
              </a:rPr>
              <a:t/>
            </a:r>
            <a:br>
              <a:rPr lang="en" sz="1400" b="1" i="0" u="none" strike="noStrike" cap="none">
                <a:solidFill>
                  <a:srgbClr val="3B3C40"/>
                </a:solidFill>
                <a:latin typeface="Courier New"/>
                <a:ea typeface="Courier New"/>
                <a:cs typeface="Courier New"/>
                <a:sym typeface="Courier New"/>
              </a:rPr>
            </a:br>
            <a:r>
              <a:rPr lang="en" sz="1400" b="1" i="0" u="none" strike="noStrike" cap="none">
                <a:solidFill>
                  <a:srgbClr val="3B3C40"/>
                </a:solidFill>
                <a:latin typeface="Courier New"/>
                <a:ea typeface="Courier New"/>
                <a:cs typeface="Courier New"/>
                <a:sym typeface="Courier New"/>
              </a:rPr>
              <a:t>  n </a:t>
            </a:r>
            <a:r>
              <a:rPr lang="en" sz="1400" b="1" i="0" u="none" strike="noStrike" cap="none">
                <a:solidFill>
                  <a:srgbClr val="A67F59"/>
                </a:solidFill>
                <a:latin typeface="Courier New"/>
                <a:ea typeface="Courier New"/>
                <a:cs typeface="Courier New"/>
                <a:sym typeface="Courier New"/>
              </a:rPr>
              <a:t>+=</a:t>
            </a:r>
            <a:r>
              <a:rPr lang="en" sz="1400" b="1" i="0" u="none" strike="noStrike" cap="none">
                <a:solidFill>
                  <a:srgbClr val="3B3C40"/>
                </a:solidFill>
                <a:latin typeface="Courier New"/>
                <a:ea typeface="Courier New"/>
                <a:cs typeface="Courier New"/>
                <a:sym typeface="Courier New"/>
              </a:rPr>
              <a:t> i</a:t>
            </a:r>
            <a:r>
              <a:rPr lang="en" sz="1400" b="1" i="0" u="none" strike="noStrike" cap="none">
                <a:solidFill>
                  <a:srgbClr val="999999"/>
                </a:solidFill>
                <a:latin typeface="Courier New"/>
                <a:ea typeface="Courier New"/>
                <a:cs typeface="Courier New"/>
                <a:sym typeface="Courier New"/>
              </a:rPr>
              <a:t>;</a:t>
            </a:r>
            <a:r>
              <a:rPr lang="en" sz="1400" b="1" i="0" u="none" strike="noStrike" cap="none">
                <a:solidFill>
                  <a:srgbClr val="3B3C40"/>
                </a:solidFill>
                <a:latin typeface="Courier New"/>
                <a:ea typeface="Courier New"/>
                <a:cs typeface="Courier New"/>
                <a:sym typeface="Courier New"/>
              </a:rPr>
              <a:t/>
            </a:r>
            <a:br>
              <a:rPr lang="en" sz="1400" b="1" i="0" u="none" strike="noStrike" cap="none">
                <a:solidFill>
                  <a:srgbClr val="3B3C40"/>
                </a:solidFill>
                <a:latin typeface="Courier New"/>
                <a:ea typeface="Courier New"/>
                <a:cs typeface="Courier New"/>
                <a:sym typeface="Courier New"/>
              </a:rPr>
            </a:br>
            <a:r>
              <a:rPr lang="en" sz="1400" b="1" i="0" u="none" strike="noStrike" cap="none">
                <a:solidFill>
                  <a:srgbClr val="999999"/>
                </a:solidFill>
                <a:latin typeface="Courier New"/>
                <a:ea typeface="Courier New"/>
                <a:cs typeface="Courier New"/>
                <a:sym typeface="Courier New"/>
              </a:rPr>
              <a:t>}</a:t>
            </a:r>
            <a:endParaRPr sz="1400" b="1" i="0" u="none" strike="noStrike" cap="none">
              <a:solidFill>
                <a:srgbClr val="999999"/>
              </a:solidFill>
              <a:latin typeface="Courier New"/>
              <a:ea typeface="Courier New"/>
              <a:cs typeface="Courier New"/>
              <a:sym typeface="Courier New"/>
            </a:endParaRPr>
          </a:p>
          <a:p>
            <a:pPr marL="0" marR="0" lvl="0" indent="0" algn="l" rtl="0">
              <a:lnSpc>
                <a:spcPct val="115000"/>
              </a:lnSpc>
              <a:spcBef>
                <a:spcPts val="1500"/>
              </a:spcBef>
              <a:spcAft>
                <a:spcPts val="1600"/>
              </a:spcAft>
              <a:buClr>
                <a:schemeClr val="dk2"/>
              </a:buClr>
              <a:buSzPts val="1800"/>
              <a:buFont typeface="Source Code Pro"/>
              <a:buNone/>
            </a:pPr>
            <a:endParaRPr sz="1400" i="0" u="none" strike="noStrike" cap="none">
              <a:solidFill>
                <a:srgbClr val="3B3C40"/>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4200"/>
              <a:buFont typeface="Amatic SC"/>
              <a:buNone/>
            </a:pPr>
            <a:r>
              <a:rPr lang="en" sz="3000">
                <a:solidFill>
                  <a:srgbClr val="FFFFFF"/>
                </a:solidFill>
              </a:rPr>
              <a:t>Continue</a:t>
            </a:r>
            <a:endParaRPr sz="3000" b="1" i="0" u="none" strike="noStrike" cap="none">
              <a:solidFill>
                <a:schemeClr val="accent1"/>
              </a:solidFill>
              <a:latin typeface="Amatic SC"/>
              <a:ea typeface="Amatic SC"/>
              <a:cs typeface="Amatic SC"/>
              <a:sym typeface="Amatic SC"/>
            </a:endParaRPr>
          </a:p>
        </p:txBody>
      </p:sp>
      <p:sp>
        <p:nvSpPr>
          <p:cNvPr id="134" name="Google Shape;134;p24"/>
          <p:cNvSpPr txBox="1">
            <a:spLocks noGrp="1"/>
          </p:cNvSpPr>
          <p:nvPr>
            <p:ph type="body" idx="4294967295"/>
          </p:nvPr>
        </p:nvSpPr>
        <p:spPr>
          <a:xfrm>
            <a:off x="471900" y="964650"/>
            <a:ext cx="8222100" cy="36645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chemeClr val="dk2"/>
              </a:buClr>
              <a:buSzPts val="1800"/>
              <a:buFont typeface="Source Code Pro"/>
              <a:buNone/>
            </a:pPr>
            <a:r>
              <a:rPr lang="en" sz="1400" i="0" u="none" strike="noStrike" cap="none">
                <a:solidFill>
                  <a:srgbClr val="3B3C40"/>
                </a:solidFill>
                <a:latin typeface="Courier New"/>
                <a:ea typeface="Courier New"/>
                <a:cs typeface="Courier New"/>
                <a:sym typeface="Courier New"/>
              </a:rPr>
              <a:t>The </a:t>
            </a:r>
            <a:r>
              <a:rPr lang="en" sz="1400" b="1" i="0" u="none" strike="noStrike" cap="none">
                <a:solidFill>
                  <a:srgbClr val="3B3C40"/>
                </a:solidFill>
                <a:latin typeface="Courier New"/>
                <a:ea typeface="Courier New"/>
                <a:cs typeface="Courier New"/>
                <a:sym typeface="Courier New"/>
              </a:rPr>
              <a:t>continue statement</a:t>
            </a:r>
            <a:r>
              <a:rPr lang="en" sz="1400" i="0" u="none" strike="noStrike" cap="none">
                <a:solidFill>
                  <a:srgbClr val="3B3C40"/>
                </a:solidFill>
                <a:latin typeface="Courier New"/>
                <a:ea typeface="Courier New"/>
                <a:cs typeface="Courier New"/>
                <a:sym typeface="Courier New"/>
              </a:rPr>
              <a:t> terminates execution of the statements in the current iteration of the current or labeled loop, and continues execution of the loop with the next iteration.</a:t>
            </a:r>
            <a:endParaRPr sz="1400" i="0" u="none" strike="noStrike" cap="none">
              <a:solidFill>
                <a:srgbClr val="0077AA"/>
              </a:solidFill>
              <a:latin typeface="Courier New"/>
              <a:ea typeface="Courier New"/>
              <a:cs typeface="Courier New"/>
              <a:sym typeface="Courier New"/>
            </a:endParaRPr>
          </a:p>
          <a:p>
            <a:pPr marL="0" marR="0" lvl="0" indent="0" algn="l" rtl="0">
              <a:lnSpc>
                <a:spcPct val="150000"/>
              </a:lnSpc>
              <a:spcBef>
                <a:spcPts val="1500"/>
              </a:spcBef>
              <a:spcAft>
                <a:spcPts val="0"/>
              </a:spcAft>
              <a:buClr>
                <a:schemeClr val="dk2"/>
              </a:buClr>
              <a:buSzPts val="1800"/>
              <a:buFont typeface="Source Code Pro"/>
              <a:buNone/>
            </a:pPr>
            <a:r>
              <a:rPr lang="en" sz="1400" b="1" i="0" u="none" strike="noStrike" cap="none">
                <a:solidFill>
                  <a:srgbClr val="0077AA"/>
                </a:solidFill>
                <a:latin typeface="Courier New"/>
                <a:ea typeface="Courier New"/>
                <a:cs typeface="Courier New"/>
                <a:sym typeface="Courier New"/>
              </a:rPr>
              <a:t>while</a:t>
            </a:r>
            <a:r>
              <a:rPr lang="en" sz="1400" b="1" i="0" u="none" strike="noStrike" cap="none">
                <a:solidFill>
                  <a:srgbClr val="3B3C40"/>
                </a:solidFill>
                <a:latin typeface="Courier New"/>
                <a:ea typeface="Courier New"/>
                <a:cs typeface="Courier New"/>
                <a:sym typeface="Courier New"/>
              </a:rPr>
              <a:t> </a:t>
            </a:r>
            <a:r>
              <a:rPr lang="en" sz="1400" b="1" i="0" u="none" strike="noStrike" cap="none">
                <a:solidFill>
                  <a:srgbClr val="999999"/>
                </a:solidFill>
                <a:latin typeface="Courier New"/>
                <a:ea typeface="Courier New"/>
                <a:cs typeface="Courier New"/>
                <a:sym typeface="Courier New"/>
              </a:rPr>
              <a:t>(</a:t>
            </a:r>
            <a:r>
              <a:rPr lang="en" sz="1400" b="1" i="0" u="none" strike="noStrike" cap="none">
                <a:solidFill>
                  <a:srgbClr val="3B3C40"/>
                </a:solidFill>
                <a:latin typeface="Courier New"/>
                <a:ea typeface="Courier New"/>
                <a:cs typeface="Courier New"/>
                <a:sym typeface="Courier New"/>
              </a:rPr>
              <a:t>i </a:t>
            </a:r>
            <a:r>
              <a:rPr lang="en" sz="1400" b="1" i="0" u="none" strike="noStrike" cap="none">
                <a:solidFill>
                  <a:srgbClr val="A67F59"/>
                </a:solidFill>
                <a:latin typeface="Courier New"/>
                <a:ea typeface="Courier New"/>
                <a:cs typeface="Courier New"/>
                <a:sym typeface="Courier New"/>
              </a:rPr>
              <a:t>&lt;</a:t>
            </a:r>
            <a:r>
              <a:rPr lang="en" sz="1400" b="1" i="0" u="none" strike="noStrike" cap="none">
                <a:solidFill>
                  <a:srgbClr val="3B3C40"/>
                </a:solidFill>
                <a:latin typeface="Courier New"/>
                <a:ea typeface="Courier New"/>
                <a:cs typeface="Courier New"/>
                <a:sym typeface="Courier New"/>
              </a:rPr>
              <a:t> </a:t>
            </a:r>
            <a:r>
              <a:rPr lang="en" sz="1400" b="1" i="0" u="none" strike="noStrike" cap="none">
                <a:solidFill>
                  <a:srgbClr val="990055"/>
                </a:solidFill>
                <a:latin typeface="Courier New"/>
                <a:ea typeface="Courier New"/>
                <a:cs typeface="Courier New"/>
                <a:sym typeface="Courier New"/>
              </a:rPr>
              <a:t>n</a:t>
            </a:r>
            <a:r>
              <a:rPr lang="en" sz="1400" b="1" i="0" u="none" strike="noStrike" cap="none">
                <a:solidFill>
                  <a:srgbClr val="999999"/>
                </a:solidFill>
                <a:latin typeface="Courier New"/>
                <a:ea typeface="Courier New"/>
                <a:cs typeface="Courier New"/>
                <a:sym typeface="Courier New"/>
              </a:rPr>
              <a:t>)</a:t>
            </a:r>
            <a:r>
              <a:rPr lang="en" sz="1400" b="1" i="0" u="none" strike="noStrike" cap="none">
                <a:solidFill>
                  <a:srgbClr val="3B3C40"/>
                </a:solidFill>
                <a:latin typeface="Courier New"/>
                <a:ea typeface="Courier New"/>
                <a:cs typeface="Courier New"/>
                <a:sym typeface="Courier New"/>
              </a:rPr>
              <a:t> </a:t>
            </a:r>
            <a:r>
              <a:rPr lang="en" sz="1400" b="1" i="0" u="none" strike="noStrike" cap="none">
                <a:solidFill>
                  <a:srgbClr val="999999"/>
                </a:solidFill>
                <a:latin typeface="Courier New"/>
                <a:ea typeface="Courier New"/>
                <a:cs typeface="Courier New"/>
                <a:sym typeface="Courier New"/>
              </a:rPr>
              <a:t>{</a:t>
            </a:r>
            <a:r>
              <a:rPr lang="en" sz="1400" b="1" i="0" u="none" strike="noStrike" cap="none">
                <a:solidFill>
                  <a:srgbClr val="3B3C40"/>
                </a:solidFill>
                <a:latin typeface="Courier New"/>
                <a:ea typeface="Courier New"/>
                <a:cs typeface="Courier New"/>
                <a:sym typeface="Courier New"/>
              </a:rPr>
              <a:t/>
            </a:r>
            <a:br>
              <a:rPr lang="en" sz="1400" b="1" i="0" u="none" strike="noStrike" cap="none">
                <a:solidFill>
                  <a:srgbClr val="3B3C40"/>
                </a:solidFill>
                <a:latin typeface="Courier New"/>
                <a:ea typeface="Courier New"/>
                <a:cs typeface="Courier New"/>
                <a:sym typeface="Courier New"/>
              </a:rPr>
            </a:br>
            <a:r>
              <a:rPr lang="en" sz="1400" b="1" i="0" u="none" strike="noStrike" cap="none">
                <a:solidFill>
                  <a:srgbClr val="3B3C40"/>
                </a:solidFill>
                <a:latin typeface="Courier New"/>
                <a:ea typeface="Courier New"/>
                <a:cs typeface="Courier New"/>
                <a:sym typeface="Courier New"/>
              </a:rPr>
              <a:t>  i</a:t>
            </a:r>
            <a:r>
              <a:rPr lang="en" sz="1400" b="1" i="0" u="none" strike="noStrike" cap="none">
                <a:solidFill>
                  <a:srgbClr val="A67F59"/>
                </a:solidFill>
                <a:latin typeface="Courier New"/>
                <a:ea typeface="Courier New"/>
                <a:cs typeface="Courier New"/>
                <a:sym typeface="Courier New"/>
              </a:rPr>
              <a:t>++</a:t>
            </a:r>
            <a:r>
              <a:rPr lang="en" sz="1400" b="1" i="0" u="none" strike="noStrike" cap="none">
                <a:solidFill>
                  <a:srgbClr val="999999"/>
                </a:solidFill>
                <a:latin typeface="Courier New"/>
                <a:ea typeface="Courier New"/>
                <a:cs typeface="Courier New"/>
                <a:sym typeface="Courier New"/>
              </a:rPr>
              <a:t>;</a:t>
            </a:r>
            <a:r>
              <a:rPr lang="en" sz="1400" b="1" i="0" u="none" strike="noStrike" cap="none">
                <a:solidFill>
                  <a:srgbClr val="3B3C40"/>
                </a:solidFill>
                <a:latin typeface="Courier New"/>
                <a:ea typeface="Courier New"/>
                <a:cs typeface="Courier New"/>
                <a:sym typeface="Courier New"/>
              </a:rPr>
              <a:t/>
            </a:r>
            <a:br>
              <a:rPr lang="en" sz="1400" b="1" i="0" u="none" strike="noStrike" cap="none">
                <a:solidFill>
                  <a:srgbClr val="3B3C40"/>
                </a:solidFill>
                <a:latin typeface="Courier New"/>
                <a:ea typeface="Courier New"/>
                <a:cs typeface="Courier New"/>
                <a:sym typeface="Courier New"/>
              </a:rPr>
            </a:br>
            <a:r>
              <a:rPr lang="en" sz="1400" b="1" i="0" u="none" strike="noStrike" cap="none">
                <a:solidFill>
                  <a:srgbClr val="3B3C40"/>
                </a:solidFill>
                <a:latin typeface="Courier New"/>
                <a:ea typeface="Courier New"/>
                <a:cs typeface="Courier New"/>
                <a:sym typeface="Courier New"/>
              </a:rPr>
              <a:t>  </a:t>
            </a:r>
            <a:r>
              <a:rPr lang="en" sz="1400" b="1" i="0" u="none" strike="noStrike" cap="none">
                <a:solidFill>
                  <a:srgbClr val="0077AA"/>
                </a:solidFill>
                <a:latin typeface="Courier New"/>
                <a:ea typeface="Courier New"/>
                <a:cs typeface="Courier New"/>
                <a:sym typeface="Courier New"/>
              </a:rPr>
              <a:t>if</a:t>
            </a:r>
            <a:r>
              <a:rPr lang="en" sz="1400" b="1" i="0" u="none" strike="noStrike" cap="none">
                <a:solidFill>
                  <a:srgbClr val="3B3C40"/>
                </a:solidFill>
                <a:latin typeface="Courier New"/>
                <a:ea typeface="Courier New"/>
                <a:cs typeface="Courier New"/>
                <a:sym typeface="Courier New"/>
              </a:rPr>
              <a:t> </a:t>
            </a:r>
            <a:r>
              <a:rPr lang="en" sz="1400" b="1" i="0" u="none" strike="noStrike" cap="none">
                <a:solidFill>
                  <a:srgbClr val="999999"/>
                </a:solidFill>
                <a:latin typeface="Courier New"/>
                <a:ea typeface="Courier New"/>
                <a:cs typeface="Courier New"/>
                <a:sym typeface="Courier New"/>
              </a:rPr>
              <a:t>(</a:t>
            </a:r>
            <a:r>
              <a:rPr lang="en" sz="1400" b="1" i="0" u="none" strike="noStrike" cap="none">
                <a:solidFill>
                  <a:srgbClr val="3B3C40"/>
                </a:solidFill>
                <a:latin typeface="Courier New"/>
                <a:ea typeface="Courier New"/>
                <a:cs typeface="Courier New"/>
                <a:sym typeface="Courier New"/>
              </a:rPr>
              <a:t>i </a:t>
            </a:r>
            <a:r>
              <a:rPr lang="en" sz="1400" b="1" i="0" u="none" strike="noStrike" cap="none">
                <a:solidFill>
                  <a:srgbClr val="A67F59"/>
                </a:solidFill>
                <a:latin typeface="Courier New"/>
                <a:ea typeface="Courier New"/>
                <a:cs typeface="Courier New"/>
                <a:sym typeface="Courier New"/>
              </a:rPr>
              <a:t>% n === 0</a:t>
            </a:r>
            <a:r>
              <a:rPr lang="en" sz="1400" b="1" i="0" u="none" strike="noStrike" cap="none">
                <a:solidFill>
                  <a:srgbClr val="999999"/>
                </a:solidFill>
                <a:latin typeface="Courier New"/>
                <a:ea typeface="Courier New"/>
                <a:cs typeface="Courier New"/>
                <a:sym typeface="Courier New"/>
              </a:rPr>
              <a:t>)</a:t>
            </a:r>
            <a:r>
              <a:rPr lang="en" sz="1400" b="1" i="0" u="none" strike="noStrike" cap="none">
                <a:solidFill>
                  <a:srgbClr val="3B3C40"/>
                </a:solidFill>
                <a:latin typeface="Courier New"/>
                <a:ea typeface="Courier New"/>
                <a:cs typeface="Courier New"/>
                <a:sym typeface="Courier New"/>
              </a:rPr>
              <a:t> </a:t>
            </a:r>
            <a:r>
              <a:rPr lang="en" sz="1400" b="1" i="0" u="none" strike="noStrike" cap="none">
                <a:solidFill>
                  <a:srgbClr val="999999"/>
                </a:solidFill>
                <a:latin typeface="Courier New"/>
                <a:ea typeface="Courier New"/>
                <a:cs typeface="Courier New"/>
                <a:sym typeface="Courier New"/>
              </a:rPr>
              <a:t>{</a:t>
            </a:r>
            <a:r>
              <a:rPr lang="en" sz="1400" b="1" i="0" u="none" strike="noStrike" cap="none">
                <a:solidFill>
                  <a:srgbClr val="3B3C40"/>
                </a:solidFill>
                <a:latin typeface="Courier New"/>
                <a:ea typeface="Courier New"/>
                <a:cs typeface="Courier New"/>
                <a:sym typeface="Courier New"/>
              </a:rPr>
              <a:t/>
            </a:r>
            <a:br>
              <a:rPr lang="en" sz="1400" b="1" i="0" u="none" strike="noStrike" cap="none">
                <a:solidFill>
                  <a:srgbClr val="3B3C40"/>
                </a:solidFill>
                <a:latin typeface="Courier New"/>
                <a:ea typeface="Courier New"/>
                <a:cs typeface="Courier New"/>
                <a:sym typeface="Courier New"/>
              </a:rPr>
            </a:br>
            <a:r>
              <a:rPr lang="en" sz="1400" b="1" i="0" u="none" strike="noStrike" cap="none">
                <a:solidFill>
                  <a:srgbClr val="3B3C40"/>
                </a:solidFill>
                <a:latin typeface="Courier New"/>
                <a:ea typeface="Courier New"/>
                <a:cs typeface="Courier New"/>
                <a:sym typeface="Courier New"/>
              </a:rPr>
              <a:t>    </a:t>
            </a:r>
            <a:r>
              <a:rPr lang="en" sz="1400" b="1" i="0" u="none" strike="noStrike" cap="none">
                <a:solidFill>
                  <a:srgbClr val="0077AA"/>
                </a:solidFill>
                <a:latin typeface="Courier New"/>
                <a:ea typeface="Courier New"/>
                <a:cs typeface="Courier New"/>
                <a:sym typeface="Courier New"/>
              </a:rPr>
              <a:t>continue</a:t>
            </a:r>
            <a:r>
              <a:rPr lang="en" sz="1400" b="1" i="0" u="none" strike="noStrike" cap="none">
                <a:solidFill>
                  <a:srgbClr val="999999"/>
                </a:solidFill>
                <a:latin typeface="Courier New"/>
                <a:ea typeface="Courier New"/>
                <a:cs typeface="Courier New"/>
                <a:sym typeface="Courier New"/>
              </a:rPr>
              <a:t>;</a:t>
            </a:r>
            <a:r>
              <a:rPr lang="en" sz="1400" b="1" i="0" u="none" strike="noStrike" cap="none">
                <a:solidFill>
                  <a:srgbClr val="3B3C40"/>
                </a:solidFill>
                <a:latin typeface="Courier New"/>
                <a:ea typeface="Courier New"/>
                <a:cs typeface="Courier New"/>
                <a:sym typeface="Courier New"/>
              </a:rPr>
              <a:t/>
            </a:r>
            <a:br>
              <a:rPr lang="en" sz="1400" b="1" i="0" u="none" strike="noStrike" cap="none">
                <a:solidFill>
                  <a:srgbClr val="3B3C40"/>
                </a:solidFill>
                <a:latin typeface="Courier New"/>
                <a:ea typeface="Courier New"/>
                <a:cs typeface="Courier New"/>
                <a:sym typeface="Courier New"/>
              </a:rPr>
            </a:br>
            <a:r>
              <a:rPr lang="en" sz="1400" b="1" i="0" u="none" strike="noStrike" cap="none">
                <a:solidFill>
                  <a:srgbClr val="3B3C40"/>
                </a:solidFill>
                <a:latin typeface="Courier New"/>
                <a:ea typeface="Courier New"/>
                <a:cs typeface="Courier New"/>
                <a:sym typeface="Courier New"/>
              </a:rPr>
              <a:t>  </a:t>
            </a:r>
            <a:r>
              <a:rPr lang="en" sz="1400" b="1" i="0" u="none" strike="noStrike" cap="none">
                <a:solidFill>
                  <a:srgbClr val="999999"/>
                </a:solidFill>
                <a:latin typeface="Courier New"/>
                <a:ea typeface="Courier New"/>
                <a:cs typeface="Courier New"/>
                <a:sym typeface="Courier New"/>
              </a:rPr>
              <a:t>}</a:t>
            </a:r>
            <a:r>
              <a:rPr lang="en" sz="1400" b="1" i="0" u="none" strike="noStrike" cap="none">
                <a:solidFill>
                  <a:srgbClr val="3B3C40"/>
                </a:solidFill>
                <a:latin typeface="Courier New"/>
                <a:ea typeface="Courier New"/>
                <a:cs typeface="Courier New"/>
                <a:sym typeface="Courier New"/>
              </a:rPr>
              <a:t/>
            </a:r>
            <a:br>
              <a:rPr lang="en" sz="1400" b="1" i="0" u="none" strike="noStrike" cap="none">
                <a:solidFill>
                  <a:srgbClr val="3B3C40"/>
                </a:solidFill>
                <a:latin typeface="Courier New"/>
                <a:ea typeface="Courier New"/>
                <a:cs typeface="Courier New"/>
                <a:sym typeface="Courier New"/>
              </a:rPr>
            </a:br>
            <a:r>
              <a:rPr lang="en" sz="1400" b="1" i="0" u="none" strike="noStrike" cap="none">
                <a:solidFill>
                  <a:srgbClr val="3B3C40"/>
                </a:solidFill>
                <a:latin typeface="Courier New"/>
                <a:ea typeface="Courier New"/>
                <a:cs typeface="Courier New"/>
                <a:sym typeface="Courier New"/>
              </a:rPr>
              <a:t>  console.log(i);</a:t>
            </a:r>
            <a:br>
              <a:rPr lang="en" sz="1400" b="1" i="0" u="none" strike="noStrike" cap="none">
                <a:solidFill>
                  <a:srgbClr val="3B3C40"/>
                </a:solidFill>
                <a:latin typeface="Courier New"/>
                <a:ea typeface="Courier New"/>
                <a:cs typeface="Courier New"/>
                <a:sym typeface="Courier New"/>
              </a:rPr>
            </a:br>
            <a:r>
              <a:rPr lang="en" sz="1400" b="1" i="0" u="none" strike="noStrike" cap="none">
                <a:solidFill>
                  <a:srgbClr val="3B3C40"/>
                </a:solidFill>
                <a:latin typeface="Courier New"/>
                <a:ea typeface="Courier New"/>
                <a:cs typeface="Courier New"/>
                <a:sym typeface="Courier New"/>
              </a:rPr>
              <a:t>  n </a:t>
            </a:r>
            <a:r>
              <a:rPr lang="en" sz="1400" b="1" i="0" u="none" strike="noStrike" cap="none">
                <a:solidFill>
                  <a:srgbClr val="A67F59"/>
                </a:solidFill>
                <a:latin typeface="Courier New"/>
                <a:ea typeface="Courier New"/>
                <a:cs typeface="Courier New"/>
                <a:sym typeface="Courier New"/>
              </a:rPr>
              <a:t>+=</a:t>
            </a:r>
            <a:r>
              <a:rPr lang="en" sz="1400" b="1" i="0" u="none" strike="noStrike" cap="none">
                <a:solidFill>
                  <a:srgbClr val="3B3C40"/>
                </a:solidFill>
                <a:latin typeface="Courier New"/>
                <a:ea typeface="Courier New"/>
                <a:cs typeface="Courier New"/>
                <a:sym typeface="Courier New"/>
              </a:rPr>
              <a:t> i</a:t>
            </a:r>
            <a:r>
              <a:rPr lang="en" sz="1400" b="1" i="0" u="none" strike="noStrike" cap="none">
                <a:solidFill>
                  <a:srgbClr val="999999"/>
                </a:solidFill>
                <a:latin typeface="Courier New"/>
                <a:ea typeface="Courier New"/>
                <a:cs typeface="Courier New"/>
                <a:sym typeface="Courier New"/>
              </a:rPr>
              <a:t>;</a:t>
            </a:r>
            <a:r>
              <a:rPr lang="en" sz="1400" b="1" i="0" u="none" strike="noStrike" cap="none">
                <a:solidFill>
                  <a:srgbClr val="3B3C40"/>
                </a:solidFill>
                <a:latin typeface="Courier New"/>
                <a:ea typeface="Courier New"/>
                <a:cs typeface="Courier New"/>
                <a:sym typeface="Courier New"/>
              </a:rPr>
              <a:t/>
            </a:r>
            <a:br>
              <a:rPr lang="en" sz="1400" b="1" i="0" u="none" strike="noStrike" cap="none">
                <a:solidFill>
                  <a:srgbClr val="3B3C40"/>
                </a:solidFill>
                <a:latin typeface="Courier New"/>
                <a:ea typeface="Courier New"/>
                <a:cs typeface="Courier New"/>
                <a:sym typeface="Courier New"/>
              </a:rPr>
            </a:br>
            <a:r>
              <a:rPr lang="en" sz="1400" b="1" i="0" u="none" strike="noStrike" cap="none">
                <a:solidFill>
                  <a:srgbClr val="999999"/>
                </a:solidFill>
                <a:latin typeface="Courier New"/>
                <a:ea typeface="Courier New"/>
                <a:cs typeface="Courier New"/>
                <a:sym typeface="Courier New"/>
              </a:rPr>
              <a:t>}</a:t>
            </a:r>
            <a:endParaRPr sz="1400" b="1" i="0" u="none" strike="noStrike" cap="none">
              <a:solidFill>
                <a:srgbClr val="999999"/>
              </a:solidFill>
              <a:latin typeface="Courier New"/>
              <a:ea typeface="Courier New"/>
              <a:cs typeface="Courier New"/>
              <a:sym typeface="Courier New"/>
            </a:endParaRPr>
          </a:p>
          <a:p>
            <a:pPr marL="0" marR="0" lvl="0" indent="0" algn="l" rtl="0">
              <a:lnSpc>
                <a:spcPct val="115000"/>
              </a:lnSpc>
              <a:spcBef>
                <a:spcPts val="1500"/>
              </a:spcBef>
              <a:spcAft>
                <a:spcPts val="1600"/>
              </a:spcAft>
              <a:buClr>
                <a:schemeClr val="dk2"/>
              </a:buClr>
              <a:buSzPts val="1800"/>
              <a:buFont typeface="Source Code Pro"/>
              <a:buNone/>
            </a:pPr>
            <a:endParaRPr sz="1400" i="0" u="none" strike="noStrike" cap="none">
              <a:solidFill>
                <a:schemeClr val="dk2"/>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4200"/>
              <a:buFont typeface="Amatic SC"/>
              <a:buNone/>
            </a:pPr>
            <a:r>
              <a:rPr lang="en" sz="4200" i="0" u="none" strike="noStrike" cap="none">
                <a:solidFill>
                  <a:srgbClr val="FFFFFF"/>
                </a:solidFill>
              </a:rPr>
              <a:t>Repetitions . Loops</a:t>
            </a:r>
            <a:endParaRPr sz="4200" i="0" u="none" strike="noStrike" cap="none">
              <a:solidFill>
                <a:srgbClr val="FFFFFF"/>
              </a:solidFill>
            </a:endParaRPr>
          </a:p>
        </p:txBody>
      </p:sp>
      <p:sp>
        <p:nvSpPr>
          <p:cNvPr id="74" name="Google Shape;74;p14"/>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800"/>
              <a:buFont typeface="Source Code Pro"/>
              <a:buNone/>
            </a:pPr>
            <a:r>
              <a:rPr lang="en" sz="2400" b="0" i="0" u="none" strike="noStrike" cap="none">
                <a:solidFill>
                  <a:schemeClr val="dk2"/>
                </a:solidFill>
                <a:latin typeface="Source Code Pro"/>
                <a:ea typeface="Source Code Pro"/>
                <a:cs typeface="Source Code Pro"/>
                <a:sym typeface="Source Code Pro"/>
              </a:rPr>
              <a:t>Loops help to</a:t>
            </a:r>
            <a:endParaRPr sz="2400" b="0" i="0" u="none" strike="noStrike" cap="none">
              <a:solidFill>
                <a:schemeClr val="dk2"/>
              </a:solidFill>
              <a:latin typeface="Source Code Pro"/>
              <a:ea typeface="Source Code Pro"/>
              <a:cs typeface="Source Code Pro"/>
              <a:sym typeface="Source Code Pro"/>
            </a:endParaRPr>
          </a:p>
          <a:p>
            <a:pPr marL="457200" marR="0" lvl="0" indent="-381000" algn="l" rtl="0">
              <a:lnSpc>
                <a:spcPct val="115000"/>
              </a:lnSpc>
              <a:spcBef>
                <a:spcPts val="1600"/>
              </a:spcBef>
              <a:spcAft>
                <a:spcPts val="0"/>
              </a:spcAft>
              <a:buClr>
                <a:schemeClr val="dk2"/>
              </a:buClr>
              <a:buSzPts val="2400"/>
              <a:buFont typeface="Source Code Pro"/>
              <a:buChar char="●"/>
            </a:pPr>
            <a:r>
              <a:rPr lang="en" sz="2400" b="0" i="0" u="none" strike="noStrike" cap="none">
                <a:solidFill>
                  <a:schemeClr val="dk2"/>
                </a:solidFill>
                <a:latin typeface="Source Code Pro"/>
                <a:ea typeface="Source Code Pro"/>
                <a:cs typeface="Source Code Pro"/>
                <a:sym typeface="Source Code Pro"/>
              </a:rPr>
              <a:t>repeat some code</a:t>
            </a:r>
            <a:endParaRPr sz="2400" b="0" i="0" u="none" strike="noStrike" cap="none">
              <a:solidFill>
                <a:schemeClr val="dk2"/>
              </a:solidFill>
              <a:latin typeface="Source Code Pro"/>
              <a:ea typeface="Source Code Pro"/>
              <a:cs typeface="Source Code Pro"/>
              <a:sym typeface="Source Code Pro"/>
            </a:endParaRPr>
          </a:p>
          <a:p>
            <a:pPr marL="457200" marR="0" lvl="0" indent="-381000" algn="l" rtl="0">
              <a:lnSpc>
                <a:spcPct val="115000"/>
              </a:lnSpc>
              <a:spcBef>
                <a:spcPts val="0"/>
              </a:spcBef>
              <a:spcAft>
                <a:spcPts val="0"/>
              </a:spcAft>
              <a:buClr>
                <a:schemeClr val="dk2"/>
              </a:buClr>
              <a:buSzPts val="2400"/>
              <a:buFont typeface="Source Code Pro"/>
              <a:buChar char="●"/>
            </a:pPr>
            <a:r>
              <a:rPr lang="en" sz="2400" b="0" i="0" u="none" strike="noStrike" cap="none">
                <a:solidFill>
                  <a:schemeClr val="dk2"/>
                </a:solidFill>
                <a:latin typeface="Source Code Pro"/>
                <a:ea typeface="Source Code Pro"/>
                <a:cs typeface="Source Code Pro"/>
                <a:sym typeface="Source Code Pro"/>
              </a:rPr>
              <a:t>reduce code</a:t>
            </a:r>
            <a:endParaRPr sz="2400" b="0" i="0" u="none" strike="noStrike" cap="none">
              <a:solidFill>
                <a:schemeClr val="dk2"/>
              </a:solidFill>
              <a:latin typeface="Source Code Pro"/>
              <a:ea typeface="Source Code Pro"/>
              <a:cs typeface="Source Code Pro"/>
              <a:sym typeface="Source Code Pro"/>
            </a:endParaRPr>
          </a:p>
          <a:p>
            <a:pPr marL="457200" marR="0" lvl="0" indent="-381000" algn="l" rtl="0">
              <a:lnSpc>
                <a:spcPct val="115000"/>
              </a:lnSpc>
              <a:spcBef>
                <a:spcPts val="0"/>
              </a:spcBef>
              <a:spcAft>
                <a:spcPts val="0"/>
              </a:spcAft>
              <a:buClr>
                <a:schemeClr val="dk2"/>
              </a:buClr>
              <a:buSzPts val="2400"/>
              <a:buFont typeface="Source Code Pro"/>
              <a:buChar char="●"/>
            </a:pPr>
            <a:r>
              <a:rPr lang="en" sz="2400" b="0" i="0" u="none" strike="noStrike" cap="none">
                <a:solidFill>
                  <a:schemeClr val="dk2"/>
                </a:solidFill>
                <a:latin typeface="Source Code Pro"/>
                <a:ea typeface="Source Code Pro"/>
                <a:cs typeface="Source Code Pro"/>
                <a:sym typeface="Source Code Pro"/>
              </a:rPr>
              <a:t>Find a generic solution</a:t>
            </a:r>
            <a:endParaRPr sz="2400" b="0" i="0" u="none" strike="noStrike" cap="none">
              <a:solidFill>
                <a:schemeClr val="dk2"/>
              </a:solidFill>
              <a:latin typeface="Source Code Pro"/>
              <a:ea typeface="Source Code Pro"/>
              <a:cs typeface="Source Code Pro"/>
              <a:sym typeface="Source Code Pro"/>
            </a:endParaRPr>
          </a:p>
          <a:p>
            <a:pPr marL="0" marR="0" lvl="0" indent="0" algn="l" rtl="0">
              <a:lnSpc>
                <a:spcPct val="115000"/>
              </a:lnSpc>
              <a:spcBef>
                <a:spcPts val="1600"/>
              </a:spcBef>
              <a:spcAft>
                <a:spcPts val="1600"/>
              </a:spcAft>
              <a:buClr>
                <a:schemeClr val="dk2"/>
              </a:buClr>
              <a:buSzPts val="1800"/>
              <a:buFont typeface="Source Code Pro"/>
              <a:buNone/>
            </a:pPr>
            <a:endParaRPr sz="1800" b="0" i="0" u="none" strike="noStrike" cap="none">
              <a:solidFill>
                <a:schemeClr val="dk2"/>
              </a:solidFill>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4200"/>
              <a:buFont typeface="Amatic SC"/>
              <a:buNone/>
            </a:pPr>
            <a:r>
              <a:rPr lang="en" sz="4200">
                <a:solidFill>
                  <a:srgbClr val="FFFFFF"/>
                </a:solidFill>
              </a:rPr>
              <a:t>Repetitions</a:t>
            </a:r>
            <a:r>
              <a:rPr lang="en" sz="4200" i="0" u="none" strike="noStrike" cap="none">
                <a:solidFill>
                  <a:srgbClr val="FFFFFF"/>
                </a:solidFill>
              </a:rPr>
              <a:t> . Loops</a:t>
            </a:r>
            <a:endParaRPr sz="4200" i="0" u="none" strike="noStrike" cap="none">
              <a:solidFill>
                <a:srgbClr val="FFFFFF"/>
              </a:solidFill>
            </a:endParaRPr>
          </a:p>
        </p:txBody>
      </p:sp>
      <p:sp>
        <p:nvSpPr>
          <p:cNvPr id="80" name="Google Shape;80;p15"/>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800"/>
              <a:buFont typeface="Source Code Pro"/>
              <a:buNone/>
            </a:pPr>
            <a:endParaRPr sz="2400" b="0" i="0" u="none" strike="noStrike" cap="none">
              <a:solidFill>
                <a:schemeClr val="dk2"/>
              </a:solidFill>
              <a:latin typeface="Source Code Pro"/>
              <a:ea typeface="Source Code Pro"/>
              <a:cs typeface="Source Code Pro"/>
              <a:sym typeface="Source Code Pro"/>
            </a:endParaRPr>
          </a:p>
          <a:p>
            <a:pPr marL="0" marR="0" lvl="0" indent="0" algn="l" rtl="0">
              <a:lnSpc>
                <a:spcPct val="115000"/>
              </a:lnSpc>
              <a:spcBef>
                <a:spcPts val="1600"/>
              </a:spcBef>
              <a:spcAft>
                <a:spcPts val="0"/>
              </a:spcAft>
              <a:buClr>
                <a:schemeClr val="dk2"/>
              </a:buClr>
              <a:buSzPts val="1800"/>
              <a:buFont typeface="Source Code Pro"/>
              <a:buNone/>
            </a:pPr>
            <a:r>
              <a:rPr lang="en" sz="2400" b="0" i="0" u="none" strike="noStrike" cap="none">
                <a:solidFill>
                  <a:schemeClr val="dk2"/>
                </a:solidFill>
                <a:latin typeface="Source Code Pro"/>
                <a:ea typeface="Source Code Pro"/>
                <a:cs typeface="Source Code Pro"/>
                <a:sym typeface="Source Code Pro"/>
              </a:rPr>
              <a:t>What if you need to print all numbers between 0 and 1000?</a:t>
            </a:r>
            <a:endParaRPr sz="2400" b="0" i="0" u="none" strike="noStrike" cap="none">
              <a:solidFill>
                <a:schemeClr val="dk2"/>
              </a:solidFill>
              <a:latin typeface="Source Code Pro"/>
              <a:ea typeface="Source Code Pro"/>
              <a:cs typeface="Source Code Pro"/>
              <a:sym typeface="Source Code Pro"/>
            </a:endParaRPr>
          </a:p>
          <a:p>
            <a:pPr marL="0" marR="0" lvl="0" indent="0" algn="l" rtl="0">
              <a:lnSpc>
                <a:spcPct val="115000"/>
              </a:lnSpc>
              <a:spcBef>
                <a:spcPts val="1600"/>
              </a:spcBef>
              <a:spcAft>
                <a:spcPts val="1600"/>
              </a:spcAft>
              <a:buClr>
                <a:schemeClr val="dk2"/>
              </a:buClr>
              <a:buSzPts val="1800"/>
              <a:buFont typeface="Source Code Pro"/>
              <a:buNone/>
            </a:pPr>
            <a:endParaRPr sz="1800" b="0" i="0" u="none" strike="noStrike" cap="none">
              <a:solidFill>
                <a:schemeClr val="dk2"/>
              </a:solidFill>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4200"/>
              <a:buFont typeface="Amatic SC"/>
              <a:buNone/>
            </a:pPr>
            <a:r>
              <a:rPr lang="en" sz="4200">
                <a:solidFill>
                  <a:srgbClr val="FFFFFF"/>
                </a:solidFill>
              </a:rPr>
              <a:t>While</a:t>
            </a:r>
            <a:endParaRPr sz="4200" b="1" i="0" u="none" strike="noStrike" cap="none">
              <a:solidFill>
                <a:schemeClr val="accent1"/>
              </a:solidFill>
              <a:latin typeface="Amatic SC"/>
              <a:ea typeface="Amatic SC"/>
              <a:cs typeface="Amatic SC"/>
              <a:sym typeface="Amatic SC"/>
            </a:endParaRPr>
          </a:p>
        </p:txBody>
      </p:sp>
      <p:sp>
        <p:nvSpPr>
          <p:cNvPr id="86" name="Google Shape;86;p16"/>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800"/>
              <a:buFont typeface="Source Code Pro"/>
              <a:buNone/>
            </a:pPr>
            <a:r>
              <a:rPr lang="en" sz="2400" b="1" i="0" u="none" strike="noStrike" cap="none">
                <a:solidFill>
                  <a:schemeClr val="dk2"/>
                </a:solidFill>
                <a:latin typeface="Courier New"/>
                <a:ea typeface="Courier New"/>
                <a:cs typeface="Courier New"/>
                <a:sym typeface="Courier New"/>
              </a:rPr>
              <a:t>while (</a:t>
            </a:r>
            <a:r>
              <a:rPr lang="en" sz="2400" b="1" i="1" u="none" strike="noStrike" cap="none">
                <a:solidFill>
                  <a:schemeClr val="dk2"/>
                </a:solidFill>
                <a:latin typeface="Courier New"/>
                <a:ea typeface="Courier New"/>
                <a:cs typeface="Courier New"/>
                <a:sym typeface="Courier New"/>
              </a:rPr>
              <a:t>condition</a:t>
            </a:r>
            <a:r>
              <a:rPr lang="en" sz="2400" b="1" i="0" u="none" strike="noStrike" cap="none">
                <a:solidFill>
                  <a:schemeClr val="dk2"/>
                </a:solidFill>
                <a:latin typeface="Courier New"/>
                <a:ea typeface="Courier New"/>
                <a:cs typeface="Courier New"/>
                <a:sym typeface="Courier New"/>
              </a:rPr>
              <a:t>) {</a:t>
            </a:r>
            <a:endParaRPr sz="2400" b="1" i="0" u="none" strike="noStrike" cap="none">
              <a:solidFill>
                <a:schemeClr val="dk2"/>
              </a:solidFill>
              <a:latin typeface="Courier New"/>
              <a:ea typeface="Courier New"/>
              <a:cs typeface="Courier New"/>
              <a:sym typeface="Courier New"/>
            </a:endParaRPr>
          </a:p>
          <a:p>
            <a:pPr marL="0" marR="0" lvl="0" indent="0" algn="l" rtl="0">
              <a:lnSpc>
                <a:spcPct val="115000"/>
              </a:lnSpc>
              <a:spcBef>
                <a:spcPts val="1600"/>
              </a:spcBef>
              <a:spcAft>
                <a:spcPts val="0"/>
              </a:spcAft>
              <a:buClr>
                <a:schemeClr val="dk2"/>
              </a:buClr>
              <a:buSzPts val="1800"/>
              <a:buFont typeface="Source Code Pro"/>
              <a:buNone/>
            </a:pPr>
            <a:r>
              <a:rPr lang="en" sz="2400" b="1" i="1" u="none" strike="noStrike" cap="none">
                <a:solidFill>
                  <a:schemeClr val="dk2"/>
                </a:solidFill>
                <a:latin typeface="Courier New"/>
                <a:ea typeface="Courier New"/>
                <a:cs typeface="Courier New"/>
                <a:sym typeface="Courier New"/>
              </a:rPr>
              <a:t>	code block to be executed</a:t>
            </a:r>
            <a:endParaRPr sz="2400" b="1" i="1" u="none" strike="noStrike" cap="none">
              <a:solidFill>
                <a:schemeClr val="dk2"/>
              </a:solidFill>
              <a:latin typeface="Courier New"/>
              <a:ea typeface="Courier New"/>
              <a:cs typeface="Courier New"/>
              <a:sym typeface="Courier New"/>
            </a:endParaRPr>
          </a:p>
          <a:p>
            <a:pPr marL="0" marR="0" lvl="0" indent="0" algn="l" rtl="0">
              <a:lnSpc>
                <a:spcPct val="115000"/>
              </a:lnSpc>
              <a:spcBef>
                <a:spcPts val="1600"/>
              </a:spcBef>
              <a:spcAft>
                <a:spcPts val="1600"/>
              </a:spcAft>
              <a:buClr>
                <a:schemeClr val="dk2"/>
              </a:buClr>
              <a:buSzPts val="1800"/>
              <a:buFont typeface="Source Code Pro"/>
              <a:buNone/>
            </a:pPr>
            <a:r>
              <a:rPr lang="en" sz="2400" b="1" i="0" u="none" strike="noStrike" cap="none">
                <a:solidFill>
                  <a:schemeClr val="dk2"/>
                </a:solidFill>
                <a:latin typeface="Courier New"/>
                <a:ea typeface="Courier New"/>
                <a:cs typeface="Courier New"/>
                <a:sym typeface="Courier New"/>
              </a:rPr>
              <a:t>}</a:t>
            </a:r>
            <a:endParaRPr sz="2400" b="1" i="0" u="none" strike="noStrike" cap="none">
              <a:solidFill>
                <a:schemeClr val="dk2"/>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4200"/>
              <a:buFont typeface="Amatic SC"/>
              <a:buNone/>
            </a:pPr>
            <a:r>
              <a:rPr lang="en" sz="4200" i="0" u="none" strike="noStrike" cap="none">
                <a:solidFill>
                  <a:srgbClr val="FFFFFF"/>
                </a:solidFill>
              </a:rPr>
              <a:t>Do</a:t>
            </a:r>
            <a:r>
              <a:rPr lang="en" sz="4200" i="0" u="none" strike="noStrike" cap="none">
                <a:solidFill>
                  <a:schemeClr val="accent1"/>
                </a:solidFill>
              </a:rPr>
              <a:t> </a:t>
            </a:r>
            <a:r>
              <a:rPr lang="en" sz="4200">
                <a:solidFill>
                  <a:srgbClr val="FFFFFF"/>
                </a:solidFill>
              </a:rPr>
              <a:t>While</a:t>
            </a:r>
            <a:endParaRPr sz="4200" i="0" u="none" strike="noStrike" cap="none">
              <a:solidFill>
                <a:schemeClr val="accent1"/>
              </a:solidFill>
            </a:endParaRPr>
          </a:p>
        </p:txBody>
      </p:sp>
      <p:sp>
        <p:nvSpPr>
          <p:cNvPr id="92" name="Google Shape;92;p17"/>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800"/>
              <a:buFont typeface="Source Code Pro"/>
              <a:buNone/>
            </a:pPr>
            <a:r>
              <a:rPr lang="en" sz="2400" b="1" i="0" u="none" strike="noStrike" cap="none">
                <a:solidFill>
                  <a:schemeClr val="dk2"/>
                </a:solidFill>
                <a:latin typeface="Courier New"/>
                <a:ea typeface="Courier New"/>
                <a:cs typeface="Courier New"/>
                <a:sym typeface="Courier New"/>
              </a:rPr>
              <a:t>do {</a:t>
            </a:r>
            <a:endParaRPr sz="2400" b="1" i="0" u="none" strike="noStrike" cap="none">
              <a:solidFill>
                <a:schemeClr val="dk2"/>
              </a:solidFill>
              <a:latin typeface="Courier New"/>
              <a:ea typeface="Courier New"/>
              <a:cs typeface="Courier New"/>
              <a:sym typeface="Courier New"/>
            </a:endParaRPr>
          </a:p>
          <a:p>
            <a:pPr marL="0" marR="0" lvl="0" indent="0" algn="l" rtl="0">
              <a:lnSpc>
                <a:spcPct val="115000"/>
              </a:lnSpc>
              <a:spcBef>
                <a:spcPts val="1600"/>
              </a:spcBef>
              <a:spcAft>
                <a:spcPts val="0"/>
              </a:spcAft>
              <a:buClr>
                <a:schemeClr val="dk2"/>
              </a:buClr>
              <a:buSzPts val="1800"/>
              <a:buFont typeface="Source Code Pro"/>
              <a:buNone/>
            </a:pPr>
            <a:r>
              <a:rPr lang="en" sz="2400" b="1" i="1" u="none" strike="noStrike" cap="none">
                <a:solidFill>
                  <a:schemeClr val="dk2"/>
                </a:solidFill>
                <a:latin typeface="Courier New"/>
                <a:ea typeface="Courier New"/>
                <a:cs typeface="Courier New"/>
                <a:sym typeface="Courier New"/>
              </a:rPr>
              <a:t>	code block to be executed</a:t>
            </a:r>
            <a:endParaRPr sz="2400" b="1" i="1" u="none" strike="noStrike" cap="none">
              <a:solidFill>
                <a:schemeClr val="dk2"/>
              </a:solidFill>
              <a:latin typeface="Courier New"/>
              <a:ea typeface="Courier New"/>
              <a:cs typeface="Courier New"/>
              <a:sym typeface="Courier New"/>
            </a:endParaRPr>
          </a:p>
          <a:p>
            <a:pPr marL="0" marR="0" lvl="0" indent="0" algn="l" rtl="0">
              <a:lnSpc>
                <a:spcPct val="115000"/>
              </a:lnSpc>
              <a:spcBef>
                <a:spcPts val="1600"/>
              </a:spcBef>
              <a:spcAft>
                <a:spcPts val="0"/>
              </a:spcAft>
              <a:buClr>
                <a:schemeClr val="dk2"/>
              </a:buClr>
              <a:buSzPts val="1800"/>
              <a:buFont typeface="Source Code Pro"/>
              <a:buNone/>
            </a:pPr>
            <a:r>
              <a:rPr lang="en" sz="2400" b="1" i="0" u="none" strike="noStrike" cap="none">
                <a:solidFill>
                  <a:schemeClr val="dk2"/>
                </a:solidFill>
                <a:latin typeface="Courier New"/>
                <a:ea typeface="Courier New"/>
                <a:cs typeface="Courier New"/>
                <a:sym typeface="Courier New"/>
              </a:rPr>
              <a:t>}</a:t>
            </a:r>
            <a:endParaRPr sz="2400" b="1" i="0" u="none" strike="noStrike" cap="none">
              <a:solidFill>
                <a:schemeClr val="dk2"/>
              </a:solidFill>
              <a:latin typeface="Courier New"/>
              <a:ea typeface="Courier New"/>
              <a:cs typeface="Courier New"/>
              <a:sym typeface="Courier New"/>
            </a:endParaRPr>
          </a:p>
          <a:p>
            <a:pPr marL="0" marR="0" lvl="0" indent="0" algn="l" rtl="0">
              <a:lnSpc>
                <a:spcPct val="115000"/>
              </a:lnSpc>
              <a:spcBef>
                <a:spcPts val="1600"/>
              </a:spcBef>
              <a:spcAft>
                <a:spcPts val="1600"/>
              </a:spcAft>
              <a:buClr>
                <a:schemeClr val="dk2"/>
              </a:buClr>
              <a:buSzPts val="1800"/>
              <a:buFont typeface="Source Code Pro"/>
              <a:buNone/>
            </a:pPr>
            <a:r>
              <a:rPr lang="en" sz="2400" b="1" i="0" u="none" strike="noStrike" cap="none">
                <a:solidFill>
                  <a:schemeClr val="dk2"/>
                </a:solidFill>
                <a:latin typeface="Courier New"/>
                <a:ea typeface="Courier New"/>
                <a:cs typeface="Courier New"/>
                <a:sym typeface="Courier New"/>
              </a:rPr>
              <a:t>while (</a:t>
            </a:r>
            <a:r>
              <a:rPr lang="en" sz="2400" b="1" i="1" u="none" strike="noStrike" cap="none">
                <a:solidFill>
                  <a:schemeClr val="dk2"/>
                </a:solidFill>
                <a:latin typeface="Courier New"/>
                <a:ea typeface="Courier New"/>
                <a:cs typeface="Courier New"/>
                <a:sym typeface="Courier New"/>
              </a:rPr>
              <a:t>condition</a:t>
            </a:r>
            <a:r>
              <a:rPr lang="en" sz="2400" b="1" i="0" u="none" strike="noStrike" cap="none">
                <a:solidFill>
                  <a:schemeClr val="dk2"/>
                </a:solidFill>
                <a:latin typeface="Courier New"/>
                <a:ea typeface="Courier New"/>
                <a:cs typeface="Courier New"/>
                <a:sym typeface="Courier New"/>
              </a:rPr>
              <a:t>);</a:t>
            </a:r>
            <a:endParaRPr sz="2400" b="1" i="0" u="none" strike="noStrike" cap="none">
              <a:solidFill>
                <a:schemeClr val="dk2"/>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4200"/>
              <a:buFont typeface="Amatic SC"/>
              <a:buNone/>
            </a:pPr>
            <a:r>
              <a:rPr lang="en" sz="4200">
                <a:solidFill>
                  <a:srgbClr val="FFFFFF"/>
                </a:solidFill>
              </a:rPr>
              <a:t>For</a:t>
            </a:r>
            <a:endParaRPr sz="4200" b="1" i="0" u="none" strike="noStrike" cap="none">
              <a:solidFill>
                <a:schemeClr val="accent1"/>
              </a:solidFill>
              <a:latin typeface="Amatic SC"/>
              <a:ea typeface="Amatic SC"/>
              <a:cs typeface="Amatic SC"/>
              <a:sym typeface="Amatic SC"/>
            </a:endParaRPr>
          </a:p>
        </p:txBody>
      </p:sp>
      <p:sp>
        <p:nvSpPr>
          <p:cNvPr id="98" name="Google Shape;98;p18"/>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800"/>
              <a:buFont typeface="Source Code Pro"/>
              <a:buNone/>
            </a:pPr>
            <a:r>
              <a:rPr lang="en" sz="2400" b="1" i="0" u="none" strike="noStrike" cap="none">
                <a:solidFill>
                  <a:schemeClr val="dk2"/>
                </a:solidFill>
                <a:latin typeface="Courier New"/>
                <a:ea typeface="Courier New"/>
                <a:cs typeface="Courier New"/>
                <a:sym typeface="Courier New"/>
              </a:rPr>
              <a:t>for (</a:t>
            </a:r>
            <a:r>
              <a:rPr lang="en" sz="2400" b="1" i="1" u="none" strike="noStrike" cap="none">
                <a:solidFill>
                  <a:schemeClr val="dk2"/>
                </a:solidFill>
                <a:latin typeface="Courier New"/>
                <a:ea typeface="Courier New"/>
                <a:cs typeface="Courier New"/>
                <a:sym typeface="Courier New"/>
              </a:rPr>
              <a:t>statement 1</a:t>
            </a:r>
            <a:r>
              <a:rPr lang="en" sz="2400" b="1" i="0" u="none" strike="noStrike" cap="none">
                <a:solidFill>
                  <a:schemeClr val="dk2"/>
                </a:solidFill>
                <a:latin typeface="Courier New"/>
                <a:ea typeface="Courier New"/>
                <a:cs typeface="Courier New"/>
                <a:sym typeface="Courier New"/>
              </a:rPr>
              <a:t>;</a:t>
            </a:r>
            <a:r>
              <a:rPr lang="en" sz="2400" b="1" i="1" u="none" strike="noStrike" cap="none">
                <a:solidFill>
                  <a:schemeClr val="dk2"/>
                </a:solidFill>
                <a:latin typeface="Courier New"/>
                <a:ea typeface="Courier New"/>
                <a:cs typeface="Courier New"/>
                <a:sym typeface="Courier New"/>
              </a:rPr>
              <a:t> statement 2</a:t>
            </a:r>
            <a:r>
              <a:rPr lang="en" sz="2400" b="1" i="0" u="none" strike="noStrike" cap="none">
                <a:solidFill>
                  <a:schemeClr val="dk2"/>
                </a:solidFill>
                <a:latin typeface="Courier New"/>
                <a:ea typeface="Courier New"/>
                <a:cs typeface="Courier New"/>
                <a:sym typeface="Courier New"/>
              </a:rPr>
              <a:t>;</a:t>
            </a:r>
            <a:r>
              <a:rPr lang="en" sz="2400" b="1" i="1" u="none" strike="noStrike" cap="none">
                <a:solidFill>
                  <a:schemeClr val="dk2"/>
                </a:solidFill>
                <a:latin typeface="Courier New"/>
                <a:ea typeface="Courier New"/>
                <a:cs typeface="Courier New"/>
                <a:sym typeface="Courier New"/>
              </a:rPr>
              <a:t> statement 3</a:t>
            </a:r>
            <a:r>
              <a:rPr lang="en" sz="2400" b="1" i="0" u="none" strike="noStrike" cap="none">
                <a:solidFill>
                  <a:schemeClr val="dk2"/>
                </a:solidFill>
                <a:latin typeface="Courier New"/>
                <a:ea typeface="Courier New"/>
                <a:cs typeface="Courier New"/>
                <a:sym typeface="Courier New"/>
              </a:rPr>
              <a:t>) {</a:t>
            </a:r>
            <a:endParaRPr sz="2400" b="1" i="0" u="none" strike="noStrike" cap="none">
              <a:solidFill>
                <a:schemeClr val="dk2"/>
              </a:solidFill>
              <a:latin typeface="Courier New"/>
              <a:ea typeface="Courier New"/>
              <a:cs typeface="Courier New"/>
              <a:sym typeface="Courier New"/>
            </a:endParaRPr>
          </a:p>
          <a:p>
            <a:pPr marL="0" marR="0" lvl="0" indent="0" algn="l" rtl="0">
              <a:lnSpc>
                <a:spcPct val="115000"/>
              </a:lnSpc>
              <a:spcBef>
                <a:spcPts val="1600"/>
              </a:spcBef>
              <a:spcAft>
                <a:spcPts val="0"/>
              </a:spcAft>
              <a:buClr>
                <a:schemeClr val="dk2"/>
              </a:buClr>
              <a:buSzPts val="1800"/>
              <a:buFont typeface="Source Code Pro"/>
              <a:buNone/>
            </a:pPr>
            <a:r>
              <a:rPr lang="en" sz="2400" b="1" i="0" u="none" strike="noStrike" cap="none">
                <a:solidFill>
                  <a:schemeClr val="dk2"/>
                </a:solidFill>
                <a:latin typeface="Courier New"/>
                <a:ea typeface="Courier New"/>
                <a:cs typeface="Courier New"/>
                <a:sym typeface="Courier New"/>
              </a:rPr>
              <a:t>    </a:t>
            </a:r>
            <a:r>
              <a:rPr lang="en" sz="2400" b="1" i="1" u="none" strike="noStrike" cap="none">
                <a:solidFill>
                  <a:schemeClr val="dk2"/>
                </a:solidFill>
                <a:latin typeface="Courier New"/>
                <a:ea typeface="Courier New"/>
                <a:cs typeface="Courier New"/>
                <a:sym typeface="Courier New"/>
              </a:rPr>
              <a:t>code block to be executed</a:t>
            </a:r>
            <a:endParaRPr sz="2400" b="1" i="1" u="none" strike="noStrike" cap="none">
              <a:solidFill>
                <a:schemeClr val="dk2"/>
              </a:solidFill>
              <a:latin typeface="Courier New"/>
              <a:ea typeface="Courier New"/>
              <a:cs typeface="Courier New"/>
              <a:sym typeface="Courier New"/>
            </a:endParaRPr>
          </a:p>
          <a:p>
            <a:pPr marL="0" marR="0" lvl="0" indent="0" algn="l" rtl="0">
              <a:lnSpc>
                <a:spcPct val="115000"/>
              </a:lnSpc>
              <a:spcBef>
                <a:spcPts val="1600"/>
              </a:spcBef>
              <a:spcAft>
                <a:spcPts val="1600"/>
              </a:spcAft>
              <a:buClr>
                <a:schemeClr val="dk2"/>
              </a:buClr>
              <a:buSzPts val="1800"/>
              <a:buFont typeface="Source Code Pro"/>
              <a:buNone/>
            </a:pPr>
            <a:r>
              <a:rPr lang="en" sz="2400" b="1" i="0" u="none" strike="noStrike" cap="none">
                <a:solidFill>
                  <a:schemeClr val="dk2"/>
                </a:solidFill>
                <a:latin typeface="Courier New"/>
                <a:ea typeface="Courier New"/>
                <a:cs typeface="Courier New"/>
                <a:sym typeface="Courier New"/>
              </a:rPr>
              <a:t>}</a:t>
            </a:r>
            <a:endParaRPr sz="2400" b="1" i="0" u="none" strike="noStrike" cap="none">
              <a:solidFill>
                <a:schemeClr val="dk2"/>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4200"/>
              <a:buFont typeface="Amatic SC"/>
              <a:buNone/>
            </a:pPr>
            <a:r>
              <a:rPr lang="en" sz="4200">
                <a:solidFill>
                  <a:srgbClr val="FFFFFF"/>
                </a:solidFill>
              </a:rPr>
              <a:t>For</a:t>
            </a:r>
            <a:endParaRPr sz="4200" b="1" i="0" u="none" strike="noStrike" cap="none">
              <a:solidFill>
                <a:schemeClr val="accent1"/>
              </a:solidFill>
              <a:latin typeface="Amatic SC"/>
              <a:ea typeface="Amatic SC"/>
              <a:cs typeface="Amatic SC"/>
              <a:sym typeface="Amatic SC"/>
            </a:endParaRPr>
          </a:p>
        </p:txBody>
      </p:sp>
      <p:sp>
        <p:nvSpPr>
          <p:cNvPr id="104" name="Google Shape;104;p19"/>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800"/>
              <a:buFont typeface="Source Code Pro"/>
              <a:buNone/>
            </a:pPr>
            <a:r>
              <a:rPr lang="en" sz="2400" b="1" i="0" u="none" strike="noStrike" cap="none">
                <a:solidFill>
                  <a:schemeClr val="dk2"/>
                </a:solidFill>
                <a:latin typeface="Courier New"/>
                <a:ea typeface="Courier New"/>
                <a:cs typeface="Courier New"/>
                <a:sym typeface="Courier New"/>
              </a:rPr>
              <a:t>for (</a:t>
            </a:r>
            <a:r>
              <a:rPr lang="en" sz="2400" b="1" i="1">
                <a:solidFill>
                  <a:schemeClr val="dk2"/>
                </a:solidFill>
                <a:latin typeface="Courier New"/>
                <a:ea typeface="Courier New"/>
                <a:cs typeface="Courier New"/>
                <a:sym typeface="Courier New"/>
              </a:rPr>
              <a:t>begin</a:t>
            </a:r>
            <a:r>
              <a:rPr lang="en" sz="2400" b="1" i="0" u="none" strike="noStrike" cap="none">
                <a:solidFill>
                  <a:schemeClr val="dk2"/>
                </a:solidFill>
                <a:latin typeface="Courier New"/>
                <a:ea typeface="Courier New"/>
                <a:cs typeface="Courier New"/>
                <a:sym typeface="Courier New"/>
              </a:rPr>
              <a:t>;</a:t>
            </a:r>
            <a:r>
              <a:rPr lang="en" sz="2400" b="1" i="1" u="none" strike="noStrike" cap="none">
                <a:solidFill>
                  <a:schemeClr val="dk2"/>
                </a:solidFill>
                <a:latin typeface="Courier New"/>
                <a:ea typeface="Courier New"/>
                <a:cs typeface="Courier New"/>
                <a:sym typeface="Courier New"/>
              </a:rPr>
              <a:t> </a:t>
            </a:r>
            <a:r>
              <a:rPr lang="en" sz="2400" b="1" i="1">
                <a:solidFill>
                  <a:schemeClr val="dk2"/>
                </a:solidFill>
                <a:latin typeface="Courier New"/>
                <a:ea typeface="Courier New"/>
                <a:cs typeface="Courier New"/>
                <a:sym typeface="Courier New"/>
              </a:rPr>
              <a:t>condition</a:t>
            </a:r>
            <a:r>
              <a:rPr lang="en" sz="2400" b="1" i="0" u="none" strike="noStrike" cap="none">
                <a:solidFill>
                  <a:schemeClr val="dk2"/>
                </a:solidFill>
                <a:latin typeface="Courier New"/>
                <a:ea typeface="Courier New"/>
                <a:cs typeface="Courier New"/>
                <a:sym typeface="Courier New"/>
              </a:rPr>
              <a:t>;</a:t>
            </a:r>
            <a:r>
              <a:rPr lang="en" sz="2400" b="1" i="1" u="none" strike="noStrike" cap="none">
                <a:solidFill>
                  <a:schemeClr val="dk2"/>
                </a:solidFill>
                <a:latin typeface="Courier New"/>
                <a:ea typeface="Courier New"/>
                <a:cs typeface="Courier New"/>
                <a:sym typeface="Courier New"/>
              </a:rPr>
              <a:t> </a:t>
            </a:r>
            <a:r>
              <a:rPr lang="en" sz="2400" b="1" i="1">
                <a:solidFill>
                  <a:schemeClr val="dk2"/>
                </a:solidFill>
                <a:latin typeface="Courier New"/>
                <a:ea typeface="Courier New"/>
                <a:cs typeface="Courier New"/>
                <a:sym typeface="Courier New"/>
              </a:rPr>
              <a:t>step</a:t>
            </a:r>
            <a:r>
              <a:rPr lang="en" sz="2400" b="1" i="0" u="none" strike="noStrike" cap="none">
                <a:solidFill>
                  <a:schemeClr val="dk2"/>
                </a:solidFill>
                <a:latin typeface="Courier New"/>
                <a:ea typeface="Courier New"/>
                <a:cs typeface="Courier New"/>
                <a:sym typeface="Courier New"/>
              </a:rPr>
              <a:t>) {</a:t>
            </a:r>
            <a:endParaRPr sz="2400" b="1" i="0" u="none" strike="noStrike" cap="none">
              <a:solidFill>
                <a:schemeClr val="dk2"/>
              </a:solidFill>
              <a:latin typeface="Courier New"/>
              <a:ea typeface="Courier New"/>
              <a:cs typeface="Courier New"/>
              <a:sym typeface="Courier New"/>
            </a:endParaRPr>
          </a:p>
          <a:p>
            <a:pPr marL="0" marR="0" lvl="0" indent="0" algn="l" rtl="0">
              <a:lnSpc>
                <a:spcPct val="115000"/>
              </a:lnSpc>
              <a:spcBef>
                <a:spcPts val="1600"/>
              </a:spcBef>
              <a:spcAft>
                <a:spcPts val="0"/>
              </a:spcAft>
              <a:buClr>
                <a:schemeClr val="dk2"/>
              </a:buClr>
              <a:buSzPts val="1800"/>
              <a:buFont typeface="Source Code Pro"/>
              <a:buNone/>
            </a:pPr>
            <a:r>
              <a:rPr lang="en" sz="2400" b="1" i="0" u="none" strike="noStrike" cap="none">
                <a:solidFill>
                  <a:schemeClr val="dk2"/>
                </a:solidFill>
                <a:latin typeface="Courier New"/>
                <a:ea typeface="Courier New"/>
                <a:cs typeface="Courier New"/>
                <a:sym typeface="Courier New"/>
              </a:rPr>
              <a:t>    </a:t>
            </a:r>
            <a:r>
              <a:rPr lang="en" sz="2400" b="1" i="1" u="none" strike="noStrike" cap="none">
                <a:solidFill>
                  <a:schemeClr val="dk2"/>
                </a:solidFill>
                <a:latin typeface="Courier New"/>
                <a:ea typeface="Courier New"/>
                <a:cs typeface="Courier New"/>
                <a:sym typeface="Courier New"/>
              </a:rPr>
              <a:t>code block to be executed</a:t>
            </a:r>
            <a:endParaRPr sz="2400" b="1" i="1" u="none" strike="noStrike" cap="none">
              <a:solidFill>
                <a:schemeClr val="dk2"/>
              </a:solidFill>
              <a:latin typeface="Courier New"/>
              <a:ea typeface="Courier New"/>
              <a:cs typeface="Courier New"/>
              <a:sym typeface="Courier New"/>
            </a:endParaRPr>
          </a:p>
          <a:p>
            <a:pPr marL="0" marR="0" lvl="0" indent="0" algn="l" rtl="0">
              <a:lnSpc>
                <a:spcPct val="115000"/>
              </a:lnSpc>
              <a:spcBef>
                <a:spcPts val="1600"/>
              </a:spcBef>
              <a:spcAft>
                <a:spcPts val="1600"/>
              </a:spcAft>
              <a:buClr>
                <a:schemeClr val="dk2"/>
              </a:buClr>
              <a:buSzPts val="1800"/>
              <a:buFont typeface="Source Code Pro"/>
              <a:buNone/>
            </a:pPr>
            <a:r>
              <a:rPr lang="en" sz="2400" b="1" i="0" u="none" strike="noStrike" cap="none">
                <a:solidFill>
                  <a:schemeClr val="dk2"/>
                </a:solidFill>
                <a:latin typeface="Courier New"/>
                <a:ea typeface="Courier New"/>
                <a:cs typeface="Courier New"/>
                <a:sym typeface="Courier New"/>
              </a:rPr>
              <a:t>}</a:t>
            </a:r>
            <a:endParaRPr sz="2400" b="1" i="0" u="none" strike="noStrike" cap="none">
              <a:solidFill>
                <a:schemeClr val="dk2"/>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4200"/>
              <a:buFont typeface="Amatic SC"/>
              <a:buNone/>
            </a:pPr>
            <a:r>
              <a:rPr lang="en" sz="4200">
                <a:solidFill>
                  <a:srgbClr val="FFFFFF"/>
                </a:solidFill>
              </a:rPr>
              <a:t>Infinite</a:t>
            </a:r>
            <a:r>
              <a:rPr lang="en" sz="4200" b="1" i="0" u="none" strike="noStrike" cap="none">
                <a:solidFill>
                  <a:schemeClr val="accent1"/>
                </a:solidFill>
                <a:latin typeface="Amatic SC"/>
                <a:ea typeface="Amatic SC"/>
                <a:cs typeface="Amatic SC"/>
                <a:sym typeface="Amatic SC"/>
              </a:rPr>
              <a:t> </a:t>
            </a:r>
            <a:r>
              <a:rPr lang="en" sz="4200">
                <a:solidFill>
                  <a:srgbClr val="FFFFFF"/>
                </a:solidFill>
              </a:rPr>
              <a:t>Loops</a:t>
            </a:r>
            <a:endParaRPr sz="4200" b="1" i="0" u="none" strike="noStrike" cap="none">
              <a:solidFill>
                <a:schemeClr val="accent1"/>
              </a:solidFill>
              <a:latin typeface="Amatic SC"/>
              <a:ea typeface="Amatic SC"/>
              <a:cs typeface="Amatic SC"/>
              <a:sym typeface="Amatic SC"/>
            </a:endParaRPr>
          </a:p>
        </p:txBody>
      </p:sp>
      <p:sp>
        <p:nvSpPr>
          <p:cNvPr id="110" name="Google Shape;110;p20"/>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chemeClr val="dk2"/>
              </a:buClr>
              <a:buSzPts val="1800"/>
              <a:buFont typeface="Source Code Pro"/>
              <a:buNone/>
            </a:pPr>
            <a:r>
              <a:rPr lang="en" sz="3000" b="0" i="0" u="none" strike="noStrike" cap="none">
                <a:solidFill>
                  <a:schemeClr val="dk2"/>
                </a:solidFill>
                <a:latin typeface="Source Code Pro"/>
                <a:ea typeface="Source Code Pro"/>
                <a:cs typeface="Source Code Pro"/>
                <a:sym typeface="Source Code Pro"/>
              </a:rPr>
              <a:t>Guess how can we create infinite loops</a:t>
            </a:r>
            <a:endParaRPr sz="3000" b="0" i="0" u="none" strike="noStrike" cap="none">
              <a:solidFill>
                <a:schemeClr val="dk2"/>
              </a:solidFill>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4200"/>
              <a:buFont typeface="Amatic SC"/>
              <a:buNone/>
            </a:pPr>
            <a:r>
              <a:rPr lang="en" sz="4200">
                <a:solidFill>
                  <a:srgbClr val="FFFFFF"/>
                </a:solidFill>
              </a:rPr>
              <a:t>Infinite</a:t>
            </a:r>
            <a:r>
              <a:rPr lang="en" sz="4200" b="1" i="0" u="none" strike="noStrike" cap="none">
                <a:solidFill>
                  <a:schemeClr val="accent1"/>
                </a:solidFill>
                <a:latin typeface="Amatic SC"/>
                <a:ea typeface="Amatic SC"/>
                <a:cs typeface="Amatic SC"/>
                <a:sym typeface="Amatic SC"/>
              </a:rPr>
              <a:t> </a:t>
            </a:r>
            <a:r>
              <a:rPr lang="en" sz="4200">
                <a:solidFill>
                  <a:srgbClr val="FFFFFF"/>
                </a:solidFill>
              </a:rPr>
              <a:t>Loops</a:t>
            </a:r>
            <a:endParaRPr sz="4200" b="1" i="0" u="none" strike="noStrike" cap="none">
              <a:solidFill>
                <a:schemeClr val="accent1"/>
              </a:solidFill>
              <a:latin typeface="Amatic SC"/>
              <a:ea typeface="Amatic SC"/>
              <a:cs typeface="Amatic SC"/>
              <a:sym typeface="Amatic SC"/>
            </a:endParaRPr>
          </a:p>
          <a:p>
            <a:pPr marL="0" marR="0" lvl="0" indent="0" algn="l" rtl="0">
              <a:lnSpc>
                <a:spcPct val="100000"/>
              </a:lnSpc>
              <a:spcBef>
                <a:spcPts val="0"/>
              </a:spcBef>
              <a:spcAft>
                <a:spcPts val="0"/>
              </a:spcAft>
              <a:buClr>
                <a:schemeClr val="accent1"/>
              </a:buClr>
              <a:buSzPts val="4200"/>
              <a:buFont typeface="Amatic SC"/>
              <a:buNone/>
            </a:pPr>
            <a:endParaRPr sz="4200" b="1" i="0" u="none" strike="noStrike" cap="none">
              <a:solidFill>
                <a:schemeClr val="accent1"/>
              </a:solidFill>
              <a:latin typeface="Amatic SC"/>
              <a:ea typeface="Amatic SC"/>
              <a:cs typeface="Amatic SC"/>
              <a:sym typeface="Amatic SC"/>
            </a:endParaRPr>
          </a:p>
        </p:txBody>
      </p:sp>
      <p:sp>
        <p:nvSpPr>
          <p:cNvPr id="116" name="Google Shape;116;p2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800"/>
              <a:buFont typeface="Source Code Pro"/>
              <a:buNone/>
            </a:pPr>
            <a:endParaRPr sz="2400" b="1" i="0" u="none" strike="noStrike" cap="none">
              <a:solidFill>
                <a:srgbClr val="303336"/>
              </a:solidFill>
              <a:latin typeface="Courier New"/>
              <a:ea typeface="Courier New"/>
              <a:cs typeface="Courier New"/>
              <a:sym typeface="Courier New"/>
            </a:endParaRPr>
          </a:p>
          <a:p>
            <a:pPr marL="457200" marR="0" lvl="0" indent="-381000" algn="l" rtl="0">
              <a:lnSpc>
                <a:spcPct val="115000"/>
              </a:lnSpc>
              <a:spcBef>
                <a:spcPts val="1100"/>
              </a:spcBef>
              <a:spcAft>
                <a:spcPts val="0"/>
              </a:spcAft>
              <a:buClr>
                <a:schemeClr val="dk2"/>
              </a:buClr>
              <a:buSzPts val="2400"/>
              <a:buFont typeface="Courier New"/>
              <a:buAutoNum type="arabicPeriod"/>
            </a:pPr>
            <a:r>
              <a:rPr lang="en" sz="2400" b="1" i="0" u="none" strike="noStrike" cap="none">
                <a:solidFill>
                  <a:srgbClr val="101094"/>
                </a:solidFill>
                <a:latin typeface="Courier New"/>
                <a:ea typeface="Courier New"/>
                <a:cs typeface="Courier New"/>
                <a:sym typeface="Courier New"/>
              </a:rPr>
              <a:t>for</a:t>
            </a:r>
            <a:r>
              <a:rPr lang="en" sz="2400" b="1" i="0" u="none" strike="noStrike" cap="none">
                <a:solidFill>
                  <a:srgbClr val="303336"/>
                </a:solidFill>
                <a:latin typeface="Courier New"/>
                <a:ea typeface="Courier New"/>
                <a:cs typeface="Courier New"/>
                <a:sym typeface="Courier New"/>
              </a:rPr>
              <a:t> (;;) { </a:t>
            </a:r>
            <a:r>
              <a:rPr lang="en" sz="2400" b="1">
                <a:solidFill>
                  <a:srgbClr val="858C93"/>
                </a:solidFill>
                <a:latin typeface="Courier New"/>
                <a:ea typeface="Courier New"/>
                <a:cs typeface="Courier New"/>
                <a:sym typeface="Courier New"/>
              </a:rPr>
              <a:t>//your code </a:t>
            </a:r>
            <a:r>
              <a:rPr lang="en" sz="2400" b="1" i="0" u="none" strike="noStrike" cap="none">
                <a:solidFill>
                  <a:srgbClr val="303336"/>
                </a:solidFill>
                <a:latin typeface="Courier New"/>
                <a:ea typeface="Courier New"/>
                <a:cs typeface="Courier New"/>
                <a:sym typeface="Courier New"/>
              </a:rPr>
              <a:t>}</a:t>
            </a:r>
            <a:endParaRPr sz="2400" b="1" i="0" u="none" strike="noStrike" cap="none">
              <a:solidFill>
                <a:srgbClr val="303336"/>
              </a:solidFill>
              <a:latin typeface="Courier New"/>
              <a:ea typeface="Courier New"/>
              <a:cs typeface="Courier New"/>
              <a:sym typeface="Courier New"/>
            </a:endParaRPr>
          </a:p>
          <a:p>
            <a:pPr marL="457200" marR="0" lvl="0" indent="-381000" algn="l" rtl="0">
              <a:lnSpc>
                <a:spcPct val="115000"/>
              </a:lnSpc>
              <a:spcBef>
                <a:spcPts val="0"/>
              </a:spcBef>
              <a:spcAft>
                <a:spcPts val="0"/>
              </a:spcAft>
              <a:buClr>
                <a:schemeClr val="dk2"/>
              </a:buClr>
              <a:buSzPts val="2400"/>
              <a:buFont typeface="Courier New"/>
              <a:buAutoNum type="arabicPeriod"/>
            </a:pPr>
            <a:r>
              <a:rPr lang="en" sz="2400" b="1" i="0" u="none" strike="noStrike" cap="none">
                <a:solidFill>
                  <a:srgbClr val="101094"/>
                </a:solidFill>
                <a:latin typeface="Courier New"/>
                <a:ea typeface="Courier New"/>
                <a:cs typeface="Courier New"/>
                <a:sym typeface="Courier New"/>
              </a:rPr>
              <a:t>while</a:t>
            </a:r>
            <a:r>
              <a:rPr lang="en" sz="2400" b="1" i="0" u="none" strike="noStrike" cap="none">
                <a:solidFill>
                  <a:srgbClr val="303336"/>
                </a:solidFill>
                <a:latin typeface="Courier New"/>
                <a:ea typeface="Courier New"/>
                <a:cs typeface="Courier New"/>
                <a:sym typeface="Courier New"/>
              </a:rPr>
              <a:t> (</a:t>
            </a:r>
            <a:r>
              <a:rPr lang="en" sz="2400" b="1" i="0" u="none" strike="noStrike" cap="none">
                <a:solidFill>
                  <a:srgbClr val="101094"/>
                </a:solidFill>
                <a:latin typeface="Courier New"/>
                <a:ea typeface="Courier New"/>
                <a:cs typeface="Courier New"/>
                <a:sym typeface="Courier New"/>
              </a:rPr>
              <a:t>true</a:t>
            </a:r>
            <a:r>
              <a:rPr lang="en" sz="2400" b="1" i="0" u="none" strike="noStrike" cap="none">
                <a:solidFill>
                  <a:srgbClr val="303336"/>
                </a:solidFill>
                <a:latin typeface="Courier New"/>
                <a:ea typeface="Courier New"/>
                <a:cs typeface="Courier New"/>
                <a:sym typeface="Courier New"/>
              </a:rPr>
              <a:t>) { </a:t>
            </a:r>
            <a:r>
              <a:rPr lang="en" sz="2400" b="1" i="0" u="none" strike="noStrike" cap="none">
                <a:solidFill>
                  <a:srgbClr val="858C93"/>
                </a:solidFill>
                <a:latin typeface="Courier New"/>
                <a:ea typeface="Courier New"/>
                <a:cs typeface="Courier New"/>
                <a:sym typeface="Courier New"/>
              </a:rPr>
              <a:t>//your code</a:t>
            </a:r>
            <a:r>
              <a:rPr lang="en" sz="2400" b="1" i="0" u="none" strike="noStrike" cap="none">
                <a:solidFill>
                  <a:srgbClr val="303336"/>
                </a:solidFill>
                <a:latin typeface="Courier New"/>
                <a:ea typeface="Courier New"/>
                <a:cs typeface="Courier New"/>
                <a:sym typeface="Courier New"/>
              </a:rPr>
              <a:t> }</a:t>
            </a:r>
            <a:endParaRPr sz="2400" b="1" i="0" u="none" strike="noStrike" cap="none">
              <a:solidFill>
                <a:schemeClr val="dk2"/>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223</Words>
  <Application>Microsoft Office PowerPoint</Application>
  <PresentationFormat>On-screen Show (16:9)</PresentationFormat>
  <Paragraphs>42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Roboto</vt:lpstr>
      <vt:lpstr>Courier New</vt:lpstr>
      <vt:lpstr>Source Code Pro</vt:lpstr>
      <vt:lpstr>Amatic SC</vt:lpstr>
      <vt:lpstr>Material</vt:lpstr>
      <vt:lpstr>Repetitions, Loops</vt:lpstr>
      <vt:lpstr>Repetitions . Loops</vt:lpstr>
      <vt:lpstr>Repetitions . Loops</vt:lpstr>
      <vt:lpstr>While</vt:lpstr>
      <vt:lpstr>Do While</vt:lpstr>
      <vt:lpstr>For</vt:lpstr>
      <vt:lpstr>For</vt:lpstr>
      <vt:lpstr>Infinite Loops</vt:lpstr>
      <vt:lpstr>Infinite Loops </vt:lpstr>
      <vt:lpstr>Breaking Out of a Loop</vt:lpstr>
      <vt:lpstr>Break</vt:lpstr>
      <vt:lpstr>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Repetitions, Loops</dc:title>
  <cp:lastModifiedBy>Andranik Barseghyan</cp:lastModifiedBy>
  <cp:revision>1</cp:revision>
  <dcterms:modified xsi:type="dcterms:W3CDTF">2019-09-18T12:03:52Z</dcterms:modified>
</cp:coreProperties>
</file>