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c1e53a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c1e53a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c1e53a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c1e53a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1e53a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1e53a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c1e53a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c1e53a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c1e53ac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c1e53a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c1e53ac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c1e53a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c1e53ac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c1e53a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c1e53a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c1e53a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c1e53a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c1e53a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c1e53a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c1e53a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38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actual objects (Instantiation)</a:t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471900" y="911050"/>
            <a:ext cx="82968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an object instance is created from a class, the class's </a:t>
            </a:r>
            <a:r>
              <a:rPr b="1" lang="en" sz="3000">
                <a:solidFill>
                  <a:schemeClr val="dk2"/>
                </a:solidFill>
              </a:rPr>
              <a:t>constructor</a:t>
            </a:r>
            <a:r>
              <a:rPr lang="en" sz="2400">
                <a:solidFill>
                  <a:schemeClr val="dk2"/>
                </a:solidFill>
              </a:rPr>
              <a:t> function is run to create it. This process of creating an object instance from a class is called </a:t>
            </a:r>
            <a:r>
              <a:rPr b="1" lang="en" sz="2400">
                <a:solidFill>
                  <a:schemeClr val="dk2"/>
                </a:solidFill>
              </a:rPr>
              <a:t>instantiation</a:t>
            </a:r>
            <a:r>
              <a:rPr lang="en" sz="2400">
                <a:solidFill>
                  <a:schemeClr val="dk2"/>
                </a:solidFill>
              </a:rPr>
              <a:t> — the object instance is instantiated from the </a:t>
            </a:r>
            <a:r>
              <a:rPr b="1" lang="en" sz="2400">
                <a:solidFill>
                  <a:schemeClr val="dk2"/>
                </a:solidFill>
              </a:rPr>
              <a:t>class</a:t>
            </a:r>
            <a:r>
              <a:rPr lang="en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Specialist classes (Inheritance)</a:t>
            </a:r>
            <a:endParaRPr/>
          </a:p>
        </p:txBody>
      </p:sp>
      <p:sp>
        <p:nvSpPr>
          <p:cNvPr id="128" name="Google Shape;128;p23"/>
          <p:cNvSpPr txBox="1"/>
          <p:nvPr>
            <p:ph idx="4294967295" type="body"/>
          </p:nvPr>
        </p:nvSpPr>
        <p:spPr>
          <a:xfrm>
            <a:off x="471900" y="911050"/>
            <a:ext cx="39762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In OOP, we can create new classes based on other classes — these new </a:t>
            </a:r>
            <a:r>
              <a:rPr b="1" lang="en" sz="2400">
                <a:solidFill>
                  <a:schemeClr val="dk2"/>
                </a:solidFill>
              </a:rPr>
              <a:t>child classes</a:t>
            </a:r>
            <a:r>
              <a:rPr lang="en" sz="2200">
                <a:solidFill>
                  <a:schemeClr val="dk2"/>
                </a:solidFill>
              </a:rPr>
              <a:t> can be made to </a:t>
            </a:r>
            <a:r>
              <a:rPr b="1" lang="en" sz="2400">
                <a:solidFill>
                  <a:schemeClr val="dk2"/>
                </a:solidFill>
              </a:rPr>
              <a:t>inherit</a:t>
            </a:r>
            <a:r>
              <a:rPr lang="en" sz="2200">
                <a:solidFill>
                  <a:schemeClr val="dk2"/>
                </a:solidFill>
              </a:rPr>
              <a:t> the data and code features of their </a:t>
            </a:r>
            <a:r>
              <a:rPr b="1" lang="en" sz="2400">
                <a:solidFill>
                  <a:schemeClr val="dk2"/>
                </a:solidFill>
              </a:rPr>
              <a:t>parent class</a:t>
            </a:r>
            <a:r>
              <a:rPr lang="en" sz="2200">
                <a:solidFill>
                  <a:schemeClr val="dk2"/>
                </a:solidFill>
              </a:rPr>
              <a:t>, so you can reuse functionality common to all the object types rather than having to duplicate it. 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2417" l="0" r="0" t="2417"/>
          <a:stretch/>
        </p:blipFill>
        <p:spPr>
          <a:xfrm>
            <a:off x="4600500" y="771450"/>
            <a:ext cx="417757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35" name="Google Shape;135;p24"/>
          <p:cNvSpPr txBox="1"/>
          <p:nvPr>
            <p:ph idx="4294967295" type="body"/>
          </p:nvPr>
        </p:nvSpPr>
        <p:spPr>
          <a:xfrm>
            <a:off x="471900" y="911050"/>
            <a:ext cx="82968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Where functionality differs between classes, you can define specialized features directly on them as needed.</a:t>
            </a:r>
            <a:br>
              <a:rPr lang="en" sz="3000">
                <a:solidFill>
                  <a:schemeClr val="dk2"/>
                </a:solidFill>
              </a:rPr>
            </a:br>
            <a:br>
              <a:rPr lang="en" sz="3000">
                <a:solidFill>
                  <a:schemeClr val="dk2"/>
                </a:solidFill>
              </a:rPr>
            </a:br>
            <a:r>
              <a:rPr i="1" lang="en" sz="3000">
                <a:solidFill>
                  <a:schemeClr val="accent1"/>
                </a:solidFill>
              </a:rPr>
              <a:t>The fancy word for the ability of multiple object types to implement the same functionality is </a:t>
            </a:r>
            <a:r>
              <a:rPr b="1" i="1" lang="en" sz="3000" u="sng">
                <a:solidFill>
                  <a:schemeClr val="accent1"/>
                </a:solidFill>
              </a:rPr>
              <a:t>polymorphism</a:t>
            </a:r>
            <a:r>
              <a:rPr i="1" lang="en" sz="3000">
                <a:solidFill>
                  <a:schemeClr val="accent1"/>
                </a:solidFill>
              </a:rPr>
              <a:t>.</a:t>
            </a:r>
            <a:endParaRPr i="1"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Main concepts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Abstraction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Encapsulation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Inheritance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Polymorphism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5500" y="776550"/>
            <a:ext cx="8222100" cy="3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(Object Oriented Programming)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Programming approach based on objects and classes.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(Object Oriented Programming)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Object-oriented programming (OOP) is a programming paradigm based on the concept of "objects", which may contain data (fields or attributes) and code (procedures or methods).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object oriented paradigm allows us to organise software as a collection of objects that consist of both data and behaviour.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 object template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(Class)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2640425"/>
            <a:ext cx="58102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471900" y="911050"/>
            <a:ext cx="82221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Creating a simple model of a more complex thing, which represents its most important aspects in a way that is easy to work with for our program's purposes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08" name="Google Shape;108;p20"/>
          <p:cNvSpPr txBox="1"/>
          <p:nvPr>
            <p:ph idx="4294967295" type="body"/>
          </p:nvPr>
        </p:nvSpPr>
        <p:spPr>
          <a:xfrm>
            <a:off x="471900" y="911050"/>
            <a:ext cx="82221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Objects can contain related data and code, which represent information about the thing you are trying to model, and functionality or behavior that you want it to have.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471900" y="2786750"/>
            <a:ext cx="82221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ENCAPSULATION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actual objects (Instantiation)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471900" y="911050"/>
            <a:ext cx="39762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From our class, we can create object instances — objects that contain the data and functionality defined in the class. From our Person class, we can now create some actual people: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0" y="771450"/>
            <a:ext cx="417757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