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/>
  <p:notesSz cx="6858000" cy="9144000"/>
  <p:embeddedFontLst>
    <p:embeddedFont>
      <p:font typeface="Roboto" panose="02000000000000000000"/>
      <p:regular r:id="rId32"/>
    </p:embeddedFont>
    <p:embeddedFont>
      <p:font typeface="Verdana" panose="020B0604030504040204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66bf9b18_0_5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66bf9b18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66bf9b18_0_5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266bf9b1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ea780dcb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1ea780dc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ea780dcb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ea780dcb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ea780dcb_0_1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ea780dc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ea780dcb_0_2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ea780dcb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ea780dcb_0_3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ea780dcb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ea780dcb_0_4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ea780dcb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ea780dcb_0_3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ea780dcb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ea780dcb_0_2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1ea780dcb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66bf9b18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66bf9b1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ea780dcb_0_59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ea780dcb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ea780dcb_0_6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ea780dcb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ea780dcb_0_7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ea780dcb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ea780dcb_0_7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ea780dcb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ea780dcb_0_8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ea780dcb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1ea780dcb_0_9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1ea780dcb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66bf9b18_0_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66bf9b18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66bf9b18_0_1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66bf9b1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66bf9b18_0_18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66bf9b18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66bf9b18_0_2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66bf9b18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66bf9b18_0_3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66bf9b18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66bf9b18_0_4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66bf9b18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66bf9b18_0_38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66bf9b18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HTTP, JSON, AJAX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</a:t>
            </a:r>
            <a:r>
              <a:rPr lang="en-GB"/>
              <a:t>Response</a:t>
            </a:r>
            <a:r>
              <a:rPr lang="en-GB"/>
              <a:t> statuses</a:t>
            </a:r>
            <a:endParaRPr lang="en-GB"/>
          </a:p>
        </p:txBody>
      </p:sp>
      <p:sp>
        <p:nvSpPr>
          <p:cNvPr id="124" name="Google Shape;124;p22"/>
          <p:cNvSpPr txBox="1"/>
          <p:nvPr>
            <p:ph type="body" idx="4294967295"/>
          </p:nvPr>
        </p:nvSpPr>
        <p:spPr>
          <a:xfrm>
            <a:off x="471900" y="741850"/>
            <a:ext cx="850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1xx: Informational</a:t>
            </a:r>
            <a:b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05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means the request was received and the process is continuing.</a:t>
            </a:r>
            <a:endParaRPr sz="1050">
              <a:solidFill>
                <a:srgbClr val="31313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2xx: Success</a:t>
            </a:r>
            <a:b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05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means the action was successfully received, understood, and accepted.</a:t>
            </a:r>
            <a:endParaRPr sz="1050">
              <a:solidFill>
                <a:srgbClr val="31313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3xx: Redirection</a:t>
            </a:r>
            <a:b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05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means further action must be taken in order to complete the request.</a:t>
            </a:r>
            <a:endParaRPr sz="1050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4xx: Client Error</a:t>
            </a:r>
            <a:b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05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means the request contains incorrect syntax or cannot be fulfilled.</a:t>
            </a:r>
            <a:endParaRPr sz="1050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5xx: Server Error</a:t>
            </a:r>
            <a:br>
              <a:rPr lang="en-GB" sz="1050" b="1">
                <a:solidFill>
                  <a:srgbClr val="31313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05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means the server failed to fulfill an apparently valid request.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</a:t>
            </a:r>
            <a:endParaRPr lang="en-GB"/>
          </a:p>
        </p:txBody>
      </p:sp>
      <p:sp>
        <p:nvSpPr>
          <p:cNvPr id="130" name="Google Shape;130;p23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var xmlHttp = new XMLHttpRequest();</a:t>
            </a:r>
            <a:b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xmlHttp.onreadystatechange = function() { </a:t>
            </a:r>
            <a:b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if (xmlHttp.readyState == 4 &amp;&amp; xmlHttp.status == 200)</a:t>
            </a:r>
            <a:b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  console.log(xmlHttp.responseText);</a:t>
            </a:r>
            <a:b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}</a:t>
            </a:r>
            <a:b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xmlHttp.open("GET", 'https://ghibliapi.herokuapp.com/films/58611129-2dbc-4a81-a72f-77ddfc1b1b49', true); </a:t>
            </a:r>
            <a:b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xmlHttp.send(null);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1600"/>
              </a:spcBef>
              <a:spcAft>
                <a:spcPts val="1500"/>
              </a:spcAft>
              <a:buNone/>
            </a:pPr>
            <a:endParaRPr sz="1050" b="1">
              <a:solidFill>
                <a:srgbClr val="31313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Identifying resources on the Web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URL</a:t>
            </a:r>
            <a:endParaRPr lang="en-GB"/>
          </a:p>
        </p:txBody>
      </p:sp>
      <p:sp>
        <p:nvSpPr>
          <p:cNvPr id="141" name="Google Shape;141;p25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The target of an HTTP request is called a "</a:t>
            </a:r>
            <a:r>
              <a:rPr lang="en-GB" sz="2400" b="1">
                <a:solidFill>
                  <a:schemeClr val="dk2"/>
                </a:solidFill>
              </a:rPr>
              <a:t>resource</a:t>
            </a:r>
            <a:r>
              <a:rPr lang="en-GB" sz="2400">
                <a:solidFill>
                  <a:schemeClr val="dk2"/>
                </a:solidFill>
              </a:rPr>
              <a:t>". Each resource is identified by a </a:t>
            </a:r>
            <a:r>
              <a:rPr lang="en-GB" sz="2400" b="1">
                <a:solidFill>
                  <a:schemeClr val="dk2"/>
                </a:solidFill>
              </a:rPr>
              <a:t>Uniform Resource Identifier (URI)</a:t>
            </a:r>
            <a:r>
              <a:rPr lang="en-GB" sz="2400">
                <a:solidFill>
                  <a:schemeClr val="dk2"/>
                </a:solidFill>
              </a:rPr>
              <a:t> used throughout HTTP for identifying resources. The identity and the location of resources on the Web are mostly given by a single </a:t>
            </a:r>
            <a:r>
              <a:rPr lang="en-GB" sz="2400" b="1">
                <a:solidFill>
                  <a:schemeClr val="dk2"/>
                </a:solidFill>
              </a:rPr>
              <a:t>URL</a:t>
            </a:r>
            <a:r>
              <a:rPr lang="en-GB" sz="2400">
                <a:solidFill>
                  <a:schemeClr val="dk2"/>
                </a:solidFill>
              </a:rPr>
              <a:t> (</a:t>
            </a:r>
            <a:r>
              <a:rPr lang="en-GB" sz="2400" b="1">
                <a:solidFill>
                  <a:schemeClr val="dk2"/>
                </a:solidFill>
              </a:rPr>
              <a:t>Uniform Resource Locator</a:t>
            </a:r>
            <a:r>
              <a:rPr lang="en-GB" sz="2400">
                <a:solidFill>
                  <a:schemeClr val="dk2"/>
                </a:solidFill>
              </a:rPr>
              <a:t>, a kind of URI).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URL</a:t>
            </a:r>
            <a:endParaRPr lang="en-GB"/>
          </a:p>
        </p:txBody>
      </p:sp>
      <p:sp>
        <p:nvSpPr>
          <p:cNvPr id="147" name="Google Shape;147;p26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highlight>
                  <a:srgbClr val="CC4125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https://</a:t>
            </a:r>
            <a:r>
              <a:rPr lang="en-GB" b="1">
                <a:solidFill>
                  <a:srgbClr val="FFFFFF"/>
                </a:solidFill>
                <a:highlight>
                  <a:srgbClr val="6AA84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www.example.com</a:t>
            </a:r>
            <a:r>
              <a:rPr lang="en-GB" b="1">
                <a:solidFill>
                  <a:srgbClr val="FFFFFF"/>
                </a:solidFill>
                <a:highlight>
                  <a:srgbClr val="674EA7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:80</a:t>
            </a:r>
            <a:r>
              <a:rPr lang="en-GB" b="1">
                <a:solidFill>
                  <a:srgbClr val="FFFFFF"/>
                </a:solidFill>
                <a:highlight>
                  <a:srgbClr val="E69138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/path/to/resource</a:t>
            </a:r>
            <a:r>
              <a:rPr lang="en-GB" b="1">
                <a:solidFill>
                  <a:srgbClr val="FFFFFF"/>
                </a:solidFill>
                <a:highlight>
                  <a:srgbClr val="1155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?key1=value1&amp;key2=value2</a:t>
            </a:r>
            <a:r>
              <a:rPr lang="en-GB" b="1">
                <a:solidFill>
                  <a:srgbClr val="FFFFFF"/>
                </a:solidFill>
                <a:highlight>
                  <a:srgbClr val="FF00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#SomewhereInTheDocument</a:t>
            </a:r>
            <a:endParaRPr b="1">
              <a:solidFill>
                <a:srgbClr val="FFFFFF"/>
              </a:solidFill>
              <a:highlight>
                <a:srgbClr val="FF00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https:// - </a:t>
            </a:r>
            <a:r>
              <a:rPr lang="en-GB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protocol (http or https)</a:t>
            </a:r>
            <a:endParaRPr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www.example.com - </a:t>
            </a:r>
            <a:r>
              <a:rPr lang="en-GB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domain name (or IP address)</a:t>
            </a:r>
            <a:endParaRPr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:80 - </a:t>
            </a:r>
            <a:r>
              <a:rPr lang="en-GB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port (80 for HTTP and 443 for HTTPS)</a:t>
            </a:r>
            <a:endParaRPr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/path/to/resource - </a:t>
            </a:r>
            <a:r>
              <a:rPr lang="en-GB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path to resource (file)</a:t>
            </a:r>
            <a:endParaRPr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?key1=value1&amp;key2=value2 - </a:t>
            </a:r>
            <a:r>
              <a:rPr lang="en-GB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query</a:t>
            </a:r>
            <a:endParaRPr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#SomewhereInTheDocument - </a:t>
            </a:r>
            <a:r>
              <a:rPr lang="en-GB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fragment</a:t>
            </a:r>
            <a:endParaRPr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AJAX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What's AJAX?</a:t>
            </a:r>
            <a:endParaRPr lang="en-GB"/>
          </a:p>
        </p:txBody>
      </p:sp>
      <p:sp>
        <p:nvSpPr>
          <p:cNvPr id="158" name="Google Shape;158;p28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2"/>
                </a:solidFill>
              </a:rPr>
              <a:t>AJAX</a:t>
            </a:r>
            <a:r>
              <a:rPr lang="en-GB" sz="3600">
                <a:solidFill>
                  <a:schemeClr val="dk2"/>
                </a:solidFill>
              </a:rPr>
              <a:t> </a:t>
            </a:r>
            <a:endParaRPr sz="3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2"/>
                </a:solidFill>
              </a:rPr>
              <a:t>A</a:t>
            </a:r>
            <a:r>
              <a:rPr lang="en-GB" sz="3600">
                <a:solidFill>
                  <a:schemeClr val="dk2"/>
                </a:solidFill>
              </a:rPr>
              <a:t>synchronous </a:t>
            </a:r>
            <a:r>
              <a:rPr lang="en-GB" sz="3600" b="1">
                <a:solidFill>
                  <a:schemeClr val="dk2"/>
                </a:solidFill>
              </a:rPr>
              <a:t>J</a:t>
            </a:r>
            <a:r>
              <a:rPr lang="en-GB" sz="3600">
                <a:solidFill>
                  <a:schemeClr val="dk2"/>
                </a:solidFill>
              </a:rPr>
              <a:t>avaScript </a:t>
            </a:r>
            <a:r>
              <a:rPr lang="en-GB" sz="3600" b="1">
                <a:solidFill>
                  <a:schemeClr val="dk2"/>
                </a:solidFill>
              </a:rPr>
              <a:t>A</a:t>
            </a:r>
            <a:r>
              <a:rPr lang="en-GB" sz="3600">
                <a:solidFill>
                  <a:schemeClr val="dk2"/>
                </a:solidFill>
              </a:rPr>
              <a:t>nd </a:t>
            </a:r>
            <a:r>
              <a:rPr lang="en-GB" sz="3600" b="1">
                <a:solidFill>
                  <a:schemeClr val="dk2"/>
                </a:solidFill>
              </a:rPr>
              <a:t>X</a:t>
            </a:r>
            <a:r>
              <a:rPr lang="en-GB" sz="3600">
                <a:solidFill>
                  <a:schemeClr val="dk2"/>
                </a:solidFill>
              </a:rPr>
              <a:t>ML.</a:t>
            </a:r>
            <a:endParaRPr sz="3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</a:rPr>
              <a:t>The two major features of AJAX allow you to do the following: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333333"/>
                </a:solidFill>
              </a:rPr>
              <a:t>Make requests to the server without reloading the page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333333"/>
                </a:solidFill>
              </a:rPr>
              <a:t>Receive and work with data from the server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What's AJAX?</a:t>
            </a:r>
            <a:endParaRPr lang="en-GB"/>
          </a:p>
        </p:txBody>
      </p:sp>
      <p:sp>
        <p:nvSpPr>
          <p:cNvPr id="164" name="Google Shape;164;p29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var xmlHttp = new XMLHttpRequest();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xmlHttp.onreadystatechange = function() { 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if (xmlHttp.readyState == 4 &amp;&amp; xmlHttp.status == 200)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  console.log(xmlHttp.responseText);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}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xmlHttp.open("GET", 'https://ghibliapi.herokuapp.com/films/58611129-2dbc-4a81-a72f-77ddfc1b1b49', true); 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xmlHttp.send(null);</a:t>
            </a:r>
            <a:b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XMLHttpRequest()</a:t>
            </a: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The constructor initializes an XMLHttpRequest.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.onreadystatechange - </a:t>
            </a: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EventHandler that is called whenever the readyState attribute changes.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.readyState - </a:t>
            </a: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property returns the state an XMLHttpRequest client is in. (0, 1, 2, 3, 4)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.status - </a:t>
            </a: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property returns the numerical status code of the response of the XMLHttpRequest. (100, 200, ...)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.open() - </a:t>
            </a: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initializes a request. 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.send() - </a:t>
            </a:r>
            <a:r>
              <a:rPr lang="en-GB" sz="1200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sends the request.</a:t>
            </a:r>
            <a:endParaRPr sz="12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JSON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 lang="en-GB"/>
          </a:p>
        </p:txBody>
      </p:sp>
      <p:sp>
        <p:nvSpPr>
          <p:cNvPr id="175" name="Google Shape;175;p31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</a:rPr>
              <a:t>JSON</a:t>
            </a:r>
            <a:r>
              <a:rPr lang="en-GB" sz="2400">
                <a:solidFill>
                  <a:schemeClr val="dk2"/>
                </a:solidFill>
              </a:rPr>
              <a:t>: </a:t>
            </a:r>
            <a:r>
              <a:rPr lang="en-GB" sz="2400" b="1">
                <a:solidFill>
                  <a:schemeClr val="dk2"/>
                </a:solidFill>
              </a:rPr>
              <a:t>J</a:t>
            </a:r>
            <a:r>
              <a:rPr lang="en-GB" sz="2400">
                <a:solidFill>
                  <a:schemeClr val="dk2"/>
                </a:solidFill>
              </a:rPr>
              <a:t>ava</a:t>
            </a:r>
            <a:r>
              <a:rPr lang="en-GB" sz="2400" b="1">
                <a:solidFill>
                  <a:schemeClr val="dk2"/>
                </a:solidFill>
              </a:rPr>
              <a:t>S</a:t>
            </a:r>
            <a:r>
              <a:rPr lang="en-GB" sz="2400">
                <a:solidFill>
                  <a:schemeClr val="dk2"/>
                </a:solidFill>
              </a:rPr>
              <a:t>cript </a:t>
            </a:r>
            <a:r>
              <a:rPr lang="en-GB" sz="2400" b="1">
                <a:solidFill>
                  <a:schemeClr val="dk2"/>
                </a:solidFill>
              </a:rPr>
              <a:t>O</a:t>
            </a:r>
            <a:r>
              <a:rPr lang="en-GB" sz="2400">
                <a:solidFill>
                  <a:schemeClr val="dk2"/>
                </a:solidFill>
              </a:rPr>
              <a:t>bject </a:t>
            </a:r>
            <a:r>
              <a:rPr lang="en-GB" sz="2400" b="1">
                <a:solidFill>
                  <a:schemeClr val="dk2"/>
                </a:solidFill>
              </a:rPr>
              <a:t>N</a:t>
            </a:r>
            <a:r>
              <a:rPr lang="en-GB" sz="2400">
                <a:solidFill>
                  <a:schemeClr val="dk2"/>
                </a:solidFill>
              </a:rPr>
              <a:t>otation.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</a:rPr>
              <a:t>JSON</a:t>
            </a:r>
            <a:r>
              <a:rPr lang="en-GB" sz="2400">
                <a:solidFill>
                  <a:schemeClr val="dk2"/>
                </a:solidFill>
              </a:rPr>
              <a:t> is a syntax for storing and exchanging data.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</a:rPr>
              <a:t>JSON</a:t>
            </a:r>
            <a:r>
              <a:rPr lang="en-GB" sz="2400">
                <a:solidFill>
                  <a:schemeClr val="dk2"/>
                </a:solidFill>
              </a:rPr>
              <a:t> is text, written with JavaScript object notation.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HTTP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Hypertext Transfer Protocol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Syntax Rules</a:t>
            </a:r>
            <a:endParaRPr lang="en-GB"/>
          </a:p>
        </p:txBody>
      </p:sp>
      <p:sp>
        <p:nvSpPr>
          <p:cNvPr id="181" name="Google Shape;181;p32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Data is in name/value pairs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Data is separated by commas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Curly braces hold objects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Square brackets hold arrays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Syntax Rules</a:t>
            </a:r>
            <a:endParaRPr lang="en-GB"/>
          </a:p>
        </p:txBody>
      </p:sp>
      <p:sp>
        <p:nvSpPr>
          <p:cNvPr id="187" name="Google Shape;187;p33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Data is in name/value pairs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Data is separated by commas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Curly braces hold objects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Square brackets hold arrays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Data</a:t>
            </a:r>
            <a:endParaRPr lang="en-GB"/>
          </a:p>
        </p:txBody>
      </p:sp>
      <p:sp>
        <p:nvSpPr>
          <p:cNvPr id="193" name="Google Shape;193;p34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JSON data is written as name/value pairs.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 name/value pair consists of a field name (in double quotes), followed by a colon, followed by a value: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"name"</a:t>
            </a:r>
            <a:r>
              <a:rPr lang="en-GB" sz="240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400" b="1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"John"</a:t>
            </a:r>
            <a:endParaRPr sz="2400" b="1">
              <a:solidFill>
                <a:srgbClr val="A52A2A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43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Data</a:t>
            </a:r>
            <a:endParaRPr lang="en-GB"/>
          </a:p>
        </p:txBody>
      </p:sp>
      <p:sp>
        <p:nvSpPr>
          <p:cNvPr id="199" name="Google Shape;199;p35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In JSON, keys must be strings, written with double quotes: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JSON</a:t>
            </a:r>
            <a:endParaRPr b="1">
              <a:solidFill>
                <a:schemeClr val="dk2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 </a:t>
            </a:r>
            <a:r>
              <a:rPr lang="en-GB" sz="2400" b="1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"name" </a:t>
            </a:r>
            <a:r>
              <a:rPr lang="en-GB" sz="240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en-GB" sz="2400" b="1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"John" }</a:t>
            </a:r>
            <a:endParaRPr sz="2400" b="1">
              <a:solidFill>
                <a:srgbClr val="A52A2A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 b="1">
              <a:solidFill>
                <a:srgbClr val="A52A2A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4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JavaScript’</a:t>
            </a:r>
            <a:endParaRPr b="1">
              <a:solidFill>
                <a:schemeClr val="dk2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400" b="1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 name </a:t>
            </a:r>
            <a:r>
              <a:rPr lang="en-GB" sz="240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en-GB" sz="2400" b="1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"John" }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Values</a:t>
            </a:r>
            <a:endParaRPr lang="en-GB"/>
          </a:p>
        </p:txBody>
      </p:sp>
      <p:sp>
        <p:nvSpPr>
          <p:cNvPr id="205" name="Google Shape;205;p36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In </a:t>
            </a:r>
            <a:r>
              <a:rPr lang="en-GB" sz="1400" b="1">
                <a:solidFill>
                  <a:srgbClr val="000000"/>
                </a:solidFill>
              </a:rPr>
              <a:t>JSON</a:t>
            </a:r>
            <a:r>
              <a:rPr lang="en-GB" sz="1400">
                <a:solidFill>
                  <a:srgbClr val="000000"/>
                </a:solidFill>
              </a:rPr>
              <a:t>, </a:t>
            </a:r>
            <a:r>
              <a:rPr lang="en-GB" sz="1400" i="1">
                <a:solidFill>
                  <a:srgbClr val="000000"/>
                </a:solidFill>
              </a:rPr>
              <a:t>values</a:t>
            </a:r>
            <a:r>
              <a:rPr lang="en-GB" sz="1400">
                <a:solidFill>
                  <a:srgbClr val="000000"/>
                </a:solidFill>
              </a:rPr>
              <a:t> must be one of the following data types: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000000"/>
                </a:solidFill>
              </a:rPr>
              <a:t>a string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000000"/>
                </a:solidFill>
              </a:rPr>
              <a:t>a number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000000"/>
                </a:solidFill>
              </a:rPr>
              <a:t>an object (JSON object)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000000"/>
                </a:solidFill>
              </a:rPr>
              <a:t>an array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000000"/>
                </a:solidFill>
              </a:rPr>
              <a:t>a boolean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000000"/>
                </a:solidFill>
              </a:rPr>
              <a:t>null</a:t>
            </a:r>
            <a:endParaRPr sz="140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C0000"/>
                </a:solidFill>
              </a:rPr>
              <a:t>JSON values </a:t>
            </a:r>
            <a:r>
              <a:rPr lang="en-GB" sz="1400" b="1">
                <a:solidFill>
                  <a:srgbClr val="CC0000"/>
                </a:solidFill>
              </a:rPr>
              <a:t>cannot </a:t>
            </a:r>
            <a:r>
              <a:rPr lang="en-GB" sz="1400">
                <a:solidFill>
                  <a:srgbClr val="CC0000"/>
                </a:solidFill>
              </a:rPr>
              <a:t>be one of the following data types:</a:t>
            </a:r>
            <a:endParaRPr sz="1400">
              <a:solidFill>
                <a:srgbClr val="CC0000"/>
              </a:solidFill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CC0000"/>
                </a:solidFill>
              </a:rPr>
              <a:t>a function</a:t>
            </a:r>
            <a:endParaRPr sz="1400">
              <a:solidFill>
                <a:srgbClr val="CC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Roboto" panose="02000000000000000000"/>
              <a:buChar char="●"/>
            </a:pPr>
            <a:r>
              <a:rPr lang="en-GB" sz="1400">
                <a:solidFill>
                  <a:srgbClr val="CC0000"/>
                </a:solidFill>
              </a:rPr>
              <a:t>a date</a:t>
            </a:r>
            <a:endParaRPr sz="1400">
              <a:solidFill>
                <a:srgbClr val="CC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Roboto" panose="02000000000000000000"/>
              <a:buChar char="●"/>
            </a:pPr>
            <a:r>
              <a:rPr lang="en-GB" sz="1400" i="1">
                <a:solidFill>
                  <a:srgbClr val="CC0000"/>
                </a:solidFill>
              </a:rPr>
              <a:t>undefined</a:t>
            </a:r>
            <a:endParaRPr sz="1400" i="1">
              <a:solidFill>
                <a:srgbClr val="CC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parse &amp; stringify</a:t>
            </a:r>
            <a:endParaRPr lang="en-GB"/>
          </a:p>
        </p:txBody>
      </p:sp>
      <p:sp>
        <p:nvSpPr>
          <p:cNvPr id="211" name="Google Shape;211;p37"/>
          <p:cNvSpPr txBox="1"/>
          <p:nvPr>
            <p:ph type="body" idx="4294967295"/>
          </p:nvPr>
        </p:nvSpPr>
        <p:spPr>
          <a:xfrm>
            <a:off x="98250" y="741850"/>
            <a:ext cx="9045600" cy="4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Use the JavaScript function JSON.parse() to convert text into a JavaScript object:</a:t>
            </a:r>
            <a:endParaRPr sz="160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en-GB" sz="160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obj = JSON.parse(</a:t>
            </a:r>
            <a:r>
              <a:rPr lang="en-GB" sz="1600" b="1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'{ "name":"John", "age":30, "city":"New York"}'</a:t>
            </a:r>
            <a:r>
              <a:rPr lang="en-GB" sz="160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1600" b="1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Use the JavaScript function JSON.stringify() to convert it into a string.</a:t>
            </a:r>
            <a:endParaRPr sz="1600">
              <a:solidFill>
                <a:srgbClr val="000000"/>
              </a:solidFill>
            </a:endParaRPr>
          </a:p>
          <a:p>
            <a:pPr marL="0" marR="2667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600" b="1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en-GB" sz="160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myJSON = JSON.stringify(obj);</a:t>
            </a:r>
            <a:endParaRPr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Hypertext Transfer Protocol</a:t>
            </a:r>
            <a:endParaRPr lang="en-GB"/>
          </a:p>
        </p:txBody>
      </p:sp>
      <p:sp>
        <p:nvSpPr>
          <p:cNvPr id="79" name="Google Shape;79;p15"/>
          <p:cNvSpPr txBox="1"/>
          <p:nvPr>
            <p:ph type="body" idx="4294967295"/>
          </p:nvPr>
        </p:nvSpPr>
        <p:spPr>
          <a:xfrm>
            <a:off x="471900" y="741850"/>
            <a:ext cx="850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chemeClr val="dk2"/>
                </a:solidFill>
              </a:rPr>
              <a:t>HTTP</a:t>
            </a:r>
            <a:r>
              <a:rPr lang="en-GB" sz="2400">
                <a:solidFill>
                  <a:schemeClr val="dk2"/>
                </a:solidFill>
              </a:rPr>
              <a:t> is a protocol which allows the fetching of resources, such as HTML documents. It is the foundation of any data exchange on the Web and a client-server protocol, which means requests are initiated by the recipient, usually the Web browser. A complete document is reconstructed from the different sub-documents fetched, for instance text, layout description, images, videos, scripts, and more.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Hypertext Transfer Protocol</a:t>
            </a:r>
            <a:endParaRPr lang="en-GB"/>
          </a:p>
        </p:txBody>
      </p:sp>
      <p:sp>
        <p:nvSpPr>
          <p:cNvPr id="85" name="Google Shape;85;p16"/>
          <p:cNvSpPr txBox="1"/>
          <p:nvPr>
            <p:ph type="body" idx="4294967295"/>
          </p:nvPr>
        </p:nvSpPr>
        <p:spPr>
          <a:xfrm>
            <a:off x="471900" y="741850"/>
            <a:ext cx="850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61161" y="1052977"/>
            <a:ext cx="6221679" cy="3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Hypertext Transfer Protocol</a:t>
            </a:r>
            <a:endParaRPr lang="en-GB"/>
          </a:p>
        </p:txBody>
      </p:sp>
      <p:sp>
        <p:nvSpPr>
          <p:cNvPr id="92" name="Google Shape;92;p17"/>
          <p:cNvSpPr txBox="1"/>
          <p:nvPr>
            <p:ph type="body" idx="4294967295"/>
          </p:nvPr>
        </p:nvSpPr>
        <p:spPr>
          <a:xfrm>
            <a:off x="471900" y="741850"/>
            <a:ext cx="850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chemeClr val="dk2"/>
                </a:solidFill>
              </a:rPr>
              <a:t>Clients</a:t>
            </a:r>
            <a:r>
              <a:rPr lang="en-GB" sz="2400">
                <a:solidFill>
                  <a:schemeClr val="dk2"/>
                </a:solidFill>
              </a:rPr>
              <a:t> and </a:t>
            </a:r>
            <a:r>
              <a:rPr lang="en-GB" sz="2400" b="1">
                <a:solidFill>
                  <a:schemeClr val="dk2"/>
                </a:solidFill>
              </a:rPr>
              <a:t>servers</a:t>
            </a:r>
            <a:r>
              <a:rPr lang="en-GB" sz="2400">
                <a:solidFill>
                  <a:schemeClr val="dk2"/>
                </a:solidFill>
              </a:rPr>
              <a:t> communicate by exchanging individual messages (as opposed to a stream of data). The messages sent by the client, usually a Web browser, are called </a:t>
            </a:r>
            <a:r>
              <a:rPr lang="en-GB" sz="2400" b="1">
                <a:solidFill>
                  <a:schemeClr val="dk2"/>
                </a:solidFill>
              </a:rPr>
              <a:t>requests</a:t>
            </a:r>
            <a:r>
              <a:rPr lang="en-GB" sz="2400">
                <a:solidFill>
                  <a:schemeClr val="dk2"/>
                </a:solidFill>
              </a:rPr>
              <a:t> and the messages sent by the server as an answer are called </a:t>
            </a:r>
            <a:r>
              <a:rPr lang="en-GB" sz="2400" b="1">
                <a:solidFill>
                  <a:schemeClr val="dk2"/>
                </a:solidFill>
              </a:rPr>
              <a:t>responses</a:t>
            </a:r>
            <a:r>
              <a:rPr lang="en-GB" sz="2400">
                <a:solidFill>
                  <a:schemeClr val="dk2"/>
                </a:solidFill>
              </a:rPr>
              <a:t>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Hypertext Transfer Protocol</a:t>
            </a:r>
            <a:endParaRPr lang="en-GB"/>
          </a:p>
        </p:txBody>
      </p:sp>
      <p:sp>
        <p:nvSpPr>
          <p:cNvPr id="98" name="Google Shape;98;p18"/>
          <p:cNvSpPr txBox="1"/>
          <p:nvPr>
            <p:ph type="body" idx="4294967295"/>
          </p:nvPr>
        </p:nvSpPr>
        <p:spPr>
          <a:xfrm>
            <a:off x="471900" y="741850"/>
            <a:ext cx="850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GET / HTTP/1.1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Host: developer.mozilla.org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Accept-Language: fr</a:t>
            </a:r>
            <a:endParaRPr sz="1400">
              <a:solidFill>
                <a:srgbClr val="333333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HTTP/1.1 200 OK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Date: Sat, 09 Oct 2010 14:28:02 GMT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Server: Apache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Last-Modified: Tue, 01 Dec 2009 20:18:22 GMT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ETag: "51142bc1-7449-479b075b2891b"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Accept-Ranges: bytes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Content-Length: 29769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Content-Type: text/html</a:t>
            </a: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b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400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&lt;!DOCTYPE html... (here comes the 29769 bytes of the requested web page)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Request</a:t>
            </a:r>
            <a:endParaRPr lang="en-GB"/>
          </a:p>
        </p:txBody>
      </p:sp>
      <p:sp>
        <p:nvSpPr>
          <p:cNvPr id="104" name="Google Shape;104;p19"/>
          <p:cNvSpPr txBox="1"/>
          <p:nvPr>
            <p:ph type="body" idx="4294967295"/>
          </p:nvPr>
        </p:nvSpPr>
        <p:spPr>
          <a:xfrm>
            <a:off x="471900" y="741850"/>
            <a:ext cx="850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71588" y="971550"/>
            <a:ext cx="66008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Request methods</a:t>
            </a:r>
            <a:endParaRPr lang="en-GB"/>
          </a:p>
        </p:txBody>
      </p:sp>
      <p:sp>
        <p:nvSpPr>
          <p:cNvPr id="111" name="Google Shape;111;p20"/>
          <p:cNvSpPr txBox="1"/>
          <p:nvPr>
            <p:ph type="body" idx="4294967295"/>
          </p:nvPr>
        </p:nvSpPr>
        <p:spPr>
          <a:xfrm>
            <a:off x="471900" y="741850"/>
            <a:ext cx="850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GET</a:t>
            </a:r>
            <a:endParaRPr b="1"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 GET method is used to retrieve information from the given server using a given URI. Requests using GET should only retrieve data and should have no other effect on the data.</a:t>
            </a:r>
            <a:endParaRPr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POST</a:t>
            </a:r>
            <a:endParaRPr b="1"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>
                <a:solidFill>
                  <a:schemeClr val="dk2"/>
                </a:solidFill>
              </a:rPr>
              <a:t>A POST request is used to send data to the server, for example, customer information, file upload, etc. using HTML forms.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Response</a:t>
            </a:r>
            <a:endParaRPr lang="en-GB"/>
          </a:p>
        </p:txBody>
      </p:sp>
      <p:sp>
        <p:nvSpPr>
          <p:cNvPr id="117" name="Google Shape;117;p21"/>
          <p:cNvSpPr txBox="1"/>
          <p:nvPr>
            <p:ph type="body" idx="4294967295"/>
          </p:nvPr>
        </p:nvSpPr>
        <p:spPr>
          <a:xfrm>
            <a:off x="471900" y="741850"/>
            <a:ext cx="85056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9050" y="741850"/>
            <a:ext cx="6545900" cy="426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5052</Words>
  <Application>WPS Presentation</Application>
  <PresentationFormat/>
  <Paragraphs>161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Arial</vt:lpstr>
      <vt:lpstr>Roboto</vt:lpstr>
      <vt:lpstr>Verdana</vt:lpstr>
      <vt:lpstr>Microsoft YaHei</vt:lpstr>
      <vt:lpstr>Arial Unicode MS</vt:lpstr>
      <vt:lpstr>Courier New</vt:lpstr>
      <vt:lpstr>Material</vt:lpstr>
      <vt:lpstr>HTTP, JSON, AJAX</vt:lpstr>
      <vt:lpstr>Hypertext Transfer Protocol</vt:lpstr>
      <vt:lpstr>HTTP - Hypertext Transfer Protocol</vt:lpstr>
      <vt:lpstr>HTTP - Hypertext Transfer Protocol</vt:lpstr>
      <vt:lpstr>HTTP - Hypertext Transfer Protocol</vt:lpstr>
      <vt:lpstr>HTTP - Hypertext Transfer Protocol</vt:lpstr>
      <vt:lpstr>HTTP - Request</vt:lpstr>
      <vt:lpstr>HTTP - Request methods</vt:lpstr>
      <vt:lpstr>HTTP - Response</vt:lpstr>
      <vt:lpstr>HTTP - Response statuses</vt:lpstr>
      <vt:lpstr>HTTP</vt:lpstr>
      <vt:lpstr>Identifying resources on the Web</vt:lpstr>
      <vt:lpstr>URL</vt:lpstr>
      <vt:lpstr>URL</vt:lpstr>
      <vt:lpstr>AJAX</vt:lpstr>
      <vt:lpstr>What's AJAX?</vt:lpstr>
      <vt:lpstr>What's AJAX?</vt:lpstr>
      <vt:lpstr>JSON</vt:lpstr>
      <vt:lpstr>JSON</vt:lpstr>
      <vt:lpstr>JSON Syntax Rules</vt:lpstr>
      <vt:lpstr>JSON Syntax Rules</vt:lpstr>
      <vt:lpstr>JSON Data</vt:lpstr>
      <vt:lpstr>JSON Data</vt:lpstr>
      <vt:lpstr>JSON Values</vt:lpstr>
      <vt:lpstr>JSON parse &amp; stringify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HTTP, JSON, AJAX</dc:title>
  <dc:creator/>
  <cp:lastModifiedBy>electus</cp:lastModifiedBy>
  <cp:revision>2</cp:revision>
  <dcterms:created xsi:type="dcterms:W3CDTF">2019-09-16T13:20:54Z</dcterms:created>
  <dcterms:modified xsi:type="dcterms:W3CDTF">2019-09-16T13:21:16Z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