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7" r:id="rId3"/>
    <p:sldId id="260" r:id="rId4"/>
    <p:sldId id="263" r:id="rId5"/>
    <p:sldId id="280" r:id="rId6"/>
    <p:sldId id="274" r:id="rId7"/>
    <p:sldId id="279" r:id="rId8"/>
    <p:sldId id="276" r:id="rId9"/>
    <p:sldId id="275" r:id="rId10"/>
    <p:sldId id="287" r:id="rId11"/>
    <p:sldId id="288" r:id="rId1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980C"/>
    <a:srgbClr val="912789"/>
    <a:srgbClr val="E75021"/>
    <a:srgbClr val="D3222A"/>
    <a:srgbClr val="F5AF39"/>
    <a:srgbClr val="4B3737"/>
    <a:srgbClr val="332525"/>
    <a:srgbClr val="1F1717"/>
    <a:srgbClr val="0D949D"/>
    <a:srgbClr val="FEB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96" y="60"/>
      </p:cViewPr>
      <p:guideLst>
        <p:guide orient="horz" pos="1743"/>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a:sym typeface="+mn-ea"/>
              </a:rPr>
              <a:t>Click to edit Master text style</a:t>
            </a:r>
            <a:endParaRPr lang="zh-CN" altLang="en-US" sz="1200"/>
          </a:p>
          <a:p>
            <a:pPr lvl="1"/>
            <a:r>
              <a:rPr lang="zh-CN" altLang="en-US" sz="1200">
                <a:sym typeface="+mn-ea"/>
              </a:rPr>
              <a:t>Second level</a:t>
            </a:r>
            <a:endParaRPr lang="zh-CN" altLang="en-US" sz="1200"/>
          </a:p>
          <a:p>
            <a:pPr lvl="2"/>
            <a:r>
              <a:rPr lang="zh-CN" altLang="en-US" sz="1200">
                <a:sym typeface="+mn-ea"/>
              </a:rPr>
              <a:t>Third level</a:t>
            </a:r>
            <a:endParaRPr lang="zh-CN" altLang="en-US" sz="1200"/>
          </a:p>
          <a:p>
            <a:pPr lvl="3"/>
            <a:r>
              <a:rPr lang="zh-CN" altLang="en-US" sz="1200">
                <a:sym typeface="+mn-ea"/>
              </a:rPr>
              <a:t>Fourth level</a:t>
            </a:r>
            <a:endParaRPr lang="zh-CN" altLang="en-US" sz="1200"/>
          </a:p>
          <a:p>
            <a:pPr lvl="4"/>
            <a:r>
              <a:rPr lang="zh-CN" altLang="en-US" sz="120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Click to edit Master title style</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Click to edit Master title style</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Click to edit Master title style</a:t>
            </a:r>
            <a:endParaRPr lang="zh-CN" altLang="en-US"/>
          </a:p>
        </p:txBody>
      </p:sp>
      <p:sp>
        <p:nvSpPr>
          <p:cNvPr id="3" name="内容占位符 2"/>
          <p:cNvSpPr>
            <a:spLocks noGrp="1"/>
          </p:cNvSpPr>
          <p:nvPr>
            <p:ph idx="1" hasCustomPrompt="1"/>
          </p:nvPr>
        </p:nvSpPr>
        <p:spPr/>
        <p:txBody>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Click to edit Master title style</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967355" y="29210"/>
            <a:ext cx="3209290" cy="866140"/>
          </a:xfrm>
          <a:prstGeom prst="rect">
            <a:avLst/>
          </a:prstGeom>
          <a:effectLst/>
        </p:spPr>
        <p:txBody>
          <a:bodyPr wrap="square" lIns="51435" tIns="25718" rIns="51435" bIns="25718">
            <a:spAutoFit/>
          </a:bodyPr>
          <a:lstStyle/>
          <a:p>
            <a:pPr algn="ctr"/>
            <a:r>
              <a:rPr lang="en-GB" altLang="en-US" sz="4500" b="1" dirty="0">
                <a:solidFill>
                  <a:srgbClr val="0070C0"/>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Dev</a:t>
            </a:r>
            <a:r>
              <a:rPr lang="en-GB" altLang="en-US" sz="4500" b="1" dirty="0">
                <a:solidFill>
                  <a:srgbClr val="FEB024"/>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Ops</a:t>
            </a:r>
            <a:endParaRPr lang="en-GB" altLang="en-US" sz="4500" b="1" dirty="0">
              <a:solidFill>
                <a:srgbClr val="FEB024"/>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endParaRPr>
          </a:p>
          <a:p>
            <a:pPr algn="ctr"/>
            <a:r>
              <a:rPr lang="en-GB" altLang="zh-CN" sz="800" b="1" dirty="0">
                <a:solidFill>
                  <a:schemeClr val="tx1"/>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rPr>
              <a:t>Concepts</a:t>
            </a:r>
            <a:endParaRPr lang="en-GB" altLang="zh-CN" sz="800" b="1" dirty="0">
              <a:solidFill>
                <a:schemeClr val="tx1"/>
              </a:solidFill>
              <a:effectLst>
                <a:outerShdw blurRad="38100" dist="38100" dir="2700000" algn="tl">
                  <a:srgbClr val="000000">
                    <a:alpha val="43137"/>
                  </a:srgbClr>
                </a:outerShdw>
              </a:effectLst>
              <a:latin typeface="Fira Code Medium" panose="020B0809050000020004" charset="0"/>
              <a:ea typeface="Microsoft YaHei" panose="020B0503020204020204" pitchFamily="34" charset="-122"/>
              <a:cs typeface="Fira Code Medium" panose="020B0809050000020004" charset="0"/>
            </a:endParaRPr>
          </a:p>
        </p:txBody>
      </p:sp>
      <p:sp>
        <p:nvSpPr>
          <p:cNvPr id="40" name="矩形 39"/>
          <p:cNvSpPr/>
          <p:nvPr/>
        </p:nvSpPr>
        <p:spPr>
          <a:xfrm>
            <a:off x="3634740" y="1090930"/>
            <a:ext cx="1951990" cy="127635"/>
          </a:xfrm>
          <a:prstGeom prst="rect">
            <a:avLst/>
          </a:prstGeom>
          <a:effectLst/>
        </p:spPr>
        <p:txBody>
          <a:bodyPr wrap="square" lIns="51435" tIns="25718" rIns="51435" bIns="25718">
            <a:spAutoFit/>
          </a:bodyPr>
          <a:lstStyle/>
          <a:p>
            <a:pPr algn="ctr"/>
            <a:r>
              <a:rPr lang="en-GB" altLang="en-US" sz="500" dirty="0">
                <a:solidFill>
                  <a:schemeClr val="tx1">
                    <a:lumMod val="50000"/>
                    <a:lumOff val="50000"/>
                  </a:schemeClr>
                </a:solidFill>
                <a:latin typeface="Microsoft YaHei" panose="020B0503020204020204" pitchFamily="34" charset="-122"/>
                <a:ea typeface="Microsoft YaHei" panose="020B0503020204020204" pitchFamily="34" charset="-122"/>
              </a:rPr>
              <a:t>https://github.com/Rebiss/Presentation</a:t>
            </a:r>
            <a:endParaRPr lang="en-GB" altLang="en-US" sz="5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pic>
        <p:nvPicPr>
          <p:cNvPr id="3" name="Picture 2" descr="devops"/>
          <p:cNvPicPr>
            <a:picLocks noChangeAspect="1"/>
          </p:cNvPicPr>
          <p:nvPr/>
        </p:nvPicPr>
        <p:blipFill>
          <a:blip r:embed="rId1"/>
          <a:stretch>
            <a:fillRect/>
          </a:stretch>
        </p:blipFill>
        <p:spPr>
          <a:xfrm>
            <a:off x="1036320" y="1218565"/>
            <a:ext cx="7197090" cy="3846830"/>
          </a:xfrm>
          <a:prstGeom prst="rect">
            <a:avLst/>
          </a:prstGeom>
        </p:spPr>
      </p:pic>
      <p:sp>
        <p:nvSpPr>
          <p:cNvPr id="7" name="Text Box 6"/>
          <p:cNvSpPr txBox="1"/>
          <p:nvPr/>
        </p:nvSpPr>
        <p:spPr>
          <a:xfrm>
            <a:off x="2613660" y="861060"/>
            <a:ext cx="3917315" cy="229870"/>
          </a:xfrm>
          <a:prstGeom prst="rect">
            <a:avLst/>
          </a:prstGeom>
          <a:noFill/>
        </p:spPr>
        <p:txBody>
          <a:bodyPr wrap="square" rtlCol="0" anchor="t">
            <a:spAutoFit/>
          </a:bodyPr>
          <a:p>
            <a:pPr algn="ctr"/>
            <a:r>
              <a:rPr lang="en-GB" altLang="en-US" sz="9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 Andranik Barseghyan</a:t>
            </a:r>
            <a:endParaRPr lang="en-GB" altLang="en-US" sz="9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730" y="-5715"/>
            <a:ext cx="9060180" cy="5181600"/>
            <a:chOff x="-7783" y="405908"/>
            <a:chExt cx="9151783" cy="4374217"/>
          </a:xfrm>
        </p:grpSpPr>
        <p:sp>
          <p:nvSpPr>
            <p:cNvPr id="9" name="等腰三角形 8"/>
            <p:cNvSpPr/>
            <p:nvPr/>
          </p:nvSpPr>
          <p:spPr>
            <a:xfrm flipV="1">
              <a:off x="4593432" y="405908"/>
              <a:ext cx="4226213" cy="2165842"/>
            </a:xfrm>
            <a:prstGeom prst="triangle">
              <a:avLst/>
            </a:prstGeom>
            <a:solidFill>
              <a:srgbClr val="EC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335117" y="2614283"/>
              <a:ext cx="4226213" cy="2165842"/>
            </a:xfrm>
            <a:prstGeom prst="triangle">
              <a:avLst/>
            </a:prstGeom>
            <a:solidFill>
              <a:srgbClr val="D91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783" y="602506"/>
              <a:ext cx="2325401" cy="3969000"/>
              <a:chOff x="0" y="916750"/>
              <a:chExt cx="3057525" cy="5024499"/>
            </a:xfrm>
          </p:grpSpPr>
          <p:sp>
            <p:nvSpPr>
              <p:cNvPr id="26" name="梯形 25"/>
              <p:cNvSpPr/>
              <p:nvPr/>
            </p:nvSpPr>
            <p:spPr>
              <a:xfrm rot="16200000">
                <a:off x="-2270959" y="3187710"/>
                <a:ext cx="5024498" cy="482579"/>
              </a:xfrm>
              <a:prstGeom prst="trapezoid">
                <a:avLst>
                  <a:gd name="adj" fmla="val 97280"/>
                </a:avLst>
              </a:prstGeom>
              <a:solidFill>
                <a:srgbClr val="25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flipV="1">
                <a:off x="-742197" y="2141526"/>
                <a:ext cx="5024498" cy="2574946"/>
              </a:xfrm>
              <a:prstGeom prst="triangle">
                <a:avLst/>
              </a:prstGeom>
              <a:solidFill>
                <a:srgbClr val="139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flipH="1">
              <a:off x="6818599" y="637225"/>
              <a:ext cx="2325401" cy="3942000"/>
              <a:chOff x="0" y="916750"/>
              <a:chExt cx="3057525" cy="5024499"/>
            </a:xfrm>
          </p:grpSpPr>
          <p:sp>
            <p:nvSpPr>
              <p:cNvPr id="30" name="梯形 29"/>
              <p:cNvSpPr/>
              <p:nvPr/>
            </p:nvSpPr>
            <p:spPr>
              <a:xfrm rot="16200000">
                <a:off x="-2270959" y="3187710"/>
                <a:ext cx="5024498" cy="482579"/>
              </a:xfrm>
              <a:prstGeom prst="trapezoid">
                <a:avLst>
                  <a:gd name="adj" fmla="val 97280"/>
                </a:avLst>
              </a:prstGeom>
              <a:solidFill>
                <a:srgbClr val="25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flipV="1">
                <a:off x="-742197" y="2141526"/>
                <a:ext cx="5024498" cy="2574946"/>
              </a:xfrm>
              <a:prstGeom prst="triangle">
                <a:avLst/>
              </a:prstGeom>
              <a:solidFill>
                <a:srgbClr val="139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菱形 5"/>
            <p:cNvSpPr/>
            <p:nvPr/>
          </p:nvSpPr>
          <p:spPr>
            <a:xfrm>
              <a:off x="2537963" y="548383"/>
              <a:ext cx="4046733" cy="4046733"/>
            </a:xfrm>
            <a:prstGeom prst="diamond">
              <a:avLst/>
            </a:prstGeom>
            <a:solidFill>
              <a:srgbClr val="F5AF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grpSp>
      <p:sp>
        <p:nvSpPr>
          <p:cNvPr id="2" name="矩形 1"/>
          <p:cNvSpPr/>
          <p:nvPr/>
        </p:nvSpPr>
        <p:spPr>
          <a:xfrm>
            <a:off x="76835" y="2114550"/>
            <a:ext cx="9108440" cy="977900"/>
          </a:xfrm>
          <a:prstGeom prst="rect">
            <a:avLst/>
          </a:prstGeom>
          <a:solidFill>
            <a:srgbClr val="4B373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555343" y="2144174"/>
            <a:ext cx="4033284"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rPr>
              <a:t>THANK YOU</a:t>
            </a:r>
            <a:endParaRPr lang="zh-CN" altLang="en-US" sz="4800" b="1"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3078480" cy="526415"/>
          </a:xfrm>
          <a:prstGeom prst="rect">
            <a:avLst/>
          </a:prstGeom>
          <a:noFill/>
        </p:spPr>
        <p:txBody>
          <a:bodyPr wrap="none" lIns="34290" tIns="17145" rIns="34290" bIns="17145" rtlCol="0">
            <a:spAutoFit/>
          </a:bodyPr>
          <a:lstStyle/>
          <a:p>
            <a:pPr defTabSz="913765"/>
            <a:r>
              <a:rPr lang="en-GB" altLang="en-US" sz="3200" b="1"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rPr>
              <a:t>Introduction</a:t>
            </a:r>
            <a:endParaRPr lang="en-GB" altLang="en-US" sz="3200" b="1" dirty="0">
              <a:solidFill>
                <a:schemeClr val="accent1"/>
              </a:solidFill>
              <a:effectLst>
                <a:outerShdw blurRad="38100" dist="25400" dir="5400000" algn="ctr" rotWithShape="0">
                  <a:srgbClr val="6E747A">
                    <a:alpha val="43000"/>
                  </a:srgb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50850" y="1423035"/>
            <a:ext cx="8232775" cy="1149350"/>
          </a:xfrm>
          <a:prstGeom prst="rect">
            <a:avLst/>
          </a:prstGeom>
          <a:noFill/>
        </p:spPr>
        <p:txBody>
          <a:bodyPr wrap="square" rIns="108000" bIns="27000" numCol="1" spcCol="360000" rtlCol="0">
            <a:spAutoFit/>
          </a:bodyPr>
          <a:lstStyle/>
          <a:p>
            <a:pPr algn="ctr"/>
            <a:r>
              <a:rPr lang="id-ID" b="1" dirty="0">
                <a:solidFill>
                  <a:schemeClr val="accent5"/>
                </a:solidFill>
                <a:latin typeface="Microsoft YaHei" panose="020B0503020204020204" pitchFamily="34" charset="-122"/>
                <a:ea typeface="Microsoft YaHei" panose="020B0503020204020204" pitchFamily="34" charset="-122"/>
              </a:rPr>
              <a:t>Dev</a:t>
            </a:r>
            <a:r>
              <a:rPr lang="id-ID" b="1" dirty="0">
                <a:solidFill>
                  <a:schemeClr val="accent2"/>
                </a:solidFill>
                <a:latin typeface="Microsoft YaHei" panose="020B0503020204020204" pitchFamily="34" charset="-122"/>
                <a:ea typeface="Microsoft YaHei" panose="020B0503020204020204" pitchFamily="34" charset="-122"/>
              </a:rPr>
              <a:t>Ops</a:t>
            </a:r>
            <a:r>
              <a:rPr lang="id-ID" dirty="0">
                <a:solidFill>
                  <a:schemeClr val="tx1"/>
                </a:solidFill>
                <a:latin typeface="Microsoft YaHei" panose="020B0503020204020204" pitchFamily="34" charset="-122"/>
                <a:ea typeface="Microsoft YaHei" panose="020B0503020204020204" pitchFamily="34" charset="-122"/>
              </a:rPr>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 This speed enables organizations to better serve their customers and compete more effectively in the market.</a:t>
            </a:r>
            <a:endParaRPr lang="id-ID" dirty="0">
              <a:solidFill>
                <a:schemeClr val="tx1"/>
              </a:solidFill>
              <a:latin typeface="Microsoft YaHei" panose="020B0503020204020204" pitchFamily="34" charset="-122"/>
              <a:ea typeface="Microsoft YaHei" panose="020B0503020204020204" pitchFamily="34" charset="-122"/>
            </a:endParaRPr>
          </a:p>
        </p:txBody>
      </p:sp>
      <p:sp>
        <p:nvSpPr>
          <p:cNvPr id="28" name="TextBox 27"/>
          <p:cNvSpPr txBox="1"/>
          <p:nvPr/>
        </p:nvSpPr>
        <p:spPr>
          <a:xfrm>
            <a:off x="2228524" y="4215501"/>
            <a:ext cx="4843475" cy="373512"/>
          </a:xfrm>
          <a:prstGeom prst="rect">
            <a:avLst/>
          </a:prstGeom>
          <a:noFill/>
        </p:spPr>
        <p:txBody>
          <a:bodyPr wrap="square" rIns="108000" bIns="27000" numCol="1" spcCol="360000" rtlCol="0">
            <a:spAutoFit/>
          </a:bodyPr>
          <a:lstStyle/>
          <a:p>
            <a:pPr algn="ctr"/>
            <a:endParaRPr lang="id-ID" sz="900" dirty="0">
              <a:solidFill>
                <a:srgbClr val="332525"/>
              </a:solidFill>
              <a:ea typeface="Roboto" panose="02000000000000000000" pitchFamily="2" charset="0"/>
            </a:endParaRPr>
          </a:p>
          <a:p>
            <a:pPr algn="ctr"/>
            <a:r>
              <a:rPr lang="id-ID" sz="1050" dirty="0">
                <a:solidFill>
                  <a:srgbClr val="332525"/>
                </a:solidFill>
                <a:ea typeface="Roboto" panose="02000000000000000000" pitchFamily="2" charset="0"/>
              </a:rPr>
              <a:t>General Manager</a:t>
            </a:r>
            <a:endParaRPr lang="id-ID" sz="1050" dirty="0">
              <a:solidFill>
                <a:srgbClr val="332525"/>
              </a:solidFill>
              <a:ea typeface="Roboto" panose="02000000000000000000" pitchFamily="2" charset="0"/>
            </a:endParaRPr>
          </a:p>
        </p:txBody>
      </p:sp>
      <p:pic>
        <p:nvPicPr>
          <p:cNvPr id="2" name="Picture 1" descr="DevOps_feedback-diagram.ff668bfc299abada00b2dcbdc9ce2389bd3dce3f"/>
          <p:cNvPicPr>
            <a:picLocks noChangeAspect="1"/>
          </p:cNvPicPr>
          <p:nvPr/>
        </p:nvPicPr>
        <p:blipFill>
          <a:blip r:embed="rId1"/>
          <a:stretch>
            <a:fillRect/>
          </a:stretch>
        </p:blipFill>
        <p:spPr>
          <a:xfrm>
            <a:off x="564515" y="2656840"/>
            <a:ext cx="8372475" cy="1697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0D94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Content Placeholder 7"/>
          <p:cNvSpPr txBox="1">
            <a:spLocks noChangeAspect="1"/>
          </p:cNvSpPr>
          <p:nvPr/>
        </p:nvSpPr>
        <p:spPr>
          <a:xfrm>
            <a:off x="5290185" y="3558540"/>
            <a:ext cx="1764665" cy="110045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80000"/>
              </a:lnSpc>
              <a:buFont typeface="Arial" panose="020B0604020202020204" pitchFamily="34" charset="0"/>
              <a:buNone/>
            </a:pPr>
            <a:r>
              <a:rPr lang="en-GB" sz="1200" b="1" dirty="0">
                <a:solidFill>
                  <a:srgbClr val="332525"/>
                </a:solidFill>
                <a:ea typeface="Roboto" panose="02000000000000000000" pitchFamily="2" charset="0"/>
              </a:rPr>
              <a:t>DevOps </a:t>
            </a:r>
            <a:r>
              <a:rPr lang="en-GB" sz="1200" dirty="0">
                <a:solidFill>
                  <a:srgbClr val="332525"/>
                </a:solidFill>
                <a:ea typeface="Roboto" panose="02000000000000000000" pitchFamily="2" charset="0"/>
              </a:rPr>
              <a:t>is the practice of operations and development engineers participating together in the entire service the development process to production support.</a:t>
            </a:r>
            <a:endParaRPr lang="en-GB" sz="1200" dirty="0">
              <a:solidFill>
                <a:srgbClr val="332525"/>
              </a:solidFill>
              <a:ea typeface="Roboto" panose="02000000000000000000" pitchFamily="2" charset="0"/>
            </a:endParaRPr>
          </a:p>
        </p:txBody>
      </p:sp>
      <p:sp>
        <p:nvSpPr>
          <p:cNvPr id="38" name="Content Placeholder 7"/>
          <p:cNvSpPr txBox="1">
            <a:spLocks noChangeAspect="1"/>
          </p:cNvSpPr>
          <p:nvPr/>
        </p:nvSpPr>
        <p:spPr>
          <a:xfrm>
            <a:off x="5876925" y="579120"/>
            <a:ext cx="2306955" cy="65849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80000"/>
              </a:lnSpc>
              <a:buFont typeface="Arial" panose="020B0604020202020204" pitchFamily="34" charset="0"/>
              <a:buNone/>
            </a:pPr>
            <a:r>
              <a:rPr lang="en-GB" sz="1200" b="1" dirty="0">
                <a:solidFill>
                  <a:srgbClr val="332525"/>
                </a:solidFill>
                <a:ea typeface="Roboto" panose="02000000000000000000" pitchFamily="2" charset="0"/>
              </a:rPr>
              <a:t>DevOps</a:t>
            </a:r>
            <a:r>
              <a:rPr lang="en-GB" sz="1200" dirty="0">
                <a:solidFill>
                  <a:srgbClr val="332525"/>
                </a:solidFill>
                <a:ea typeface="Roboto" panose="02000000000000000000" pitchFamily="2" charset="0"/>
              </a:rPr>
              <a:t> is software development methodology that combines software development with information technology operations.</a:t>
            </a:r>
            <a:endParaRPr lang="en-GB" sz="1200" dirty="0">
              <a:solidFill>
                <a:srgbClr val="332525"/>
              </a:solidFill>
              <a:ea typeface="Roboto" panose="02000000000000000000" pitchFamily="2" charset="0"/>
            </a:endParaRPr>
          </a:p>
        </p:txBody>
      </p:sp>
      <p:sp>
        <p:nvSpPr>
          <p:cNvPr id="40" name="Content Placeholder 7"/>
          <p:cNvSpPr txBox="1">
            <a:spLocks noChangeAspect="1"/>
          </p:cNvSpPr>
          <p:nvPr/>
        </p:nvSpPr>
        <p:spPr>
          <a:xfrm>
            <a:off x="7320280" y="1530350"/>
            <a:ext cx="1740535" cy="805815"/>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80000"/>
              </a:lnSpc>
              <a:buFont typeface="Arial" panose="020B0604020202020204" pitchFamily="34" charset="0"/>
              <a:buNone/>
            </a:pPr>
            <a:r>
              <a:rPr lang="en-GB" sz="1200" b="1" dirty="0">
                <a:solidFill>
                  <a:srgbClr val="332525"/>
                </a:solidFill>
                <a:ea typeface="Roboto" panose="02000000000000000000" pitchFamily="2" charset="0"/>
              </a:rPr>
              <a:t>DevOps </a:t>
            </a:r>
            <a:r>
              <a:rPr lang="en-GB" sz="1200" dirty="0">
                <a:solidFill>
                  <a:srgbClr val="332525"/>
                </a:solidFill>
                <a:ea typeface="Roboto" panose="02000000000000000000" pitchFamily="2" charset="0"/>
              </a:rPr>
              <a:t>is the union of people, process, and products to enable continuous delivery of value to our end users.</a:t>
            </a:r>
            <a:endParaRPr lang="en-GB" sz="1200" dirty="0">
              <a:solidFill>
                <a:srgbClr val="332525"/>
              </a:solidFill>
              <a:ea typeface="Roboto" panose="02000000000000000000" pitchFamily="2" charset="0"/>
            </a:endParaRPr>
          </a:p>
        </p:txBody>
      </p:sp>
      <p:sp>
        <p:nvSpPr>
          <p:cNvPr id="41" name="TextBox 40"/>
          <p:cNvSpPr txBox="1"/>
          <p:nvPr/>
        </p:nvSpPr>
        <p:spPr>
          <a:xfrm>
            <a:off x="67945" y="2653030"/>
            <a:ext cx="4450715" cy="1457325"/>
          </a:xfrm>
          <a:prstGeom prst="rect">
            <a:avLst/>
          </a:prstGeom>
          <a:noFill/>
        </p:spPr>
        <p:txBody>
          <a:bodyPr wrap="square" rIns="108000" bIns="27000" numCol="1" spcCol="360000">
            <a:spAutoFit/>
          </a:bodyPr>
          <a:lstStyle/>
          <a:p>
            <a:pPr algn="ctr">
              <a:lnSpc>
                <a:spcPct val="150000"/>
              </a:lnSpc>
              <a:defRPr/>
            </a:pPr>
            <a:r>
              <a:rPr lang="id-ID" sz="1200" dirty="0">
                <a:latin typeface="Microsoft YaHei" panose="020B0503020204020204" pitchFamily="34" charset="-122"/>
                <a:ea typeface="Microsoft YaHei" panose="020B0503020204020204" pitchFamily="34" charset="-122"/>
              </a:rPr>
              <a:t>DevOps is a set of practices that combines software development (Dev) and information-technology operations (Ops) which aims to shorten the systems development life cycle and provide continuous delivery with high software quality.</a:t>
            </a:r>
            <a:endParaRPr lang="id-ID" sz="1200" dirty="0">
              <a:latin typeface="Microsoft YaHei" panose="020B0503020204020204" pitchFamily="34" charset="-122"/>
              <a:ea typeface="Microsoft YaHei" panose="020B0503020204020204" pitchFamily="34" charset="-122"/>
            </a:endParaRPr>
          </a:p>
        </p:txBody>
      </p:sp>
      <p:pic>
        <p:nvPicPr>
          <p:cNvPr id="2" name="Picture 1" descr="092917_0812_DevOpsTrain1"/>
          <p:cNvPicPr>
            <a:picLocks noChangeAspect="1"/>
          </p:cNvPicPr>
          <p:nvPr/>
        </p:nvPicPr>
        <p:blipFill>
          <a:blip r:embed="rId1"/>
          <a:stretch>
            <a:fillRect/>
          </a:stretch>
        </p:blipFill>
        <p:spPr>
          <a:xfrm>
            <a:off x="67945" y="32385"/>
            <a:ext cx="4450715" cy="2462530"/>
          </a:xfrm>
          <a:prstGeom prst="rect">
            <a:avLst/>
          </a:prstGeom>
        </p:spPr>
      </p:pic>
      <p:pic>
        <p:nvPicPr>
          <p:cNvPr id="9" name="Picture 8" descr="project-management@2"/>
          <p:cNvPicPr>
            <a:picLocks noChangeAspect="1"/>
          </p:cNvPicPr>
          <p:nvPr/>
        </p:nvPicPr>
        <p:blipFill>
          <a:blip r:embed="rId2"/>
          <a:stretch>
            <a:fillRect/>
          </a:stretch>
        </p:blipFill>
        <p:spPr>
          <a:xfrm>
            <a:off x="5750560" y="1315085"/>
            <a:ext cx="2312670" cy="224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735330" cy="387985"/>
          </a:xfrm>
          <a:prstGeom prst="rect">
            <a:avLst/>
          </a:prstGeom>
          <a:noFill/>
        </p:spPr>
        <p:txBody>
          <a:bodyPr wrap="none" lIns="34290" tIns="17145" rIns="34290" bIns="17145" rtlCol="0">
            <a:spAutoFit/>
          </a:bodyPr>
          <a:lstStyle/>
          <a:p>
            <a:pPr defTabSz="913765"/>
            <a:r>
              <a:rPr lang="en-GB" altLang="en-US" sz="23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cs typeface="Lato Regular"/>
              </a:rPr>
              <a:t>Goal</a:t>
            </a:r>
            <a:endParaRPr lang="en-GB" altLang="en-US" sz="23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cs typeface="Lato Regular"/>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29305" y="1206099"/>
            <a:ext cx="3891666" cy="3401957"/>
            <a:chOff x="-42201" y="1203598"/>
            <a:chExt cx="5238708" cy="4579494"/>
          </a:xfrm>
        </p:grpSpPr>
        <p:grpSp>
          <p:nvGrpSpPr>
            <p:cNvPr id="79" name="Group 26"/>
            <p:cNvGrpSpPr/>
            <p:nvPr/>
          </p:nvGrpSpPr>
          <p:grpSpPr>
            <a:xfrm flipH="1">
              <a:off x="-42201" y="1203598"/>
              <a:ext cx="5238708" cy="4579494"/>
              <a:chOff x="6972219" y="1915145"/>
              <a:chExt cx="5349685" cy="6105993"/>
            </a:xfrm>
          </p:grpSpPr>
          <p:sp>
            <p:nvSpPr>
              <p:cNvPr id="99" name="Rectangle 28"/>
              <p:cNvSpPr/>
              <p:nvPr/>
            </p:nvSpPr>
            <p:spPr>
              <a:xfrm>
                <a:off x="9023076" y="3338159"/>
                <a:ext cx="3292589" cy="1246850"/>
              </a:xfrm>
              <a:prstGeom prst="rect">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bg1"/>
                  </a:solidFill>
                </a:endParaRPr>
              </a:p>
            </p:txBody>
          </p:sp>
          <p:sp>
            <p:nvSpPr>
              <p:cNvPr id="100" name="Rectangle 29"/>
              <p:cNvSpPr/>
              <p:nvPr/>
            </p:nvSpPr>
            <p:spPr>
              <a:xfrm>
                <a:off x="9037709" y="4528684"/>
                <a:ext cx="3274449" cy="1246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id-ID" sz="1350">
                  <a:solidFill>
                    <a:schemeClr val="bg1"/>
                  </a:solidFill>
                </a:endParaRPr>
              </a:p>
            </p:txBody>
          </p:sp>
          <p:sp>
            <p:nvSpPr>
              <p:cNvPr id="101" name="Rectangle 30"/>
              <p:cNvSpPr/>
              <p:nvPr/>
            </p:nvSpPr>
            <p:spPr>
              <a:xfrm>
                <a:off x="9023074" y="5693634"/>
                <a:ext cx="3298830" cy="232750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sz="1350">
                  <a:solidFill>
                    <a:schemeClr val="bg1"/>
                  </a:solidFill>
                </a:endParaRPr>
              </a:p>
            </p:txBody>
          </p:sp>
          <p:sp>
            <p:nvSpPr>
              <p:cNvPr id="102" name="Rectangle 31"/>
              <p:cNvSpPr/>
              <p:nvPr/>
            </p:nvSpPr>
            <p:spPr>
              <a:xfrm>
                <a:off x="8981719" y="2101517"/>
                <a:ext cx="3330439" cy="1246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sz="1350">
                  <a:solidFill>
                    <a:schemeClr val="bg1"/>
                  </a:solidFill>
                </a:endParaRPr>
              </a:p>
            </p:txBody>
          </p:sp>
          <p:sp>
            <p:nvSpPr>
              <p:cNvPr id="103" name="Freeform 32"/>
              <p:cNvSpPr>
                <a:spLocks noChangeAspect="1"/>
              </p:cNvSpPr>
              <p:nvPr/>
            </p:nvSpPr>
            <p:spPr bwMode="auto">
              <a:xfrm>
                <a:off x="8097490" y="5696441"/>
                <a:ext cx="2625605" cy="2324697"/>
              </a:xfrm>
              <a:custGeom>
                <a:avLst/>
                <a:gdLst>
                  <a:gd name="T0" fmla="*/ 465 w 641"/>
                  <a:gd name="T1" fmla="*/ 0 h 284"/>
                  <a:gd name="T2" fmla="*/ 641 w 641"/>
                  <a:gd name="T3" fmla="*/ 284 h 284"/>
                  <a:gd name="T4" fmla="*/ 4 w 641"/>
                  <a:gd name="T5" fmla="*/ 284 h 284"/>
                  <a:gd name="T6" fmla="*/ 37 w 641"/>
                  <a:gd name="T7" fmla="*/ 70 h 284"/>
                  <a:gd name="T8" fmla="*/ 0 w 641"/>
                  <a:gd name="T9" fmla="*/ 0 h 284"/>
                  <a:gd name="T10" fmla="*/ 465 w 641"/>
                  <a:gd name="T11" fmla="*/ 0 h 284"/>
                </a:gdLst>
                <a:ahLst/>
                <a:cxnLst>
                  <a:cxn ang="0">
                    <a:pos x="T0" y="T1"/>
                  </a:cxn>
                  <a:cxn ang="0">
                    <a:pos x="T2" y="T3"/>
                  </a:cxn>
                  <a:cxn ang="0">
                    <a:pos x="T4" y="T5"/>
                  </a:cxn>
                  <a:cxn ang="0">
                    <a:pos x="T6" y="T7"/>
                  </a:cxn>
                  <a:cxn ang="0">
                    <a:pos x="T8" y="T9"/>
                  </a:cxn>
                  <a:cxn ang="0">
                    <a:pos x="T10" y="T11"/>
                  </a:cxn>
                </a:cxnLst>
                <a:rect l="0" t="0" r="r" b="b"/>
                <a:pathLst>
                  <a:path w="641" h="284">
                    <a:moveTo>
                      <a:pt x="465" y="0"/>
                    </a:moveTo>
                    <a:cubicBezTo>
                      <a:pt x="511" y="135"/>
                      <a:pt x="613" y="217"/>
                      <a:pt x="641" y="284"/>
                    </a:cubicBezTo>
                    <a:cubicBezTo>
                      <a:pt x="4" y="284"/>
                      <a:pt x="4" y="284"/>
                      <a:pt x="4" y="284"/>
                    </a:cubicBezTo>
                    <a:cubicBezTo>
                      <a:pt x="23" y="214"/>
                      <a:pt x="63" y="151"/>
                      <a:pt x="37" y="70"/>
                    </a:cubicBezTo>
                    <a:cubicBezTo>
                      <a:pt x="28" y="40"/>
                      <a:pt x="15" y="17"/>
                      <a:pt x="0" y="0"/>
                    </a:cubicBezTo>
                    <a:lnTo>
                      <a:pt x="465" y="0"/>
                    </a:lnTo>
                    <a:close/>
                  </a:path>
                </a:pathLst>
              </a:custGeom>
            </p:spPr>
            <p:style>
              <a:lnRef idx="1">
                <a:schemeClr val="accent6"/>
              </a:lnRef>
              <a:fillRef idx="2">
                <a:schemeClr val="accent6"/>
              </a:fillRef>
              <a:effectRef idx="1">
                <a:schemeClr val="accent6"/>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sp>
            <p:nvSpPr>
              <p:cNvPr id="104" name="Freeform 33"/>
              <p:cNvSpPr>
                <a:spLocks noChangeAspect="1"/>
              </p:cNvSpPr>
              <p:nvPr/>
            </p:nvSpPr>
            <p:spPr bwMode="auto">
              <a:xfrm>
                <a:off x="7331636" y="1915145"/>
                <a:ext cx="3076745" cy="1445033"/>
              </a:xfrm>
              <a:custGeom>
                <a:avLst/>
                <a:gdLst>
                  <a:gd name="T0" fmla="*/ 0 w 751"/>
                  <a:gd name="T1" fmla="*/ 353 h 353"/>
                  <a:gd name="T2" fmla="*/ 57 w 751"/>
                  <a:gd name="T3" fmla="*/ 201 h 353"/>
                  <a:gd name="T4" fmla="*/ 680 w 751"/>
                  <a:gd name="T5" fmla="*/ 150 h 353"/>
                  <a:gd name="T6" fmla="*/ 751 w 751"/>
                  <a:gd name="T7" fmla="*/ 353 h 353"/>
                  <a:gd name="T8" fmla="*/ 0 w 751"/>
                  <a:gd name="T9" fmla="*/ 353 h 353"/>
                </a:gdLst>
                <a:ahLst/>
                <a:cxnLst>
                  <a:cxn ang="0">
                    <a:pos x="T0" y="T1"/>
                  </a:cxn>
                  <a:cxn ang="0">
                    <a:pos x="T2" y="T3"/>
                  </a:cxn>
                  <a:cxn ang="0">
                    <a:pos x="T4" y="T5"/>
                  </a:cxn>
                  <a:cxn ang="0">
                    <a:pos x="T6" y="T7"/>
                  </a:cxn>
                  <a:cxn ang="0">
                    <a:pos x="T8" y="T9"/>
                  </a:cxn>
                </a:cxnLst>
                <a:rect l="0" t="0" r="r" b="b"/>
                <a:pathLst>
                  <a:path w="751" h="353">
                    <a:moveTo>
                      <a:pt x="0" y="353"/>
                    </a:moveTo>
                    <a:cubicBezTo>
                      <a:pt x="14" y="313"/>
                      <a:pt x="20" y="305"/>
                      <a:pt x="57" y="201"/>
                    </a:cubicBezTo>
                    <a:cubicBezTo>
                      <a:pt x="126" y="10"/>
                      <a:pt x="558" y="0"/>
                      <a:pt x="680" y="150"/>
                    </a:cubicBezTo>
                    <a:cubicBezTo>
                      <a:pt x="730" y="213"/>
                      <a:pt x="751" y="284"/>
                      <a:pt x="751" y="353"/>
                    </a:cubicBezTo>
                    <a:lnTo>
                      <a:pt x="0" y="353"/>
                    </a:lnTo>
                    <a:close/>
                  </a:path>
                </a:pathLst>
              </a:custGeom>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sp>
            <p:nvSpPr>
              <p:cNvPr id="105" name="Freeform 34"/>
              <p:cNvSpPr>
                <a:spLocks noChangeAspect="1"/>
              </p:cNvSpPr>
              <p:nvPr/>
            </p:nvSpPr>
            <p:spPr bwMode="auto">
              <a:xfrm>
                <a:off x="6972219" y="3348366"/>
                <a:ext cx="3438003" cy="1175384"/>
              </a:xfrm>
              <a:custGeom>
                <a:avLst/>
                <a:gdLst>
                  <a:gd name="T0" fmla="*/ 77 w 839"/>
                  <a:gd name="T1" fmla="*/ 287 h 287"/>
                  <a:gd name="T2" fmla="*/ 71 w 839"/>
                  <a:gd name="T3" fmla="*/ 275 h 287"/>
                  <a:gd name="T4" fmla="*/ 42 w 839"/>
                  <a:gd name="T5" fmla="*/ 261 h 287"/>
                  <a:gd name="T6" fmla="*/ 13 w 839"/>
                  <a:gd name="T7" fmla="*/ 219 h 287"/>
                  <a:gd name="T8" fmla="*/ 51 w 839"/>
                  <a:gd name="T9" fmla="*/ 165 h 287"/>
                  <a:gd name="T10" fmla="*/ 102 w 839"/>
                  <a:gd name="T11" fmla="*/ 86 h 287"/>
                  <a:gd name="T12" fmla="*/ 78 w 839"/>
                  <a:gd name="T13" fmla="*/ 31 h 287"/>
                  <a:gd name="T14" fmla="*/ 88 w 839"/>
                  <a:gd name="T15" fmla="*/ 0 h 287"/>
                  <a:gd name="T16" fmla="*/ 839 w 839"/>
                  <a:gd name="T17" fmla="*/ 0 h 287"/>
                  <a:gd name="T18" fmla="*/ 779 w 839"/>
                  <a:gd name="T19" fmla="*/ 199 h 287"/>
                  <a:gd name="T20" fmla="*/ 737 w 839"/>
                  <a:gd name="T21" fmla="*/ 287 h 287"/>
                  <a:gd name="T22" fmla="*/ 77 w 839"/>
                  <a:gd name="T23"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9" h="287">
                    <a:moveTo>
                      <a:pt x="77" y="287"/>
                    </a:moveTo>
                    <a:cubicBezTo>
                      <a:pt x="76" y="283"/>
                      <a:pt x="74" y="279"/>
                      <a:pt x="71" y="275"/>
                    </a:cubicBezTo>
                    <a:cubicBezTo>
                      <a:pt x="63" y="266"/>
                      <a:pt x="55" y="265"/>
                      <a:pt x="42" y="261"/>
                    </a:cubicBezTo>
                    <a:cubicBezTo>
                      <a:pt x="18" y="253"/>
                      <a:pt x="0" y="244"/>
                      <a:pt x="13" y="219"/>
                    </a:cubicBezTo>
                    <a:cubicBezTo>
                      <a:pt x="24" y="197"/>
                      <a:pt x="26" y="198"/>
                      <a:pt x="51" y="165"/>
                    </a:cubicBezTo>
                    <a:cubicBezTo>
                      <a:pt x="77" y="129"/>
                      <a:pt x="102" y="96"/>
                      <a:pt x="102" y="86"/>
                    </a:cubicBezTo>
                    <a:cubicBezTo>
                      <a:pt x="102" y="60"/>
                      <a:pt x="69" y="60"/>
                      <a:pt x="78" y="31"/>
                    </a:cubicBezTo>
                    <a:cubicBezTo>
                      <a:pt x="82" y="18"/>
                      <a:pt x="85" y="9"/>
                      <a:pt x="88" y="0"/>
                    </a:cubicBezTo>
                    <a:cubicBezTo>
                      <a:pt x="839" y="0"/>
                      <a:pt x="839" y="0"/>
                      <a:pt x="839" y="0"/>
                    </a:cubicBezTo>
                    <a:cubicBezTo>
                      <a:pt x="839" y="74"/>
                      <a:pt x="815" y="145"/>
                      <a:pt x="779" y="199"/>
                    </a:cubicBezTo>
                    <a:cubicBezTo>
                      <a:pt x="764" y="222"/>
                      <a:pt x="749" y="248"/>
                      <a:pt x="737" y="287"/>
                    </a:cubicBezTo>
                    <a:lnTo>
                      <a:pt x="77" y="287"/>
                    </a:lnTo>
                    <a:close/>
                  </a:path>
                </a:pathLst>
              </a:custGeom>
              <a:solidFill>
                <a:srgbClr val="332525"/>
              </a:solidFill>
              <a:ln>
                <a:noFill/>
              </a:ln>
            </p:spPr>
            <p:txBody>
              <a:bodyPr vert="horz" wrap="square" lIns="68580" tIns="34290" rIns="68580" bIns="34290" numCol="1" anchor="t" anchorCtr="0" compatLnSpc="1"/>
              <a:lstStyle/>
              <a:p>
                <a:endParaRPr lang="en-US" sz="1350">
                  <a:solidFill>
                    <a:schemeClr val="bg1"/>
                  </a:solidFill>
                </a:endParaRPr>
              </a:p>
            </p:txBody>
          </p:sp>
          <p:sp>
            <p:nvSpPr>
              <p:cNvPr id="106" name="Freeform 35"/>
              <p:cNvSpPr>
                <a:spLocks noChangeAspect="1"/>
              </p:cNvSpPr>
              <p:nvPr/>
            </p:nvSpPr>
            <p:spPr bwMode="auto">
              <a:xfrm>
                <a:off x="7185298" y="4521824"/>
                <a:ext cx="2810554" cy="1175385"/>
              </a:xfrm>
              <a:custGeom>
                <a:avLst/>
                <a:gdLst>
                  <a:gd name="T0" fmla="*/ 666 w 686"/>
                  <a:gd name="T1" fmla="*/ 99 h 287"/>
                  <a:gd name="T2" fmla="*/ 686 w 686"/>
                  <a:gd name="T3" fmla="*/ 287 h 287"/>
                  <a:gd name="T4" fmla="*/ 221 w 686"/>
                  <a:gd name="T5" fmla="*/ 287 h 287"/>
                  <a:gd name="T6" fmla="*/ 53 w 686"/>
                  <a:gd name="T7" fmla="*/ 222 h 287"/>
                  <a:gd name="T8" fmla="*/ 15 w 686"/>
                  <a:gd name="T9" fmla="*/ 184 h 287"/>
                  <a:gd name="T10" fmla="*/ 25 w 686"/>
                  <a:gd name="T11" fmla="*/ 130 h 287"/>
                  <a:gd name="T12" fmla="*/ 15 w 686"/>
                  <a:gd name="T13" fmla="*/ 94 h 287"/>
                  <a:gd name="T14" fmla="*/ 20 w 686"/>
                  <a:gd name="T15" fmla="*/ 75 h 287"/>
                  <a:gd name="T16" fmla="*/ 8 w 686"/>
                  <a:gd name="T17" fmla="*/ 64 h 287"/>
                  <a:gd name="T18" fmla="*/ 14 w 686"/>
                  <a:gd name="T19" fmla="*/ 35 h 287"/>
                  <a:gd name="T20" fmla="*/ 25 w 686"/>
                  <a:gd name="T21" fmla="*/ 0 h 287"/>
                  <a:gd name="T22" fmla="*/ 685 w 686"/>
                  <a:gd name="T23" fmla="*/ 0 h 287"/>
                  <a:gd name="T24" fmla="*/ 666 w 686"/>
                  <a:gd name="T25" fmla="*/ 9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6" h="287">
                    <a:moveTo>
                      <a:pt x="666" y="99"/>
                    </a:moveTo>
                    <a:cubicBezTo>
                      <a:pt x="658" y="172"/>
                      <a:pt x="668" y="233"/>
                      <a:pt x="686" y="287"/>
                    </a:cubicBezTo>
                    <a:cubicBezTo>
                      <a:pt x="221" y="287"/>
                      <a:pt x="221" y="287"/>
                      <a:pt x="221" y="287"/>
                    </a:cubicBezTo>
                    <a:cubicBezTo>
                      <a:pt x="167" y="221"/>
                      <a:pt x="86" y="228"/>
                      <a:pt x="53" y="222"/>
                    </a:cubicBezTo>
                    <a:cubicBezTo>
                      <a:pt x="26" y="217"/>
                      <a:pt x="16" y="192"/>
                      <a:pt x="15" y="184"/>
                    </a:cubicBezTo>
                    <a:cubicBezTo>
                      <a:pt x="12" y="171"/>
                      <a:pt x="12" y="151"/>
                      <a:pt x="25" y="130"/>
                    </a:cubicBezTo>
                    <a:cubicBezTo>
                      <a:pt x="37" y="108"/>
                      <a:pt x="22" y="109"/>
                      <a:pt x="15" y="94"/>
                    </a:cubicBezTo>
                    <a:cubicBezTo>
                      <a:pt x="11" y="87"/>
                      <a:pt x="18" y="76"/>
                      <a:pt x="20" y="75"/>
                    </a:cubicBezTo>
                    <a:cubicBezTo>
                      <a:pt x="24" y="73"/>
                      <a:pt x="16" y="73"/>
                      <a:pt x="8" y="64"/>
                    </a:cubicBezTo>
                    <a:cubicBezTo>
                      <a:pt x="0" y="54"/>
                      <a:pt x="8" y="45"/>
                      <a:pt x="14" y="35"/>
                    </a:cubicBezTo>
                    <a:cubicBezTo>
                      <a:pt x="19" y="27"/>
                      <a:pt x="28" y="14"/>
                      <a:pt x="25" y="0"/>
                    </a:cubicBezTo>
                    <a:cubicBezTo>
                      <a:pt x="685" y="0"/>
                      <a:pt x="685" y="0"/>
                      <a:pt x="685" y="0"/>
                    </a:cubicBezTo>
                    <a:cubicBezTo>
                      <a:pt x="677" y="27"/>
                      <a:pt x="670" y="59"/>
                      <a:pt x="666" y="99"/>
                    </a:cubicBezTo>
                    <a:close/>
                  </a:path>
                </a:pathLst>
              </a:custGeom>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anchor="t" anchorCtr="0" compatLnSpc="1"/>
              <a:lstStyle/>
              <a:p>
                <a:endParaRPr lang="en-US" sz="1350">
                  <a:solidFill>
                    <a:schemeClr val="bg1"/>
                  </a:solidFill>
                </a:endParaRPr>
              </a:p>
            </p:txBody>
          </p:sp>
        </p:grpSp>
        <p:sp>
          <p:nvSpPr>
            <p:cNvPr id="84" name="Title 13"/>
            <p:cNvSpPr txBox="1"/>
            <p:nvPr/>
          </p:nvSpPr>
          <p:spPr>
            <a:xfrm>
              <a:off x="-42199" y="2456652"/>
              <a:ext cx="3520259" cy="563549"/>
            </a:xfrm>
            <a:prstGeom prst="rect">
              <a:avLst/>
            </a:prstGeom>
          </p:spPr>
          <p:txBody>
            <a:bodyPr vert="horz" lIns="68580" tIns="34290" rIns="68580" bIns="34290" rtlCol="0" anchor="ctr">
              <a:normAutofit fontScale="35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4000" dirty="0">
                  <a:solidFill>
                    <a:schemeClr val="bg1"/>
                  </a:solidFill>
                  <a:latin typeface="Calibri" panose="020F0502020204030204"/>
                  <a:ea typeface="Roboto" panose="02000000000000000000" pitchFamily="2" charset="0"/>
                </a:rPr>
                <a:t>Improve deployment frequency</a:t>
              </a:r>
              <a:endParaRPr lang="en-GB" sz="4000" dirty="0">
                <a:solidFill>
                  <a:schemeClr val="bg1"/>
                </a:solidFill>
                <a:latin typeface="Calibri" panose="020F0502020204030204"/>
                <a:ea typeface="Roboto" panose="02000000000000000000" pitchFamily="2" charset="0"/>
              </a:endParaRPr>
            </a:p>
          </p:txBody>
        </p:sp>
        <p:sp>
          <p:nvSpPr>
            <p:cNvPr id="89" name="Title 13"/>
            <p:cNvSpPr txBox="1"/>
            <p:nvPr/>
          </p:nvSpPr>
          <p:spPr>
            <a:xfrm>
              <a:off x="-33653" y="4106485"/>
              <a:ext cx="3762811" cy="1423235"/>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Microsoft YaHei" panose="020B0503020204020204" pitchFamily="34" charset="-122"/>
                  <a:ea typeface="Microsoft YaHei" panose="020B0503020204020204" pitchFamily="34" charset="-122"/>
                </a:rPr>
                <a:t>Shortened lead time between fixes</a:t>
              </a:r>
              <a:endParaRPr lang="en-GB" sz="1400" dirty="0">
                <a:solidFill>
                  <a:schemeClr val="bg1"/>
                </a:solidFill>
                <a:latin typeface="Microsoft YaHei" panose="020B0503020204020204" pitchFamily="34" charset="-122"/>
                <a:ea typeface="Microsoft YaHei" panose="020B0503020204020204" pitchFamily="34" charset="-122"/>
              </a:endParaRPr>
            </a:p>
            <a:p>
              <a:pPr algn="r"/>
              <a:r>
                <a:rPr lang="en-GB" sz="1400" dirty="0">
                  <a:solidFill>
                    <a:schemeClr val="bg1"/>
                  </a:solidFill>
                  <a:latin typeface="Calibri" panose="020F0502020204030204"/>
                  <a:ea typeface="Roboto" panose="02000000000000000000" pitchFamily="2" charset="0"/>
                </a:rPr>
                <a:t>To make faster development.</a:t>
              </a:r>
              <a:endParaRPr lang="en-GB" sz="1400" dirty="0">
                <a:solidFill>
                  <a:schemeClr val="bg1"/>
                </a:solidFill>
                <a:latin typeface="Calibri" panose="020F0502020204030204"/>
                <a:ea typeface="Roboto" panose="02000000000000000000" pitchFamily="2" charset="0"/>
              </a:endParaRPr>
            </a:p>
          </p:txBody>
        </p:sp>
        <p:sp>
          <p:nvSpPr>
            <p:cNvPr id="97" name="Title 13"/>
            <p:cNvSpPr txBox="1"/>
            <p:nvPr/>
          </p:nvSpPr>
          <p:spPr>
            <a:xfrm>
              <a:off x="352725" y="1482597"/>
              <a:ext cx="3125335" cy="732310"/>
            </a:xfrm>
            <a:prstGeom prst="rect">
              <a:avLst/>
            </a:prstGeom>
          </p:spPr>
          <p:txBody>
            <a:bodyPr vert="horz" lIns="68580" tIns="34290" rIns="68580" bIns="34290" rtlCol="0" anchor="ctr">
              <a:normAutofit fontScale="9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Microsoft YaHei" panose="020B0503020204020204" pitchFamily="34" charset="-122"/>
                  <a:ea typeface="Microsoft YaHei" panose="020B0503020204020204" pitchFamily="34" charset="-122"/>
                </a:rPr>
                <a:t>To optimize the flow of value from idea to end user.</a:t>
              </a:r>
              <a:endParaRPr lang="en-GB" sz="1300" dirty="0">
                <a:solidFill>
                  <a:schemeClr val="bg1"/>
                </a:solidFill>
                <a:latin typeface="Calibri" panose="020F0502020204030204"/>
                <a:ea typeface="Roboto" panose="02000000000000000000" pitchFamily="2" charset="0"/>
              </a:endParaRPr>
            </a:p>
          </p:txBody>
        </p:sp>
        <p:sp>
          <p:nvSpPr>
            <p:cNvPr id="98" name="Title 13"/>
            <p:cNvSpPr txBox="1"/>
            <p:nvPr/>
          </p:nvSpPr>
          <p:spPr>
            <a:xfrm>
              <a:off x="206545" y="3232883"/>
              <a:ext cx="3773068" cy="732560"/>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GB" sz="1400" dirty="0">
                  <a:solidFill>
                    <a:schemeClr val="bg1"/>
                  </a:solidFill>
                  <a:latin typeface="Calibri" panose="020F0502020204030204"/>
                  <a:ea typeface="Roboto" panose="02000000000000000000" pitchFamily="2" charset="0"/>
                </a:rPr>
                <a:t>Lower failure rate of new releases</a:t>
              </a:r>
              <a:endParaRPr lang="en-GB" sz="1400" dirty="0">
                <a:solidFill>
                  <a:schemeClr val="bg1"/>
                </a:solidFill>
                <a:latin typeface="Calibri" panose="020F0502020204030204"/>
                <a:ea typeface="Roboto" panose="02000000000000000000" pitchFamily="2" charset="0"/>
              </a:endParaRPr>
            </a:p>
          </p:txBody>
        </p:sp>
      </p:grpSp>
      <p:sp>
        <p:nvSpPr>
          <p:cNvPr id="107" name="TextBox 106"/>
          <p:cNvSpPr txBox="1"/>
          <p:nvPr/>
        </p:nvSpPr>
        <p:spPr>
          <a:xfrm>
            <a:off x="3869055" y="1214755"/>
            <a:ext cx="5102860" cy="3488690"/>
          </a:xfrm>
          <a:prstGeom prst="rect">
            <a:avLst/>
          </a:prstGeom>
          <a:noFill/>
        </p:spPr>
        <p:txBody>
          <a:bodyPr wrap="square" rIns="108000" bIns="27000" numCol="1" spcCol="360000">
            <a:spAutoFit/>
          </a:bodyPr>
          <a:lstStyle/>
          <a:p>
            <a:pPr>
              <a:lnSpc>
                <a:spcPct val="150000"/>
              </a:lnSpc>
              <a:defRPr/>
            </a:pPr>
            <a:r>
              <a:rPr lang="id-ID" sz="1400" b="1" dirty="0">
                <a:solidFill>
                  <a:srgbClr val="E75021"/>
                </a:solidFill>
                <a:latin typeface="Microsoft YaHei" panose="020B0503020204020204" pitchFamily="34" charset="-122"/>
                <a:ea typeface="Microsoft YaHei" panose="020B0503020204020204" pitchFamily="34" charset="-122"/>
              </a:rPr>
              <a:t>What is the Primary</a:t>
            </a:r>
            <a:r>
              <a:rPr lang="id-ID" sz="1400" b="1" dirty="0">
                <a:latin typeface="Microsoft YaHei" panose="020B0503020204020204" pitchFamily="34" charset="-122"/>
                <a:ea typeface="Microsoft YaHei" panose="020B0503020204020204" pitchFamily="34" charset="-122"/>
              </a:rPr>
              <a:t> Goal of DevOps?</a:t>
            </a:r>
            <a:endParaRPr lang="id-ID" sz="1400" b="1" dirty="0">
              <a:latin typeface="Microsoft YaHei" panose="020B0503020204020204" pitchFamily="34" charset="-122"/>
              <a:ea typeface="Microsoft YaHei" panose="020B0503020204020204" pitchFamily="34" charset="-122"/>
            </a:endParaRPr>
          </a:p>
          <a:p>
            <a:pPr>
              <a:lnSpc>
                <a:spcPct val="150000"/>
              </a:lnSpc>
              <a:defRPr/>
            </a:pPr>
            <a:endParaRPr lang="id-ID" sz="1400" b="1" dirty="0">
              <a:solidFill>
                <a:srgbClr val="E75021"/>
              </a:solidFill>
              <a:latin typeface="Microsoft YaHei" panose="020B0503020204020204" pitchFamily="34" charset="-122"/>
              <a:ea typeface="Microsoft YaHei" panose="020B0503020204020204" pitchFamily="34" charset="-122"/>
            </a:endParaRPr>
          </a:p>
          <a:p>
            <a:pPr>
              <a:defRPr/>
            </a:pPr>
            <a:r>
              <a:rPr sz="1200" dirty="0">
                <a:solidFill>
                  <a:srgbClr val="332525"/>
                </a:solidFill>
                <a:latin typeface="Fira Code Medium" panose="020B0809050000020004" charset="0"/>
                <a:ea typeface="Roboto" panose="02000000000000000000" pitchFamily="2" charset="0"/>
                <a:cs typeface="Fira Code Medium" panose="020B0809050000020004" charset="0"/>
              </a:rPr>
              <a:t>The primary DevOps goal is to optimize the flow of value from idea to end user. Obviously, there’s a cultural change that must happen for a company to be successful with DevOps, so culture is a big focus, but the DevOps goal is to make the delivery of value more efficient and effective.</a:t>
            </a: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a:p>
            <a:pPr>
              <a:defRPr/>
            </a:pP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a:p>
            <a:pPr>
              <a:defRPr/>
            </a:pPr>
            <a:r>
              <a:rPr sz="1200" dirty="0">
                <a:solidFill>
                  <a:srgbClr val="332525"/>
                </a:solidFill>
                <a:latin typeface="Fira Code Medium" panose="020B0809050000020004" charset="0"/>
                <a:ea typeface="Roboto" panose="02000000000000000000" pitchFamily="2" charset="0"/>
                <a:cs typeface="Fira Code Medium" panose="020B0809050000020004" charset="0"/>
              </a:rPr>
              <a:t>To do this, we must first be able to assign value to any changes that we’re trying to make in an organization. This is something that we have been very focused on at VersionOne. As we are rolling out new strategies and programs, we assign a value to those ideas and break them down along with the value into work items so that our developers or our team members can work on them.</a:t>
            </a:r>
            <a:endParaRPr sz="1200" dirty="0">
              <a:solidFill>
                <a:srgbClr val="332525"/>
              </a:solidFill>
              <a:latin typeface="Fira Code Medium" panose="020B0809050000020004" charset="0"/>
              <a:ea typeface="Roboto" panose="02000000000000000000" pitchFamily="2" charset="0"/>
              <a:cs typeface="Fira Code Medium" panose="020B080905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1948180" cy="403225"/>
          </a:xfrm>
          <a:prstGeom prst="rect">
            <a:avLst/>
          </a:prstGeom>
          <a:noFill/>
        </p:spPr>
        <p:txBody>
          <a:bodyPr wrap="none" lIns="34290" tIns="17145" rIns="34290" bIns="17145" rtlCol="0">
            <a:spAutoFit/>
            <a:scene3d>
              <a:camera prst="orthographicFront"/>
              <a:lightRig rig="harsh" dir="t"/>
            </a:scene3d>
            <a:sp3d extrusionH="57150" prstMaterial="matte">
              <a:bevelT w="63500" h="12700" prst="angle"/>
              <a:contourClr>
                <a:schemeClr val="bg1">
                  <a:lumMod val="65000"/>
                </a:schemeClr>
              </a:contourClr>
            </a:sp3d>
          </a:bodyPr>
          <a:lstStyle/>
          <a:p>
            <a:pPr algn="l" defTabSz="913765"/>
            <a:r>
              <a:rPr lang="en-GB" altLang="en-US" sz="2400" b="1" dirty="0">
                <a:solidFill>
                  <a:schemeClr val="accent3"/>
                </a:solidFill>
                <a:effectLst/>
                <a:latin typeface="Fira Code Medium" panose="020B0809050000020004" charset="0"/>
                <a:ea typeface="Microsoft YaHei" panose="020B0503020204020204" pitchFamily="34" charset="-122"/>
                <a:cs typeface="Fira Code Medium" panose="020B0809050000020004" charset="0"/>
              </a:rPr>
              <a:t>P</a:t>
            </a:r>
            <a:r>
              <a:rPr lang="en-US" sz="2400" b="1" dirty="0">
                <a:solidFill>
                  <a:schemeClr val="accent3"/>
                </a:solidFill>
                <a:effectLst/>
                <a:latin typeface="Fira Code Medium" panose="020B0809050000020004" charset="0"/>
                <a:ea typeface="Microsoft YaHei" panose="020B0503020204020204" pitchFamily="34" charset="-122"/>
                <a:cs typeface="Fira Code Medium" panose="020B0809050000020004" charset="0"/>
              </a:rPr>
              <a:t>rinciples</a:t>
            </a:r>
            <a:endParaRPr lang="en-US" sz="2400" b="1" dirty="0">
              <a:solidFill>
                <a:schemeClr val="accent3"/>
              </a:solidFill>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4"/>
          <p:cNvSpPr>
            <a:spLocks noChangeAspect="1"/>
          </p:cNvSpPr>
          <p:nvPr/>
        </p:nvSpPr>
        <p:spPr>
          <a:xfrm>
            <a:off x="5042020" y="2697624"/>
            <a:ext cx="201094" cy="201094"/>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4" name="Oval 5"/>
          <p:cNvSpPr>
            <a:spLocks noChangeAspect="1"/>
          </p:cNvSpPr>
          <p:nvPr/>
        </p:nvSpPr>
        <p:spPr>
          <a:xfrm>
            <a:off x="1603915" y="2496529"/>
            <a:ext cx="603284" cy="603284"/>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5" name="Oval 6"/>
          <p:cNvSpPr>
            <a:spLocks noChangeAspect="1"/>
          </p:cNvSpPr>
          <p:nvPr/>
        </p:nvSpPr>
        <p:spPr>
          <a:xfrm>
            <a:off x="4631722" y="2563603"/>
            <a:ext cx="469221" cy="469221"/>
          </a:xfrm>
          <a:prstGeom prst="ellipse">
            <a:avLst/>
          </a:prstGeom>
          <a:solidFill>
            <a:srgbClr val="332525">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36" name="Oval 7"/>
          <p:cNvSpPr>
            <a:spLocks noChangeAspect="1"/>
          </p:cNvSpPr>
          <p:nvPr/>
        </p:nvSpPr>
        <p:spPr>
          <a:xfrm>
            <a:off x="2117025" y="2463013"/>
            <a:ext cx="670315" cy="67031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200" dirty="0">
              <a:solidFill>
                <a:srgbClr val="332525"/>
              </a:solidFill>
            </a:endParaRPr>
          </a:p>
        </p:txBody>
      </p:sp>
      <p:sp>
        <p:nvSpPr>
          <p:cNvPr id="37" name="Oval 8"/>
          <p:cNvSpPr>
            <a:spLocks noChangeAspect="1"/>
          </p:cNvSpPr>
          <p:nvPr/>
        </p:nvSpPr>
        <p:spPr>
          <a:xfrm>
            <a:off x="3599564" y="2389891"/>
            <a:ext cx="804378" cy="8043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dirty="0">
              <a:solidFill>
                <a:srgbClr val="332525"/>
              </a:solidFill>
            </a:endParaRPr>
          </a:p>
        </p:txBody>
      </p:sp>
      <p:sp>
        <p:nvSpPr>
          <p:cNvPr id="38" name="Oval 9"/>
          <p:cNvSpPr>
            <a:spLocks noChangeAspect="1"/>
          </p:cNvSpPr>
          <p:nvPr/>
        </p:nvSpPr>
        <p:spPr>
          <a:xfrm>
            <a:off x="2684540" y="2553531"/>
            <a:ext cx="469221" cy="4692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solidFill>
                <a:srgbClr val="332525"/>
              </a:solidFill>
            </a:endParaRPr>
          </a:p>
        </p:txBody>
      </p:sp>
      <p:sp>
        <p:nvSpPr>
          <p:cNvPr id="39" name="Oval 10"/>
          <p:cNvSpPr>
            <a:spLocks noChangeAspect="1"/>
          </p:cNvSpPr>
          <p:nvPr/>
        </p:nvSpPr>
        <p:spPr>
          <a:xfrm>
            <a:off x="3036042" y="2463013"/>
            <a:ext cx="670315" cy="67031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00" dirty="0">
              <a:solidFill>
                <a:srgbClr val="332525"/>
              </a:solidFill>
            </a:endParaRPr>
          </a:p>
        </p:txBody>
      </p:sp>
      <p:sp>
        <p:nvSpPr>
          <p:cNvPr id="40" name="Oval 11"/>
          <p:cNvSpPr>
            <a:spLocks noChangeAspect="1"/>
          </p:cNvSpPr>
          <p:nvPr/>
        </p:nvSpPr>
        <p:spPr>
          <a:xfrm>
            <a:off x="4323824" y="2587046"/>
            <a:ext cx="402189" cy="40218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solidFill>
                <a:srgbClr val="332525"/>
              </a:solidFill>
            </a:endParaRPr>
          </a:p>
        </p:txBody>
      </p:sp>
      <p:sp>
        <p:nvSpPr>
          <p:cNvPr id="41" name="Oval 12"/>
          <p:cNvSpPr>
            <a:spLocks noChangeAspect="1"/>
          </p:cNvSpPr>
          <p:nvPr/>
        </p:nvSpPr>
        <p:spPr>
          <a:xfrm>
            <a:off x="5183193" y="2322860"/>
            <a:ext cx="938441" cy="93844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dirty="0">
              <a:solidFill>
                <a:srgbClr val="332525"/>
              </a:solidFill>
            </a:endParaRPr>
          </a:p>
        </p:txBody>
      </p:sp>
      <p:sp>
        <p:nvSpPr>
          <p:cNvPr id="42" name="Oval 13"/>
          <p:cNvSpPr>
            <a:spLocks noChangeAspect="1"/>
          </p:cNvSpPr>
          <p:nvPr/>
        </p:nvSpPr>
        <p:spPr>
          <a:xfrm>
            <a:off x="6005352" y="2486498"/>
            <a:ext cx="603284" cy="60328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dirty="0">
              <a:solidFill>
                <a:srgbClr val="332525"/>
              </a:solidFill>
            </a:endParaRPr>
          </a:p>
        </p:txBody>
      </p:sp>
      <p:sp>
        <p:nvSpPr>
          <p:cNvPr id="43" name="Oval 14"/>
          <p:cNvSpPr>
            <a:spLocks noChangeAspect="1"/>
          </p:cNvSpPr>
          <p:nvPr/>
        </p:nvSpPr>
        <p:spPr>
          <a:xfrm>
            <a:off x="7133100" y="2599578"/>
            <a:ext cx="402189" cy="40218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solidFill>
                <a:srgbClr val="332525"/>
              </a:solidFill>
            </a:endParaRPr>
          </a:p>
        </p:txBody>
      </p:sp>
      <p:sp>
        <p:nvSpPr>
          <p:cNvPr id="44" name="Oval 15"/>
          <p:cNvSpPr>
            <a:spLocks noChangeAspect="1"/>
          </p:cNvSpPr>
          <p:nvPr/>
        </p:nvSpPr>
        <p:spPr>
          <a:xfrm>
            <a:off x="6537578" y="2463105"/>
            <a:ext cx="670315" cy="6703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rgbClr val="332525"/>
              </a:solidFill>
            </a:endParaRPr>
          </a:p>
        </p:txBody>
      </p:sp>
      <p:sp>
        <p:nvSpPr>
          <p:cNvPr id="45" name="Oval 16"/>
          <p:cNvSpPr>
            <a:spLocks noChangeAspect="1"/>
          </p:cNvSpPr>
          <p:nvPr/>
        </p:nvSpPr>
        <p:spPr>
          <a:xfrm>
            <a:off x="7483610" y="2653653"/>
            <a:ext cx="290198" cy="290198"/>
          </a:xfrm>
          <a:prstGeom prst="ellipse">
            <a:avLst/>
          </a:prstGeom>
          <a:solidFill>
            <a:srgbClr val="E75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332525"/>
              </a:solidFill>
            </a:endParaRPr>
          </a:p>
        </p:txBody>
      </p:sp>
      <p:sp>
        <p:nvSpPr>
          <p:cNvPr id="46" name="Oval 17"/>
          <p:cNvSpPr>
            <a:spLocks noChangeAspect="1"/>
          </p:cNvSpPr>
          <p:nvPr/>
        </p:nvSpPr>
        <p:spPr>
          <a:xfrm>
            <a:off x="1296256" y="2590987"/>
            <a:ext cx="402189" cy="40218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srgbClr val="332525"/>
              </a:solidFill>
            </a:endParaRPr>
          </a:p>
        </p:txBody>
      </p:sp>
      <p:cxnSp>
        <p:nvCxnSpPr>
          <p:cNvPr id="47" name="Straight Connector 19"/>
          <p:cNvCxnSpPr/>
          <p:nvPr/>
        </p:nvCxnSpPr>
        <p:spPr>
          <a:xfrm>
            <a:off x="2442936" y="3208428"/>
            <a:ext cx="0" cy="293173"/>
          </a:xfrm>
          <a:prstGeom prst="line">
            <a:avLst/>
          </a:prstGeom>
          <a:ln>
            <a:solidFill>
              <a:srgbClr val="E75021"/>
            </a:solidFill>
          </a:ln>
        </p:spPr>
        <p:style>
          <a:lnRef idx="1">
            <a:schemeClr val="accent1"/>
          </a:lnRef>
          <a:fillRef idx="0">
            <a:schemeClr val="accent1"/>
          </a:fillRef>
          <a:effectRef idx="0">
            <a:schemeClr val="accent1"/>
          </a:effectRef>
          <a:fontRef idx="minor">
            <a:schemeClr val="tx1"/>
          </a:fontRef>
        </p:style>
      </p:cxnSp>
      <p:sp>
        <p:nvSpPr>
          <p:cNvPr id="48" name="Rectangle 1436"/>
          <p:cNvSpPr>
            <a:spLocks noChangeArrowheads="1"/>
          </p:cNvSpPr>
          <p:nvPr/>
        </p:nvSpPr>
        <p:spPr bwMode="auto">
          <a:xfrm>
            <a:off x="1909536" y="3562011"/>
            <a:ext cx="10668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rPr>
              <a:t>Incremental</a:t>
            </a:r>
            <a:endParaRPr lang="en-GB" altLang="en-US"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49" name="Straight Connector 22"/>
          <p:cNvCxnSpPr/>
          <p:nvPr/>
        </p:nvCxnSpPr>
        <p:spPr>
          <a:xfrm flipV="1">
            <a:off x="1901230" y="2013372"/>
            <a:ext cx="0" cy="379489"/>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59" name="Rectangle 1436"/>
          <p:cNvSpPr>
            <a:spLocks noChangeArrowheads="1"/>
          </p:cNvSpPr>
          <p:nvPr/>
        </p:nvSpPr>
        <p:spPr bwMode="auto">
          <a:xfrm>
            <a:off x="1529122" y="1816042"/>
            <a:ext cx="74422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Iterative</a:t>
            </a:r>
            <a:endParaRPr lang="en-GB" altLang="en-US"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60" name="Straight Connector 25"/>
          <p:cNvCxnSpPr/>
          <p:nvPr/>
        </p:nvCxnSpPr>
        <p:spPr>
          <a:xfrm flipV="1">
            <a:off x="3990980" y="2016593"/>
            <a:ext cx="0" cy="267875"/>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72" name="Rectangle 1436"/>
          <p:cNvSpPr>
            <a:spLocks noChangeArrowheads="1"/>
          </p:cNvSpPr>
          <p:nvPr/>
        </p:nvSpPr>
        <p:spPr bwMode="auto">
          <a:xfrm>
            <a:off x="3403921" y="1816042"/>
            <a:ext cx="117411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6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Continuous</a:t>
            </a:r>
            <a:endParaRPr lang="en-GB" altLang="en-US" sz="16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77" name="Straight Connector 34"/>
          <p:cNvCxnSpPr/>
          <p:nvPr/>
        </p:nvCxnSpPr>
        <p:spPr>
          <a:xfrm flipV="1">
            <a:off x="6304615" y="2014446"/>
            <a:ext cx="0" cy="357166"/>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78" name="Rectangle 1436"/>
          <p:cNvSpPr>
            <a:spLocks noChangeArrowheads="1"/>
          </p:cNvSpPr>
          <p:nvPr/>
        </p:nvSpPr>
        <p:spPr bwMode="auto">
          <a:xfrm>
            <a:off x="5900121" y="1816042"/>
            <a:ext cx="808990"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1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Self-service</a:t>
            </a:r>
            <a:endParaRPr lang="en-GB" altLang="en-US" sz="11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79" name="Straight Connector 37"/>
          <p:cNvCxnSpPr/>
          <p:nvPr/>
        </p:nvCxnSpPr>
        <p:spPr>
          <a:xfrm flipV="1">
            <a:off x="7332940" y="2013372"/>
            <a:ext cx="0" cy="468781"/>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80" name="Rectangle 1436"/>
          <p:cNvSpPr>
            <a:spLocks noChangeArrowheads="1"/>
          </p:cNvSpPr>
          <p:nvPr/>
        </p:nvSpPr>
        <p:spPr bwMode="auto">
          <a:xfrm>
            <a:off x="6898921" y="1816042"/>
            <a:ext cx="86804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Holistic</a:t>
            </a:r>
            <a:endPar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85" name="Straight Connector 46"/>
          <p:cNvCxnSpPr/>
          <p:nvPr/>
        </p:nvCxnSpPr>
        <p:spPr>
          <a:xfrm>
            <a:off x="4857239" y="3115598"/>
            <a:ext cx="0" cy="379489"/>
          </a:xfrm>
          <a:prstGeom prst="line">
            <a:avLst/>
          </a:prstGeom>
          <a:ln>
            <a:solidFill>
              <a:srgbClr val="332525"/>
            </a:solidFill>
          </a:ln>
        </p:spPr>
        <p:style>
          <a:lnRef idx="1">
            <a:schemeClr val="accent1"/>
          </a:lnRef>
          <a:fillRef idx="0">
            <a:schemeClr val="accent1"/>
          </a:fillRef>
          <a:effectRef idx="0">
            <a:schemeClr val="accent1"/>
          </a:effectRef>
          <a:fontRef idx="minor">
            <a:schemeClr val="tx1"/>
          </a:fontRef>
        </p:style>
      </p:cxnSp>
      <p:sp>
        <p:nvSpPr>
          <p:cNvPr id="86" name="Rectangle 1436"/>
          <p:cNvSpPr>
            <a:spLocks noChangeArrowheads="1"/>
          </p:cNvSpPr>
          <p:nvPr/>
        </p:nvSpPr>
        <p:spPr bwMode="auto">
          <a:xfrm>
            <a:off x="4207954" y="3562011"/>
            <a:ext cx="129857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rPr>
              <a:t>Automated</a:t>
            </a:r>
            <a:endParaRPr lang="en-GB" altLang="en-US" sz="1800" b="1" dirty="0">
              <a:solidFill>
                <a:srgbClr val="332525"/>
              </a:solidFill>
              <a:latin typeface="Microsoft YaHei" panose="020B0503020204020204" pitchFamily="34" charset="-122"/>
              <a:ea typeface="Microsoft YaHei" panose="020B0503020204020204" pitchFamily="34" charset="-122"/>
              <a:cs typeface="Arial" panose="020B0604020202020204" pitchFamily="34" charset="0"/>
            </a:endParaRPr>
          </a:p>
        </p:txBody>
      </p:sp>
      <p:cxnSp>
        <p:nvCxnSpPr>
          <p:cNvPr id="91" name="Straight Connector 55"/>
          <p:cNvCxnSpPr/>
          <p:nvPr/>
        </p:nvCxnSpPr>
        <p:spPr>
          <a:xfrm>
            <a:off x="7632652" y="3070924"/>
            <a:ext cx="0" cy="429239"/>
          </a:xfrm>
          <a:prstGeom prst="line">
            <a:avLst/>
          </a:prstGeom>
          <a:ln>
            <a:solidFill>
              <a:srgbClr val="E75021"/>
            </a:solidFill>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7122748" y="3562011"/>
            <a:ext cx="101981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algn="ctr" defTabSz="685800" fontAlgn="base">
              <a:spcBef>
                <a:spcPct val="0"/>
              </a:spcBef>
              <a:spcAft>
                <a:spcPct val="0"/>
              </a:spcAft>
            </a:pPr>
            <a:r>
              <a:rPr lang="en-GB" altLang="en-US" sz="1200"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rPr>
              <a:t>Collaborative</a:t>
            </a:r>
            <a:endParaRPr lang="en-GB" altLang="en-US" sz="1200" b="1" dirty="0">
              <a:solidFill>
                <a:srgbClr val="E75021"/>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93" name="Freeform 36"/>
          <p:cNvSpPr>
            <a:spLocks noChangeAspect="1" noEditPoints="1"/>
          </p:cNvSpPr>
          <p:nvPr/>
        </p:nvSpPr>
        <p:spPr bwMode="auto">
          <a:xfrm>
            <a:off x="4735240" y="2710882"/>
            <a:ext cx="255425" cy="143135"/>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4" name="Freeform 6"/>
          <p:cNvSpPr>
            <a:spLocks noChangeAspect="1" noEditPoints="1"/>
          </p:cNvSpPr>
          <p:nvPr/>
        </p:nvSpPr>
        <p:spPr bwMode="auto">
          <a:xfrm>
            <a:off x="2342636" y="2684266"/>
            <a:ext cx="212372" cy="18655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5" name="Freeform 26"/>
          <p:cNvSpPr>
            <a:spLocks noEditPoints="1"/>
          </p:cNvSpPr>
          <p:nvPr/>
        </p:nvSpPr>
        <p:spPr bwMode="auto">
          <a:xfrm>
            <a:off x="3898444" y="2687809"/>
            <a:ext cx="212927" cy="189543"/>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6" name="Freeform 16"/>
          <p:cNvSpPr>
            <a:spLocks noEditPoints="1"/>
          </p:cNvSpPr>
          <p:nvPr/>
        </p:nvSpPr>
        <p:spPr bwMode="auto">
          <a:xfrm>
            <a:off x="1800086" y="2710639"/>
            <a:ext cx="201966" cy="202441"/>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7" name="Freeform 26"/>
          <p:cNvSpPr>
            <a:spLocks noChangeAspect="1"/>
          </p:cNvSpPr>
          <p:nvPr/>
        </p:nvSpPr>
        <p:spPr bwMode="auto">
          <a:xfrm>
            <a:off x="7252028" y="2714779"/>
            <a:ext cx="163658" cy="154298"/>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8" name="Freeform 21"/>
          <p:cNvSpPr>
            <a:spLocks noChangeAspect="1" noEditPoints="1"/>
          </p:cNvSpPr>
          <p:nvPr/>
        </p:nvSpPr>
        <p:spPr bwMode="auto">
          <a:xfrm>
            <a:off x="7547914" y="2713950"/>
            <a:ext cx="156260" cy="156260"/>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68580" tIns="34290" rIns="68580" bIns="34290" numCol="1" anchor="t" anchorCtr="0" compatLnSpc="1"/>
          <a:lstStyle/>
          <a:p>
            <a:endParaRPr lang="en-US" sz="1350" dirty="0">
              <a:solidFill>
                <a:srgbClr val="332525"/>
              </a:solidFill>
            </a:endParaRPr>
          </a:p>
        </p:txBody>
      </p:sp>
      <p:sp>
        <p:nvSpPr>
          <p:cNvPr id="99" name="椭圆 98"/>
          <p:cNvSpPr/>
          <p:nvPr/>
        </p:nvSpPr>
        <p:spPr>
          <a:xfrm flipH="1">
            <a:off x="1874230" y="2351955"/>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1" name="椭圆 100"/>
          <p:cNvSpPr/>
          <p:nvPr/>
        </p:nvSpPr>
        <p:spPr>
          <a:xfrm flipH="1">
            <a:off x="3963978" y="2247711"/>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3" name="椭圆 102"/>
          <p:cNvSpPr/>
          <p:nvPr/>
        </p:nvSpPr>
        <p:spPr>
          <a:xfrm flipH="1">
            <a:off x="6279994" y="2338861"/>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4" name="椭圆 103"/>
          <p:cNvSpPr/>
          <p:nvPr/>
        </p:nvSpPr>
        <p:spPr>
          <a:xfrm flipH="1">
            <a:off x="7307194" y="2451806"/>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5" name="椭圆 104"/>
          <p:cNvSpPr/>
          <p:nvPr/>
        </p:nvSpPr>
        <p:spPr>
          <a:xfrm flipH="1">
            <a:off x="7605652" y="3016924"/>
            <a:ext cx="54000" cy="54000"/>
          </a:xfrm>
          <a:prstGeom prst="ellipse">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08" name="椭圆 107"/>
          <p:cNvSpPr/>
          <p:nvPr/>
        </p:nvSpPr>
        <p:spPr>
          <a:xfrm flipH="1">
            <a:off x="4830239" y="3110913"/>
            <a:ext cx="54000" cy="54000"/>
          </a:xfrm>
          <a:prstGeom prst="ellipse">
            <a:avLst/>
          </a:prstGeom>
          <a:solidFill>
            <a:srgbClr val="3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
        <p:nvSpPr>
          <p:cNvPr id="110" name="椭圆 109"/>
          <p:cNvSpPr/>
          <p:nvPr/>
        </p:nvSpPr>
        <p:spPr>
          <a:xfrm flipH="1">
            <a:off x="2415935" y="3202594"/>
            <a:ext cx="54000" cy="54000"/>
          </a:xfrm>
          <a:prstGeom prst="ellipse">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252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605" y="346075"/>
            <a:ext cx="2710815" cy="464820"/>
          </a:xfrm>
          <a:prstGeom prst="rect">
            <a:avLst/>
          </a:prstGeom>
          <a:noFill/>
        </p:spPr>
        <p:txBody>
          <a:bodyPr wrap="square" lIns="34290" tIns="17145" rIns="34290" bIns="17145" rtlCol="0">
            <a:spAutoFit/>
          </a:bodyPr>
          <a:lstStyle/>
          <a:p>
            <a:pPr defTabSz="913765"/>
            <a:r>
              <a:rPr lang="en-GB"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ea typeface="Microsoft YaHei" panose="020B0503020204020204" pitchFamily="34" charset="-122"/>
                <a:cs typeface="Fira Code Medium" panose="020B0809050000020004" charset="0"/>
              </a:rPr>
              <a:t>Practices</a:t>
            </a:r>
            <a:endParaRPr lang="en-GB" alt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Straight Connector 65"/>
          <p:cNvCxnSpPr/>
          <p:nvPr/>
        </p:nvCxnSpPr>
        <p:spPr>
          <a:xfrm>
            <a:off x="2843714" y="3684179"/>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4"/>
          <p:cNvCxnSpPr/>
          <p:nvPr/>
        </p:nvCxnSpPr>
        <p:spPr>
          <a:xfrm>
            <a:off x="3181201" y="3086931"/>
            <a:ext cx="1156502"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3"/>
          <p:cNvCxnSpPr/>
          <p:nvPr/>
        </p:nvCxnSpPr>
        <p:spPr>
          <a:xfrm>
            <a:off x="2897020" y="2500171"/>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2"/>
          <p:cNvCxnSpPr/>
          <p:nvPr/>
        </p:nvCxnSpPr>
        <p:spPr>
          <a:xfrm>
            <a:off x="2563997" y="1859991"/>
            <a:ext cx="963751" cy="0"/>
          </a:xfrm>
          <a:prstGeom prst="line">
            <a:avLst/>
          </a:prstGeom>
          <a:ln w="12700">
            <a:solidFill>
              <a:schemeClr val="bg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Group 4"/>
          <p:cNvGrpSpPr/>
          <p:nvPr/>
        </p:nvGrpSpPr>
        <p:grpSpPr>
          <a:xfrm>
            <a:off x="2467822" y="3358958"/>
            <a:ext cx="638575" cy="854080"/>
            <a:chOff x="6139503" y="4719873"/>
            <a:chExt cx="1192668" cy="1595163"/>
          </a:xfrm>
        </p:grpSpPr>
        <p:sp>
          <p:nvSpPr>
            <p:cNvPr id="72" name="Rounded Rectangle 5"/>
            <p:cNvSpPr>
              <a:spLocks noChangeArrowheads="1"/>
            </p:cNvSpPr>
            <p:nvPr/>
          </p:nvSpPr>
          <p:spPr bwMode="auto">
            <a:xfrm>
              <a:off x="6139503" y="4871969"/>
              <a:ext cx="1192668" cy="1122553"/>
            </a:xfrm>
            <a:prstGeom prst="roundRect">
              <a:avLst>
                <a:gd name="adj" fmla="val 9375"/>
              </a:avLst>
            </a:prstGeom>
          </p:spPr>
          <p:style>
            <a:lnRef idx="1">
              <a:schemeClr val="accent4"/>
            </a:lnRef>
            <a:fillRef idx="2">
              <a:schemeClr val="accent4"/>
            </a:fillRef>
            <a:effectRef idx="1">
              <a:schemeClr val="accent4"/>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73" name="TextBox 21"/>
            <p:cNvSpPr txBox="1">
              <a:spLocks noChangeArrowheads="1"/>
            </p:cNvSpPr>
            <p:nvPr/>
          </p:nvSpPr>
          <p:spPr bwMode="auto">
            <a:xfrm>
              <a:off x="6210229" y="4719873"/>
              <a:ext cx="771727" cy="159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1</a:t>
              </a:r>
              <a:endParaRPr lang="nb-NO" altLang="id-ID" sz="4950" dirty="0">
                <a:solidFill>
                  <a:schemeClr val="bg1"/>
                </a:solidFill>
              </a:endParaRPr>
            </a:p>
          </p:txBody>
        </p:sp>
      </p:grpSp>
      <p:grpSp>
        <p:nvGrpSpPr>
          <p:cNvPr id="75" name="Group 7"/>
          <p:cNvGrpSpPr/>
          <p:nvPr/>
        </p:nvGrpSpPr>
        <p:grpSpPr>
          <a:xfrm>
            <a:off x="2167225" y="907315"/>
            <a:ext cx="638575" cy="852805"/>
            <a:chOff x="6420131" y="3543545"/>
            <a:chExt cx="1192668" cy="1592783"/>
          </a:xfrm>
        </p:grpSpPr>
        <p:sp>
          <p:nvSpPr>
            <p:cNvPr id="76" name="Rounded Rectangle 8"/>
            <p:cNvSpPr>
              <a:spLocks noChangeArrowheads="1"/>
            </p:cNvSpPr>
            <p:nvPr/>
          </p:nvSpPr>
          <p:spPr bwMode="auto">
            <a:xfrm>
              <a:off x="6420131" y="3749417"/>
              <a:ext cx="1192668" cy="1122553"/>
            </a:xfrm>
            <a:prstGeom prst="roundRect">
              <a:avLst>
                <a:gd name="adj" fmla="val 9375"/>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77" name="TextBox 22"/>
            <p:cNvSpPr txBox="1">
              <a:spLocks noChangeArrowheads="1"/>
            </p:cNvSpPr>
            <p:nvPr/>
          </p:nvSpPr>
          <p:spPr bwMode="auto">
            <a:xfrm>
              <a:off x="6603710" y="3543545"/>
              <a:ext cx="771727" cy="159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en-GB" altLang="nb-NO" sz="4950" dirty="0">
                  <a:solidFill>
                    <a:schemeClr val="bg1"/>
                  </a:solidFill>
                </a:rPr>
                <a:t>5</a:t>
              </a:r>
              <a:endParaRPr lang="en-GB" altLang="nb-NO" sz="4950" dirty="0">
                <a:solidFill>
                  <a:schemeClr val="bg1"/>
                </a:solidFill>
              </a:endParaRPr>
            </a:p>
          </p:txBody>
        </p:sp>
      </p:grpSp>
      <p:grpSp>
        <p:nvGrpSpPr>
          <p:cNvPr id="78" name="Group 10"/>
          <p:cNvGrpSpPr/>
          <p:nvPr/>
        </p:nvGrpSpPr>
        <p:grpSpPr>
          <a:xfrm>
            <a:off x="2392696" y="2100886"/>
            <a:ext cx="638575" cy="854080"/>
            <a:chOff x="5999190" y="2370177"/>
            <a:chExt cx="1192668" cy="1595166"/>
          </a:xfrm>
        </p:grpSpPr>
        <p:sp>
          <p:nvSpPr>
            <p:cNvPr id="80" name="Rounded Rectangle 11"/>
            <p:cNvSpPr>
              <a:spLocks noChangeArrowheads="1"/>
            </p:cNvSpPr>
            <p:nvPr/>
          </p:nvSpPr>
          <p:spPr bwMode="auto">
            <a:xfrm>
              <a:off x="5999190" y="2626865"/>
              <a:ext cx="1192668" cy="1122553"/>
            </a:xfrm>
            <a:prstGeom prst="roundRect">
              <a:avLst>
                <a:gd name="adj" fmla="val 9375"/>
              </a:avLst>
            </a:prstGeom>
            <a:solidFill>
              <a:srgbClr val="E75021"/>
            </a:solidFill>
            <a:ln w="9525">
              <a:no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81" name="TextBox 23"/>
            <p:cNvSpPr txBox="1">
              <a:spLocks noChangeArrowheads="1"/>
            </p:cNvSpPr>
            <p:nvPr/>
          </p:nvSpPr>
          <p:spPr bwMode="auto">
            <a:xfrm>
              <a:off x="6145917" y="2370177"/>
              <a:ext cx="771727" cy="159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3</a:t>
              </a:r>
              <a:endParaRPr lang="nb-NO" altLang="id-ID" sz="4950" dirty="0">
                <a:solidFill>
                  <a:schemeClr val="bg1"/>
                </a:solidFill>
              </a:endParaRPr>
            </a:p>
          </p:txBody>
        </p:sp>
      </p:grpSp>
      <p:grpSp>
        <p:nvGrpSpPr>
          <p:cNvPr id="82" name="Group 13"/>
          <p:cNvGrpSpPr/>
          <p:nvPr/>
        </p:nvGrpSpPr>
        <p:grpSpPr>
          <a:xfrm>
            <a:off x="2073411" y="1510958"/>
            <a:ext cx="638575" cy="854080"/>
            <a:chOff x="5402860" y="1268371"/>
            <a:chExt cx="1192668" cy="1595167"/>
          </a:xfrm>
        </p:grpSpPr>
        <p:sp>
          <p:nvSpPr>
            <p:cNvPr id="83" name="Rounded Rectangle 14"/>
            <p:cNvSpPr>
              <a:spLocks noChangeArrowheads="1"/>
            </p:cNvSpPr>
            <p:nvPr/>
          </p:nvSpPr>
          <p:spPr bwMode="auto">
            <a:xfrm rot="20684149">
              <a:off x="5402860" y="1566869"/>
              <a:ext cx="1192668" cy="1122553"/>
            </a:xfrm>
            <a:prstGeom prst="roundRect">
              <a:avLst>
                <a:gd name="adj" fmla="val 9375"/>
              </a:avLst>
            </a:prstGeom>
          </p:spPr>
          <p:style>
            <a:lnRef idx="1">
              <a:schemeClr val="accent2"/>
            </a:lnRef>
            <a:fillRef idx="2">
              <a:schemeClr val="accent2"/>
            </a:fillRef>
            <a:effectRef idx="1">
              <a:schemeClr val="accent2"/>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85" name="TextBox 24"/>
            <p:cNvSpPr txBox="1">
              <a:spLocks noChangeArrowheads="1"/>
            </p:cNvSpPr>
            <p:nvPr/>
          </p:nvSpPr>
          <p:spPr bwMode="auto">
            <a:xfrm rot="20681241">
              <a:off x="5565688" y="1268371"/>
              <a:ext cx="771727" cy="159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4</a:t>
              </a:r>
              <a:endParaRPr lang="nb-NO" altLang="id-ID" sz="4950" dirty="0">
                <a:solidFill>
                  <a:schemeClr val="bg1"/>
                </a:solidFill>
              </a:endParaRPr>
            </a:p>
          </p:txBody>
        </p:sp>
      </p:grpSp>
      <p:grpSp>
        <p:nvGrpSpPr>
          <p:cNvPr id="86" name="Group 16"/>
          <p:cNvGrpSpPr/>
          <p:nvPr/>
        </p:nvGrpSpPr>
        <p:grpSpPr>
          <a:xfrm>
            <a:off x="1087067" y="2026209"/>
            <a:ext cx="1354543" cy="2248109"/>
            <a:chOff x="3560664" y="2230705"/>
            <a:chExt cx="2529883" cy="4198799"/>
          </a:xfrm>
          <a:solidFill>
            <a:srgbClr val="E75021"/>
          </a:solidFill>
        </p:grpSpPr>
        <p:sp>
          <p:nvSpPr>
            <p:cNvPr id="87" name="Ellipse 98"/>
            <p:cNvSpPr/>
            <p:nvPr/>
          </p:nvSpPr>
          <p:spPr bwMode="auto">
            <a:xfrm>
              <a:off x="3560664" y="6107180"/>
              <a:ext cx="1713938" cy="32232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en-US" altLang="id-ID" sz="1350">
                <a:solidFill>
                  <a:srgbClr val="332525"/>
                </a:solidFill>
              </a:endParaRPr>
            </a:p>
          </p:txBody>
        </p:sp>
        <p:grpSp>
          <p:nvGrpSpPr>
            <p:cNvPr id="88" name="Group 18"/>
            <p:cNvGrpSpPr/>
            <p:nvPr/>
          </p:nvGrpSpPr>
          <p:grpSpPr>
            <a:xfrm>
              <a:off x="4158559" y="2230705"/>
              <a:ext cx="1931988" cy="3981365"/>
              <a:chOff x="1879600" y="2427657"/>
              <a:chExt cx="1931988" cy="3981365"/>
            </a:xfrm>
            <a:grpFill/>
          </p:grpSpPr>
          <p:sp>
            <p:nvSpPr>
              <p:cNvPr id="90" name="Rounded Rectangle 19"/>
              <p:cNvSpPr/>
              <p:nvPr/>
            </p:nvSpPr>
            <p:spPr bwMode="auto">
              <a:xfrm rot="3296091" flipH="1">
                <a:off x="2526506" y="2275966"/>
                <a:ext cx="333375" cy="1627188"/>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1" name="Oval 20"/>
              <p:cNvSpPr>
                <a:spLocks noChangeArrowheads="1"/>
              </p:cNvSpPr>
              <p:nvPr/>
            </p:nvSpPr>
            <p:spPr bwMode="auto">
              <a:xfrm>
                <a:off x="1879938" y="2427657"/>
                <a:ext cx="823038" cy="823069"/>
              </a:xfrm>
              <a:prstGeom prst="ellipse">
                <a:avLst/>
              </a:pr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2" name="Rounded Rectangle 21"/>
              <p:cNvSpPr/>
              <p:nvPr/>
            </p:nvSpPr>
            <p:spPr bwMode="auto">
              <a:xfrm>
                <a:off x="1954213" y="3305460"/>
                <a:ext cx="674687" cy="1408112"/>
              </a:xfrm>
              <a:prstGeom prst="roundRect">
                <a:avLst>
                  <a:gd name="adj" fmla="val 2987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3" name="Rounded Rectangle 22"/>
              <p:cNvSpPr/>
              <p:nvPr/>
            </p:nvSpPr>
            <p:spPr bwMode="auto">
              <a:xfrm>
                <a:off x="1954213" y="4408772"/>
                <a:ext cx="373062" cy="2000250"/>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4" name="Rounded Rectangle 23"/>
              <p:cNvSpPr/>
              <p:nvPr/>
            </p:nvSpPr>
            <p:spPr bwMode="auto">
              <a:xfrm rot="20452300">
                <a:off x="2325688" y="4429410"/>
                <a:ext cx="371475" cy="774700"/>
              </a:xfrm>
              <a:prstGeom prst="roundRect">
                <a:avLst>
                  <a:gd name="adj" fmla="val 40463"/>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5" name="Rounded Rectangle 24"/>
              <p:cNvSpPr/>
              <p:nvPr/>
            </p:nvSpPr>
            <p:spPr bwMode="auto">
              <a:xfrm rot="14513746">
                <a:off x="2885282" y="2583941"/>
                <a:ext cx="350837" cy="1501775"/>
              </a:xfrm>
              <a:prstGeom prst="roundRect">
                <a:avLst>
                  <a:gd name="adj" fmla="val 50000"/>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sp>
            <p:nvSpPr>
              <p:cNvPr id="96" name="Rounded Rectangle 25"/>
              <p:cNvSpPr/>
              <p:nvPr/>
            </p:nvSpPr>
            <p:spPr bwMode="auto">
              <a:xfrm>
                <a:off x="2413000" y="4916772"/>
                <a:ext cx="373063" cy="1423988"/>
              </a:xfrm>
              <a:prstGeom prst="roundRect">
                <a:avLst>
                  <a:gd name="adj" fmla="val 42456"/>
                </a:avLst>
              </a:prstGeom>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rgbClr val="332525"/>
                  </a:solidFill>
                </a:endParaRPr>
              </a:p>
            </p:txBody>
          </p:sp>
        </p:grpSp>
      </p:grpSp>
      <p:grpSp>
        <p:nvGrpSpPr>
          <p:cNvPr id="163" name="Group 50"/>
          <p:cNvGrpSpPr/>
          <p:nvPr/>
        </p:nvGrpSpPr>
        <p:grpSpPr>
          <a:xfrm>
            <a:off x="4339717" y="2980979"/>
            <a:ext cx="239549" cy="206293"/>
            <a:chOff x="2727325" y="-39687"/>
            <a:chExt cx="1463675" cy="1260475"/>
          </a:xfrm>
          <a:solidFill>
            <a:schemeClr val="bg1"/>
          </a:solidFill>
        </p:grpSpPr>
        <p:sp>
          <p:nvSpPr>
            <p:cNvPr id="164"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200">
                <a:solidFill>
                  <a:srgbClr val="332525"/>
                </a:solidFill>
              </a:endParaRPr>
            </a:p>
          </p:txBody>
        </p:sp>
        <p:sp>
          <p:nvSpPr>
            <p:cNvPr id="165" name="Freeform 21"/>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200">
                <a:solidFill>
                  <a:srgbClr val="332525"/>
                </a:solidFill>
              </a:endParaRPr>
            </a:p>
          </p:txBody>
        </p:sp>
      </p:grpSp>
      <p:sp>
        <p:nvSpPr>
          <p:cNvPr id="168" name="TextBox 167"/>
          <p:cNvSpPr txBox="1"/>
          <p:nvPr/>
        </p:nvSpPr>
        <p:spPr>
          <a:xfrm>
            <a:off x="3181350" y="1164590"/>
            <a:ext cx="3581400" cy="306705"/>
          </a:xfrm>
          <a:prstGeom prst="rect">
            <a:avLst/>
          </a:prstGeom>
          <a:noFill/>
        </p:spPr>
        <p:txBody>
          <a:bodyPr wrap="square" rtlCol="0">
            <a:spAutoFit/>
          </a:bodyPr>
          <a:lstStyle/>
          <a:p>
            <a:r>
              <a:rPr lang="en-GB" altLang="id-ID" b="1" dirty="0">
                <a:solidFill>
                  <a:schemeClr val="accent6"/>
                </a:solidFill>
                <a:latin typeface="Microsoft YaHei" panose="020B0503020204020204" pitchFamily="34" charset="-122"/>
                <a:ea typeface="Microsoft YaHei" panose="020B0503020204020204" pitchFamily="34" charset="-122"/>
              </a:rPr>
              <a:t>Self-service configuration</a:t>
            </a:r>
            <a:endParaRPr lang="en-GB" altLang="id-ID" b="1" dirty="0">
              <a:solidFill>
                <a:schemeClr val="accent6"/>
              </a:solidFill>
              <a:latin typeface="Microsoft YaHei" panose="020B0503020204020204" pitchFamily="34" charset="-122"/>
              <a:ea typeface="Microsoft YaHei" panose="020B0503020204020204" pitchFamily="34" charset="-122"/>
            </a:endParaRPr>
          </a:p>
        </p:txBody>
      </p:sp>
      <p:sp>
        <p:nvSpPr>
          <p:cNvPr id="171" name="TextBox 170"/>
          <p:cNvSpPr txBox="1"/>
          <p:nvPr/>
        </p:nvSpPr>
        <p:spPr>
          <a:xfrm>
            <a:off x="3528060" y="1618615"/>
            <a:ext cx="2803525" cy="306705"/>
          </a:xfrm>
          <a:prstGeom prst="rect">
            <a:avLst/>
          </a:prstGeom>
          <a:noFill/>
        </p:spPr>
        <p:txBody>
          <a:bodyPr wrap="square" rtlCol="0">
            <a:spAutoFit/>
          </a:bodyPr>
          <a:lstStyle/>
          <a:p>
            <a:r>
              <a:rPr lang="en-GB" b="1" dirty="0">
                <a:solidFill>
                  <a:srgbClr val="FFFF00"/>
                </a:solidFill>
                <a:latin typeface="Microsoft YaHei" panose="020B0503020204020204" pitchFamily="34" charset="-122"/>
                <a:ea typeface="Microsoft YaHei" panose="020B0503020204020204" pitchFamily="34" charset="-122"/>
              </a:rPr>
              <a:t>Automated provisioing</a:t>
            </a:r>
            <a:endParaRPr lang="en-GB" b="1" dirty="0">
              <a:solidFill>
                <a:srgbClr val="FFFF00"/>
              </a:solidFill>
              <a:latin typeface="Microsoft YaHei" panose="020B0503020204020204" pitchFamily="34" charset="-122"/>
              <a:ea typeface="Microsoft YaHei" panose="020B0503020204020204" pitchFamily="34" charset="-122"/>
            </a:endParaRPr>
          </a:p>
        </p:txBody>
      </p:sp>
      <p:sp>
        <p:nvSpPr>
          <p:cNvPr id="174" name="TextBox 173"/>
          <p:cNvSpPr txBox="1"/>
          <p:nvPr/>
        </p:nvSpPr>
        <p:spPr>
          <a:xfrm>
            <a:off x="3942080" y="2191385"/>
            <a:ext cx="2884170" cy="306705"/>
          </a:xfrm>
          <a:prstGeom prst="rect">
            <a:avLst/>
          </a:prstGeom>
          <a:noFill/>
        </p:spPr>
        <p:txBody>
          <a:bodyPr wrap="square" rtlCol="0">
            <a:spAutoFit/>
          </a:bodyPr>
          <a:lstStyle/>
          <a:p>
            <a:r>
              <a:rPr lang="en-GB" altLang="id-ID" b="1" dirty="0">
                <a:solidFill>
                  <a:srgbClr val="EE980C"/>
                </a:solidFill>
                <a:latin typeface="Microsoft YaHei" panose="020B0503020204020204" pitchFamily="34" charset="-122"/>
                <a:ea typeface="Microsoft YaHei" panose="020B0503020204020204" pitchFamily="34" charset="-122"/>
              </a:rPr>
              <a:t>Continuous build</a:t>
            </a:r>
            <a:endParaRPr lang="en-GB" altLang="id-ID" b="1" dirty="0">
              <a:solidFill>
                <a:srgbClr val="EE980C"/>
              </a:solidFill>
              <a:latin typeface="Microsoft YaHei" panose="020B0503020204020204" pitchFamily="34" charset="-122"/>
              <a:ea typeface="Microsoft YaHei" panose="020B0503020204020204" pitchFamily="34" charset="-122"/>
            </a:endParaRPr>
          </a:p>
        </p:txBody>
      </p:sp>
      <p:sp>
        <p:nvSpPr>
          <p:cNvPr id="177" name="TextBox 176"/>
          <p:cNvSpPr txBox="1"/>
          <p:nvPr/>
        </p:nvSpPr>
        <p:spPr>
          <a:xfrm>
            <a:off x="3463925" y="2705100"/>
            <a:ext cx="4655820" cy="306705"/>
          </a:xfrm>
          <a:prstGeom prst="rect">
            <a:avLst/>
          </a:prstGeom>
          <a:noFill/>
        </p:spPr>
        <p:txBody>
          <a:bodyPr wrap="square" rtlCol="0">
            <a:spAutoFit/>
          </a:bodyPr>
          <a:lstStyle/>
          <a:p>
            <a:r>
              <a:rPr lang="en-GB" altLang="id-ID" b="1" dirty="0">
                <a:solidFill>
                  <a:schemeClr val="accent1">
                    <a:lumMod val="60000"/>
                    <a:lumOff val="40000"/>
                  </a:schemeClr>
                </a:solidFill>
                <a:latin typeface="Microsoft YaHei" panose="020B0503020204020204" pitchFamily="34" charset="-122"/>
                <a:ea typeface="Microsoft YaHei" panose="020B0503020204020204" pitchFamily="34" charset="-122"/>
                <a:sym typeface="+mn-ea"/>
              </a:rPr>
              <a:t>Continuous  integration | Continuous  delivery</a:t>
            </a:r>
            <a:endParaRPr lang="en-GB" altLang="id-ID" b="1" dirty="0">
              <a:solidFill>
                <a:schemeClr val="accent1">
                  <a:lumMod val="60000"/>
                  <a:lumOff val="40000"/>
                </a:schemeClr>
              </a:solidFill>
              <a:latin typeface="Microsoft YaHei" panose="020B0503020204020204" pitchFamily="34" charset="-122"/>
              <a:ea typeface="Microsoft YaHei" panose="020B0503020204020204" pitchFamily="34" charset="-122"/>
              <a:sym typeface="+mn-ea"/>
            </a:endParaRPr>
          </a:p>
        </p:txBody>
      </p:sp>
      <p:grpSp>
        <p:nvGrpSpPr>
          <p:cNvPr id="2" name="Group 7"/>
          <p:cNvGrpSpPr/>
          <p:nvPr/>
        </p:nvGrpSpPr>
        <p:grpSpPr>
          <a:xfrm>
            <a:off x="2618075" y="2722780"/>
            <a:ext cx="638575" cy="854080"/>
            <a:chOff x="6420131" y="3531685"/>
            <a:chExt cx="1192668" cy="1595164"/>
          </a:xfrm>
        </p:grpSpPr>
        <p:sp>
          <p:nvSpPr>
            <p:cNvPr id="3" name="Rounded Rectangle 8"/>
            <p:cNvSpPr>
              <a:spLocks noChangeArrowheads="1"/>
            </p:cNvSpPr>
            <p:nvPr/>
          </p:nvSpPr>
          <p:spPr bwMode="auto">
            <a:xfrm>
              <a:off x="6420131" y="3749417"/>
              <a:ext cx="1192668" cy="1122553"/>
            </a:xfrm>
            <a:prstGeom prst="roundRect">
              <a:avLst>
                <a:gd name="adj" fmla="val 9375"/>
              </a:avLst>
            </a:prstGeom>
            <a:solidFill>
              <a:srgbClr val="332525"/>
            </a:solidFill>
            <a:ln w="9525">
              <a:no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350">
                <a:solidFill>
                  <a:schemeClr val="bg1"/>
                </a:solidFill>
              </a:endParaRPr>
            </a:p>
          </p:txBody>
        </p:sp>
        <p:sp>
          <p:nvSpPr>
            <p:cNvPr id="4" name="TextBox 22"/>
            <p:cNvSpPr txBox="1">
              <a:spLocks noChangeArrowheads="1"/>
            </p:cNvSpPr>
            <p:nvPr/>
          </p:nvSpPr>
          <p:spPr bwMode="auto">
            <a:xfrm>
              <a:off x="6575246" y="3531685"/>
              <a:ext cx="771727" cy="159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r>
                <a:rPr lang="nb-NO" altLang="id-ID" sz="4950" dirty="0">
                  <a:solidFill>
                    <a:schemeClr val="bg1"/>
                  </a:solidFill>
                </a:rPr>
                <a:t>2</a:t>
              </a:r>
              <a:endParaRPr lang="nb-NO" altLang="id-ID" sz="4950" dirty="0">
                <a:solidFill>
                  <a:schemeClr val="bg1"/>
                </a:solidFill>
              </a:endParaRPr>
            </a:p>
          </p:txBody>
        </p:sp>
      </p:grpSp>
      <p:sp>
        <p:nvSpPr>
          <p:cNvPr id="6" name="TextBox 176"/>
          <p:cNvSpPr txBox="1"/>
          <p:nvPr/>
        </p:nvSpPr>
        <p:spPr>
          <a:xfrm>
            <a:off x="3345180" y="3766185"/>
            <a:ext cx="2454275" cy="306705"/>
          </a:xfrm>
          <a:prstGeom prst="rect">
            <a:avLst/>
          </a:prstGeom>
          <a:noFill/>
        </p:spPr>
        <p:txBody>
          <a:bodyPr wrap="square" rtlCol="0">
            <a:spAutoFit/>
          </a:bodyPr>
          <a:p>
            <a:r>
              <a:rPr lang="en-GB" altLang="id-ID" b="1" dirty="0">
                <a:solidFill>
                  <a:schemeClr val="accent1">
                    <a:lumMod val="50000"/>
                  </a:schemeClr>
                </a:solidFill>
                <a:latin typeface="Microsoft YaHei" panose="020B0503020204020204" pitchFamily="34" charset="-122"/>
                <a:ea typeface="Microsoft YaHei" panose="020B0503020204020204" pitchFamily="34" charset="-122"/>
              </a:rPr>
              <a:t>Incemental testing</a:t>
            </a:r>
            <a:endParaRPr lang="en-GB" altLang="id-ID" b="1" dirty="0">
              <a:solidFill>
                <a:schemeClr val="accent1">
                  <a:lumMod val="50000"/>
                </a:schemeClr>
              </a:solidFill>
              <a:latin typeface="Microsoft YaHei" panose="020B0503020204020204" pitchFamily="34" charset="-122"/>
              <a:ea typeface="Microsoft YaHei" panose="020B0503020204020204" pitchFamily="34" charset="-122"/>
            </a:endParaRPr>
          </a:p>
        </p:txBody>
      </p:sp>
      <p:sp>
        <p:nvSpPr>
          <p:cNvPr id="32" name="TextBox 176"/>
          <p:cNvSpPr txBox="1"/>
          <p:nvPr/>
        </p:nvSpPr>
        <p:spPr>
          <a:xfrm>
            <a:off x="3528060" y="3249930"/>
            <a:ext cx="3395980" cy="306705"/>
          </a:xfrm>
          <a:prstGeom prst="rect">
            <a:avLst/>
          </a:prstGeom>
          <a:noFill/>
        </p:spPr>
        <p:txBody>
          <a:bodyPr wrap="square" rtlCol="0">
            <a:spAutoFit/>
          </a:bodyPr>
          <a:p>
            <a:r>
              <a:rPr lang="en-GB" altLang="id-ID" b="1" dirty="0">
                <a:solidFill>
                  <a:srgbClr val="912789"/>
                </a:solidFill>
                <a:latin typeface="Microsoft YaHei" panose="020B0503020204020204" pitchFamily="34" charset="-122"/>
                <a:ea typeface="Microsoft YaHei" panose="020B0503020204020204" pitchFamily="34" charset="-122"/>
              </a:rPr>
              <a:t>Automated release managment</a:t>
            </a:r>
            <a:endParaRPr lang="en-GB" altLang="id-ID" b="1" dirty="0">
              <a:solidFill>
                <a:srgbClr val="91278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59646" y="175223"/>
            <a:ext cx="3583940" cy="464820"/>
          </a:xfrm>
          <a:prstGeom prst="rect">
            <a:avLst/>
          </a:prstGeom>
          <a:noFill/>
        </p:spPr>
        <p:txBody>
          <a:bodyPr wrap="none" lIns="34290" tIns="17145" rIns="34290" bIns="17145" rtlCol="0">
            <a:spAutoFit/>
          </a:bodyPr>
          <a:lstStyle/>
          <a:p>
            <a:pPr defTabSz="913765"/>
            <a:r>
              <a:rPr lang="en-GB" altLang="en-US" sz="28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DevOps Lifecycle</a:t>
            </a:r>
            <a:endParaRPr lang="en-GB" altLang="en-US" sz="28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flipV="1">
            <a:off x="2143215" y="3052423"/>
            <a:ext cx="4692910" cy="3836714"/>
            <a:chOff x="1456360" y="-2202085"/>
            <a:chExt cx="5940000" cy="4856279"/>
          </a:xfrm>
          <a:solidFill>
            <a:srgbClr val="E75021"/>
          </a:solidFill>
        </p:grpSpPr>
        <p:sp>
          <p:nvSpPr>
            <p:cNvPr id="255" name="Freeform 6"/>
            <p:cNvSpPr>
              <a:spLocks noChangeAspect="1" noEditPoints="1"/>
            </p:cNvSpPr>
            <p:nvPr/>
          </p:nvSpPr>
          <p:spPr bwMode="auto">
            <a:xfrm rot="5400000">
              <a:off x="2093634" y="-2839359"/>
              <a:ext cx="4665451" cy="5940000"/>
            </a:xfrm>
            <a:custGeom>
              <a:avLst/>
              <a:gdLst>
                <a:gd name="T0" fmla="*/ 2596 w 2894"/>
                <a:gd name="T1" fmla="*/ 1549 h 3686"/>
                <a:gd name="T2" fmla="*/ 2116 w 2894"/>
                <a:gd name="T3" fmla="*/ 900 h 3686"/>
                <a:gd name="T4" fmla="*/ 1793 w 2894"/>
                <a:gd name="T5" fmla="*/ 797 h 3686"/>
                <a:gd name="T6" fmla="*/ 1195 w 2894"/>
                <a:gd name="T7" fmla="*/ 648 h 3686"/>
                <a:gd name="T8" fmla="*/ 614 w 2894"/>
                <a:gd name="T9" fmla="*/ 971 h 3686"/>
                <a:gd name="T10" fmla="*/ 377 w 2894"/>
                <a:gd name="T11" fmla="*/ 1259 h 3686"/>
                <a:gd name="T12" fmla="*/ 359 w 2894"/>
                <a:gd name="T13" fmla="*/ 1934 h 3686"/>
                <a:gd name="T14" fmla="*/ 269 w 2894"/>
                <a:gd name="T15" fmla="*/ 2640 h 3686"/>
                <a:gd name="T16" fmla="*/ 917 w 2894"/>
                <a:gd name="T17" fmla="*/ 2842 h 3686"/>
                <a:gd name="T18" fmla="*/ 1685 w 2894"/>
                <a:gd name="T19" fmla="*/ 2908 h 3686"/>
                <a:gd name="T20" fmla="*/ 2305 w 2894"/>
                <a:gd name="T21" fmla="*/ 3282 h 3686"/>
                <a:gd name="T22" fmla="*/ 2370 w 2894"/>
                <a:gd name="T23" fmla="*/ 2419 h 3686"/>
                <a:gd name="T24" fmla="*/ 2597 w 2894"/>
                <a:gd name="T25" fmla="*/ 1760 h 3686"/>
                <a:gd name="T26" fmla="*/ 516 w 2894"/>
                <a:gd name="T27" fmla="*/ 1250 h 3686"/>
                <a:gd name="T28" fmla="*/ 848 w 2894"/>
                <a:gd name="T29" fmla="*/ 2821 h 3686"/>
                <a:gd name="T30" fmla="*/ 2559 w 2894"/>
                <a:gd name="T31" fmla="*/ 1945 h 3686"/>
                <a:gd name="T32" fmla="*/ 2553 w 2894"/>
                <a:gd name="T33" fmla="*/ 1486 h 3686"/>
                <a:gd name="T34" fmla="*/ 2530 w 2894"/>
                <a:gd name="T35" fmla="*/ 1536 h 3686"/>
                <a:gd name="T36" fmla="*/ 2568 w 2894"/>
                <a:gd name="T37" fmla="*/ 1507 h 3686"/>
                <a:gd name="T38" fmla="*/ 2472 w 2894"/>
                <a:gd name="T39" fmla="*/ 1331 h 3686"/>
                <a:gd name="T40" fmla="*/ 2455 w 2894"/>
                <a:gd name="T41" fmla="*/ 774 h 3686"/>
                <a:gd name="T42" fmla="*/ 2476 w 2894"/>
                <a:gd name="T43" fmla="*/ 761 h 3686"/>
                <a:gd name="T44" fmla="*/ 2289 w 2894"/>
                <a:gd name="T45" fmla="*/ 883 h 3686"/>
                <a:gd name="T46" fmla="*/ 2096 w 2894"/>
                <a:gd name="T47" fmla="*/ 2995 h 3686"/>
                <a:gd name="T48" fmla="*/ 1226 w 2894"/>
                <a:gd name="T49" fmla="*/ 2949 h 3686"/>
                <a:gd name="T50" fmla="*/ 1227 w 2894"/>
                <a:gd name="T51" fmla="*/ 3171 h 3686"/>
                <a:gd name="T52" fmla="*/ 739 w 2894"/>
                <a:gd name="T53" fmla="*/ 494 h 3686"/>
                <a:gd name="T54" fmla="*/ 1737 w 2894"/>
                <a:gd name="T55" fmla="*/ 390 h 3686"/>
                <a:gd name="T56" fmla="*/ 1718 w 2894"/>
                <a:gd name="T57" fmla="*/ 522 h 3686"/>
                <a:gd name="T58" fmla="*/ 1876 w 2894"/>
                <a:gd name="T59" fmla="*/ 769 h 3686"/>
                <a:gd name="T60" fmla="*/ 1728 w 2894"/>
                <a:gd name="T61" fmla="*/ 329 h 3686"/>
                <a:gd name="T62" fmla="*/ 1626 w 2894"/>
                <a:gd name="T63" fmla="*/ 552 h 3686"/>
                <a:gd name="T64" fmla="*/ 1544 w 2894"/>
                <a:gd name="T65" fmla="*/ 610 h 3686"/>
                <a:gd name="T66" fmla="*/ 1542 w 2894"/>
                <a:gd name="T67" fmla="*/ 321 h 3686"/>
                <a:gd name="T68" fmla="*/ 1296 w 2894"/>
                <a:gd name="T69" fmla="*/ 66 h 3686"/>
                <a:gd name="T70" fmla="*/ 1003 w 2894"/>
                <a:gd name="T71" fmla="*/ 564 h 3686"/>
                <a:gd name="T72" fmla="*/ 674 w 2894"/>
                <a:gd name="T73" fmla="*/ 506 h 3686"/>
                <a:gd name="T74" fmla="*/ 723 w 2894"/>
                <a:gd name="T75" fmla="*/ 962 h 3686"/>
                <a:gd name="T76" fmla="*/ 706 w 2894"/>
                <a:gd name="T77" fmla="*/ 1044 h 3686"/>
                <a:gd name="T78" fmla="*/ 343 w 2894"/>
                <a:gd name="T79" fmla="*/ 2205 h 3686"/>
                <a:gd name="T80" fmla="*/ 362 w 2894"/>
                <a:gd name="T81" fmla="*/ 2151 h 3686"/>
                <a:gd name="T82" fmla="*/ 421 w 2894"/>
                <a:gd name="T83" fmla="*/ 1331 h 3686"/>
                <a:gd name="T84" fmla="*/ 183 w 2894"/>
                <a:gd name="T85" fmla="*/ 1377 h 3686"/>
                <a:gd name="T86" fmla="*/ 127 w 2894"/>
                <a:gd name="T87" fmla="*/ 1607 h 3686"/>
                <a:gd name="T88" fmla="*/ 327 w 2894"/>
                <a:gd name="T89" fmla="*/ 1615 h 3686"/>
                <a:gd name="T90" fmla="*/ 357 w 2894"/>
                <a:gd name="T91" fmla="*/ 2015 h 3686"/>
                <a:gd name="T92" fmla="*/ 301 w 2894"/>
                <a:gd name="T93" fmla="*/ 2443 h 3686"/>
                <a:gd name="T94" fmla="*/ 440 w 2894"/>
                <a:gd name="T95" fmla="*/ 2646 h 3686"/>
                <a:gd name="T96" fmla="*/ 541 w 2894"/>
                <a:gd name="T97" fmla="*/ 2859 h 3686"/>
                <a:gd name="T98" fmla="*/ 420 w 2894"/>
                <a:gd name="T99" fmla="*/ 3046 h 3686"/>
                <a:gd name="T100" fmla="*/ 1039 w 2894"/>
                <a:gd name="T101" fmla="*/ 2885 h 3686"/>
                <a:gd name="T102" fmla="*/ 1171 w 2894"/>
                <a:gd name="T103" fmla="*/ 3427 h 3686"/>
                <a:gd name="T104" fmla="*/ 1276 w 2894"/>
                <a:gd name="T105" fmla="*/ 3076 h 3686"/>
                <a:gd name="T106" fmla="*/ 1350 w 2894"/>
                <a:gd name="T107" fmla="*/ 3108 h 3686"/>
                <a:gd name="T108" fmla="*/ 1351 w 2894"/>
                <a:gd name="T109" fmla="*/ 3397 h 3686"/>
                <a:gd name="T110" fmla="*/ 1353 w 2894"/>
                <a:gd name="T111" fmla="*/ 3653 h 3686"/>
                <a:gd name="T112" fmla="*/ 1943 w 2894"/>
                <a:gd name="T113" fmla="*/ 3163 h 3686"/>
                <a:gd name="T114" fmla="*/ 2231 w 2894"/>
                <a:gd name="T115" fmla="*/ 3174 h 3686"/>
                <a:gd name="T116" fmla="*/ 2187 w 2894"/>
                <a:gd name="T117" fmla="*/ 2722 h 3686"/>
                <a:gd name="T118" fmla="*/ 2304 w 2894"/>
                <a:gd name="T119" fmla="*/ 2554 h 3686"/>
                <a:gd name="T120" fmla="*/ 2625 w 2894"/>
                <a:gd name="T121" fmla="*/ 2370 h 3686"/>
                <a:gd name="T122" fmla="*/ 2611 w 2894"/>
                <a:gd name="T123" fmla="*/ 2236 h 3686"/>
                <a:gd name="T124" fmla="*/ 2685 w 2894"/>
                <a:gd name="T125" fmla="*/ 2030 h 3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500">
                <a:solidFill>
                  <a:srgbClr val="332525"/>
                </a:solidFill>
              </a:endParaRPr>
            </a:p>
          </p:txBody>
        </p:sp>
        <p:sp>
          <p:nvSpPr>
            <p:cNvPr id="269" name="Freeform 10"/>
            <p:cNvSpPr>
              <a:spLocks noEditPoints="1"/>
            </p:cNvSpPr>
            <p:nvPr/>
          </p:nvSpPr>
          <p:spPr bwMode="auto">
            <a:xfrm rot="17559392">
              <a:off x="1533062" y="587035"/>
              <a:ext cx="270272" cy="288131"/>
            </a:xfrm>
            <a:custGeom>
              <a:avLst/>
              <a:gdLst>
                <a:gd name="T0" fmla="*/ 131 w 150"/>
                <a:gd name="T1" fmla="*/ 12 h 160"/>
                <a:gd name="T2" fmla="*/ 81 w 150"/>
                <a:gd name="T3" fmla="*/ 17 h 160"/>
                <a:gd name="T4" fmla="*/ 32 w 150"/>
                <a:gd name="T5" fmla="*/ 24 h 160"/>
                <a:gd name="T6" fmla="*/ 26 w 150"/>
                <a:gd name="T7" fmla="*/ 35 h 160"/>
                <a:gd name="T8" fmla="*/ 26 w 150"/>
                <a:gd name="T9" fmla="*/ 59 h 160"/>
                <a:gd name="T10" fmla="*/ 10 w 150"/>
                <a:gd name="T11" fmla="*/ 69 h 160"/>
                <a:gd name="T12" fmla="*/ 15 w 150"/>
                <a:gd name="T13" fmla="*/ 110 h 160"/>
                <a:gd name="T14" fmla="*/ 19 w 150"/>
                <a:gd name="T15" fmla="*/ 113 h 160"/>
                <a:gd name="T16" fmla="*/ 29 w 150"/>
                <a:gd name="T17" fmla="*/ 149 h 160"/>
                <a:gd name="T18" fmla="*/ 74 w 150"/>
                <a:gd name="T19" fmla="*/ 144 h 160"/>
                <a:gd name="T20" fmla="*/ 76 w 150"/>
                <a:gd name="T21" fmla="*/ 140 h 160"/>
                <a:gd name="T22" fmla="*/ 108 w 150"/>
                <a:gd name="T23" fmla="*/ 99 h 160"/>
                <a:gd name="T24" fmla="*/ 135 w 150"/>
                <a:gd name="T25" fmla="*/ 66 h 160"/>
                <a:gd name="T26" fmla="*/ 137 w 150"/>
                <a:gd name="T27" fmla="*/ 63 h 160"/>
                <a:gd name="T28" fmla="*/ 131 w 150"/>
                <a:gd name="T29" fmla="*/ 12 h 160"/>
                <a:gd name="T30" fmla="*/ 62 w 150"/>
                <a:gd name="T31" fmla="*/ 82 h 160"/>
                <a:gd name="T32" fmla="*/ 61 w 150"/>
                <a:gd name="T33" fmla="*/ 82 h 160"/>
                <a:gd name="T34" fmla="*/ 62 w 150"/>
                <a:gd name="T35" fmla="*/ 8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0" name="Freeform 11"/>
            <p:cNvSpPr>
              <a:spLocks noEditPoints="1"/>
            </p:cNvSpPr>
            <p:nvPr/>
          </p:nvSpPr>
          <p:spPr bwMode="auto">
            <a:xfrm rot="3490495">
              <a:off x="6629134" y="904314"/>
              <a:ext cx="264319" cy="289322"/>
            </a:xfrm>
            <a:custGeom>
              <a:avLst/>
              <a:gdLst>
                <a:gd name="T0" fmla="*/ 137 w 147"/>
                <a:gd name="T1" fmla="*/ 52 h 161"/>
                <a:gd name="T2" fmla="*/ 128 w 147"/>
                <a:gd name="T3" fmla="*/ 43 h 161"/>
                <a:gd name="T4" fmla="*/ 105 w 147"/>
                <a:gd name="T5" fmla="*/ 36 h 161"/>
                <a:gd name="T6" fmla="*/ 101 w 147"/>
                <a:gd name="T7" fmla="*/ 17 h 161"/>
                <a:gd name="T8" fmla="*/ 60 w 147"/>
                <a:gd name="T9" fmla="*/ 9 h 161"/>
                <a:gd name="T10" fmla="*/ 56 w 147"/>
                <a:gd name="T11" fmla="*/ 12 h 161"/>
                <a:gd name="T12" fmla="*/ 18 w 147"/>
                <a:gd name="T13" fmla="*/ 11 h 161"/>
                <a:gd name="T14" fmla="*/ 10 w 147"/>
                <a:gd name="T15" fmla="*/ 54 h 161"/>
                <a:gd name="T16" fmla="*/ 12 w 147"/>
                <a:gd name="T17" fmla="*/ 58 h 161"/>
                <a:gd name="T18" fmla="*/ 41 w 147"/>
                <a:gd name="T19" fmla="*/ 101 h 161"/>
                <a:gd name="T20" fmla="*/ 65 w 147"/>
                <a:gd name="T21" fmla="*/ 137 h 161"/>
                <a:gd name="T22" fmla="*/ 67 w 147"/>
                <a:gd name="T23" fmla="*/ 140 h 161"/>
                <a:gd name="T24" fmla="*/ 117 w 147"/>
                <a:gd name="T25" fmla="*/ 150 h 161"/>
                <a:gd name="T26" fmla="*/ 128 w 147"/>
                <a:gd name="T27" fmla="*/ 101 h 161"/>
                <a:gd name="T28" fmla="*/ 137 w 147"/>
                <a:gd name="T29" fmla="*/ 52 h 161"/>
                <a:gd name="T30" fmla="*/ 72 w 147"/>
                <a:gd name="T31" fmla="*/ 62 h 161"/>
                <a:gd name="T32" fmla="*/ 72 w 147"/>
                <a:gd name="T33" fmla="*/ 62 h 161"/>
                <a:gd name="T34" fmla="*/ 72 w 147"/>
                <a:gd name="T35" fmla="*/ 62 h 161"/>
                <a:gd name="T36" fmla="*/ 72 w 147"/>
                <a:gd name="T37" fmla="*/ 6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1" name="Freeform 12"/>
            <p:cNvSpPr>
              <a:spLocks noEditPoints="1"/>
            </p:cNvSpPr>
            <p:nvPr/>
          </p:nvSpPr>
          <p:spPr bwMode="auto">
            <a:xfrm rot="10605171">
              <a:off x="4568324" y="2320672"/>
              <a:ext cx="307181" cy="191691"/>
            </a:xfrm>
            <a:custGeom>
              <a:avLst/>
              <a:gdLst>
                <a:gd name="T0" fmla="*/ 136 w 171"/>
                <a:gd name="T1" fmla="*/ 35 h 107"/>
                <a:gd name="T2" fmla="*/ 100 w 171"/>
                <a:gd name="T3" fmla="*/ 0 h 107"/>
                <a:gd name="T4" fmla="*/ 87 w 171"/>
                <a:gd name="T5" fmla="*/ 2 h 107"/>
                <a:gd name="T6" fmla="*/ 69 w 171"/>
                <a:gd name="T7" fmla="*/ 17 h 107"/>
                <a:gd name="T8" fmla="*/ 50 w 171"/>
                <a:gd name="T9" fmla="*/ 11 h 107"/>
                <a:gd name="T10" fmla="*/ 21 w 171"/>
                <a:gd name="T11" fmla="*/ 40 h 107"/>
                <a:gd name="T12" fmla="*/ 22 w 171"/>
                <a:gd name="T13" fmla="*/ 46 h 107"/>
                <a:gd name="T14" fmla="*/ 0 w 171"/>
                <a:gd name="T15" fmla="*/ 76 h 107"/>
                <a:gd name="T16" fmla="*/ 31 w 171"/>
                <a:gd name="T17" fmla="*/ 107 h 107"/>
                <a:gd name="T18" fmla="*/ 36 w 171"/>
                <a:gd name="T19" fmla="*/ 107 h 107"/>
                <a:gd name="T20" fmla="*/ 87 w 171"/>
                <a:gd name="T21" fmla="*/ 107 h 107"/>
                <a:gd name="T22" fmla="*/ 131 w 171"/>
                <a:gd name="T23" fmla="*/ 107 h 107"/>
                <a:gd name="T24" fmla="*/ 134 w 171"/>
                <a:gd name="T25" fmla="*/ 107 h 107"/>
                <a:gd name="T26" fmla="*/ 171 w 171"/>
                <a:gd name="T27" fmla="*/ 71 h 107"/>
                <a:gd name="T28" fmla="*/ 136 w 171"/>
                <a:gd name="T29" fmla="*/ 35 h 107"/>
                <a:gd name="T30" fmla="*/ 72 w 171"/>
                <a:gd name="T31" fmla="*/ 60 h 107"/>
                <a:gd name="T32" fmla="*/ 72 w 171"/>
                <a:gd name="T33" fmla="*/ 60 h 107"/>
                <a:gd name="T34" fmla="*/ 72 w 171"/>
                <a:gd name="T35" fmla="*/ 6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2" name="Freeform 13"/>
            <p:cNvSpPr>
              <a:spLocks noEditPoints="1"/>
            </p:cNvSpPr>
            <p:nvPr/>
          </p:nvSpPr>
          <p:spPr bwMode="auto">
            <a:xfrm rot="8086086">
              <a:off x="5587302" y="2120232"/>
              <a:ext cx="313135" cy="245269"/>
            </a:xfrm>
            <a:custGeom>
              <a:avLst/>
              <a:gdLst>
                <a:gd name="T0" fmla="*/ 148 w 174"/>
                <a:gd name="T1" fmla="*/ 62 h 136"/>
                <a:gd name="T2" fmla="*/ 128 w 174"/>
                <a:gd name="T3" fmla="*/ 16 h 136"/>
                <a:gd name="T4" fmla="*/ 116 w 174"/>
                <a:gd name="T5" fmla="*/ 13 h 136"/>
                <a:gd name="T6" fmla="*/ 93 w 174"/>
                <a:gd name="T7" fmla="*/ 19 h 136"/>
                <a:gd name="T8" fmla="*/ 79 w 174"/>
                <a:gd name="T9" fmla="*/ 6 h 136"/>
                <a:gd name="T10" fmla="*/ 41 w 174"/>
                <a:gd name="T11" fmla="*/ 21 h 136"/>
                <a:gd name="T12" fmla="*/ 39 w 174"/>
                <a:gd name="T13" fmla="*/ 27 h 136"/>
                <a:gd name="T14" fmla="*/ 7 w 174"/>
                <a:gd name="T15" fmla="*/ 46 h 136"/>
                <a:gd name="T16" fmla="*/ 24 w 174"/>
                <a:gd name="T17" fmla="*/ 87 h 136"/>
                <a:gd name="T18" fmla="*/ 28 w 174"/>
                <a:gd name="T19" fmla="*/ 89 h 136"/>
                <a:gd name="T20" fmla="*/ 75 w 174"/>
                <a:gd name="T21" fmla="*/ 109 h 136"/>
                <a:gd name="T22" fmla="*/ 115 w 174"/>
                <a:gd name="T23" fmla="*/ 126 h 136"/>
                <a:gd name="T24" fmla="*/ 118 w 174"/>
                <a:gd name="T25" fmla="*/ 128 h 136"/>
                <a:gd name="T26" fmla="*/ 166 w 174"/>
                <a:gd name="T27" fmla="*/ 109 h 136"/>
                <a:gd name="T28" fmla="*/ 148 w 174"/>
                <a:gd name="T29" fmla="*/ 62 h 136"/>
                <a:gd name="T30" fmla="*/ 80 w 174"/>
                <a:gd name="T31" fmla="*/ 60 h 136"/>
                <a:gd name="T32" fmla="*/ 80 w 174"/>
                <a:gd name="T33" fmla="*/ 60 h 136"/>
                <a:gd name="T34" fmla="*/ 80 w 174"/>
                <a:gd name="T35" fmla="*/ 60 h 136"/>
                <a:gd name="T36" fmla="*/ 80 w 174"/>
                <a:gd name="T37" fmla="*/ 6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3" name="Freeform 14"/>
            <p:cNvSpPr>
              <a:spLocks noEditPoints="1"/>
            </p:cNvSpPr>
            <p:nvPr/>
          </p:nvSpPr>
          <p:spPr bwMode="auto">
            <a:xfrm rot="19022044">
              <a:off x="1583860" y="1400849"/>
              <a:ext cx="217885" cy="421481"/>
            </a:xfrm>
            <a:custGeom>
              <a:avLst/>
              <a:gdLst>
                <a:gd name="T0" fmla="*/ 90 w 121"/>
                <a:gd name="T1" fmla="*/ 4 h 234"/>
                <a:gd name="T2" fmla="*/ 47 w 121"/>
                <a:gd name="T3" fmla="*/ 30 h 234"/>
                <a:gd name="T4" fmla="*/ 5 w 121"/>
                <a:gd name="T5" fmla="*/ 57 h 234"/>
                <a:gd name="T6" fmla="*/ 4 w 121"/>
                <a:gd name="T7" fmla="*/ 70 h 234"/>
                <a:gd name="T8" fmla="*/ 15 w 121"/>
                <a:gd name="T9" fmla="*/ 91 h 234"/>
                <a:gd name="T10" fmla="*/ 4 w 121"/>
                <a:gd name="T11" fmla="*/ 107 h 234"/>
                <a:gd name="T12" fmla="*/ 4 w 121"/>
                <a:gd name="T13" fmla="*/ 108 h 234"/>
                <a:gd name="T14" fmla="*/ 26 w 121"/>
                <a:gd name="T15" fmla="*/ 143 h 234"/>
                <a:gd name="T16" fmla="*/ 32 w 121"/>
                <a:gd name="T17" fmla="*/ 143 h 234"/>
                <a:gd name="T18" fmla="*/ 32 w 121"/>
                <a:gd name="T19" fmla="*/ 144 h 234"/>
                <a:gd name="T20" fmla="*/ 21 w 121"/>
                <a:gd name="T21" fmla="*/ 159 h 234"/>
                <a:gd name="T22" fmla="*/ 21 w 121"/>
                <a:gd name="T23" fmla="*/ 167 h 234"/>
                <a:gd name="T24" fmla="*/ 28 w 121"/>
                <a:gd name="T25" fmla="*/ 180 h 234"/>
                <a:gd name="T26" fmla="*/ 21 w 121"/>
                <a:gd name="T27" fmla="*/ 191 h 234"/>
                <a:gd name="T28" fmla="*/ 35 w 121"/>
                <a:gd name="T29" fmla="*/ 213 h 234"/>
                <a:gd name="T30" fmla="*/ 38 w 121"/>
                <a:gd name="T31" fmla="*/ 214 h 234"/>
                <a:gd name="T32" fmla="*/ 54 w 121"/>
                <a:gd name="T33" fmla="*/ 232 h 234"/>
                <a:gd name="T34" fmla="*/ 78 w 121"/>
                <a:gd name="T35" fmla="*/ 216 h 234"/>
                <a:gd name="T36" fmla="*/ 79 w 121"/>
                <a:gd name="T37" fmla="*/ 214 h 234"/>
                <a:gd name="T38" fmla="*/ 86 w 121"/>
                <a:gd name="T39" fmla="*/ 182 h 234"/>
                <a:gd name="T40" fmla="*/ 92 w 121"/>
                <a:gd name="T41" fmla="*/ 155 h 234"/>
                <a:gd name="T42" fmla="*/ 93 w 121"/>
                <a:gd name="T43" fmla="*/ 152 h 234"/>
                <a:gd name="T44" fmla="*/ 93 w 121"/>
                <a:gd name="T45" fmla="*/ 151 h 234"/>
                <a:gd name="T46" fmla="*/ 94 w 121"/>
                <a:gd name="T47" fmla="*/ 148 h 234"/>
                <a:gd name="T48" fmla="*/ 95 w 121"/>
                <a:gd name="T49" fmla="*/ 143 h 234"/>
                <a:gd name="T50" fmla="*/ 98 w 121"/>
                <a:gd name="T51" fmla="*/ 128 h 234"/>
                <a:gd name="T52" fmla="*/ 106 w 121"/>
                <a:gd name="T53" fmla="*/ 93 h 234"/>
                <a:gd name="T54" fmla="*/ 116 w 121"/>
                <a:gd name="T55" fmla="*/ 51 h 234"/>
                <a:gd name="T56" fmla="*/ 117 w 121"/>
                <a:gd name="T57" fmla="*/ 47 h 234"/>
                <a:gd name="T58" fmla="*/ 90 w 121"/>
                <a:gd name="T59" fmla="*/ 4 h 234"/>
                <a:gd name="T60" fmla="*/ 54 w 121"/>
                <a:gd name="T61" fmla="*/ 185 h 234"/>
                <a:gd name="T62" fmla="*/ 54 w 121"/>
                <a:gd name="T63" fmla="*/ 184 h 234"/>
                <a:gd name="T64" fmla="*/ 55 w 121"/>
                <a:gd name="T65" fmla="*/ 184 h 234"/>
                <a:gd name="T66" fmla="*/ 54 w 121"/>
                <a:gd name="T67" fmla="*/ 185 h 234"/>
                <a:gd name="T68" fmla="*/ 57 w 121"/>
                <a:gd name="T69" fmla="*/ 97 h 234"/>
                <a:gd name="T70" fmla="*/ 57 w 121"/>
                <a:gd name="T71" fmla="*/ 98 h 234"/>
                <a:gd name="T72" fmla="*/ 57 w 121"/>
                <a:gd name="T73" fmla="*/ 97 h 234"/>
                <a:gd name="T74" fmla="*/ 57 w 121"/>
                <a:gd name="T75" fmla="*/ 9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4" name="Freeform 16"/>
            <p:cNvSpPr>
              <a:spLocks noEditPoints="1"/>
            </p:cNvSpPr>
            <p:nvPr/>
          </p:nvSpPr>
          <p:spPr bwMode="auto">
            <a:xfrm rot="13127997">
              <a:off x="2966617" y="2185088"/>
              <a:ext cx="670322" cy="469106"/>
            </a:xfrm>
            <a:custGeom>
              <a:avLst/>
              <a:gdLst>
                <a:gd name="T0" fmla="*/ 361 w 372"/>
                <a:gd name="T1" fmla="*/ 86 h 260"/>
                <a:gd name="T2" fmla="*/ 287 w 372"/>
                <a:gd name="T3" fmla="*/ 47 h 260"/>
                <a:gd name="T4" fmla="*/ 211 w 372"/>
                <a:gd name="T5" fmla="*/ 11 h 260"/>
                <a:gd name="T6" fmla="*/ 193 w 372"/>
                <a:gd name="T7" fmla="*/ 20 h 260"/>
                <a:gd name="T8" fmla="*/ 171 w 372"/>
                <a:gd name="T9" fmla="*/ 54 h 260"/>
                <a:gd name="T10" fmla="*/ 140 w 372"/>
                <a:gd name="T11" fmla="*/ 53 h 260"/>
                <a:gd name="T12" fmla="*/ 139 w 372"/>
                <a:gd name="T13" fmla="*/ 53 h 260"/>
                <a:gd name="T14" fmla="*/ 108 w 372"/>
                <a:gd name="T15" fmla="*/ 115 h 260"/>
                <a:gd name="T16" fmla="*/ 111 w 372"/>
                <a:gd name="T17" fmla="*/ 124 h 260"/>
                <a:gd name="T18" fmla="*/ 110 w 372"/>
                <a:gd name="T19" fmla="*/ 125 h 260"/>
                <a:gd name="T20" fmla="*/ 81 w 372"/>
                <a:gd name="T21" fmla="*/ 123 h 260"/>
                <a:gd name="T22" fmla="*/ 69 w 372"/>
                <a:gd name="T23" fmla="*/ 129 h 260"/>
                <a:gd name="T24" fmla="*/ 55 w 372"/>
                <a:gd name="T25" fmla="*/ 150 h 260"/>
                <a:gd name="T26" fmla="*/ 34 w 372"/>
                <a:gd name="T27" fmla="*/ 150 h 260"/>
                <a:gd name="T28" fmla="*/ 14 w 372"/>
                <a:gd name="T29" fmla="*/ 189 h 260"/>
                <a:gd name="T30" fmla="*/ 17 w 372"/>
                <a:gd name="T31" fmla="*/ 195 h 260"/>
                <a:gd name="T32" fmla="*/ 5 w 372"/>
                <a:gd name="T33" fmla="*/ 232 h 260"/>
                <a:gd name="T34" fmla="*/ 47 w 372"/>
                <a:gd name="T35" fmla="*/ 254 h 260"/>
                <a:gd name="T36" fmla="*/ 52 w 372"/>
                <a:gd name="T37" fmla="*/ 252 h 260"/>
                <a:gd name="T38" fmla="*/ 104 w 372"/>
                <a:gd name="T39" fmla="*/ 235 h 260"/>
                <a:gd name="T40" fmla="*/ 148 w 372"/>
                <a:gd name="T41" fmla="*/ 220 h 260"/>
                <a:gd name="T42" fmla="*/ 152 w 372"/>
                <a:gd name="T43" fmla="*/ 219 h 260"/>
                <a:gd name="T44" fmla="*/ 154 w 372"/>
                <a:gd name="T45" fmla="*/ 218 h 260"/>
                <a:gd name="T46" fmla="*/ 159 w 372"/>
                <a:gd name="T47" fmla="*/ 217 h 260"/>
                <a:gd name="T48" fmla="*/ 166 w 372"/>
                <a:gd name="T49" fmla="*/ 214 h 260"/>
                <a:gd name="T50" fmla="*/ 191 w 372"/>
                <a:gd name="T51" fmla="*/ 206 h 260"/>
                <a:gd name="T52" fmla="*/ 248 w 372"/>
                <a:gd name="T53" fmla="*/ 187 h 260"/>
                <a:gd name="T54" fmla="*/ 316 w 372"/>
                <a:gd name="T55" fmla="*/ 164 h 260"/>
                <a:gd name="T56" fmla="*/ 323 w 372"/>
                <a:gd name="T57" fmla="*/ 162 h 260"/>
                <a:gd name="T58" fmla="*/ 361 w 372"/>
                <a:gd name="T59" fmla="*/ 86 h 260"/>
                <a:gd name="T60" fmla="*/ 72 w 372"/>
                <a:gd name="T61" fmla="*/ 192 h 260"/>
                <a:gd name="T62" fmla="*/ 73 w 372"/>
                <a:gd name="T63" fmla="*/ 192 h 260"/>
                <a:gd name="T64" fmla="*/ 73 w 372"/>
                <a:gd name="T65" fmla="*/ 192 h 260"/>
                <a:gd name="T66" fmla="*/ 72 w 372"/>
                <a:gd name="T67" fmla="*/ 192 h 260"/>
                <a:gd name="T68" fmla="*/ 199 w 372"/>
                <a:gd name="T69" fmla="*/ 120 h 260"/>
                <a:gd name="T70" fmla="*/ 199 w 372"/>
                <a:gd name="T71" fmla="*/ 120 h 260"/>
                <a:gd name="T72" fmla="*/ 199 w 372"/>
                <a:gd name="T73" fmla="*/ 12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5" name="Freeform 17"/>
            <p:cNvSpPr>
              <a:spLocks noEditPoints="1"/>
            </p:cNvSpPr>
            <p:nvPr/>
          </p:nvSpPr>
          <p:spPr bwMode="auto">
            <a:xfrm rot="3490495">
              <a:off x="6681483" y="1712422"/>
              <a:ext cx="323850" cy="438150"/>
            </a:xfrm>
            <a:custGeom>
              <a:avLst/>
              <a:gdLst>
                <a:gd name="T0" fmla="*/ 174 w 180"/>
                <a:gd name="T1" fmla="*/ 117 h 243"/>
                <a:gd name="T2" fmla="*/ 167 w 180"/>
                <a:gd name="T3" fmla="*/ 101 h 243"/>
                <a:gd name="T4" fmla="*/ 167 w 180"/>
                <a:gd name="T5" fmla="*/ 100 h 243"/>
                <a:gd name="T6" fmla="*/ 140 w 180"/>
                <a:gd name="T7" fmla="*/ 80 h 243"/>
                <a:gd name="T8" fmla="*/ 144 w 180"/>
                <a:gd name="T9" fmla="*/ 53 h 243"/>
                <a:gd name="T10" fmla="*/ 94 w 180"/>
                <a:gd name="T11" fmla="*/ 22 h 243"/>
                <a:gd name="T12" fmla="*/ 87 w 180"/>
                <a:gd name="T13" fmla="*/ 25 h 243"/>
                <a:gd name="T14" fmla="*/ 38 w 180"/>
                <a:gd name="T15" fmla="*/ 4 h 243"/>
                <a:gd name="T16" fmla="*/ 5 w 180"/>
                <a:gd name="T17" fmla="*/ 58 h 243"/>
                <a:gd name="T18" fmla="*/ 7 w 180"/>
                <a:gd name="T19" fmla="*/ 64 h 243"/>
                <a:gd name="T20" fmla="*/ 24 w 180"/>
                <a:gd name="T21" fmla="*/ 134 h 243"/>
                <a:gd name="T22" fmla="*/ 24 w 180"/>
                <a:gd name="T23" fmla="*/ 134 h 243"/>
                <a:gd name="T24" fmla="*/ 38 w 180"/>
                <a:gd name="T25" fmla="*/ 193 h 243"/>
                <a:gd name="T26" fmla="*/ 39 w 180"/>
                <a:gd name="T27" fmla="*/ 199 h 243"/>
                <a:gd name="T28" fmla="*/ 100 w 180"/>
                <a:gd name="T29" fmla="*/ 237 h 243"/>
                <a:gd name="T30" fmla="*/ 138 w 180"/>
                <a:gd name="T31" fmla="*/ 177 h 243"/>
                <a:gd name="T32" fmla="*/ 174 w 180"/>
                <a:gd name="T33" fmla="*/ 117 h 243"/>
                <a:gd name="T34" fmla="*/ 84 w 180"/>
                <a:gd name="T35" fmla="*/ 98 h 243"/>
                <a:gd name="T36" fmla="*/ 83 w 180"/>
                <a:gd name="T37" fmla="*/ 98 h 243"/>
                <a:gd name="T38" fmla="*/ 83 w 180"/>
                <a:gd name="T39" fmla="*/ 98 h 243"/>
                <a:gd name="T40" fmla="*/ 84 w 180"/>
                <a:gd name="T41" fmla="*/ 9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sp>
          <p:nvSpPr>
            <p:cNvPr id="276" name="Freeform 18"/>
            <p:cNvSpPr>
              <a:spLocks noEditPoints="1"/>
            </p:cNvSpPr>
            <p:nvPr/>
          </p:nvSpPr>
          <p:spPr bwMode="auto">
            <a:xfrm rot="15603774">
              <a:off x="2278448" y="1578443"/>
              <a:ext cx="401241" cy="377429"/>
            </a:xfrm>
            <a:custGeom>
              <a:avLst/>
              <a:gdLst>
                <a:gd name="T0" fmla="*/ 206 w 223"/>
                <a:gd name="T1" fmla="*/ 32 h 210"/>
                <a:gd name="T2" fmla="*/ 136 w 223"/>
                <a:gd name="T3" fmla="*/ 23 h 210"/>
                <a:gd name="T4" fmla="*/ 66 w 223"/>
                <a:gd name="T5" fmla="*/ 17 h 210"/>
                <a:gd name="T6" fmla="*/ 54 w 223"/>
                <a:gd name="T7" fmla="*/ 30 h 210"/>
                <a:gd name="T8" fmla="*/ 54 w 223"/>
                <a:gd name="T9" fmla="*/ 30 h 210"/>
                <a:gd name="T10" fmla="*/ 47 w 223"/>
                <a:gd name="T11" fmla="*/ 63 h 210"/>
                <a:gd name="T12" fmla="*/ 21 w 223"/>
                <a:gd name="T13" fmla="*/ 72 h 210"/>
                <a:gd name="T14" fmla="*/ 15 w 223"/>
                <a:gd name="T15" fmla="*/ 130 h 210"/>
                <a:gd name="T16" fmla="*/ 20 w 223"/>
                <a:gd name="T17" fmla="*/ 135 h 210"/>
                <a:gd name="T18" fmla="*/ 23 w 223"/>
                <a:gd name="T19" fmla="*/ 187 h 210"/>
                <a:gd name="T20" fmla="*/ 85 w 223"/>
                <a:gd name="T21" fmla="*/ 194 h 210"/>
                <a:gd name="T22" fmla="*/ 90 w 223"/>
                <a:gd name="T23" fmla="*/ 190 h 210"/>
                <a:gd name="T24" fmla="*/ 146 w 223"/>
                <a:gd name="T25" fmla="*/ 145 h 210"/>
                <a:gd name="T26" fmla="*/ 146 w 223"/>
                <a:gd name="T27" fmla="*/ 144 h 210"/>
                <a:gd name="T28" fmla="*/ 193 w 223"/>
                <a:gd name="T29" fmla="*/ 106 h 210"/>
                <a:gd name="T30" fmla="*/ 198 w 223"/>
                <a:gd name="T31" fmla="*/ 103 h 210"/>
                <a:gd name="T32" fmla="*/ 206 w 223"/>
                <a:gd name="T33" fmla="*/ 32 h 210"/>
                <a:gd name="T34" fmla="*/ 88 w 223"/>
                <a:gd name="T35" fmla="*/ 106 h 210"/>
                <a:gd name="T36" fmla="*/ 88 w 223"/>
                <a:gd name="T37" fmla="*/ 106 h 210"/>
                <a:gd name="T38" fmla="*/ 88 w 223"/>
                <a:gd name="T39"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lstStyle/>
            <a:p>
              <a:endParaRPr lang="id-ID" sz="1350">
                <a:solidFill>
                  <a:srgbClr val="332525"/>
                </a:solidFill>
              </a:endParaRPr>
            </a:p>
          </p:txBody>
        </p:sp>
      </p:grpSp>
      <p:sp>
        <p:nvSpPr>
          <p:cNvPr id="277" name="Freeform 5"/>
          <p:cNvSpPr>
            <a:spLocks noChangeAspect="1"/>
          </p:cNvSpPr>
          <p:nvPr/>
        </p:nvSpPr>
        <p:spPr bwMode="auto">
          <a:xfrm rot="1897874">
            <a:off x="606376" y="2366976"/>
            <a:ext cx="413549" cy="409619"/>
          </a:xfrm>
          <a:custGeom>
            <a:avLst/>
            <a:gdLst>
              <a:gd name="T0" fmla="*/ 2147483647 w 1145"/>
              <a:gd name="T1" fmla="*/ 2147483647 h 844"/>
              <a:gd name="T2" fmla="*/ 2147483647 w 1145"/>
              <a:gd name="T3" fmla="*/ 2147483647 h 844"/>
              <a:gd name="T4" fmla="*/ 2147483647 w 1145"/>
              <a:gd name="T5" fmla="*/ 2147483647 h 844"/>
              <a:gd name="T6" fmla="*/ 2147483647 w 1145"/>
              <a:gd name="T7" fmla="*/ 2147483647 h 844"/>
              <a:gd name="T8" fmla="*/ 2147483647 w 1145"/>
              <a:gd name="T9" fmla="*/ 2147483647 h 844"/>
              <a:gd name="T10" fmla="*/ 2147483647 w 1145"/>
              <a:gd name="T11" fmla="*/ 2147483647 h 844"/>
              <a:gd name="T12" fmla="*/ 2147483647 w 1145"/>
              <a:gd name="T13" fmla="*/ 2147483647 h 844"/>
              <a:gd name="T14" fmla="*/ 2147483647 w 1145"/>
              <a:gd name="T15" fmla="*/ 2147483647 h 844"/>
              <a:gd name="T16" fmla="*/ 2147483647 w 1145"/>
              <a:gd name="T17" fmla="*/ 2147483647 h 844"/>
              <a:gd name="T18" fmla="*/ 2147483647 w 1145"/>
              <a:gd name="T19" fmla="*/ 2147483647 h 844"/>
              <a:gd name="T20" fmla="*/ 2147483647 w 1145"/>
              <a:gd name="T21" fmla="*/ 2147483647 h 844"/>
              <a:gd name="T22" fmla="*/ 2147483647 w 1145"/>
              <a:gd name="T23" fmla="*/ 2147483647 h 844"/>
              <a:gd name="T24" fmla="*/ 2147483647 w 1145"/>
              <a:gd name="T25" fmla="*/ 2147483647 h 844"/>
              <a:gd name="T26" fmla="*/ 2147483647 w 1145"/>
              <a:gd name="T27" fmla="*/ 2147483647 h 844"/>
              <a:gd name="T28" fmla="*/ 2147483647 w 1145"/>
              <a:gd name="T29" fmla="*/ 2147483647 h 844"/>
              <a:gd name="T30" fmla="*/ 2147483647 w 1145"/>
              <a:gd name="T31" fmla="*/ 2147483647 h 844"/>
              <a:gd name="T32" fmla="*/ 2147483647 w 1145"/>
              <a:gd name="T33" fmla="*/ 2147483647 h 844"/>
              <a:gd name="T34" fmla="*/ 2147483647 w 1145"/>
              <a:gd name="T35" fmla="*/ 2147483647 h 844"/>
              <a:gd name="T36" fmla="*/ 2147483647 w 1145"/>
              <a:gd name="T37" fmla="*/ 2147483647 h 844"/>
              <a:gd name="T38" fmla="*/ 2147483647 w 1145"/>
              <a:gd name="T39" fmla="*/ 2147483647 h 844"/>
              <a:gd name="T40" fmla="*/ 2147483647 w 1145"/>
              <a:gd name="T41" fmla="*/ 2147483647 h 844"/>
              <a:gd name="T42" fmla="*/ 2147483647 w 1145"/>
              <a:gd name="T43" fmla="*/ 2147483647 h 844"/>
              <a:gd name="T44" fmla="*/ 2147483647 w 1145"/>
              <a:gd name="T45" fmla="*/ 2147483647 h 844"/>
              <a:gd name="T46" fmla="*/ 2147483647 w 1145"/>
              <a:gd name="T47" fmla="*/ 2147483647 h 844"/>
              <a:gd name="T48" fmla="*/ 2147483647 w 1145"/>
              <a:gd name="T49" fmla="*/ 2147483647 h 844"/>
              <a:gd name="T50" fmla="*/ 2147483647 w 1145"/>
              <a:gd name="T51" fmla="*/ 2147483647 h 844"/>
              <a:gd name="T52" fmla="*/ 2147483647 w 1145"/>
              <a:gd name="T53" fmla="*/ 2147483647 h 844"/>
              <a:gd name="T54" fmla="*/ 2147483647 w 1145"/>
              <a:gd name="T55" fmla="*/ 2147483647 h 844"/>
              <a:gd name="T56" fmla="*/ 2147483647 w 1145"/>
              <a:gd name="T57" fmla="*/ 2147483647 h 844"/>
              <a:gd name="T58" fmla="*/ 2147483647 w 1145"/>
              <a:gd name="T59" fmla="*/ 2147483647 h 844"/>
              <a:gd name="T60" fmla="*/ 2147483647 w 1145"/>
              <a:gd name="T61" fmla="*/ 2147483647 h 844"/>
              <a:gd name="T62" fmla="*/ 2147483647 w 1145"/>
              <a:gd name="T63" fmla="*/ 2147483647 h 844"/>
              <a:gd name="T64" fmla="*/ 2147483647 w 1145"/>
              <a:gd name="T65" fmla="*/ 2147483647 h 844"/>
              <a:gd name="T66" fmla="*/ 2147483647 w 1145"/>
              <a:gd name="T67" fmla="*/ 2147483647 h 844"/>
              <a:gd name="T68" fmla="*/ 2147483647 w 1145"/>
              <a:gd name="T69" fmla="*/ 2147483647 h 844"/>
              <a:gd name="T70" fmla="*/ 2147483647 w 1145"/>
              <a:gd name="T71" fmla="*/ 2147483647 h 844"/>
              <a:gd name="T72" fmla="*/ 2147483647 w 1145"/>
              <a:gd name="T73" fmla="*/ 2147483647 h 844"/>
              <a:gd name="T74" fmla="*/ 2147483647 w 1145"/>
              <a:gd name="T75" fmla="*/ 2147483647 h 844"/>
              <a:gd name="T76" fmla="*/ 2147483647 w 1145"/>
              <a:gd name="T77" fmla="*/ 2147483647 h 844"/>
              <a:gd name="T78" fmla="*/ 2147483647 w 1145"/>
              <a:gd name="T79" fmla="*/ 2147483647 h 844"/>
              <a:gd name="T80" fmla="*/ 2147483647 w 1145"/>
              <a:gd name="T81" fmla="*/ 2147483647 h 844"/>
              <a:gd name="T82" fmla="*/ 2147483647 w 1145"/>
              <a:gd name="T83" fmla="*/ 2147483647 h 844"/>
              <a:gd name="T84" fmla="*/ 2147483647 w 1145"/>
              <a:gd name="T85" fmla="*/ 0 h 844"/>
              <a:gd name="T86" fmla="*/ 2147483647 w 1145"/>
              <a:gd name="T87" fmla="*/ 2147483647 h 844"/>
              <a:gd name="T88" fmla="*/ 2147483647 w 1145"/>
              <a:gd name="T89" fmla="*/ 2147483647 h 844"/>
              <a:gd name="T90" fmla="*/ 2147483647 w 1145"/>
              <a:gd name="T91" fmla="*/ 2147483647 h 844"/>
              <a:gd name="T92" fmla="*/ 2147483647 w 1145"/>
              <a:gd name="T93" fmla="*/ 2147483647 h 844"/>
              <a:gd name="T94" fmla="*/ 2147483647 w 1145"/>
              <a:gd name="T95" fmla="*/ 2147483647 h 844"/>
              <a:gd name="T96" fmla="*/ 2147483647 w 1145"/>
              <a:gd name="T97" fmla="*/ 2147483647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45"/>
              <a:gd name="T148" fmla="*/ 0 h 844"/>
              <a:gd name="T149" fmla="*/ 1145 w 1145"/>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45" h="844">
                <a:moveTo>
                  <a:pt x="391" y="209"/>
                </a:moveTo>
                <a:lnTo>
                  <a:pt x="302" y="230"/>
                </a:lnTo>
                <a:lnTo>
                  <a:pt x="299" y="223"/>
                </a:lnTo>
                <a:lnTo>
                  <a:pt x="296" y="219"/>
                </a:lnTo>
                <a:lnTo>
                  <a:pt x="293" y="215"/>
                </a:lnTo>
                <a:lnTo>
                  <a:pt x="289" y="215"/>
                </a:lnTo>
                <a:lnTo>
                  <a:pt x="285" y="217"/>
                </a:lnTo>
                <a:lnTo>
                  <a:pt x="282" y="221"/>
                </a:lnTo>
                <a:lnTo>
                  <a:pt x="278" y="228"/>
                </a:lnTo>
                <a:lnTo>
                  <a:pt x="275" y="237"/>
                </a:lnTo>
                <a:lnTo>
                  <a:pt x="58" y="289"/>
                </a:lnTo>
                <a:lnTo>
                  <a:pt x="53" y="292"/>
                </a:lnTo>
                <a:lnTo>
                  <a:pt x="40" y="297"/>
                </a:lnTo>
                <a:lnTo>
                  <a:pt x="33" y="302"/>
                </a:lnTo>
                <a:lnTo>
                  <a:pt x="26" y="307"/>
                </a:lnTo>
                <a:lnTo>
                  <a:pt x="20" y="313"/>
                </a:lnTo>
                <a:lnTo>
                  <a:pt x="15" y="321"/>
                </a:lnTo>
                <a:lnTo>
                  <a:pt x="5" y="343"/>
                </a:lnTo>
                <a:lnTo>
                  <a:pt x="0" y="350"/>
                </a:lnTo>
                <a:lnTo>
                  <a:pt x="275" y="336"/>
                </a:lnTo>
                <a:lnTo>
                  <a:pt x="278" y="345"/>
                </a:lnTo>
                <a:lnTo>
                  <a:pt x="282" y="353"/>
                </a:lnTo>
                <a:lnTo>
                  <a:pt x="284" y="355"/>
                </a:lnTo>
                <a:lnTo>
                  <a:pt x="285" y="358"/>
                </a:lnTo>
                <a:lnTo>
                  <a:pt x="288" y="359"/>
                </a:lnTo>
                <a:lnTo>
                  <a:pt x="289" y="359"/>
                </a:lnTo>
                <a:lnTo>
                  <a:pt x="292" y="359"/>
                </a:lnTo>
                <a:lnTo>
                  <a:pt x="293" y="358"/>
                </a:lnTo>
                <a:lnTo>
                  <a:pt x="296" y="355"/>
                </a:lnTo>
                <a:lnTo>
                  <a:pt x="298" y="352"/>
                </a:lnTo>
                <a:lnTo>
                  <a:pt x="301" y="344"/>
                </a:lnTo>
                <a:lnTo>
                  <a:pt x="303" y="334"/>
                </a:lnTo>
                <a:lnTo>
                  <a:pt x="401" y="330"/>
                </a:lnTo>
                <a:lnTo>
                  <a:pt x="481" y="331"/>
                </a:lnTo>
                <a:lnTo>
                  <a:pt x="485" y="367"/>
                </a:lnTo>
                <a:lnTo>
                  <a:pt x="489" y="408"/>
                </a:lnTo>
                <a:lnTo>
                  <a:pt x="495" y="454"/>
                </a:lnTo>
                <a:lnTo>
                  <a:pt x="502" y="500"/>
                </a:lnTo>
                <a:lnTo>
                  <a:pt x="508" y="544"/>
                </a:lnTo>
                <a:lnTo>
                  <a:pt x="513" y="583"/>
                </a:lnTo>
                <a:lnTo>
                  <a:pt x="518" y="613"/>
                </a:lnTo>
                <a:lnTo>
                  <a:pt x="520" y="632"/>
                </a:lnTo>
                <a:lnTo>
                  <a:pt x="525" y="654"/>
                </a:lnTo>
                <a:lnTo>
                  <a:pt x="533" y="688"/>
                </a:lnTo>
                <a:lnTo>
                  <a:pt x="541" y="728"/>
                </a:lnTo>
                <a:lnTo>
                  <a:pt x="553" y="770"/>
                </a:lnTo>
                <a:lnTo>
                  <a:pt x="546" y="771"/>
                </a:lnTo>
                <a:lnTo>
                  <a:pt x="472" y="789"/>
                </a:lnTo>
                <a:lnTo>
                  <a:pt x="468" y="791"/>
                </a:lnTo>
                <a:lnTo>
                  <a:pt x="464" y="795"/>
                </a:lnTo>
                <a:lnTo>
                  <a:pt x="461" y="801"/>
                </a:lnTo>
                <a:lnTo>
                  <a:pt x="460" y="802"/>
                </a:lnTo>
                <a:lnTo>
                  <a:pt x="549" y="798"/>
                </a:lnTo>
                <a:lnTo>
                  <a:pt x="560" y="798"/>
                </a:lnTo>
                <a:lnTo>
                  <a:pt x="565" y="819"/>
                </a:lnTo>
                <a:lnTo>
                  <a:pt x="571" y="835"/>
                </a:lnTo>
                <a:lnTo>
                  <a:pt x="574" y="844"/>
                </a:lnTo>
                <a:lnTo>
                  <a:pt x="577" y="844"/>
                </a:lnTo>
                <a:lnTo>
                  <a:pt x="578" y="836"/>
                </a:lnTo>
                <a:lnTo>
                  <a:pt x="581" y="825"/>
                </a:lnTo>
                <a:lnTo>
                  <a:pt x="584" y="812"/>
                </a:lnTo>
                <a:lnTo>
                  <a:pt x="587" y="798"/>
                </a:lnTo>
                <a:lnTo>
                  <a:pt x="594" y="797"/>
                </a:lnTo>
                <a:lnTo>
                  <a:pt x="682" y="801"/>
                </a:lnTo>
                <a:lnTo>
                  <a:pt x="681" y="800"/>
                </a:lnTo>
                <a:lnTo>
                  <a:pt x="680" y="795"/>
                </a:lnTo>
                <a:lnTo>
                  <a:pt x="674" y="790"/>
                </a:lnTo>
                <a:lnTo>
                  <a:pt x="670" y="788"/>
                </a:lnTo>
                <a:lnTo>
                  <a:pt x="596" y="771"/>
                </a:lnTo>
                <a:lnTo>
                  <a:pt x="594" y="770"/>
                </a:lnTo>
                <a:lnTo>
                  <a:pt x="603" y="728"/>
                </a:lnTo>
                <a:lnTo>
                  <a:pt x="612" y="689"/>
                </a:lnTo>
                <a:lnTo>
                  <a:pt x="619" y="654"/>
                </a:lnTo>
                <a:lnTo>
                  <a:pt x="625" y="631"/>
                </a:lnTo>
                <a:lnTo>
                  <a:pt x="627" y="612"/>
                </a:lnTo>
                <a:lnTo>
                  <a:pt x="632" y="583"/>
                </a:lnTo>
                <a:lnTo>
                  <a:pt x="636" y="545"/>
                </a:lnTo>
                <a:lnTo>
                  <a:pt x="643" y="502"/>
                </a:lnTo>
                <a:lnTo>
                  <a:pt x="649" y="456"/>
                </a:lnTo>
                <a:lnTo>
                  <a:pt x="654" y="411"/>
                </a:lnTo>
                <a:lnTo>
                  <a:pt x="660" y="369"/>
                </a:lnTo>
                <a:lnTo>
                  <a:pt x="664" y="334"/>
                </a:lnTo>
                <a:lnTo>
                  <a:pt x="744" y="332"/>
                </a:lnTo>
                <a:lnTo>
                  <a:pt x="819" y="336"/>
                </a:lnTo>
                <a:lnTo>
                  <a:pt x="822" y="343"/>
                </a:lnTo>
                <a:lnTo>
                  <a:pt x="825" y="349"/>
                </a:lnTo>
                <a:lnTo>
                  <a:pt x="828" y="352"/>
                </a:lnTo>
                <a:lnTo>
                  <a:pt x="832" y="353"/>
                </a:lnTo>
                <a:lnTo>
                  <a:pt x="835" y="352"/>
                </a:lnTo>
                <a:lnTo>
                  <a:pt x="837" y="349"/>
                </a:lnTo>
                <a:lnTo>
                  <a:pt x="840" y="344"/>
                </a:lnTo>
                <a:lnTo>
                  <a:pt x="843" y="337"/>
                </a:lnTo>
                <a:lnTo>
                  <a:pt x="1145" y="352"/>
                </a:lnTo>
                <a:lnTo>
                  <a:pt x="1140" y="345"/>
                </a:lnTo>
                <a:lnTo>
                  <a:pt x="1130" y="323"/>
                </a:lnTo>
                <a:lnTo>
                  <a:pt x="1125" y="316"/>
                </a:lnTo>
                <a:lnTo>
                  <a:pt x="1119" y="309"/>
                </a:lnTo>
                <a:lnTo>
                  <a:pt x="1112" y="304"/>
                </a:lnTo>
                <a:lnTo>
                  <a:pt x="1105" y="299"/>
                </a:lnTo>
                <a:lnTo>
                  <a:pt x="1092" y="294"/>
                </a:lnTo>
                <a:lnTo>
                  <a:pt x="1087" y="292"/>
                </a:lnTo>
                <a:lnTo>
                  <a:pt x="846" y="233"/>
                </a:lnTo>
                <a:lnTo>
                  <a:pt x="843" y="223"/>
                </a:lnTo>
                <a:lnTo>
                  <a:pt x="839" y="215"/>
                </a:lnTo>
                <a:lnTo>
                  <a:pt x="837" y="213"/>
                </a:lnTo>
                <a:lnTo>
                  <a:pt x="836" y="211"/>
                </a:lnTo>
                <a:lnTo>
                  <a:pt x="833" y="210"/>
                </a:lnTo>
                <a:lnTo>
                  <a:pt x="832" y="209"/>
                </a:lnTo>
                <a:lnTo>
                  <a:pt x="828" y="210"/>
                </a:lnTo>
                <a:lnTo>
                  <a:pt x="825" y="213"/>
                </a:lnTo>
                <a:lnTo>
                  <a:pt x="822" y="219"/>
                </a:lnTo>
                <a:lnTo>
                  <a:pt x="819" y="227"/>
                </a:lnTo>
                <a:lnTo>
                  <a:pt x="754" y="211"/>
                </a:lnTo>
                <a:lnTo>
                  <a:pt x="668" y="187"/>
                </a:lnTo>
                <a:lnTo>
                  <a:pt x="667" y="161"/>
                </a:lnTo>
                <a:lnTo>
                  <a:pt x="664" y="136"/>
                </a:lnTo>
                <a:lnTo>
                  <a:pt x="660" y="112"/>
                </a:lnTo>
                <a:lnTo>
                  <a:pt x="654" y="94"/>
                </a:lnTo>
                <a:lnTo>
                  <a:pt x="647" y="81"/>
                </a:lnTo>
                <a:lnTo>
                  <a:pt x="639" y="69"/>
                </a:lnTo>
                <a:lnTo>
                  <a:pt x="637" y="55"/>
                </a:lnTo>
                <a:lnTo>
                  <a:pt x="633" y="42"/>
                </a:lnTo>
                <a:lnTo>
                  <a:pt x="627" y="31"/>
                </a:lnTo>
                <a:lnTo>
                  <a:pt x="619" y="21"/>
                </a:lnTo>
                <a:lnTo>
                  <a:pt x="609" y="12"/>
                </a:lnTo>
                <a:lnTo>
                  <a:pt x="598" y="6"/>
                </a:lnTo>
                <a:lnTo>
                  <a:pt x="592" y="4"/>
                </a:lnTo>
                <a:lnTo>
                  <a:pt x="587" y="2"/>
                </a:lnTo>
                <a:lnTo>
                  <a:pt x="580" y="0"/>
                </a:lnTo>
                <a:lnTo>
                  <a:pt x="574" y="0"/>
                </a:lnTo>
                <a:lnTo>
                  <a:pt x="567" y="0"/>
                </a:lnTo>
                <a:lnTo>
                  <a:pt x="561" y="2"/>
                </a:lnTo>
                <a:lnTo>
                  <a:pt x="556" y="3"/>
                </a:lnTo>
                <a:lnTo>
                  <a:pt x="550" y="5"/>
                </a:lnTo>
                <a:lnTo>
                  <a:pt x="539" y="12"/>
                </a:lnTo>
                <a:lnTo>
                  <a:pt x="529" y="19"/>
                </a:lnTo>
                <a:lnTo>
                  <a:pt x="522" y="28"/>
                </a:lnTo>
                <a:lnTo>
                  <a:pt x="515" y="40"/>
                </a:lnTo>
                <a:lnTo>
                  <a:pt x="510" y="52"/>
                </a:lnTo>
                <a:lnTo>
                  <a:pt x="508" y="65"/>
                </a:lnTo>
                <a:lnTo>
                  <a:pt x="503" y="72"/>
                </a:lnTo>
                <a:lnTo>
                  <a:pt x="498" y="79"/>
                </a:lnTo>
                <a:lnTo>
                  <a:pt x="494" y="87"/>
                </a:lnTo>
                <a:lnTo>
                  <a:pt x="491" y="94"/>
                </a:lnTo>
                <a:lnTo>
                  <a:pt x="485" y="112"/>
                </a:lnTo>
                <a:lnTo>
                  <a:pt x="481" y="135"/>
                </a:lnTo>
                <a:lnTo>
                  <a:pt x="478" y="159"/>
                </a:lnTo>
                <a:lnTo>
                  <a:pt x="477" y="185"/>
                </a:lnTo>
                <a:lnTo>
                  <a:pt x="391" y="209"/>
                </a:lnTo>
                <a:close/>
              </a:path>
            </a:pathLst>
          </a:custGeom>
        </p:spPr>
        <p:style>
          <a:lnRef idx="1">
            <a:schemeClr val="accent1"/>
          </a:lnRef>
          <a:fillRef idx="2">
            <a:schemeClr val="accent1"/>
          </a:fillRef>
          <a:effectRef idx="1">
            <a:schemeClr val="accent1"/>
          </a:effectRef>
          <a:fontRef idx="minor">
            <a:schemeClr val="dk1"/>
          </a:fontRef>
        </p:style>
        <p:txBody>
          <a:bodyPr/>
          <a:lstStyle/>
          <a:p>
            <a:pPr>
              <a:defRPr/>
            </a:pPr>
            <a:endParaRPr lang="en-US" sz="1050">
              <a:solidFill>
                <a:srgbClr val="332525"/>
              </a:solidFill>
              <a:latin typeface="Roboto" panose="02000000000000000000" pitchFamily="2" charset="0"/>
              <a:ea typeface="Roboto" panose="02000000000000000000" pitchFamily="2" charset="0"/>
            </a:endParaRPr>
          </a:p>
        </p:txBody>
      </p:sp>
      <p:sp>
        <p:nvSpPr>
          <p:cNvPr id="278" name="Freeform 6"/>
          <p:cNvSpPr>
            <a:spLocks noEditPoints="1"/>
          </p:cNvSpPr>
          <p:nvPr/>
        </p:nvSpPr>
        <p:spPr bwMode="auto">
          <a:xfrm>
            <a:off x="1421311" y="933860"/>
            <a:ext cx="413147" cy="351234"/>
          </a:xfrm>
          <a:custGeom>
            <a:avLst/>
            <a:gdLst>
              <a:gd name="T0" fmla="*/ 2147483647 w 703"/>
              <a:gd name="T1" fmla="*/ 2147483647 h 540"/>
              <a:gd name="T2" fmla="*/ 2147483647 w 703"/>
              <a:gd name="T3" fmla="*/ 2147483647 h 540"/>
              <a:gd name="T4" fmla="*/ 2147483647 w 703"/>
              <a:gd name="T5" fmla="*/ 2147483647 h 540"/>
              <a:gd name="T6" fmla="*/ 2147483647 w 703"/>
              <a:gd name="T7" fmla="*/ 2147483647 h 540"/>
              <a:gd name="T8" fmla="*/ 2147483647 w 703"/>
              <a:gd name="T9" fmla="*/ 2147483647 h 540"/>
              <a:gd name="T10" fmla="*/ 2147483647 w 703"/>
              <a:gd name="T11" fmla="*/ 2147483647 h 540"/>
              <a:gd name="T12" fmla="*/ 2147483647 w 703"/>
              <a:gd name="T13" fmla="*/ 0 h 540"/>
              <a:gd name="T14" fmla="*/ 2147483647 w 703"/>
              <a:gd name="T15" fmla="*/ 2147483647 h 540"/>
              <a:gd name="T16" fmla="*/ 2147483647 w 703"/>
              <a:gd name="T17" fmla="*/ 2147483647 h 540"/>
              <a:gd name="T18" fmla="*/ 2147483647 w 703"/>
              <a:gd name="T19" fmla="*/ 2147483647 h 540"/>
              <a:gd name="T20" fmla="*/ 2147483647 w 703"/>
              <a:gd name="T21" fmla="*/ 2147483647 h 540"/>
              <a:gd name="T22" fmla="*/ 2147483647 w 703"/>
              <a:gd name="T23" fmla="*/ 2147483647 h 540"/>
              <a:gd name="T24" fmla="*/ 2147483647 w 703"/>
              <a:gd name="T25" fmla="*/ 2147483647 h 540"/>
              <a:gd name="T26" fmla="*/ 2147483647 w 703"/>
              <a:gd name="T27" fmla="*/ 2147483647 h 540"/>
              <a:gd name="T28" fmla="*/ 2147483647 w 703"/>
              <a:gd name="T29" fmla="*/ 2147483647 h 540"/>
              <a:gd name="T30" fmla="*/ 2147483647 w 703"/>
              <a:gd name="T31" fmla="*/ 2147483647 h 540"/>
              <a:gd name="T32" fmla="*/ 2147483647 w 703"/>
              <a:gd name="T33" fmla="*/ 2147483647 h 540"/>
              <a:gd name="T34" fmla="*/ 2147483647 w 703"/>
              <a:gd name="T35" fmla="*/ 2147483647 h 540"/>
              <a:gd name="T36" fmla="*/ 2147483647 w 703"/>
              <a:gd name="T37" fmla="*/ 2147483647 h 540"/>
              <a:gd name="T38" fmla="*/ 2147483647 w 703"/>
              <a:gd name="T39" fmla="*/ 2147483647 h 540"/>
              <a:gd name="T40" fmla="*/ 2147483647 w 703"/>
              <a:gd name="T41" fmla="*/ 2147483647 h 540"/>
              <a:gd name="T42" fmla="*/ 2147483647 w 703"/>
              <a:gd name="T43" fmla="*/ 2147483647 h 540"/>
              <a:gd name="T44" fmla="*/ 2147483647 w 703"/>
              <a:gd name="T45" fmla="*/ 2147483647 h 540"/>
              <a:gd name="T46" fmla="*/ 2147483647 w 703"/>
              <a:gd name="T47" fmla="*/ 2147483647 h 540"/>
              <a:gd name="T48" fmla="*/ 0 w 703"/>
              <a:gd name="T49" fmla="*/ 2147483647 h 540"/>
              <a:gd name="T50" fmla="*/ 2147483647 w 703"/>
              <a:gd name="T51" fmla="*/ 2147483647 h 540"/>
              <a:gd name="T52" fmla="*/ 2147483647 w 703"/>
              <a:gd name="T53" fmla="*/ 2147483647 h 540"/>
              <a:gd name="T54" fmla="*/ 2147483647 w 703"/>
              <a:gd name="T55" fmla="*/ 2147483647 h 540"/>
              <a:gd name="T56" fmla="*/ 2147483647 w 703"/>
              <a:gd name="T57" fmla="*/ 2147483647 h 540"/>
              <a:gd name="T58" fmla="*/ 2147483647 w 703"/>
              <a:gd name="T59" fmla="*/ 2147483647 h 540"/>
              <a:gd name="T60" fmla="*/ 2147483647 w 703"/>
              <a:gd name="T61" fmla="*/ 2147483647 h 540"/>
              <a:gd name="T62" fmla="*/ 2147483647 w 703"/>
              <a:gd name="T63" fmla="*/ 2147483647 h 540"/>
              <a:gd name="T64" fmla="*/ 2147483647 w 703"/>
              <a:gd name="T65" fmla="*/ 2147483647 h 540"/>
              <a:gd name="T66" fmla="*/ 2147483647 w 703"/>
              <a:gd name="T67" fmla="*/ 2147483647 h 540"/>
              <a:gd name="T68" fmla="*/ 2147483647 w 703"/>
              <a:gd name="T69" fmla="*/ 2147483647 h 540"/>
              <a:gd name="T70" fmla="*/ 2147483647 w 703"/>
              <a:gd name="T71" fmla="*/ 2147483647 h 540"/>
              <a:gd name="T72" fmla="*/ 2147483647 w 703"/>
              <a:gd name="T73" fmla="*/ 2147483647 h 540"/>
              <a:gd name="T74" fmla="*/ 2147483647 w 703"/>
              <a:gd name="T75" fmla="*/ 2147483647 h 540"/>
              <a:gd name="T76" fmla="*/ 2147483647 w 703"/>
              <a:gd name="T77" fmla="*/ 2147483647 h 540"/>
              <a:gd name="T78" fmla="*/ 2147483647 w 703"/>
              <a:gd name="T79" fmla="*/ 2147483647 h 540"/>
              <a:gd name="T80" fmla="*/ 2147483647 w 703"/>
              <a:gd name="T81" fmla="*/ 2147483647 h 540"/>
              <a:gd name="T82" fmla="*/ 2147483647 w 703"/>
              <a:gd name="T83" fmla="*/ 2147483647 h 540"/>
              <a:gd name="T84" fmla="*/ 2147483647 w 703"/>
              <a:gd name="T85" fmla="*/ 2147483647 h 540"/>
              <a:gd name="T86" fmla="*/ 2147483647 w 703"/>
              <a:gd name="T87" fmla="*/ 2147483647 h 540"/>
              <a:gd name="T88" fmla="*/ 2147483647 w 703"/>
              <a:gd name="T89" fmla="*/ 2147483647 h 540"/>
              <a:gd name="T90" fmla="*/ 2147483647 w 703"/>
              <a:gd name="T91" fmla="*/ 2147483647 h 540"/>
              <a:gd name="T92" fmla="*/ 2147483647 w 703"/>
              <a:gd name="T93" fmla="*/ 2147483647 h 540"/>
              <a:gd name="T94" fmla="*/ 2147483647 w 703"/>
              <a:gd name="T95" fmla="*/ 2147483647 h 540"/>
              <a:gd name="T96" fmla="*/ 2147483647 w 703"/>
              <a:gd name="T97" fmla="*/ 2147483647 h 540"/>
              <a:gd name="T98" fmla="*/ 2147483647 w 703"/>
              <a:gd name="T99" fmla="*/ 2147483647 h 540"/>
              <a:gd name="T100" fmla="*/ 2147483647 w 703"/>
              <a:gd name="T101" fmla="*/ 2147483647 h 540"/>
              <a:gd name="T102" fmla="*/ 2147483647 w 703"/>
              <a:gd name="T103" fmla="*/ 2147483647 h 540"/>
              <a:gd name="T104" fmla="*/ 2147483647 w 703"/>
              <a:gd name="T105" fmla="*/ 2147483647 h 540"/>
              <a:gd name="T106" fmla="*/ 2147483647 w 703"/>
              <a:gd name="T107" fmla="*/ 2147483647 h 540"/>
              <a:gd name="T108" fmla="*/ 2147483647 w 703"/>
              <a:gd name="T109" fmla="*/ 2147483647 h 540"/>
              <a:gd name="T110" fmla="*/ 2147483647 w 703"/>
              <a:gd name="T111" fmla="*/ 2147483647 h 540"/>
              <a:gd name="T112" fmla="*/ 2147483647 w 703"/>
              <a:gd name="T113" fmla="*/ 2147483647 h 5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3"/>
              <a:gd name="T172" fmla="*/ 0 h 540"/>
              <a:gd name="T173" fmla="*/ 703 w 703"/>
              <a:gd name="T174" fmla="*/ 540 h 54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3" h="540">
                <a:moveTo>
                  <a:pt x="160" y="306"/>
                </a:moveTo>
                <a:lnTo>
                  <a:pt x="255" y="301"/>
                </a:lnTo>
                <a:lnTo>
                  <a:pt x="255" y="302"/>
                </a:lnTo>
                <a:lnTo>
                  <a:pt x="422" y="293"/>
                </a:lnTo>
                <a:lnTo>
                  <a:pt x="422" y="292"/>
                </a:lnTo>
                <a:lnTo>
                  <a:pt x="484" y="288"/>
                </a:lnTo>
                <a:lnTo>
                  <a:pt x="485" y="297"/>
                </a:lnTo>
                <a:lnTo>
                  <a:pt x="423" y="301"/>
                </a:lnTo>
                <a:lnTo>
                  <a:pt x="422" y="300"/>
                </a:lnTo>
                <a:lnTo>
                  <a:pt x="255" y="309"/>
                </a:lnTo>
                <a:lnTo>
                  <a:pt x="255" y="313"/>
                </a:lnTo>
                <a:lnTo>
                  <a:pt x="160" y="318"/>
                </a:lnTo>
                <a:lnTo>
                  <a:pt x="160" y="306"/>
                </a:lnTo>
                <a:close/>
                <a:moveTo>
                  <a:pt x="64" y="200"/>
                </a:moveTo>
                <a:lnTo>
                  <a:pt x="65" y="246"/>
                </a:lnTo>
                <a:lnTo>
                  <a:pt x="65" y="249"/>
                </a:lnTo>
                <a:lnTo>
                  <a:pt x="64" y="251"/>
                </a:lnTo>
                <a:lnTo>
                  <a:pt x="76" y="259"/>
                </a:lnTo>
                <a:lnTo>
                  <a:pt x="76" y="48"/>
                </a:lnTo>
                <a:lnTo>
                  <a:pt x="78" y="38"/>
                </a:lnTo>
                <a:lnTo>
                  <a:pt x="81" y="29"/>
                </a:lnTo>
                <a:lnTo>
                  <a:pt x="86" y="21"/>
                </a:lnTo>
                <a:lnTo>
                  <a:pt x="93" y="14"/>
                </a:lnTo>
                <a:lnTo>
                  <a:pt x="103" y="7"/>
                </a:lnTo>
                <a:lnTo>
                  <a:pt x="113" y="3"/>
                </a:lnTo>
                <a:lnTo>
                  <a:pt x="124" y="1"/>
                </a:lnTo>
                <a:lnTo>
                  <a:pt x="137" y="0"/>
                </a:lnTo>
                <a:lnTo>
                  <a:pt x="643" y="0"/>
                </a:lnTo>
                <a:lnTo>
                  <a:pt x="656" y="1"/>
                </a:lnTo>
                <a:lnTo>
                  <a:pt x="667" y="3"/>
                </a:lnTo>
                <a:lnTo>
                  <a:pt x="677" y="7"/>
                </a:lnTo>
                <a:lnTo>
                  <a:pt x="685" y="14"/>
                </a:lnTo>
                <a:lnTo>
                  <a:pt x="694" y="21"/>
                </a:lnTo>
                <a:lnTo>
                  <a:pt x="699" y="29"/>
                </a:lnTo>
                <a:lnTo>
                  <a:pt x="702" y="38"/>
                </a:lnTo>
                <a:lnTo>
                  <a:pt x="703" y="48"/>
                </a:lnTo>
                <a:lnTo>
                  <a:pt x="703" y="432"/>
                </a:lnTo>
                <a:lnTo>
                  <a:pt x="702" y="442"/>
                </a:lnTo>
                <a:lnTo>
                  <a:pt x="698" y="451"/>
                </a:lnTo>
                <a:lnTo>
                  <a:pt x="692" y="459"/>
                </a:lnTo>
                <a:lnTo>
                  <a:pt x="685" y="466"/>
                </a:lnTo>
                <a:lnTo>
                  <a:pt x="685" y="525"/>
                </a:lnTo>
                <a:lnTo>
                  <a:pt x="685" y="527"/>
                </a:lnTo>
                <a:lnTo>
                  <a:pt x="684" y="530"/>
                </a:lnTo>
                <a:lnTo>
                  <a:pt x="682" y="533"/>
                </a:lnTo>
                <a:lnTo>
                  <a:pt x="679" y="535"/>
                </a:lnTo>
                <a:lnTo>
                  <a:pt x="677" y="537"/>
                </a:lnTo>
                <a:lnTo>
                  <a:pt x="674" y="538"/>
                </a:lnTo>
                <a:lnTo>
                  <a:pt x="670" y="539"/>
                </a:lnTo>
                <a:lnTo>
                  <a:pt x="667" y="539"/>
                </a:lnTo>
                <a:lnTo>
                  <a:pt x="640" y="539"/>
                </a:lnTo>
                <a:lnTo>
                  <a:pt x="636" y="539"/>
                </a:lnTo>
                <a:lnTo>
                  <a:pt x="633" y="538"/>
                </a:lnTo>
                <a:lnTo>
                  <a:pt x="629" y="537"/>
                </a:lnTo>
                <a:lnTo>
                  <a:pt x="627" y="535"/>
                </a:lnTo>
                <a:lnTo>
                  <a:pt x="625" y="533"/>
                </a:lnTo>
                <a:lnTo>
                  <a:pt x="623" y="530"/>
                </a:lnTo>
                <a:lnTo>
                  <a:pt x="622" y="527"/>
                </a:lnTo>
                <a:lnTo>
                  <a:pt x="622" y="525"/>
                </a:lnTo>
                <a:lnTo>
                  <a:pt x="622" y="480"/>
                </a:lnTo>
                <a:lnTo>
                  <a:pt x="160" y="480"/>
                </a:lnTo>
                <a:lnTo>
                  <a:pt x="160" y="525"/>
                </a:lnTo>
                <a:lnTo>
                  <a:pt x="158" y="528"/>
                </a:lnTo>
                <a:lnTo>
                  <a:pt x="158" y="530"/>
                </a:lnTo>
                <a:lnTo>
                  <a:pt x="155" y="534"/>
                </a:lnTo>
                <a:lnTo>
                  <a:pt x="154" y="536"/>
                </a:lnTo>
                <a:lnTo>
                  <a:pt x="151" y="537"/>
                </a:lnTo>
                <a:lnTo>
                  <a:pt x="148" y="539"/>
                </a:lnTo>
                <a:lnTo>
                  <a:pt x="144" y="539"/>
                </a:lnTo>
                <a:lnTo>
                  <a:pt x="140" y="540"/>
                </a:lnTo>
                <a:lnTo>
                  <a:pt x="114" y="540"/>
                </a:lnTo>
                <a:lnTo>
                  <a:pt x="110" y="539"/>
                </a:lnTo>
                <a:lnTo>
                  <a:pt x="106" y="539"/>
                </a:lnTo>
                <a:lnTo>
                  <a:pt x="103" y="537"/>
                </a:lnTo>
                <a:lnTo>
                  <a:pt x="100" y="536"/>
                </a:lnTo>
                <a:lnTo>
                  <a:pt x="98" y="534"/>
                </a:lnTo>
                <a:lnTo>
                  <a:pt x="96" y="530"/>
                </a:lnTo>
                <a:lnTo>
                  <a:pt x="95" y="528"/>
                </a:lnTo>
                <a:lnTo>
                  <a:pt x="95" y="525"/>
                </a:lnTo>
                <a:lnTo>
                  <a:pt x="95" y="466"/>
                </a:lnTo>
                <a:lnTo>
                  <a:pt x="88" y="460"/>
                </a:lnTo>
                <a:lnTo>
                  <a:pt x="81" y="451"/>
                </a:lnTo>
                <a:lnTo>
                  <a:pt x="78" y="442"/>
                </a:lnTo>
                <a:lnTo>
                  <a:pt x="76" y="432"/>
                </a:lnTo>
                <a:lnTo>
                  <a:pt x="76" y="270"/>
                </a:lnTo>
                <a:lnTo>
                  <a:pt x="58" y="259"/>
                </a:lnTo>
                <a:lnTo>
                  <a:pt x="54" y="263"/>
                </a:lnTo>
                <a:lnTo>
                  <a:pt x="50" y="265"/>
                </a:lnTo>
                <a:lnTo>
                  <a:pt x="44" y="266"/>
                </a:lnTo>
                <a:lnTo>
                  <a:pt x="38" y="267"/>
                </a:lnTo>
                <a:lnTo>
                  <a:pt x="27" y="267"/>
                </a:lnTo>
                <a:lnTo>
                  <a:pt x="23" y="266"/>
                </a:lnTo>
                <a:lnTo>
                  <a:pt x="17" y="265"/>
                </a:lnTo>
                <a:lnTo>
                  <a:pt x="13" y="264"/>
                </a:lnTo>
                <a:lnTo>
                  <a:pt x="9" y="260"/>
                </a:lnTo>
                <a:lnTo>
                  <a:pt x="6" y="258"/>
                </a:lnTo>
                <a:lnTo>
                  <a:pt x="3" y="254"/>
                </a:lnTo>
                <a:lnTo>
                  <a:pt x="2" y="250"/>
                </a:lnTo>
                <a:lnTo>
                  <a:pt x="0" y="246"/>
                </a:lnTo>
                <a:lnTo>
                  <a:pt x="0" y="201"/>
                </a:lnTo>
                <a:lnTo>
                  <a:pt x="0" y="197"/>
                </a:lnTo>
                <a:lnTo>
                  <a:pt x="2" y="193"/>
                </a:lnTo>
                <a:lnTo>
                  <a:pt x="5" y="189"/>
                </a:lnTo>
                <a:lnTo>
                  <a:pt x="7" y="187"/>
                </a:lnTo>
                <a:lnTo>
                  <a:pt x="12" y="183"/>
                </a:lnTo>
                <a:lnTo>
                  <a:pt x="16" y="181"/>
                </a:lnTo>
                <a:lnTo>
                  <a:pt x="21" y="180"/>
                </a:lnTo>
                <a:lnTo>
                  <a:pt x="26" y="180"/>
                </a:lnTo>
                <a:lnTo>
                  <a:pt x="37" y="180"/>
                </a:lnTo>
                <a:lnTo>
                  <a:pt x="43" y="180"/>
                </a:lnTo>
                <a:lnTo>
                  <a:pt x="48" y="181"/>
                </a:lnTo>
                <a:lnTo>
                  <a:pt x="52" y="183"/>
                </a:lnTo>
                <a:lnTo>
                  <a:pt x="57" y="185"/>
                </a:lnTo>
                <a:lnTo>
                  <a:pt x="59" y="189"/>
                </a:lnTo>
                <a:lnTo>
                  <a:pt x="62" y="192"/>
                </a:lnTo>
                <a:lnTo>
                  <a:pt x="64" y="197"/>
                </a:lnTo>
                <a:lnTo>
                  <a:pt x="64" y="200"/>
                </a:lnTo>
                <a:close/>
                <a:moveTo>
                  <a:pt x="547" y="398"/>
                </a:moveTo>
                <a:lnTo>
                  <a:pt x="664" y="398"/>
                </a:lnTo>
                <a:lnTo>
                  <a:pt x="668" y="398"/>
                </a:lnTo>
                <a:lnTo>
                  <a:pt x="671" y="399"/>
                </a:lnTo>
                <a:lnTo>
                  <a:pt x="674" y="400"/>
                </a:lnTo>
                <a:lnTo>
                  <a:pt x="677" y="403"/>
                </a:lnTo>
                <a:lnTo>
                  <a:pt x="679" y="405"/>
                </a:lnTo>
                <a:lnTo>
                  <a:pt x="681" y="407"/>
                </a:lnTo>
                <a:lnTo>
                  <a:pt x="682" y="410"/>
                </a:lnTo>
                <a:lnTo>
                  <a:pt x="682" y="413"/>
                </a:lnTo>
                <a:lnTo>
                  <a:pt x="682" y="437"/>
                </a:lnTo>
                <a:lnTo>
                  <a:pt x="682" y="441"/>
                </a:lnTo>
                <a:lnTo>
                  <a:pt x="681" y="443"/>
                </a:lnTo>
                <a:lnTo>
                  <a:pt x="679" y="445"/>
                </a:lnTo>
                <a:lnTo>
                  <a:pt x="677" y="447"/>
                </a:lnTo>
                <a:lnTo>
                  <a:pt x="674" y="450"/>
                </a:lnTo>
                <a:lnTo>
                  <a:pt x="671" y="451"/>
                </a:lnTo>
                <a:lnTo>
                  <a:pt x="668" y="452"/>
                </a:lnTo>
                <a:lnTo>
                  <a:pt x="664" y="452"/>
                </a:lnTo>
                <a:lnTo>
                  <a:pt x="547" y="452"/>
                </a:lnTo>
                <a:lnTo>
                  <a:pt x="543" y="452"/>
                </a:lnTo>
                <a:lnTo>
                  <a:pt x="540" y="451"/>
                </a:lnTo>
                <a:lnTo>
                  <a:pt x="536" y="450"/>
                </a:lnTo>
                <a:lnTo>
                  <a:pt x="533" y="447"/>
                </a:lnTo>
                <a:lnTo>
                  <a:pt x="532" y="445"/>
                </a:lnTo>
                <a:lnTo>
                  <a:pt x="529" y="443"/>
                </a:lnTo>
                <a:lnTo>
                  <a:pt x="529" y="441"/>
                </a:lnTo>
                <a:lnTo>
                  <a:pt x="527" y="437"/>
                </a:lnTo>
                <a:lnTo>
                  <a:pt x="527" y="413"/>
                </a:lnTo>
                <a:lnTo>
                  <a:pt x="529" y="410"/>
                </a:lnTo>
                <a:lnTo>
                  <a:pt x="529" y="407"/>
                </a:lnTo>
                <a:lnTo>
                  <a:pt x="532" y="405"/>
                </a:lnTo>
                <a:lnTo>
                  <a:pt x="533" y="403"/>
                </a:lnTo>
                <a:lnTo>
                  <a:pt x="536" y="400"/>
                </a:lnTo>
                <a:lnTo>
                  <a:pt x="540" y="399"/>
                </a:lnTo>
                <a:lnTo>
                  <a:pt x="543" y="398"/>
                </a:lnTo>
                <a:lnTo>
                  <a:pt x="547" y="398"/>
                </a:lnTo>
                <a:close/>
                <a:moveTo>
                  <a:pt x="117" y="399"/>
                </a:moveTo>
                <a:lnTo>
                  <a:pt x="234" y="399"/>
                </a:lnTo>
                <a:lnTo>
                  <a:pt x="238" y="399"/>
                </a:lnTo>
                <a:lnTo>
                  <a:pt x="243" y="400"/>
                </a:lnTo>
                <a:lnTo>
                  <a:pt x="245" y="402"/>
                </a:lnTo>
                <a:lnTo>
                  <a:pt x="248" y="404"/>
                </a:lnTo>
                <a:lnTo>
                  <a:pt x="250" y="406"/>
                </a:lnTo>
                <a:lnTo>
                  <a:pt x="253" y="408"/>
                </a:lnTo>
                <a:lnTo>
                  <a:pt x="253" y="410"/>
                </a:lnTo>
                <a:lnTo>
                  <a:pt x="254" y="414"/>
                </a:lnTo>
                <a:lnTo>
                  <a:pt x="254" y="437"/>
                </a:lnTo>
                <a:lnTo>
                  <a:pt x="253" y="441"/>
                </a:lnTo>
                <a:lnTo>
                  <a:pt x="253" y="444"/>
                </a:lnTo>
                <a:lnTo>
                  <a:pt x="250" y="446"/>
                </a:lnTo>
                <a:lnTo>
                  <a:pt x="248" y="449"/>
                </a:lnTo>
                <a:lnTo>
                  <a:pt x="245" y="451"/>
                </a:lnTo>
                <a:lnTo>
                  <a:pt x="243" y="452"/>
                </a:lnTo>
                <a:lnTo>
                  <a:pt x="238" y="453"/>
                </a:lnTo>
                <a:lnTo>
                  <a:pt x="234" y="453"/>
                </a:lnTo>
                <a:lnTo>
                  <a:pt x="117" y="453"/>
                </a:lnTo>
                <a:lnTo>
                  <a:pt x="114" y="453"/>
                </a:lnTo>
                <a:lnTo>
                  <a:pt x="110" y="452"/>
                </a:lnTo>
                <a:lnTo>
                  <a:pt x="107" y="451"/>
                </a:lnTo>
                <a:lnTo>
                  <a:pt x="105" y="449"/>
                </a:lnTo>
                <a:lnTo>
                  <a:pt x="102" y="446"/>
                </a:lnTo>
                <a:lnTo>
                  <a:pt x="100" y="444"/>
                </a:lnTo>
                <a:lnTo>
                  <a:pt x="99" y="441"/>
                </a:lnTo>
                <a:lnTo>
                  <a:pt x="99" y="437"/>
                </a:lnTo>
                <a:lnTo>
                  <a:pt x="99" y="414"/>
                </a:lnTo>
                <a:lnTo>
                  <a:pt x="99" y="410"/>
                </a:lnTo>
                <a:lnTo>
                  <a:pt x="100" y="408"/>
                </a:lnTo>
                <a:lnTo>
                  <a:pt x="102" y="406"/>
                </a:lnTo>
                <a:lnTo>
                  <a:pt x="105" y="404"/>
                </a:lnTo>
                <a:lnTo>
                  <a:pt x="107" y="402"/>
                </a:lnTo>
                <a:lnTo>
                  <a:pt x="110" y="400"/>
                </a:lnTo>
                <a:lnTo>
                  <a:pt x="114" y="399"/>
                </a:lnTo>
                <a:lnTo>
                  <a:pt x="117" y="399"/>
                </a:lnTo>
                <a:close/>
                <a:moveTo>
                  <a:pt x="145" y="32"/>
                </a:moveTo>
                <a:lnTo>
                  <a:pt x="633" y="32"/>
                </a:lnTo>
                <a:lnTo>
                  <a:pt x="640" y="33"/>
                </a:lnTo>
                <a:lnTo>
                  <a:pt x="646" y="34"/>
                </a:lnTo>
                <a:lnTo>
                  <a:pt x="651" y="38"/>
                </a:lnTo>
                <a:lnTo>
                  <a:pt x="657" y="41"/>
                </a:lnTo>
                <a:lnTo>
                  <a:pt x="661" y="44"/>
                </a:lnTo>
                <a:lnTo>
                  <a:pt x="664" y="49"/>
                </a:lnTo>
                <a:lnTo>
                  <a:pt x="665" y="54"/>
                </a:lnTo>
                <a:lnTo>
                  <a:pt x="667" y="60"/>
                </a:lnTo>
                <a:lnTo>
                  <a:pt x="667" y="294"/>
                </a:lnTo>
                <a:lnTo>
                  <a:pt x="665" y="300"/>
                </a:lnTo>
                <a:lnTo>
                  <a:pt x="664" y="304"/>
                </a:lnTo>
                <a:lnTo>
                  <a:pt x="661" y="309"/>
                </a:lnTo>
                <a:lnTo>
                  <a:pt x="657" y="313"/>
                </a:lnTo>
                <a:lnTo>
                  <a:pt x="651" y="316"/>
                </a:lnTo>
                <a:lnTo>
                  <a:pt x="646" y="319"/>
                </a:lnTo>
                <a:lnTo>
                  <a:pt x="640" y="320"/>
                </a:lnTo>
                <a:lnTo>
                  <a:pt x="633" y="321"/>
                </a:lnTo>
                <a:lnTo>
                  <a:pt x="145" y="321"/>
                </a:lnTo>
                <a:lnTo>
                  <a:pt x="138" y="320"/>
                </a:lnTo>
                <a:lnTo>
                  <a:pt x="131" y="319"/>
                </a:lnTo>
                <a:lnTo>
                  <a:pt x="126" y="316"/>
                </a:lnTo>
                <a:lnTo>
                  <a:pt x="121" y="313"/>
                </a:lnTo>
                <a:lnTo>
                  <a:pt x="117" y="309"/>
                </a:lnTo>
                <a:lnTo>
                  <a:pt x="114" y="304"/>
                </a:lnTo>
                <a:lnTo>
                  <a:pt x="112" y="300"/>
                </a:lnTo>
                <a:lnTo>
                  <a:pt x="112" y="294"/>
                </a:lnTo>
                <a:lnTo>
                  <a:pt x="112" y="60"/>
                </a:lnTo>
                <a:lnTo>
                  <a:pt x="112" y="54"/>
                </a:lnTo>
                <a:lnTo>
                  <a:pt x="114" y="49"/>
                </a:lnTo>
                <a:lnTo>
                  <a:pt x="117" y="44"/>
                </a:lnTo>
                <a:lnTo>
                  <a:pt x="121" y="41"/>
                </a:lnTo>
                <a:lnTo>
                  <a:pt x="126" y="38"/>
                </a:lnTo>
                <a:lnTo>
                  <a:pt x="131" y="34"/>
                </a:lnTo>
                <a:lnTo>
                  <a:pt x="138" y="33"/>
                </a:lnTo>
                <a:lnTo>
                  <a:pt x="145" y="32"/>
                </a:lnTo>
                <a:close/>
              </a:path>
            </a:pathLst>
          </a:custGeom>
        </p:spPr>
        <p:style>
          <a:lnRef idx="1">
            <a:schemeClr val="accent2"/>
          </a:lnRef>
          <a:fillRef idx="2">
            <a:schemeClr val="accent2"/>
          </a:fillRef>
          <a:effectRef idx="1">
            <a:schemeClr val="accent2"/>
          </a:effectRef>
          <a:fontRef idx="minor">
            <a:schemeClr val="dk1"/>
          </a:fontRef>
        </p:style>
        <p:txBody>
          <a:bodyPr/>
          <a:lstStyle/>
          <a:p>
            <a:pPr>
              <a:defRPr/>
            </a:pPr>
            <a:endParaRPr lang="en-US" sz="1050">
              <a:solidFill>
                <a:srgbClr val="332525"/>
              </a:solidFill>
              <a:latin typeface="Roboto" panose="02000000000000000000" pitchFamily="2" charset="0"/>
              <a:ea typeface="Roboto" panose="02000000000000000000" pitchFamily="2" charset="0"/>
            </a:endParaRPr>
          </a:p>
        </p:txBody>
      </p:sp>
      <p:sp>
        <p:nvSpPr>
          <p:cNvPr id="279" name="Freeform 8"/>
          <p:cNvSpPr>
            <a:spLocks noEditPoints="1"/>
          </p:cNvSpPr>
          <p:nvPr/>
        </p:nvSpPr>
        <p:spPr bwMode="auto">
          <a:xfrm>
            <a:off x="5300383" y="311047"/>
            <a:ext cx="385763" cy="458390"/>
          </a:xfrm>
          <a:custGeom>
            <a:avLst/>
            <a:gdLst>
              <a:gd name="T0" fmla="*/ 2147483647 w 658"/>
              <a:gd name="T1" fmla="*/ 0 h 707"/>
              <a:gd name="T2" fmla="*/ 2147483647 w 658"/>
              <a:gd name="T3" fmla="*/ 2147483647 h 707"/>
              <a:gd name="T4" fmla="*/ 2147483647 w 658"/>
              <a:gd name="T5" fmla="*/ 2147483647 h 707"/>
              <a:gd name="T6" fmla="*/ 2147483647 w 658"/>
              <a:gd name="T7" fmla="*/ 2147483647 h 707"/>
              <a:gd name="T8" fmla="*/ 2147483647 w 658"/>
              <a:gd name="T9" fmla="*/ 2147483647 h 707"/>
              <a:gd name="T10" fmla="*/ 2147483647 w 658"/>
              <a:gd name="T11" fmla="*/ 2147483647 h 707"/>
              <a:gd name="T12" fmla="*/ 2147483647 w 658"/>
              <a:gd name="T13" fmla="*/ 2147483647 h 707"/>
              <a:gd name="T14" fmla="*/ 2147483647 w 658"/>
              <a:gd name="T15" fmla="*/ 2147483647 h 707"/>
              <a:gd name="T16" fmla="*/ 2147483647 w 658"/>
              <a:gd name="T17" fmla="*/ 2147483647 h 707"/>
              <a:gd name="T18" fmla="*/ 2147483647 w 658"/>
              <a:gd name="T19" fmla="*/ 2147483647 h 707"/>
              <a:gd name="T20" fmla="*/ 2147483647 w 658"/>
              <a:gd name="T21" fmla="*/ 2147483647 h 707"/>
              <a:gd name="T22" fmla="*/ 2147483647 w 658"/>
              <a:gd name="T23" fmla="*/ 2147483647 h 707"/>
              <a:gd name="T24" fmla="*/ 2147483647 w 658"/>
              <a:gd name="T25" fmla="*/ 2147483647 h 707"/>
              <a:gd name="T26" fmla="*/ 2147483647 w 658"/>
              <a:gd name="T27" fmla="*/ 2147483647 h 707"/>
              <a:gd name="T28" fmla="*/ 2147483647 w 658"/>
              <a:gd name="T29" fmla="*/ 2147483647 h 707"/>
              <a:gd name="T30" fmla="*/ 2147483647 w 658"/>
              <a:gd name="T31" fmla="*/ 2147483647 h 707"/>
              <a:gd name="T32" fmla="*/ 2147483647 w 658"/>
              <a:gd name="T33" fmla="*/ 2147483647 h 707"/>
              <a:gd name="T34" fmla="*/ 2147483647 w 658"/>
              <a:gd name="T35" fmla="*/ 2147483647 h 707"/>
              <a:gd name="T36" fmla="*/ 2147483647 w 658"/>
              <a:gd name="T37" fmla="*/ 2147483647 h 707"/>
              <a:gd name="T38" fmla="*/ 2147483647 w 658"/>
              <a:gd name="T39" fmla="*/ 2147483647 h 707"/>
              <a:gd name="T40" fmla="*/ 2147483647 w 658"/>
              <a:gd name="T41" fmla="*/ 0 h 707"/>
              <a:gd name="T42" fmla="*/ 2147483647 w 658"/>
              <a:gd name="T43" fmla="*/ 2147483647 h 707"/>
              <a:gd name="T44" fmla="*/ 2147483647 w 658"/>
              <a:gd name="T45" fmla="*/ 2147483647 h 707"/>
              <a:gd name="T46" fmla="*/ 2147483647 w 658"/>
              <a:gd name="T47" fmla="*/ 2147483647 h 707"/>
              <a:gd name="T48" fmla="*/ 2147483647 w 658"/>
              <a:gd name="T49" fmla="*/ 2147483647 h 707"/>
              <a:gd name="T50" fmla="*/ 2147483647 w 658"/>
              <a:gd name="T51" fmla="*/ 2147483647 h 707"/>
              <a:gd name="T52" fmla="*/ 2147483647 w 658"/>
              <a:gd name="T53" fmla="*/ 2147483647 h 707"/>
              <a:gd name="T54" fmla="*/ 2147483647 w 658"/>
              <a:gd name="T55" fmla="*/ 2147483647 h 707"/>
              <a:gd name="T56" fmla="*/ 2147483647 w 658"/>
              <a:gd name="T57" fmla="*/ 2147483647 h 707"/>
              <a:gd name="T58" fmla="*/ 2147483647 w 658"/>
              <a:gd name="T59" fmla="*/ 2147483647 h 707"/>
              <a:gd name="T60" fmla="*/ 2147483647 w 658"/>
              <a:gd name="T61" fmla="*/ 2147483647 h 707"/>
              <a:gd name="T62" fmla="*/ 2147483647 w 658"/>
              <a:gd name="T63" fmla="*/ 2147483647 h 707"/>
              <a:gd name="T64" fmla="*/ 2147483647 w 658"/>
              <a:gd name="T65" fmla="*/ 2147483647 h 707"/>
              <a:gd name="T66" fmla="*/ 2147483647 w 658"/>
              <a:gd name="T67" fmla="*/ 2147483647 h 707"/>
              <a:gd name="T68" fmla="*/ 2147483647 w 658"/>
              <a:gd name="T69" fmla="*/ 2147483647 h 707"/>
              <a:gd name="T70" fmla="*/ 2147483647 w 658"/>
              <a:gd name="T71" fmla="*/ 2147483647 h 707"/>
              <a:gd name="T72" fmla="*/ 2147483647 w 658"/>
              <a:gd name="T73" fmla="*/ 2147483647 h 707"/>
              <a:gd name="T74" fmla="*/ 2147483647 w 658"/>
              <a:gd name="T75" fmla="*/ 2147483647 h 707"/>
              <a:gd name="T76" fmla="*/ 2147483647 w 658"/>
              <a:gd name="T77" fmla="*/ 2147483647 h 707"/>
              <a:gd name="T78" fmla="*/ 2147483647 w 658"/>
              <a:gd name="T79" fmla="*/ 2147483647 h 707"/>
              <a:gd name="T80" fmla="*/ 2147483647 w 658"/>
              <a:gd name="T81" fmla="*/ 2147483647 h 707"/>
              <a:gd name="T82" fmla="*/ 2147483647 w 658"/>
              <a:gd name="T83" fmla="*/ 2147483647 h 707"/>
              <a:gd name="T84" fmla="*/ 2147483647 w 658"/>
              <a:gd name="T85" fmla="*/ 2147483647 h 707"/>
              <a:gd name="T86" fmla="*/ 2147483647 w 658"/>
              <a:gd name="T87" fmla="*/ 2147483647 h 707"/>
              <a:gd name="T88" fmla="*/ 2147483647 w 658"/>
              <a:gd name="T89" fmla="*/ 2147483647 h 707"/>
              <a:gd name="T90" fmla="*/ 2147483647 w 658"/>
              <a:gd name="T91" fmla="*/ 2147483647 h 707"/>
              <a:gd name="T92" fmla="*/ 2147483647 w 658"/>
              <a:gd name="T93" fmla="*/ 2147483647 h 707"/>
              <a:gd name="T94" fmla="*/ 2147483647 w 658"/>
              <a:gd name="T95" fmla="*/ 2147483647 h 707"/>
              <a:gd name="T96" fmla="*/ 2147483647 w 658"/>
              <a:gd name="T97" fmla="*/ 2147483647 h 707"/>
              <a:gd name="T98" fmla="*/ 2147483647 w 658"/>
              <a:gd name="T99" fmla="*/ 2147483647 h 707"/>
              <a:gd name="T100" fmla="*/ 2147483647 w 658"/>
              <a:gd name="T101" fmla="*/ 2147483647 h 707"/>
              <a:gd name="T102" fmla="*/ 2147483647 w 658"/>
              <a:gd name="T103" fmla="*/ 2147483647 h 707"/>
              <a:gd name="T104" fmla="*/ 2147483647 w 658"/>
              <a:gd name="T105" fmla="*/ 2147483647 h 707"/>
              <a:gd name="T106" fmla="*/ 2147483647 w 658"/>
              <a:gd name="T107" fmla="*/ 2147483647 h 707"/>
              <a:gd name="T108" fmla="*/ 2147483647 w 658"/>
              <a:gd name="T109" fmla="*/ 2147483647 h 707"/>
              <a:gd name="T110" fmla="*/ 2147483647 w 658"/>
              <a:gd name="T111" fmla="*/ 2147483647 h 707"/>
              <a:gd name="T112" fmla="*/ 2147483647 w 658"/>
              <a:gd name="T113" fmla="*/ 2147483647 h 707"/>
              <a:gd name="T114" fmla="*/ 2147483647 w 658"/>
              <a:gd name="T115" fmla="*/ 2147483647 h 7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8"/>
              <a:gd name="T175" fmla="*/ 0 h 707"/>
              <a:gd name="T176" fmla="*/ 658 w 658"/>
              <a:gd name="T177" fmla="*/ 707 h 70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8" h="707">
                <a:moveTo>
                  <a:pt x="68" y="0"/>
                </a:moveTo>
                <a:lnTo>
                  <a:pt x="574" y="0"/>
                </a:lnTo>
                <a:lnTo>
                  <a:pt x="585" y="0"/>
                </a:lnTo>
                <a:lnTo>
                  <a:pt x="595" y="4"/>
                </a:lnTo>
                <a:lnTo>
                  <a:pt x="605" y="7"/>
                </a:lnTo>
                <a:lnTo>
                  <a:pt x="613" y="13"/>
                </a:lnTo>
                <a:lnTo>
                  <a:pt x="620" y="19"/>
                </a:lnTo>
                <a:lnTo>
                  <a:pt x="625" y="27"/>
                </a:lnTo>
                <a:lnTo>
                  <a:pt x="629" y="35"/>
                </a:lnTo>
                <a:lnTo>
                  <a:pt x="629" y="44"/>
                </a:lnTo>
                <a:lnTo>
                  <a:pt x="629" y="446"/>
                </a:lnTo>
                <a:lnTo>
                  <a:pt x="629" y="455"/>
                </a:lnTo>
                <a:lnTo>
                  <a:pt x="625" y="463"/>
                </a:lnTo>
                <a:lnTo>
                  <a:pt x="620" y="471"/>
                </a:lnTo>
                <a:lnTo>
                  <a:pt x="613" y="477"/>
                </a:lnTo>
                <a:lnTo>
                  <a:pt x="605" y="483"/>
                </a:lnTo>
                <a:lnTo>
                  <a:pt x="595" y="486"/>
                </a:lnTo>
                <a:lnTo>
                  <a:pt x="585" y="490"/>
                </a:lnTo>
                <a:lnTo>
                  <a:pt x="574" y="490"/>
                </a:lnTo>
                <a:lnTo>
                  <a:pt x="563" y="490"/>
                </a:lnTo>
                <a:lnTo>
                  <a:pt x="563" y="510"/>
                </a:lnTo>
                <a:lnTo>
                  <a:pt x="561" y="510"/>
                </a:lnTo>
                <a:lnTo>
                  <a:pt x="658" y="692"/>
                </a:lnTo>
                <a:lnTo>
                  <a:pt x="658" y="697"/>
                </a:lnTo>
                <a:lnTo>
                  <a:pt x="658" y="700"/>
                </a:lnTo>
                <a:lnTo>
                  <a:pt x="656" y="703"/>
                </a:lnTo>
                <a:lnTo>
                  <a:pt x="651" y="706"/>
                </a:lnTo>
                <a:lnTo>
                  <a:pt x="647" y="707"/>
                </a:lnTo>
                <a:lnTo>
                  <a:pt x="642" y="706"/>
                </a:lnTo>
                <a:lnTo>
                  <a:pt x="639" y="703"/>
                </a:lnTo>
                <a:lnTo>
                  <a:pt x="636" y="701"/>
                </a:lnTo>
                <a:lnTo>
                  <a:pt x="601" y="636"/>
                </a:lnTo>
                <a:lnTo>
                  <a:pt x="57" y="636"/>
                </a:lnTo>
                <a:lnTo>
                  <a:pt x="24" y="699"/>
                </a:lnTo>
                <a:lnTo>
                  <a:pt x="22" y="702"/>
                </a:lnTo>
                <a:lnTo>
                  <a:pt x="17" y="703"/>
                </a:lnTo>
                <a:lnTo>
                  <a:pt x="13" y="705"/>
                </a:lnTo>
                <a:lnTo>
                  <a:pt x="7" y="703"/>
                </a:lnTo>
                <a:lnTo>
                  <a:pt x="3" y="701"/>
                </a:lnTo>
                <a:lnTo>
                  <a:pt x="2" y="698"/>
                </a:lnTo>
                <a:lnTo>
                  <a:pt x="0" y="694"/>
                </a:lnTo>
                <a:lnTo>
                  <a:pt x="2" y="690"/>
                </a:lnTo>
                <a:lnTo>
                  <a:pt x="96" y="510"/>
                </a:lnTo>
                <a:lnTo>
                  <a:pt x="93" y="510"/>
                </a:lnTo>
                <a:lnTo>
                  <a:pt x="93" y="490"/>
                </a:lnTo>
                <a:lnTo>
                  <a:pt x="68" y="490"/>
                </a:lnTo>
                <a:lnTo>
                  <a:pt x="57" y="490"/>
                </a:lnTo>
                <a:lnTo>
                  <a:pt x="47" y="486"/>
                </a:lnTo>
                <a:lnTo>
                  <a:pt x="37" y="483"/>
                </a:lnTo>
                <a:lnTo>
                  <a:pt x="29" y="477"/>
                </a:lnTo>
                <a:lnTo>
                  <a:pt x="22" y="471"/>
                </a:lnTo>
                <a:lnTo>
                  <a:pt x="17" y="463"/>
                </a:lnTo>
                <a:lnTo>
                  <a:pt x="13" y="455"/>
                </a:lnTo>
                <a:lnTo>
                  <a:pt x="13" y="446"/>
                </a:lnTo>
                <a:lnTo>
                  <a:pt x="13" y="44"/>
                </a:lnTo>
                <a:lnTo>
                  <a:pt x="13" y="35"/>
                </a:lnTo>
                <a:lnTo>
                  <a:pt x="17" y="27"/>
                </a:lnTo>
                <a:lnTo>
                  <a:pt x="22" y="19"/>
                </a:lnTo>
                <a:lnTo>
                  <a:pt x="29" y="13"/>
                </a:lnTo>
                <a:lnTo>
                  <a:pt x="37" y="7"/>
                </a:lnTo>
                <a:lnTo>
                  <a:pt x="47" y="4"/>
                </a:lnTo>
                <a:lnTo>
                  <a:pt x="57" y="0"/>
                </a:lnTo>
                <a:lnTo>
                  <a:pt x="68" y="0"/>
                </a:lnTo>
                <a:close/>
                <a:moveTo>
                  <a:pt x="508" y="387"/>
                </a:moveTo>
                <a:lnTo>
                  <a:pt x="522" y="387"/>
                </a:lnTo>
                <a:lnTo>
                  <a:pt x="534" y="389"/>
                </a:lnTo>
                <a:lnTo>
                  <a:pt x="546" y="393"/>
                </a:lnTo>
                <a:lnTo>
                  <a:pt x="556" y="398"/>
                </a:lnTo>
                <a:lnTo>
                  <a:pt x="564" y="403"/>
                </a:lnTo>
                <a:lnTo>
                  <a:pt x="570" y="410"/>
                </a:lnTo>
                <a:lnTo>
                  <a:pt x="574" y="417"/>
                </a:lnTo>
                <a:lnTo>
                  <a:pt x="575" y="426"/>
                </a:lnTo>
                <a:lnTo>
                  <a:pt x="574" y="434"/>
                </a:lnTo>
                <a:lnTo>
                  <a:pt x="570" y="440"/>
                </a:lnTo>
                <a:lnTo>
                  <a:pt x="564" y="447"/>
                </a:lnTo>
                <a:lnTo>
                  <a:pt x="556" y="453"/>
                </a:lnTo>
                <a:lnTo>
                  <a:pt x="546" y="458"/>
                </a:lnTo>
                <a:lnTo>
                  <a:pt x="534" y="462"/>
                </a:lnTo>
                <a:lnTo>
                  <a:pt x="522" y="464"/>
                </a:lnTo>
                <a:lnTo>
                  <a:pt x="508" y="465"/>
                </a:lnTo>
                <a:lnTo>
                  <a:pt x="494" y="464"/>
                </a:lnTo>
                <a:lnTo>
                  <a:pt x="481" y="462"/>
                </a:lnTo>
                <a:lnTo>
                  <a:pt x="470" y="458"/>
                </a:lnTo>
                <a:lnTo>
                  <a:pt x="460" y="453"/>
                </a:lnTo>
                <a:lnTo>
                  <a:pt x="451" y="447"/>
                </a:lnTo>
                <a:lnTo>
                  <a:pt x="446" y="440"/>
                </a:lnTo>
                <a:lnTo>
                  <a:pt x="441" y="434"/>
                </a:lnTo>
                <a:lnTo>
                  <a:pt x="440" y="426"/>
                </a:lnTo>
                <a:lnTo>
                  <a:pt x="441" y="417"/>
                </a:lnTo>
                <a:lnTo>
                  <a:pt x="446" y="410"/>
                </a:lnTo>
                <a:lnTo>
                  <a:pt x="451" y="403"/>
                </a:lnTo>
                <a:lnTo>
                  <a:pt x="460" y="398"/>
                </a:lnTo>
                <a:lnTo>
                  <a:pt x="470" y="393"/>
                </a:lnTo>
                <a:lnTo>
                  <a:pt x="481" y="389"/>
                </a:lnTo>
                <a:lnTo>
                  <a:pt x="494" y="387"/>
                </a:lnTo>
                <a:lnTo>
                  <a:pt x="508" y="387"/>
                </a:lnTo>
                <a:close/>
                <a:moveTo>
                  <a:pt x="123" y="388"/>
                </a:moveTo>
                <a:lnTo>
                  <a:pt x="137" y="388"/>
                </a:lnTo>
                <a:lnTo>
                  <a:pt x="150" y="390"/>
                </a:lnTo>
                <a:lnTo>
                  <a:pt x="161" y="394"/>
                </a:lnTo>
                <a:lnTo>
                  <a:pt x="171" y="399"/>
                </a:lnTo>
                <a:lnTo>
                  <a:pt x="179" y="404"/>
                </a:lnTo>
                <a:lnTo>
                  <a:pt x="186" y="411"/>
                </a:lnTo>
                <a:lnTo>
                  <a:pt x="191" y="418"/>
                </a:lnTo>
                <a:lnTo>
                  <a:pt x="192" y="427"/>
                </a:lnTo>
                <a:lnTo>
                  <a:pt x="191" y="435"/>
                </a:lnTo>
                <a:lnTo>
                  <a:pt x="186" y="441"/>
                </a:lnTo>
                <a:lnTo>
                  <a:pt x="179" y="448"/>
                </a:lnTo>
                <a:lnTo>
                  <a:pt x="171" y="454"/>
                </a:lnTo>
                <a:lnTo>
                  <a:pt x="161" y="459"/>
                </a:lnTo>
                <a:lnTo>
                  <a:pt x="150" y="463"/>
                </a:lnTo>
                <a:lnTo>
                  <a:pt x="137" y="465"/>
                </a:lnTo>
                <a:lnTo>
                  <a:pt x="123" y="466"/>
                </a:lnTo>
                <a:lnTo>
                  <a:pt x="110" y="465"/>
                </a:lnTo>
                <a:lnTo>
                  <a:pt x="98" y="463"/>
                </a:lnTo>
                <a:lnTo>
                  <a:pt x="86" y="459"/>
                </a:lnTo>
                <a:lnTo>
                  <a:pt x="75" y="454"/>
                </a:lnTo>
                <a:lnTo>
                  <a:pt x="68" y="448"/>
                </a:lnTo>
                <a:lnTo>
                  <a:pt x="61" y="441"/>
                </a:lnTo>
                <a:lnTo>
                  <a:pt x="57" y="435"/>
                </a:lnTo>
                <a:lnTo>
                  <a:pt x="55" y="427"/>
                </a:lnTo>
                <a:lnTo>
                  <a:pt x="57" y="418"/>
                </a:lnTo>
                <a:lnTo>
                  <a:pt x="61" y="411"/>
                </a:lnTo>
                <a:lnTo>
                  <a:pt x="68" y="404"/>
                </a:lnTo>
                <a:lnTo>
                  <a:pt x="75" y="399"/>
                </a:lnTo>
                <a:lnTo>
                  <a:pt x="86" y="394"/>
                </a:lnTo>
                <a:lnTo>
                  <a:pt x="98" y="390"/>
                </a:lnTo>
                <a:lnTo>
                  <a:pt x="110" y="388"/>
                </a:lnTo>
                <a:lnTo>
                  <a:pt x="123" y="388"/>
                </a:lnTo>
                <a:close/>
                <a:moveTo>
                  <a:pt x="594" y="622"/>
                </a:moveTo>
                <a:lnTo>
                  <a:pt x="563" y="563"/>
                </a:lnTo>
                <a:lnTo>
                  <a:pt x="95" y="563"/>
                </a:lnTo>
                <a:lnTo>
                  <a:pt x="65" y="622"/>
                </a:lnTo>
                <a:lnTo>
                  <a:pt x="594" y="622"/>
                </a:lnTo>
                <a:close/>
                <a:moveTo>
                  <a:pt x="556" y="549"/>
                </a:moveTo>
                <a:lnTo>
                  <a:pt x="534" y="510"/>
                </a:lnTo>
                <a:lnTo>
                  <a:pt x="123" y="510"/>
                </a:lnTo>
                <a:lnTo>
                  <a:pt x="103" y="549"/>
                </a:lnTo>
                <a:lnTo>
                  <a:pt x="556" y="549"/>
                </a:lnTo>
                <a:close/>
                <a:moveTo>
                  <a:pt x="106" y="29"/>
                </a:moveTo>
                <a:lnTo>
                  <a:pt x="539" y="29"/>
                </a:lnTo>
                <a:lnTo>
                  <a:pt x="549" y="29"/>
                </a:lnTo>
                <a:lnTo>
                  <a:pt x="557" y="32"/>
                </a:lnTo>
                <a:lnTo>
                  <a:pt x="565" y="34"/>
                </a:lnTo>
                <a:lnTo>
                  <a:pt x="572" y="37"/>
                </a:lnTo>
                <a:lnTo>
                  <a:pt x="578" y="42"/>
                </a:lnTo>
                <a:lnTo>
                  <a:pt x="582" y="47"/>
                </a:lnTo>
                <a:lnTo>
                  <a:pt x="585" y="52"/>
                </a:lnTo>
                <a:lnTo>
                  <a:pt x="587" y="57"/>
                </a:lnTo>
                <a:lnTo>
                  <a:pt x="587" y="319"/>
                </a:lnTo>
                <a:lnTo>
                  <a:pt x="585" y="325"/>
                </a:lnTo>
                <a:lnTo>
                  <a:pt x="582" y="331"/>
                </a:lnTo>
                <a:lnTo>
                  <a:pt x="578" y="335"/>
                </a:lnTo>
                <a:lnTo>
                  <a:pt x="572" y="340"/>
                </a:lnTo>
                <a:lnTo>
                  <a:pt x="565" y="343"/>
                </a:lnTo>
                <a:lnTo>
                  <a:pt x="557" y="345"/>
                </a:lnTo>
                <a:lnTo>
                  <a:pt x="549" y="347"/>
                </a:lnTo>
                <a:lnTo>
                  <a:pt x="539" y="347"/>
                </a:lnTo>
                <a:lnTo>
                  <a:pt x="106" y="347"/>
                </a:lnTo>
                <a:lnTo>
                  <a:pt x="96" y="347"/>
                </a:lnTo>
                <a:lnTo>
                  <a:pt x="88" y="345"/>
                </a:lnTo>
                <a:lnTo>
                  <a:pt x="79" y="343"/>
                </a:lnTo>
                <a:lnTo>
                  <a:pt x="72" y="340"/>
                </a:lnTo>
                <a:lnTo>
                  <a:pt x="67" y="335"/>
                </a:lnTo>
                <a:lnTo>
                  <a:pt x="62" y="331"/>
                </a:lnTo>
                <a:lnTo>
                  <a:pt x="60" y="325"/>
                </a:lnTo>
                <a:lnTo>
                  <a:pt x="58" y="319"/>
                </a:lnTo>
                <a:lnTo>
                  <a:pt x="58" y="57"/>
                </a:lnTo>
                <a:lnTo>
                  <a:pt x="60" y="52"/>
                </a:lnTo>
                <a:lnTo>
                  <a:pt x="62" y="47"/>
                </a:lnTo>
                <a:lnTo>
                  <a:pt x="67" y="42"/>
                </a:lnTo>
                <a:lnTo>
                  <a:pt x="72" y="37"/>
                </a:lnTo>
                <a:lnTo>
                  <a:pt x="79" y="34"/>
                </a:lnTo>
                <a:lnTo>
                  <a:pt x="88" y="32"/>
                </a:lnTo>
                <a:lnTo>
                  <a:pt x="96" y="29"/>
                </a:lnTo>
                <a:lnTo>
                  <a:pt x="106" y="29"/>
                </a:lnTo>
                <a:close/>
              </a:path>
            </a:pathLst>
          </a:custGeom>
          <a:solidFill>
            <a:srgbClr val="0070C0"/>
          </a:solidFill>
          <a:ln w="9525">
            <a:noFill/>
            <a:round/>
          </a:ln>
        </p:spPr>
        <p:txBody>
          <a:bodyPr>
            <a:scene3d>
              <a:camera prst="orthographicFront"/>
              <a:lightRig rig="threePt" dir="t"/>
            </a:scene3d>
          </a:bodyPr>
          <a:lstStyle/>
          <a:p>
            <a:pPr>
              <a:defRPr/>
            </a:pPr>
            <a:endParaRPr lang="en-US" sz="105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oboto" panose="02000000000000000000" pitchFamily="2" charset="0"/>
              <a:ea typeface="Roboto" panose="02000000000000000000" pitchFamily="2" charset="0"/>
            </a:endParaRPr>
          </a:p>
        </p:txBody>
      </p:sp>
      <p:sp>
        <p:nvSpPr>
          <p:cNvPr id="280" name="Freeform 9"/>
          <p:cNvSpPr>
            <a:spLocks noChangeAspect="1" noEditPoints="1"/>
          </p:cNvSpPr>
          <p:nvPr/>
        </p:nvSpPr>
        <p:spPr bwMode="auto">
          <a:xfrm>
            <a:off x="7442580" y="898935"/>
            <a:ext cx="523993" cy="146292"/>
          </a:xfrm>
          <a:custGeom>
            <a:avLst/>
            <a:gdLst>
              <a:gd name="T0" fmla="*/ 2147483647 w 797"/>
              <a:gd name="T1" fmla="*/ 2147483647 h 201"/>
              <a:gd name="T2" fmla="*/ 2147483647 w 797"/>
              <a:gd name="T3" fmla="*/ 2147483647 h 201"/>
              <a:gd name="T4" fmla="*/ 2147483647 w 797"/>
              <a:gd name="T5" fmla="*/ 2147483647 h 201"/>
              <a:gd name="T6" fmla="*/ 2147483647 w 797"/>
              <a:gd name="T7" fmla="*/ 2147483647 h 201"/>
              <a:gd name="T8" fmla="*/ 2147483647 w 797"/>
              <a:gd name="T9" fmla="*/ 2147483647 h 201"/>
              <a:gd name="T10" fmla="*/ 2147483647 w 797"/>
              <a:gd name="T11" fmla="*/ 2147483647 h 201"/>
              <a:gd name="T12" fmla="*/ 2147483647 w 797"/>
              <a:gd name="T13" fmla="*/ 2147483647 h 201"/>
              <a:gd name="T14" fmla="*/ 2147483647 w 797"/>
              <a:gd name="T15" fmla="*/ 2147483647 h 201"/>
              <a:gd name="T16" fmla="*/ 2147483647 w 797"/>
              <a:gd name="T17" fmla="*/ 2147483647 h 201"/>
              <a:gd name="T18" fmla="*/ 2147483647 w 797"/>
              <a:gd name="T19" fmla="*/ 2147483647 h 201"/>
              <a:gd name="T20" fmla="*/ 2147483647 w 797"/>
              <a:gd name="T21" fmla="*/ 2147483647 h 201"/>
              <a:gd name="T22" fmla="*/ 2147483647 w 797"/>
              <a:gd name="T23" fmla="*/ 2147483647 h 201"/>
              <a:gd name="T24" fmla="*/ 2147483647 w 797"/>
              <a:gd name="T25" fmla="*/ 2147483647 h 201"/>
              <a:gd name="T26" fmla="*/ 2147483647 w 797"/>
              <a:gd name="T27" fmla="*/ 2147483647 h 201"/>
              <a:gd name="T28" fmla="*/ 2147483647 w 797"/>
              <a:gd name="T29" fmla="*/ 2147483647 h 201"/>
              <a:gd name="T30" fmla="*/ 2147483647 w 797"/>
              <a:gd name="T31" fmla="*/ 2147483647 h 201"/>
              <a:gd name="T32" fmla="*/ 2147483647 w 797"/>
              <a:gd name="T33" fmla="*/ 2147483647 h 201"/>
              <a:gd name="T34" fmla="*/ 0 w 797"/>
              <a:gd name="T35" fmla="*/ 2147483647 h 201"/>
              <a:gd name="T36" fmla="*/ 2147483647 w 797"/>
              <a:gd name="T37" fmla="*/ 2147483647 h 201"/>
              <a:gd name="T38" fmla="*/ 2147483647 w 797"/>
              <a:gd name="T39" fmla="*/ 2147483647 h 201"/>
              <a:gd name="T40" fmla="*/ 2147483647 w 797"/>
              <a:gd name="T41" fmla="*/ 2147483647 h 201"/>
              <a:gd name="T42" fmla="*/ 2147483647 w 797"/>
              <a:gd name="T43" fmla="*/ 2147483647 h 201"/>
              <a:gd name="T44" fmla="*/ 2147483647 w 797"/>
              <a:gd name="T45" fmla="*/ 2147483647 h 201"/>
              <a:gd name="T46" fmla="*/ 2147483647 w 797"/>
              <a:gd name="T47" fmla="*/ 2147483647 h 201"/>
              <a:gd name="T48" fmla="*/ 2147483647 w 797"/>
              <a:gd name="T49" fmla="*/ 2147483647 h 201"/>
              <a:gd name="T50" fmla="*/ 2147483647 w 797"/>
              <a:gd name="T51" fmla="*/ 2147483647 h 201"/>
              <a:gd name="T52" fmla="*/ 2147483647 w 797"/>
              <a:gd name="T53" fmla="*/ 2147483647 h 201"/>
              <a:gd name="T54" fmla="*/ 2147483647 w 797"/>
              <a:gd name="T55" fmla="*/ 2147483647 h 201"/>
              <a:gd name="T56" fmla="*/ 2147483647 w 797"/>
              <a:gd name="T57" fmla="*/ 2147483647 h 201"/>
              <a:gd name="T58" fmla="*/ 2147483647 w 797"/>
              <a:gd name="T59" fmla="*/ 2147483647 h 201"/>
              <a:gd name="T60" fmla="*/ 2147483647 w 797"/>
              <a:gd name="T61" fmla="*/ 2147483647 h 201"/>
              <a:gd name="T62" fmla="*/ 2147483647 w 797"/>
              <a:gd name="T63" fmla="*/ 2147483647 h 201"/>
              <a:gd name="T64" fmla="*/ 2147483647 w 797"/>
              <a:gd name="T65" fmla="*/ 2147483647 h 201"/>
              <a:gd name="T66" fmla="*/ 2147483647 w 797"/>
              <a:gd name="T67" fmla="*/ 2147483647 h 201"/>
              <a:gd name="T68" fmla="*/ 2147483647 w 797"/>
              <a:gd name="T69" fmla="*/ 2147483647 h 201"/>
              <a:gd name="T70" fmla="*/ 2147483647 w 797"/>
              <a:gd name="T71" fmla="*/ 2147483647 h 201"/>
              <a:gd name="T72" fmla="*/ 2147483647 w 797"/>
              <a:gd name="T73" fmla="*/ 2147483647 h 201"/>
              <a:gd name="T74" fmla="*/ 2147483647 w 797"/>
              <a:gd name="T75" fmla="*/ 2147483647 h 201"/>
              <a:gd name="T76" fmla="*/ 2147483647 w 797"/>
              <a:gd name="T77" fmla="*/ 2147483647 h 201"/>
              <a:gd name="T78" fmla="*/ 2147483647 w 797"/>
              <a:gd name="T79" fmla="*/ 2147483647 h 201"/>
              <a:gd name="T80" fmla="*/ 2147483647 w 797"/>
              <a:gd name="T81" fmla="*/ 2147483647 h 201"/>
              <a:gd name="T82" fmla="*/ 2147483647 w 797"/>
              <a:gd name="T83" fmla="*/ 2147483647 h 201"/>
              <a:gd name="T84" fmla="*/ 2147483647 w 797"/>
              <a:gd name="T85" fmla="*/ 2147483647 h 201"/>
              <a:gd name="T86" fmla="*/ 2147483647 w 797"/>
              <a:gd name="T87" fmla="*/ 2147483647 h 201"/>
              <a:gd name="T88" fmla="*/ 2147483647 w 797"/>
              <a:gd name="T89" fmla="*/ 2147483647 h 201"/>
              <a:gd name="T90" fmla="*/ 2147483647 w 797"/>
              <a:gd name="T91" fmla="*/ 2147483647 h 201"/>
              <a:gd name="T92" fmla="*/ 2147483647 w 797"/>
              <a:gd name="T93" fmla="*/ 2147483647 h 201"/>
              <a:gd name="T94" fmla="*/ 2147483647 w 797"/>
              <a:gd name="T95" fmla="*/ 2147483647 h 201"/>
              <a:gd name="T96" fmla="*/ 2147483647 w 797"/>
              <a:gd name="T97" fmla="*/ 2147483647 h 201"/>
              <a:gd name="T98" fmla="*/ 2147483647 w 797"/>
              <a:gd name="T99" fmla="*/ 2147483647 h 201"/>
              <a:gd name="T100" fmla="*/ 2147483647 w 797"/>
              <a:gd name="T101" fmla="*/ 2147483647 h 2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7"/>
              <a:gd name="T154" fmla="*/ 0 h 201"/>
              <a:gd name="T155" fmla="*/ 797 w 797"/>
              <a:gd name="T156" fmla="*/ 201 h 20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7" h="201">
                <a:moveTo>
                  <a:pt x="0" y="100"/>
                </a:moveTo>
                <a:lnTo>
                  <a:pt x="89" y="97"/>
                </a:lnTo>
                <a:lnTo>
                  <a:pt x="115" y="16"/>
                </a:lnTo>
                <a:lnTo>
                  <a:pt x="175" y="16"/>
                </a:lnTo>
                <a:lnTo>
                  <a:pt x="175" y="0"/>
                </a:lnTo>
                <a:lnTo>
                  <a:pt x="489" y="9"/>
                </a:lnTo>
                <a:lnTo>
                  <a:pt x="484" y="16"/>
                </a:lnTo>
                <a:lnTo>
                  <a:pt x="520" y="16"/>
                </a:lnTo>
                <a:lnTo>
                  <a:pt x="526" y="34"/>
                </a:lnTo>
                <a:lnTo>
                  <a:pt x="399" y="34"/>
                </a:lnTo>
                <a:lnTo>
                  <a:pt x="395" y="35"/>
                </a:lnTo>
                <a:lnTo>
                  <a:pt x="391" y="35"/>
                </a:lnTo>
                <a:lnTo>
                  <a:pt x="386" y="37"/>
                </a:lnTo>
                <a:lnTo>
                  <a:pt x="384" y="40"/>
                </a:lnTo>
                <a:lnTo>
                  <a:pt x="381" y="42"/>
                </a:lnTo>
                <a:lnTo>
                  <a:pt x="378" y="45"/>
                </a:lnTo>
                <a:lnTo>
                  <a:pt x="377" y="49"/>
                </a:lnTo>
                <a:lnTo>
                  <a:pt x="377" y="53"/>
                </a:lnTo>
                <a:lnTo>
                  <a:pt x="377" y="87"/>
                </a:lnTo>
                <a:lnTo>
                  <a:pt x="797" y="71"/>
                </a:lnTo>
                <a:lnTo>
                  <a:pt x="791" y="82"/>
                </a:lnTo>
                <a:lnTo>
                  <a:pt x="785" y="92"/>
                </a:lnTo>
                <a:lnTo>
                  <a:pt x="777" y="102"/>
                </a:lnTo>
                <a:lnTo>
                  <a:pt x="768" y="111"/>
                </a:lnTo>
                <a:lnTo>
                  <a:pt x="758" y="119"/>
                </a:lnTo>
                <a:lnTo>
                  <a:pt x="749" y="128"/>
                </a:lnTo>
                <a:lnTo>
                  <a:pt x="737" y="135"/>
                </a:lnTo>
                <a:lnTo>
                  <a:pt x="726" y="143"/>
                </a:lnTo>
                <a:lnTo>
                  <a:pt x="704" y="157"/>
                </a:lnTo>
                <a:lnTo>
                  <a:pt x="681" y="171"/>
                </a:lnTo>
                <a:lnTo>
                  <a:pt x="671" y="179"/>
                </a:lnTo>
                <a:lnTo>
                  <a:pt x="661" y="185"/>
                </a:lnTo>
                <a:lnTo>
                  <a:pt x="651" y="193"/>
                </a:lnTo>
                <a:lnTo>
                  <a:pt x="644" y="201"/>
                </a:lnTo>
                <a:lnTo>
                  <a:pt x="29" y="199"/>
                </a:lnTo>
                <a:lnTo>
                  <a:pt x="0" y="100"/>
                </a:lnTo>
                <a:close/>
                <a:moveTo>
                  <a:pt x="251" y="39"/>
                </a:moveTo>
                <a:lnTo>
                  <a:pt x="255" y="39"/>
                </a:lnTo>
                <a:lnTo>
                  <a:pt x="261" y="40"/>
                </a:lnTo>
                <a:lnTo>
                  <a:pt x="265" y="42"/>
                </a:lnTo>
                <a:lnTo>
                  <a:pt x="270" y="44"/>
                </a:lnTo>
                <a:lnTo>
                  <a:pt x="272" y="47"/>
                </a:lnTo>
                <a:lnTo>
                  <a:pt x="275" y="51"/>
                </a:lnTo>
                <a:lnTo>
                  <a:pt x="277" y="54"/>
                </a:lnTo>
                <a:lnTo>
                  <a:pt x="277" y="59"/>
                </a:lnTo>
                <a:lnTo>
                  <a:pt x="277" y="63"/>
                </a:lnTo>
                <a:lnTo>
                  <a:pt x="275" y="67"/>
                </a:lnTo>
                <a:lnTo>
                  <a:pt x="272" y="70"/>
                </a:lnTo>
                <a:lnTo>
                  <a:pt x="270" y="73"/>
                </a:lnTo>
                <a:lnTo>
                  <a:pt x="265" y="75"/>
                </a:lnTo>
                <a:lnTo>
                  <a:pt x="261" y="78"/>
                </a:lnTo>
                <a:lnTo>
                  <a:pt x="255" y="79"/>
                </a:lnTo>
                <a:lnTo>
                  <a:pt x="251" y="79"/>
                </a:lnTo>
                <a:lnTo>
                  <a:pt x="246" y="79"/>
                </a:lnTo>
                <a:lnTo>
                  <a:pt x="241" y="78"/>
                </a:lnTo>
                <a:lnTo>
                  <a:pt x="236" y="75"/>
                </a:lnTo>
                <a:lnTo>
                  <a:pt x="233" y="73"/>
                </a:lnTo>
                <a:lnTo>
                  <a:pt x="230" y="70"/>
                </a:lnTo>
                <a:lnTo>
                  <a:pt x="227" y="67"/>
                </a:lnTo>
                <a:lnTo>
                  <a:pt x="226" y="63"/>
                </a:lnTo>
                <a:lnTo>
                  <a:pt x="224" y="59"/>
                </a:lnTo>
                <a:lnTo>
                  <a:pt x="226" y="54"/>
                </a:lnTo>
                <a:lnTo>
                  <a:pt x="227" y="51"/>
                </a:lnTo>
                <a:lnTo>
                  <a:pt x="230" y="47"/>
                </a:lnTo>
                <a:lnTo>
                  <a:pt x="233" y="44"/>
                </a:lnTo>
                <a:lnTo>
                  <a:pt x="236" y="42"/>
                </a:lnTo>
                <a:lnTo>
                  <a:pt x="241" y="40"/>
                </a:lnTo>
                <a:lnTo>
                  <a:pt x="246" y="39"/>
                </a:lnTo>
                <a:lnTo>
                  <a:pt x="251" y="39"/>
                </a:lnTo>
                <a:close/>
                <a:moveTo>
                  <a:pt x="324" y="39"/>
                </a:moveTo>
                <a:lnTo>
                  <a:pt x="330" y="40"/>
                </a:lnTo>
                <a:lnTo>
                  <a:pt x="334" y="41"/>
                </a:lnTo>
                <a:lnTo>
                  <a:pt x="340" y="42"/>
                </a:lnTo>
                <a:lnTo>
                  <a:pt x="343" y="45"/>
                </a:lnTo>
                <a:lnTo>
                  <a:pt x="347" y="47"/>
                </a:lnTo>
                <a:lnTo>
                  <a:pt x="348" y="51"/>
                </a:lnTo>
                <a:lnTo>
                  <a:pt x="350" y="55"/>
                </a:lnTo>
                <a:lnTo>
                  <a:pt x="351" y="60"/>
                </a:lnTo>
                <a:lnTo>
                  <a:pt x="350" y="63"/>
                </a:lnTo>
                <a:lnTo>
                  <a:pt x="348" y="68"/>
                </a:lnTo>
                <a:lnTo>
                  <a:pt x="347" y="71"/>
                </a:lnTo>
                <a:lnTo>
                  <a:pt x="343" y="74"/>
                </a:lnTo>
                <a:lnTo>
                  <a:pt x="340" y="77"/>
                </a:lnTo>
                <a:lnTo>
                  <a:pt x="334" y="79"/>
                </a:lnTo>
                <a:lnTo>
                  <a:pt x="330" y="80"/>
                </a:lnTo>
                <a:lnTo>
                  <a:pt x="324" y="80"/>
                </a:lnTo>
                <a:lnTo>
                  <a:pt x="320" y="80"/>
                </a:lnTo>
                <a:lnTo>
                  <a:pt x="315" y="79"/>
                </a:lnTo>
                <a:lnTo>
                  <a:pt x="310" y="77"/>
                </a:lnTo>
                <a:lnTo>
                  <a:pt x="306" y="74"/>
                </a:lnTo>
                <a:lnTo>
                  <a:pt x="303" y="71"/>
                </a:lnTo>
                <a:lnTo>
                  <a:pt x="301" y="68"/>
                </a:lnTo>
                <a:lnTo>
                  <a:pt x="299" y="63"/>
                </a:lnTo>
                <a:lnTo>
                  <a:pt x="299" y="60"/>
                </a:lnTo>
                <a:lnTo>
                  <a:pt x="299" y="55"/>
                </a:lnTo>
                <a:lnTo>
                  <a:pt x="301" y="51"/>
                </a:lnTo>
                <a:lnTo>
                  <a:pt x="303" y="47"/>
                </a:lnTo>
                <a:lnTo>
                  <a:pt x="306" y="45"/>
                </a:lnTo>
                <a:lnTo>
                  <a:pt x="310" y="42"/>
                </a:lnTo>
                <a:lnTo>
                  <a:pt x="315" y="41"/>
                </a:lnTo>
                <a:lnTo>
                  <a:pt x="320" y="40"/>
                </a:lnTo>
                <a:lnTo>
                  <a:pt x="324" y="39"/>
                </a:lnTo>
                <a:close/>
              </a:path>
            </a:pathLst>
          </a:custGeom>
          <a:solidFill>
            <a:srgbClr val="FF0000"/>
          </a:solidFill>
          <a:ln w="9525">
            <a:noFill/>
            <a:round/>
          </a:ln>
        </p:spPr>
        <p:txBody>
          <a:bodyPr/>
          <a:lstStyle/>
          <a:p>
            <a:pPr>
              <a:defRPr/>
            </a:pPr>
            <a:endParaRPr lang="en-US" sz="1050">
              <a:solidFill>
                <a:srgbClr val="FF0000"/>
              </a:solidFill>
              <a:latin typeface="Roboto" panose="02000000000000000000" pitchFamily="2" charset="0"/>
              <a:ea typeface="Roboto" panose="02000000000000000000" pitchFamily="2" charset="0"/>
            </a:endParaRPr>
          </a:p>
        </p:txBody>
      </p:sp>
      <p:sp>
        <p:nvSpPr>
          <p:cNvPr id="281" name="Freeform 145"/>
          <p:cNvSpPr>
            <a:spLocks noChangeAspect="1" noEditPoints="1"/>
          </p:cNvSpPr>
          <p:nvPr/>
        </p:nvSpPr>
        <p:spPr bwMode="auto">
          <a:xfrm>
            <a:off x="3843613" y="957242"/>
            <a:ext cx="295013" cy="234068"/>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p:spPr>
        <p:style>
          <a:lnRef idx="1">
            <a:schemeClr val="accent4"/>
          </a:lnRef>
          <a:fillRef idx="2">
            <a:schemeClr val="accent4"/>
          </a:fillRef>
          <a:effectRef idx="1">
            <a:schemeClr val="accent4"/>
          </a:effectRef>
          <a:fontRef idx="minor">
            <a:schemeClr val="dk1"/>
          </a:fontRef>
        </p:style>
        <p:txBody>
          <a:bodyPr vert="horz" wrap="square" lIns="51435" tIns="25718" rIns="51435" bIns="25718" numCol="1" anchor="t" anchorCtr="0" compatLnSpc="1"/>
          <a:lstStyle/>
          <a:p>
            <a:endParaRPr lang="id-ID" sz="1015">
              <a:solidFill>
                <a:srgbClr val="332525"/>
              </a:solidFill>
            </a:endParaRPr>
          </a:p>
        </p:txBody>
      </p:sp>
      <p:grpSp>
        <p:nvGrpSpPr>
          <p:cNvPr id="282" name="Group 19"/>
          <p:cNvGrpSpPr/>
          <p:nvPr/>
        </p:nvGrpSpPr>
        <p:grpSpPr>
          <a:xfrm>
            <a:off x="6840978" y="3124410"/>
            <a:ext cx="287345" cy="226081"/>
            <a:chOff x="1612752" y="421441"/>
            <a:chExt cx="383127" cy="301441"/>
          </a:xfrm>
          <a:solidFill>
            <a:srgbClr val="E75021"/>
          </a:solidFill>
        </p:grpSpPr>
        <p:sp>
          <p:nvSpPr>
            <p:cNvPr id="283" name="Oval 136"/>
            <p:cNvSpPr>
              <a:spLocks noChangeArrowheads="1"/>
            </p:cNvSpPr>
            <p:nvPr/>
          </p:nvSpPr>
          <p:spPr bwMode="auto">
            <a:xfrm>
              <a:off x="1850581" y="421441"/>
              <a:ext cx="59999" cy="60000"/>
            </a:xfrm>
            <a:prstGeom prst="ellipse">
              <a:avLst/>
            </a:pr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4" name="Freeform 137"/>
            <p:cNvSpPr>
              <a:spLocks noEditPoints="1"/>
            </p:cNvSpPr>
            <p:nvPr/>
          </p:nvSpPr>
          <p:spPr bwMode="auto">
            <a:xfrm>
              <a:off x="1625041" y="594209"/>
              <a:ext cx="127950" cy="128673"/>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5" name="Freeform 138"/>
            <p:cNvSpPr/>
            <p:nvPr/>
          </p:nvSpPr>
          <p:spPr bwMode="auto">
            <a:xfrm>
              <a:off x="1612752" y="565294"/>
              <a:ext cx="152528" cy="54939"/>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6" name="Freeform 139"/>
            <p:cNvSpPr>
              <a:spLocks noEditPoints="1"/>
            </p:cNvSpPr>
            <p:nvPr/>
          </p:nvSpPr>
          <p:spPr bwMode="auto">
            <a:xfrm>
              <a:off x="1855641" y="594209"/>
              <a:ext cx="127950" cy="128673"/>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7" name="Freeform 140"/>
            <p:cNvSpPr/>
            <p:nvPr/>
          </p:nvSpPr>
          <p:spPr bwMode="auto">
            <a:xfrm>
              <a:off x="1844074" y="565294"/>
              <a:ext cx="151805" cy="54939"/>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sp>
          <p:nvSpPr>
            <p:cNvPr id="288" name="Freeform 141"/>
            <p:cNvSpPr/>
            <p:nvPr/>
          </p:nvSpPr>
          <p:spPr bwMode="auto">
            <a:xfrm>
              <a:off x="1730582" y="456139"/>
              <a:ext cx="226262" cy="261684"/>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extLst>
              <a:ext uri="{91240B29-F687-4F45-9708-019B960494DF}">
                <a14:hiddenLine xmlns:a14="http://schemas.microsoft.com/office/drawing/2010/main" w="9525">
                  <a:solidFill>
                    <a:srgbClr val="000000"/>
                  </a:solidFill>
                  <a:round/>
                </a14:hiddenLine>
              </a:ext>
            </a:extLst>
          </p:spPr>
          <p:style>
            <a:lnRef idx="2">
              <a:schemeClr val="accent6">
                <a:shade val="50000"/>
              </a:schemeClr>
            </a:lnRef>
            <a:fillRef idx="1">
              <a:schemeClr val="accent6"/>
            </a:fillRef>
            <a:effectRef idx="0">
              <a:schemeClr val="accent6"/>
            </a:effectRef>
            <a:fontRef idx="minor">
              <a:schemeClr val="lt1"/>
            </a:fontRef>
          </p:style>
          <p:txBody>
            <a:bodyPr vert="horz" wrap="square" lIns="51435" tIns="25718" rIns="51435" bIns="25718" numCol="1" anchor="t" anchorCtr="0" compatLnSpc="1"/>
            <a:lstStyle/>
            <a:p>
              <a:endParaRPr lang="id-ID" sz="1015">
                <a:solidFill>
                  <a:srgbClr val="332525"/>
                </a:solidFill>
              </a:endParaRPr>
            </a:p>
          </p:txBody>
        </p:sp>
      </p:grpSp>
      <p:sp>
        <p:nvSpPr>
          <p:cNvPr id="289" name="矩形 288"/>
          <p:cNvSpPr/>
          <p:nvPr/>
        </p:nvSpPr>
        <p:spPr>
          <a:xfrm>
            <a:off x="206049" y="2731308"/>
            <a:ext cx="1215390" cy="275590"/>
          </a:xfrm>
          <a:prstGeom prst="rect">
            <a:avLst/>
          </a:prstGeom>
        </p:spPr>
        <p:txBody>
          <a:bodyPr wrap="none">
            <a:spAutoFit/>
          </a:bodyPr>
          <a:lstStyle/>
          <a:p>
            <a:r>
              <a:rPr lang="en-GB" sz="12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rPr>
              <a:t>Development</a:t>
            </a:r>
            <a:endParaRPr lang="en-GB" sz="1200" b="1" dirty="0">
              <a:solidFill>
                <a:schemeClr val="accent1"/>
              </a:solidFill>
              <a:effectLst>
                <a:outerShdw blurRad="38100" dist="25400" dir="5400000" algn="ctr" rotWithShape="0">
                  <a:srgbClr val="6E747A">
                    <a:alpha val="43000"/>
                  </a:srgbClr>
                </a:outerShdw>
              </a:effectLst>
              <a:latin typeface="Microsoft YaHei" panose="020B0503020204020204" pitchFamily="34" charset="-122"/>
              <a:ea typeface="Microsoft YaHei" panose="020B0503020204020204" pitchFamily="34" charset="-122"/>
            </a:endParaRPr>
          </a:p>
        </p:txBody>
      </p:sp>
      <p:sp>
        <p:nvSpPr>
          <p:cNvPr id="290" name="矩形 289"/>
          <p:cNvSpPr/>
          <p:nvPr/>
        </p:nvSpPr>
        <p:spPr>
          <a:xfrm>
            <a:off x="87630" y="3076575"/>
            <a:ext cx="2146300" cy="1568450"/>
          </a:xfrm>
          <a:prstGeom prst="rect">
            <a:avLst/>
          </a:prstGeom>
        </p:spPr>
        <p:txBody>
          <a:bodyPr wrap="square">
            <a:spAutoFit/>
          </a:bodyPr>
          <a:lstStyle/>
          <a:p>
            <a:pPr algn="l"/>
            <a:r>
              <a:rPr lang="en-GB" sz="1200" b="1" dirty="0">
                <a:solidFill>
                  <a:schemeClr val="accent1">
                    <a:lumMod val="60000"/>
                    <a:lumOff val="40000"/>
                  </a:schemeClr>
                </a:solidFill>
                <a:latin typeface="Microsoft YaHei" panose="020B0503020204020204" pitchFamily="34" charset="-122"/>
                <a:ea typeface="Microsoft YaHei" panose="020B0503020204020204" pitchFamily="34" charset="-122"/>
              </a:rPr>
              <a:t>In this phase, the entire development process is separated into small development cycles. This benefits DevOps team to speed up software development and delivery process.</a:t>
            </a:r>
            <a:endParaRPr lang="en-GB" sz="1200" b="1" dirty="0">
              <a:solidFill>
                <a:schemeClr val="accent1">
                  <a:lumMod val="60000"/>
                  <a:lumOff val="40000"/>
                </a:schemeClr>
              </a:solidFill>
              <a:latin typeface="Microsoft YaHei" panose="020B0503020204020204" pitchFamily="34" charset="-122"/>
              <a:ea typeface="Microsoft YaHei" panose="020B0503020204020204" pitchFamily="34" charset="-122"/>
            </a:endParaRPr>
          </a:p>
        </p:txBody>
      </p:sp>
      <p:sp>
        <p:nvSpPr>
          <p:cNvPr id="292" name="矩形 291"/>
          <p:cNvSpPr/>
          <p:nvPr/>
        </p:nvSpPr>
        <p:spPr>
          <a:xfrm>
            <a:off x="5247013" y="769790"/>
            <a:ext cx="1127760" cy="275590"/>
          </a:xfrm>
          <a:prstGeom prst="rect">
            <a:avLst/>
          </a:prstGeom>
        </p:spPr>
        <p:txBody>
          <a:bodyPr wrap="none">
            <a:spAutoFit/>
          </a:bodyPr>
          <a:lstStyle/>
          <a:p>
            <a:r>
              <a:rPr lang="en-GB" sz="1200" b="1" dirty="0">
                <a:solidFill>
                  <a:srgbClr val="002060"/>
                </a:solidFill>
                <a:latin typeface="Microsoft YaHei" panose="020B0503020204020204" pitchFamily="34" charset="-122"/>
                <a:ea typeface="Microsoft YaHei" panose="020B0503020204020204" pitchFamily="34" charset="-122"/>
              </a:rPr>
              <a:t>Deployment</a:t>
            </a:r>
            <a:endParaRPr lang="en-GB" sz="1200" b="1" dirty="0">
              <a:solidFill>
                <a:srgbClr val="002060"/>
              </a:solidFill>
              <a:latin typeface="Microsoft YaHei" panose="020B0503020204020204" pitchFamily="34" charset="-122"/>
              <a:ea typeface="Microsoft YaHei" panose="020B0503020204020204" pitchFamily="34" charset="-122"/>
            </a:endParaRPr>
          </a:p>
        </p:txBody>
      </p:sp>
      <p:sp>
        <p:nvSpPr>
          <p:cNvPr id="293" name="矩形 292"/>
          <p:cNvSpPr/>
          <p:nvPr/>
        </p:nvSpPr>
        <p:spPr>
          <a:xfrm>
            <a:off x="3843956" y="1330494"/>
            <a:ext cx="1045210" cy="275590"/>
          </a:xfrm>
          <a:prstGeom prst="rect">
            <a:avLst/>
          </a:prstGeom>
        </p:spPr>
        <p:txBody>
          <a:bodyPr wrap="none">
            <a:spAutoFit/>
          </a:bodyPr>
          <a:lstStyle/>
          <a:p>
            <a:r>
              <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rPr>
              <a:t>Integration</a:t>
            </a:r>
            <a:endPar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endParaRPr>
          </a:p>
        </p:txBody>
      </p:sp>
      <p:sp>
        <p:nvSpPr>
          <p:cNvPr id="294" name="矩形 293"/>
          <p:cNvSpPr/>
          <p:nvPr/>
        </p:nvSpPr>
        <p:spPr>
          <a:xfrm>
            <a:off x="6755765" y="3423285"/>
            <a:ext cx="2543175" cy="460375"/>
          </a:xfrm>
          <a:prstGeom prst="rect">
            <a:avLst/>
          </a:prstGeom>
        </p:spPr>
        <p:txBody>
          <a:bodyPr wrap="square">
            <a:spAutoFit/>
          </a:bodyPr>
          <a:lstStyle/>
          <a:p>
            <a:r>
              <a:rPr lang="en-GB" altLang="id-ID" sz="1200" b="1" dirty="0">
                <a:solidFill>
                  <a:schemeClr val="accent6"/>
                </a:solidFill>
                <a:latin typeface="Microsoft YaHei" panose="020B0503020204020204" pitchFamily="34" charset="-122"/>
                <a:ea typeface="Microsoft YaHei" panose="020B0503020204020204" pitchFamily="34" charset="-122"/>
              </a:rPr>
              <a:t>Customer Feedback and Optimization</a:t>
            </a:r>
            <a:endParaRPr lang="en-GB" altLang="id-ID" sz="1200" b="1" dirty="0">
              <a:solidFill>
                <a:schemeClr val="accent6"/>
              </a:solidFill>
              <a:latin typeface="Microsoft YaHei" panose="020B0503020204020204" pitchFamily="34" charset="-122"/>
              <a:ea typeface="Microsoft YaHei" panose="020B0503020204020204" pitchFamily="34" charset="-122"/>
            </a:endParaRPr>
          </a:p>
        </p:txBody>
      </p:sp>
      <p:sp>
        <p:nvSpPr>
          <p:cNvPr id="2" name="矩形 289"/>
          <p:cNvSpPr/>
          <p:nvPr/>
        </p:nvSpPr>
        <p:spPr>
          <a:xfrm>
            <a:off x="1421346" y="1414952"/>
            <a:ext cx="734695" cy="275590"/>
          </a:xfrm>
          <a:prstGeom prst="rect">
            <a:avLst/>
          </a:prstGeom>
        </p:spPr>
        <p:txBody>
          <a:bodyPr wrap="none">
            <a:spAutoFit/>
          </a:bodyPr>
          <a:p>
            <a:r>
              <a:rPr lang="en-GB" sz="1200" b="1" dirty="0">
                <a:solidFill>
                  <a:schemeClr val="accent2">
                    <a:lumMod val="40000"/>
                    <a:lumOff val="60000"/>
                  </a:schemeClr>
                </a:solidFill>
                <a:latin typeface="Microsoft YaHei" panose="020B0503020204020204" pitchFamily="34" charset="-122"/>
                <a:ea typeface="Microsoft YaHei" panose="020B0503020204020204" pitchFamily="34" charset="-122"/>
              </a:rPr>
              <a:t>Testing</a:t>
            </a:r>
            <a:endParaRPr lang="en-GB" sz="1200" b="1" dirty="0">
              <a:solidFill>
                <a:schemeClr val="accent2">
                  <a:lumMod val="40000"/>
                  <a:lumOff val="60000"/>
                </a:schemeClr>
              </a:solidFill>
              <a:latin typeface="Microsoft YaHei" panose="020B0503020204020204" pitchFamily="34" charset="-122"/>
              <a:ea typeface="Microsoft YaHei" panose="020B0503020204020204" pitchFamily="34" charset="-122"/>
            </a:endParaRPr>
          </a:p>
        </p:txBody>
      </p:sp>
      <p:sp>
        <p:nvSpPr>
          <p:cNvPr id="3" name="矩形 289"/>
          <p:cNvSpPr/>
          <p:nvPr/>
        </p:nvSpPr>
        <p:spPr>
          <a:xfrm>
            <a:off x="1421130" y="1668780"/>
            <a:ext cx="2354580" cy="1383665"/>
          </a:xfrm>
          <a:prstGeom prst="rect">
            <a:avLst/>
          </a:prstGeom>
        </p:spPr>
        <p:txBody>
          <a:bodyPr wrap="square">
            <a:spAutoFit/>
          </a:bodyPr>
          <a:p>
            <a:pPr algn="l"/>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In this phase, QA team use tools like </a:t>
            </a:r>
            <a:r>
              <a:rPr lang="en-GB"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Selenium</a:t>
            </a:r>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 to identify and fix bugs in the new piece of code. </a:t>
            </a:r>
            <a:r>
              <a:rPr lang="en-GB" sz="1200" b="1"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sym typeface="+mn-ea"/>
              </a:rPr>
              <a:t>Unit</a:t>
            </a:r>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 and</a:t>
            </a:r>
            <a:endPar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endParaRPr>
          </a:p>
          <a:p>
            <a:pPr algn="l"/>
            <a:r>
              <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rPr>
              <a:t>integration testing help increase the efficincy and speed of the development.</a:t>
            </a:r>
            <a:endParaRPr lang="en-GB" sz="1200" b="1" dirty="0">
              <a:solidFill>
                <a:schemeClr val="accent2">
                  <a:lumMod val="60000"/>
                  <a:lumOff val="40000"/>
                </a:schemeClr>
              </a:solidFill>
              <a:latin typeface="Microsoft YaHei" panose="020B0503020204020204" pitchFamily="34" charset="-122"/>
              <a:ea typeface="Microsoft YaHei" panose="020B0503020204020204" pitchFamily="34" charset="-122"/>
              <a:sym typeface="+mn-ea"/>
            </a:endParaRPr>
          </a:p>
        </p:txBody>
      </p:sp>
      <p:sp>
        <p:nvSpPr>
          <p:cNvPr id="4" name="矩形 292"/>
          <p:cNvSpPr/>
          <p:nvPr/>
        </p:nvSpPr>
        <p:spPr>
          <a:xfrm>
            <a:off x="6823710" y="3935095"/>
            <a:ext cx="2200275" cy="645160"/>
          </a:xfrm>
          <a:prstGeom prst="rect">
            <a:avLst/>
          </a:prstGeom>
        </p:spPr>
        <p:txBody>
          <a:bodyPr wrap="square">
            <a:spAutoFit/>
          </a:bodyPr>
          <a:p>
            <a:r>
              <a:rPr lang="en-GB" sz="1200" b="1" dirty="0">
                <a:solidFill>
                  <a:schemeClr val="accent6"/>
                </a:solidFill>
                <a:latin typeface="Microsoft YaHei" panose="020B0503020204020204" pitchFamily="34" charset="-122"/>
                <a:ea typeface="Microsoft YaHei" panose="020B0503020204020204" pitchFamily="34" charset="-122"/>
              </a:rPr>
              <a:t>In this phase, customer gives feedback and from that modification is done.</a:t>
            </a:r>
            <a:endParaRPr lang="en-GB" sz="1200" b="1" dirty="0">
              <a:solidFill>
                <a:schemeClr val="accent6"/>
              </a:solidFill>
              <a:latin typeface="Microsoft YaHei" panose="020B0503020204020204" pitchFamily="34" charset="-122"/>
              <a:ea typeface="Microsoft YaHei" panose="020B0503020204020204" pitchFamily="34" charset="-122"/>
            </a:endParaRPr>
          </a:p>
        </p:txBody>
      </p:sp>
      <p:sp>
        <p:nvSpPr>
          <p:cNvPr id="5" name="矩形 292"/>
          <p:cNvSpPr/>
          <p:nvPr/>
        </p:nvSpPr>
        <p:spPr>
          <a:xfrm>
            <a:off x="3843655" y="1656080"/>
            <a:ext cx="1654175" cy="1198880"/>
          </a:xfrm>
          <a:prstGeom prst="rect">
            <a:avLst/>
          </a:prstGeom>
        </p:spPr>
        <p:txBody>
          <a:bodyPr wrap="square">
            <a:spAutoFit/>
          </a:bodyPr>
          <a:lstStyle/>
          <a:p>
            <a:r>
              <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rPr>
              <a:t>In the phase, new functionality is integrated with the prevailing code, and testing takes place.</a:t>
            </a:r>
            <a:endParaRPr lang="en-GB" sz="1200" b="1" dirty="0">
              <a:solidFill>
                <a:schemeClr val="accent4">
                  <a:lumMod val="60000"/>
                  <a:lumOff val="40000"/>
                </a:schemeClr>
              </a:solidFill>
              <a:latin typeface="Microsoft YaHei" panose="020B0503020204020204" pitchFamily="34" charset="-122"/>
              <a:ea typeface="Microsoft YaHei" panose="020B0503020204020204" pitchFamily="34" charset="-122"/>
            </a:endParaRPr>
          </a:p>
        </p:txBody>
      </p:sp>
      <p:sp>
        <p:nvSpPr>
          <p:cNvPr id="6" name="矩形 292"/>
          <p:cNvSpPr/>
          <p:nvPr/>
        </p:nvSpPr>
        <p:spPr>
          <a:xfrm>
            <a:off x="7371381" y="1139359"/>
            <a:ext cx="1056005" cy="275590"/>
          </a:xfrm>
          <a:prstGeom prst="rect">
            <a:avLst/>
          </a:prstGeom>
        </p:spPr>
        <p:txBody>
          <a:bodyPr wrap="none">
            <a:spAutoFit/>
          </a:bodyPr>
          <a:p>
            <a:r>
              <a:rPr lang="en-GB" sz="1200" b="1" dirty="0">
                <a:solidFill>
                  <a:srgbClr val="FF0000"/>
                </a:solidFill>
                <a:latin typeface="Microsoft YaHei" panose="020B0503020204020204" pitchFamily="34" charset="-122"/>
                <a:ea typeface="Microsoft YaHei" panose="020B0503020204020204" pitchFamily="34" charset="-122"/>
              </a:rPr>
              <a:t>Monitoring</a:t>
            </a:r>
            <a:endParaRPr lang="en-GB" sz="1200" b="1" dirty="0">
              <a:solidFill>
                <a:srgbClr val="FF0000"/>
              </a:solidFill>
              <a:latin typeface="Microsoft YaHei" panose="020B0503020204020204" pitchFamily="34" charset="-122"/>
              <a:ea typeface="Microsoft YaHei" panose="020B0503020204020204" pitchFamily="34" charset="-122"/>
            </a:endParaRPr>
          </a:p>
        </p:txBody>
      </p:sp>
      <p:sp>
        <p:nvSpPr>
          <p:cNvPr id="7" name="矩形 292"/>
          <p:cNvSpPr/>
          <p:nvPr/>
        </p:nvSpPr>
        <p:spPr>
          <a:xfrm>
            <a:off x="7371080" y="1391920"/>
            <a:ext cx="1652905" cy="1568450"/>
          </a:xfrm>
          <a:prstGeom prst="rect">
            <a:avLst/>
          </a:prstGeom>
        </p:spPr>
        <p:txBody>
          <a:bodyPr wrap="square">
            <a:spAutoFit/>
          </a:bodyPr>
          <a:p>
            <a:r>
              <a:rPr lang="en-GB" sz="1200" b="1" dirty="0">
                <a:solidFill>
                  <a:srgbClr val="FF0000"/>
                </a:solidFill>
                <a:latin typeface="Microsoft YaHei" panose="020B0503020204020204" pitchFamily="34" charset="-122"/>
                <a:ea typeface="Microsoft YaHei" panose="020B0503020204020204" pitchFamily="34" charset="-122"/>
              </a:rPr>
              <a:t>In this phase, operation team will tack care of the inappropriate system behavior or bugs which are found in production</a:t>
            </a:r>
            <a:endParaRPr lang="en-GB" sz="1200" b="1" dirty="0">
              <a:solidFill>
                <a:srgbClr val="FF0000"/>
              </a:solidFill>
              <a:latin typeface="Microsoft YaHei" panose="020B0503020204020204" pitchFamily="34" charset="-122"/>
              <a:ea typeface="Microsoft YaHei" panose="020B0503020204020204" pitchFamily="34" charset="-122"/>
            </a:endParaRPr>
          </a:p>
        </p:txBody>
      </p:sp>
      <p:sp>
        <p:nvSpPr>
          <p:cNvPr id="8" name="矩形 292"/>
          <p:cNvSpPr/>
          <p:nvPr/>
        </p:nvSpPr>
        <p:spPr>
          <a:xfrm>
            <a:off x="5247005" y="1045210"/>
            <a:ext cx="1981835" cy="2122805"/>
          </a:xfrm>
          <a:prstGeom prst="rect">
            <a:avLst/>
          </a:prstGeom>
        </p:spPr>
        <p:txBody>
          <a:bodyPr wrap="square">
            <a:spAutoFit/>
          </a:bodyPr>
          <a:p>
            <a:pPr algn="l"/>
            <a:r>
              <a:rPr lang="en-GB" sz="1200" b="1" dirty="0">
                <a:solidFill>
                  <a:srgbClr val="002060"/>
                </a:solidFill>
                <a:latin typeface="Microsoft YaHei" panose="020B0503020204020204" pitchFamily="34" charset="-122"/>
                <a:ea typeface="Microsoft YaHei" panose="020B0503020204020204" pitchFamily="34" charset="-122"/>
                <a:sym typeface="+mn-ea"/>
              </a:rPr>
              <a:t>In this phase, the deployment process takes place continuously. It is performed in such a manner that any changes made any time in the code, should not affect the functioning of high traffic website.</a:t>
            </a:r>
            <a:endParaRPr lang="en-GB" sz="1200" b="1" dirty="0">
              <a:solidFill>
                <a:srgbClr val="002060"/>
              </a:solidFill>
              <a:latin typeface="Microsoft YaHei" panose="020B0503020204020204" pitchFamily="34" charset="-122"/>
              <a:ea typeface="Microsoft YaHei"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13385" y="377190"/>
            <a:ext cx="1716405" cy="464820"/>
          </a:xfrm>
          <a:prstGeom prst="rect">
            <a:avLst/>
          </a:prstGeom>
          <a:solidFill>
            <a:schemeClr val="bg1"/>
          </a:solidFill>
        </p:spPr>
        <p:txBody>
          <a:bodyPr wrap="square" lIns="34290" tIns="17145" rIns="34290" bIns="17145" rtlCol="0">
            <a:spAutoFit/>
          </a:bodyPr>
          <a:lstStyle/>
          <a:p>
            <a:pPr defTabSz="913765"/>
            <a:r>
              <a:rPr lang="en-GB" altLang="en-US" sz="2800" b="1" dirty="0">
                <a:solidFill>
                  <a:srgbClr val="FF0000"/>
                </a:solidFill>
                <a:latin typeface="Fira Code Medium" panose="020B0809050000020004" charset="0"/>
                <a:ea typeface="Microsoft YaHei" panose="020B0503020204020204" pitchFamily="34" charset="-122"/>
                <a:cs typeface="Fira Code Medium" panose="020B0809050000020004" charset="0"/>
              </a:rPr>
              <a:t>Skils</a:t>
            </a:r>
            <a:endParaRPr lang="en-GB" altLang="en-US" sz="2800" b="1" dirty="0">
              <a:solidFill>
                <a:srgbClr val="FF0000"/>
              </a:solidFill>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E75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Content Placeholder 2"/>
          <p:cNvSpPr txBox="1"/>
          <p:nvPr/>
        </p:nvSpPr>
        <p:spPr>
          <a:xfrm>
            <a:off x="200660" y="1047115"/>
            <a:ext cx="1929130" cy="319214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sz="1200">
                <a:solidFill>
                  <a:schemeClr val="tx1">
                    <a:lumMod val="65000"/>
                    <a:lumOff val="35000"/>
                  </a:schemeClr>
                </a:solidFill>
                <a:ea typeface="Roboto" panose="02000000000000000000" pitchFamily="2" charset="0"/>
              </a:rPr>
              <a:t>A </a:t>
            </a:r>
            <a:r>
              <a:rPr lang="en-US" sz="1200">
                <a:solidFill>
                  <a:schemeClr val="tx1"/>
                </a:solidFill>
                <a:effectLst>
                  <a:outerShdw blurRad="38100" dist="19050" dir="2700000" algn="tl" rotWithShape="0">
                    <a:schemeClr val="dk1">
                      <a:alpha val="40000"/>
                    </a:schemeClr>
                  </a:outerShdw>
                </a:effectLst>
                <a:ea typeface="Roboto" panose="02000000000000000000" pitchFamily="2" charset="0"/>
              </a:rPr>
              <a:t>DevOps</a:t>
            </a:r>
            <a:r>
              <a:rPr lang="en-US" sz="1200">
                <a:solidFill>
                  <a:schemeClr val="tx1">
                    <a:lumMod val="65000"/>
                    <a:lumOff val="35000"/>
                  </a:schemeClr>
                </a:solidFill>
                <a:ea typeface="Roboto" panose="02000000000000000000" pitchFamily="2" charset="0"/>
              </a:rPr>
              <a:t> toolchain is a set or combination of tools that aid in the delivery, development, and management of software applications throughout the systems development life cycle, as coordinated by an organisation that uses DevOps practices.</a:t>
            </a:r>
            <a:endParaRPr lang="en-US" sz="1200">
              <a:solidFill>
                <a:schemeClr val="tx1">
                  <a:lumMod val="65000"/>
                  <a:lumOff val="35000"/>
                </a:schemeClr>
              </a:solidFill>
              <a:ea typeface="Roboto" panose="02000000000000000000" pitchFamily="2" charset="0"/>
            </a:endParaRPr>
          </a:p>
          <a:p>
            <a:pPr marL="0" indent="0" algn="l">
              <a:buFont typeface="Arial" panose="020B0604020202020204" pitchFamily="34" charset="0"/>
              <a:buNone/>
            </a:pPr>
            <a:r>
              <a:rPr lang="en-US" sz="1200">
                <a:solidFill>
                  <a:schemeClr val="tx1">
                    <a:lumMod val="65000"/>
                    <a:lumOff val="35000"/>
                  </a:schemeClr>
                </a:solidFill>
                <a:ea typeface="Roboto" panose="02000000000000000000" pitchFamily="2" charset="0"/>
              </a:rPr>
              <a:t>Generally, DevOps tools fit into one or more activities, which supports specific DevOps initiatives: </a:t>
            </a:r>
            <a:r>
              <a:rPr lang="en-US" sz="1200">
                <a:solidFill>
                  <a:schemeClr val="tx1"/>
                </a:solidFill>
                <a:effectLst>
                  <a:outerShdw blurRad="38100" dist="19050" dir="2700000" algn="tl" rotWithShape="0">
                    <a:schemeClr val="dk1">
                      <a:alpha val="40000"/>
                    </a:schemeClr>
                  </a:outerShdw>
                </a:effectLst>
                <a:ea typeface="Roboto" panose="02000000000000000000" pitchFamily="2" charset="0"/>
              </a:rPr>
              <a:t>Plan, Create, Verify, Package, Release, Configure, and Monitor.</a:t>
            </a:r>
            <a:endParaRPr lang="en-US" sz="1200">
              <a:solidFill>
                <a:schemeClr val="tx1"/>
              </a:solidFill>
              <a:effectLst>
                <a:outerShdw blurRad="38100" dist="19050" dir="2700000" algn="tl" rotWithShape="0">
                  <a:schemeClr val="dk1">
                    <a:alpha val="40000"/>
                  </a:schemeClr>
                </a:outerShdw>
              </a:effectLst>
              <a:ea typeface="Roboto" panose="02000000000000000000" pitchFamily="2" charset="0"/>
            </a:endParaRPr>
          </a:p>
        </p:txBody>
      </p:sp>
      <p:grpSp>
        <p:nvGrpSpPr>
          <p:cNvPr id="239" name="组合 238"/>
          <p:cNvGrpSpPr/>
          <p:nvPr/>
        </p:nvGrpSpPr>
        <p:grpSpPr>
          <a:xfrm>
            <a:off x="2008505" y="1120775"/>
            <a:ext cx="735330" cy="337185"/>
            <a:chOff x="2795013" y="1564603"/>
            <a:chExt cx="633117" cy="298972"/>
          </a:xfrm>
          <a:solidFill>
            <a:srgbClr val="FF0000"/>
          </a:solidFill>
        </p:grpSpPr>
        <p:sp>
          <p:nvSpPr>
            <p:cNvPr id="245" name="椭圆 244"/>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46"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47"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48" name="椭圆 247"/>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sp>
        <p:nvSpPr>
          <p:cNvPr id="254" name="Content Placeholder 2"/>
          <p:cNvSpPr txBox="1"/>
          <p:nvPr/>
        </p:nvSpPr>
        <p:spPr>
          <a:xfrm>
            <a:off x="6868795" y="537845"/>
            <a:ext cx="2288540" cy="288988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sz="1200">
                <a:solidFill>
                  <a:srgbClr val="332525"/>
                </a:solidFill>
                <a:ea typeface="Roboto" panose="02000000000000000000" pitchFamily="2" charset="0"/>
              </a:rPr>
              <a:t>As </a:t>
            </a:r>
            <a:r>
              <a:rPr lang="en-US" sz="1200">
                <a:solidFill>
                  <a:schemeClr val="tx1"/>
                </a:solidFill>
                <a:effectLst>
                  <a:outerShdw blurRad="38100" dist="19050" dir="2700000" algn="tl" rotWithShape="0">
                    <a:schemeClr val="dk1">
                      <a:alpha val="40000"/>
                    </a:schemeClr>
                  </a:outerShdw>
                </a:effectLst>
                <a:ea typeface="Roboto" panose="02000000000000000000" pitchFamily="2" charset="0"/>
              </a:rPr>
              <a:t>DevOps</a:t>
            </a:r>
            <a:r>
              <a:rPr lang="en-US" sz="1200">
                <a:solidFill>
                  <a:srgbClr val="332525"/>
                </a:solidFill>
                <a:ea typeface="Roboto" panose="02000000000000000000" pitchFamily="2" charset="0"/>
              </a:rPr>
              <a:t> is intended to be a cross-functional mode of working, those that practice the methodology use different sets of tools—referred to as "</a:t>
            </a:r>
            <a:r>
              <a:rPr lang="en-US" sz="1200">
                <a:solidFill>
                  <a:schemeClr val="tx1"/>
                </a:solidFill>
                <a:effectLst>
                  <a:outerShdw blurRad="38100" dist="19050" dir="2700000" algn="tl" rotWithShape="0">
                    <a:schemeClr val="dk1">
                      <a:alpha val="40000"/>
                    </a:schemeClr>
                  </a:outerShdw>
                </a:effectLst>
                <a:ea typeface="Roboto" panose="02000000000000000000" pitchFamily="2" charset="0"/>
              </a:rPr>
              <a:t>toolchains</a:t>
            </a:r>
            <a:r>
              <a:rPr lang="en-US" sz="1200">
                <a:solidFill>
                  <a:srgbClr val="332525"/>
                </a:solidFill>
                <a:ea typeface="Roboto" panose="02000000000000000000" pitchFamily="2" charset="0"/>
              </a:rPr>
              <a:t>"—rather than a single one. These toolchains are expected to fit into one or more of the following categories, reflective of key aspects of the development and delivery process:</a:t>
            </a:r>
            <a:endParaRPr lang="en-US" sz="1200">
              <a:solidFill>
                <a:srgbClr val="332525"/>
              </a:solidFill>
              <a:ea typeface="Roboto" panose="02000000000000000000" pitchFamily="2" charset="0"/>
            </a:endParaRPr>
          </a:p>
          <a:p>
            <a:pPr marL="0" indent="0" algn="l">
              <a:buFont typeface="Arial" panose="020B0604020202020204" pitchFamily="34" charset="0"/>
              <a:buNone/>
            </a:pPr>
            <a:r>
              <a:rPr lang="en-US" sz="1200">
                <a:solidFill>
                  <a:schemeClr val="tx1"/>
                </a:solidFill>
                <a:effectLst>
                  <a:outerShdw blurRad="38100" dist="19050" dir="2700000" algn="tl" rotWithShape="0">
                    <a:schemeClr val="dk1">
                      <a:alpha val="40000"/>
                    </a:schemeClr>
                  </a:outerShdw>
                </a:effectLst>
                <a:ea typeface="Roboto" panose="02000000000000000000" pitchFamily="2" charset="0"/>
              </a:rPr>
              <a:t>Coding</a:t>
            </a:r>
            <a:r>
              <a:rPr lang="en-GB" altLang="en-US" sz="1200">
                <a:solidFill>
                  <a:schemeClr val="tx1"/>
                </a:solidFill>
                <a:effectLst>
                  <a:outerShdw blurRad="38100" dist="19050" dir="2700000" algn="tl" rotWithShape="0">
                    <a:schemeClr val="dk1">
                      <a:alpha val="40000"/>
                    </a:schemeClr>
                  </a:outerShdw>
                </a:effectLst>
                <a:ea typeface="Roboto" panose="02000000000000000000" pitchFamily="2" charset="0"/>
              </a:rPr>
              <a:t>, Building, Testing, Packaging, Releasing, Configuring, Monitoring </a:t>
            </a:r>
            <a:r>
              <a:rPr lang="en-GB" altLang="en-US" sz="1200">
                <a:solidFill>
                  <a:srgbClr val="332525"/>
                </a:solidFill>
                <a:ea typeface="Roboto" panose="02000000000000000000" pitchFamily="2" charset="0"/>
              </a:rPr>
              <a:t>.</a:t>
            </a:r>
            <a:endParaRPr lang="en-GB" altLang="en-US" sz="1200">
              <a:solidFill>
                <a:srgbClr val="332525"/>
              </a:solidFill>
              <a:ea typeface="Roboto" panose="02000000000000000000" pitchFamily="2" charset="0"/>
            </a:endParaRPr>
          </a:p>
          <a:p>
            <a:pPr marL="0" indent="0" algn="l">
              <a:buFont typeface="Arial" panose="020B0604020202020204" pitchFamily="34" charset="0"/>
              <a:buNone/>
            </a:pPr>
            <a:endParaRPr lang="en-US" sz="1200">
              <a:solidFill>
                <a:srgbClr val="332525"/>
              </a:solidFill>
              <a:ea typeface="Roboto" panose="02000000000000000000" pitchFamily="2" charset="0"/>
            </a:endParaRPr>
          </a:p>
        </p:txBody>
      </p:sp>
      <p:grpSp>
        <p:nvGrpSpPr>
          <p:cNvPr id="256" name="组合 255"/>
          <p:cNvGrpSpPr/>
          <p:nvPr/>
        </p:nvGrpSpPr>
        <p:grpSpPr>
          <a:xfrm flipH="1">
            <a:off x="5784850" y="616585"/>
            <a:ext cx="1083310" cy="841375"/>
            <a:chOff x="2795013" y="1564603"/>
            <a:chExt cx="633117" cy="298972"/>
          </a:xfrm>
          <a:solidFill>
            <a:srgbClr val="FF0000"/>
          </a:solidFill>
        </p:grpSpPr>
        <p:sp>
          <p:nvSpPr>
            <p:cNvPr id="262" name="椭圆 261"/>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63"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64"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65" name="椭圆 264"/>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grpSp>
        <p:nvGrpSpPr>
          <p:cNvPr id="257" name="组合 256"/>
          <p:cNvGrpSpPr/>
          <p:nvPr/>
        </p:nvGrpSpPr>
        <p:grpSpPr>
          <a:xfrm flipH="1" flipV="1">
            <a:off x="6665595" y="4227195"/>
            <a:ext cx="475615" cy="299085"/>
            <a:chOff x="2795013" y="1564603"/>
            <a:chExt cx="633117" cy="298972"/>
          </a:xfrm>
          <a:solidFill>
            <a:srgbClr val="FF0000"/>
          </a:solidFill>
        </p:grpSpPr>
        <p:sp>
          <p:nvSpPr>
            <p:cNvPr id="258" name="椭圆 257"/>
            <p:cNvSpPr/>
            <p:nvPr/>
          </p:nvSpPr>
          <p:spPr>
            <a:xfrm flipH="1">
              <a:off x="2795013" y="1564603"/>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cxnSp>
          <p:nvCxnSpPr>
            <p:cNvPr id="259" name="Straight Connector 28"/>
            <p:cNvCxnSpPr/>
            <p:nvPr/>
          </p:nvCxnSpPr>
          <p:spPr>
            <a:xfrm rot="5400000" flipH="1" flipV="1">
              <a:off x="2988613" y="1422312"/>
              <a:ext cx="2" cy="338583"/>
            </a:xfrm>
            <a:prstGeom prst="line">
              <a:avLst/>
            </a:prstGeom>
            <a:grpFill/>
          </p:spPr>
          <p:style>
            <a:lnRef idx="1">
              <a:schemeClr val="dk1"/>
            </a:lnRef>
            <a:fillRef idx="2">
              <a:schemeClr val="dk1"/>
            </a:fillRef>
            <a:effectRef idx="1">
              <a:schemeClr val="dk1"/>
            </a:effectRef>
            <a:fontRef idx="minor">
              <a:schemeClr val="dk1"/>
            </a:fontRef>
          </p:style>
        </p:cxnSp>
        <p:cxnSp>
          <p:nvCxnSpPr>
            <p:cNvPr id="260" name="Straight Connector 28"/>
            <p:cNvCxnSpPr/>
            <p:nvPr/>
          </p:nvCxnSpPr>
          <p:spPr>
            <a:xfrm>
              <a:off x="3157908" y="1591605"/>
              <a:ext cx="260553" cy="260065"/>
            </a:xfrm>
            <a:prstGeom prst="line">
              <a:avLst/>
            </a:prstGeom>
            <a:grpFill/>
          </p:spPr>
          <p:style>
            <a:lnRef idx="1">
              <a:schemeClr val="dk1"/>
            </a:lnRef>
            <a:fillRef idx="2">
              <a:schemeClr val="dk1"/>
            </a:fillRef>
            <a:effectRef idx="1">
              <a:schemeClr val="dk1"/>
            </a:effectRef>
            <a:fontRef idx="minor">
              <a:schemeClr val="dk1"/>
            </a:fontRef>
          </p:style>
        </p:cxnSp>
        <p:sp>
          <p:nvSpPr>
            <p:cNvPr id="261" name="椭圆 260"/>
            <p:cNvSpPr/>
            <p:nvPr/>
          </p:nvSpPr>
          <p:spPr>
            <a:xfrm flipH="1">
              <a:off x="3374130" y="1809575"/>
              <a:ext cx="54000" cy="54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solidFill>
                  <a:srgbClr val="332525"/>
                </a:solidFill>
              </a:endParaRPr>
            </a:p>
          </p:txBody>
        </p:sp>
      </p:grpSp>
      <p:sp>
        <p:nvSpPr>
          <p:cNvPr id="268" name="Content Placeholder 2"/>
          <p:cNvSpPr txBox="1"/>
          <p:nvPr/>
        </p:nvSpPr>
        <p:spPr>
          <a:xfrm>
            <a:off x="7197725" y="4326255"/>
            <a:ext cx="1344295" cy="48831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altLang="en-US" sz="2000" dirty="0">
                <a:solidFill>
                  <a:schemeClr val="tx1"/>
                </a:solidFill>
                <a:effectLst>
                  <a:outerShdw blurRad="38100" dist="19050" dir="2700000" algn="tl" rotWithShape="0">
                    <a:schemeClr val="dk1">
                      <a:alpha val="40000"/>
                    </a:schemeClr>
                  </a:outerShdw>
                </a:effectLst>
                <a:latin typeface="Fira Code Medium" panose="020B0809050000020004" charset="0"/>
                <a:ea typeface="Roboto" panose="02000000000000000000" pitchFamily="2" charset="0"/>
                <a:cs typeface="Fira Code Medium" panose="020B0809050000020004" charset="0"/>
              </a:rPr>
              <a:t>Etc...</a:t>
            </a:r>
            <a:endParaRPr lang="en-GB" altLang="en-US" sz="2000" dirty="0">
              <a:solidFill>
                <a:schemeClr val="tx1"/>
              </a:solidFill>
              <a:effectLst>
                <a:outerShdw blurRad="38100" dist="19050" dir="2700000" algn="tl" rotWithShape="0">
                  <a:schemeClr val="dk1">
                    <a:alpha val="40000"/>
                  </a:schemeClr>
                </a:outerShdw>
              </a:effectLst>
              <a:latin typeface="Fira Code Medium" panose="020B0809050000020004" charset="0"/>
              <a:ea typeface="Roboto" panose="02000000000000000000" pitchFamily="2" charset="0"/>
              <a:cs typeface="Fira Code Medium" panose="020B0809050000020004" charset="0"/>
            </a:endParaRPr>
          </a:p>
        </p:txBody>
      </p:sp>
      <p:pic>
        <p:nvPicPr>
          <p:cNvPr id="2" name="Picture 1" descr="Top-10-DevOps-Tools"/>
          <p:cNvPicPr>
            <a:picLocks noChangeAspect="1"/>
          </p:cNvPicPr>
          <p:nvPr/>
        </p:nvPicPr>
        <p:blipFill>
          <a:blip r:embed="rId1"/>
          <a:stretch>
            <a:fillRect/>
          </a:stretch>
        </p:blipFill>
        <p:spPr>
          <a:xfrm>
            <a:off x="2346325" y="1457960"/>
            <a:ext cx="4521835" cy="276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36" y="346038"/>
            <a:ext cx="1322705" cy="526415"/>
          </a:xfrm>
          <a:prstGeom prst="rect">
            <a:avLst/>
          </a:prstGeom>
          <a:noFill/>
        </p:spPr>
        <p:txBody>
          <a:bodyPr wrap="none" lIns="34290" tIns="17145" rIns="34290" bIns="17145" rtlCol="0">
            <a:spAutoFit/>
          </a:bodyPr>
          <a:lstStyle/>
          <a:p>
            <a:pPr defTabSz="913765"/>
            <a:r>
              <a:rPr lang="en-GB" altLang="en-US" sz="32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rPr>
              <a:t>Books</a:t>
            </a:r>
            <a:endParaRPr lang="en-GB" altLang="en-US" sz="32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pitchFamily="34" charset="-122"/>
              <a:cs typeface="Fira Code Medium" panose="020B0809050000020004" charset="0"/>
            </a:endParaRPr>
          </a:p>
        </p:txBody>
      </p:sp>
      <p:grpSp>
        <p:nvGrpSpPr>
          <p:cNvPr id="22" name="Group 4"/>
          <p:cNvGrpSpPr/>
          <p:nvPr/>
        </p:nvGrpSpPr>
        <p:grpSpPr>
          <a:xfrm>
            <a:off x="8683232" y="175141"/>
            <a:ext cx="288695" cy="215444"/>
            <a:chOff x="11466479" y="1032010"/>
            <a:chExt cx="384927" cy="287258"/>
          </a:xfrm>
          <a:solidFill>
            <a:srgbClr val="332525"/>
          </a:solidFill>
        </p:grpSpPr>
        <p:sp>
          <p:nvSpPr>
            <p:cNvPr id="23" name="Rectangle 1"/>
            <p:cNvSpPr/>
            <p:nvPr/>
          </p:nvSpPr>
          <p:spPr>
            <a:xfrm>
              <a:off x="11466480" y="1032012"/>
              <a:ext cx="384926" cy="2704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65"/>
              <a:endParaRPr lang="en-US" sz="1400">
                <a:solidFill>
                  <a:prstClr val="white"/>
                </a:solidFill>
              </a:endParaRPr>
            </a:p>
          </p:txBody>
        </p:sp>
        <p:sp>
          <p:nvSpPr>
            <p:cNvPr id="24" name="TextBox 23"/>
            <p:cNvSpPr txBox="1"/>
            <p:nvPr/>
          </p:nvSpPr>
          <p:spPr>
            <a:xfrm>
              <a:off x="11466479" y="1032010"/>
              <a:ext cx="384926" cy="287258"/>
            </a:xfrm>
            <a:prstGeom prst="rect">
              <a:avLst/>
            </a:prstGeom>
            <a:grpFill/>
          </p:spPr>
          <p:txBody>
            <a:bodyPr wrap="square" rtlCol="0">
              <a:spAutoFit/>
            </a:bodyPr>
            <a:lstStyle/>
            <a:p>
              <a:pPr algn="ctr" defTabSz="685165"/>
              <a:fld id="{A18C3534-9796-4E31-9F22-922B28429C8F}" type="slidenum">
                <a:rPr lang="en-US" sz="800">
                  <a:solidFill>
                    <a:prstClr val="white"/>
                  </a:solidFill>
                </a:rPr>
              </a:fld>
              <a:endParaRPr lang="en-US" sz="800" dirty="0">
                <a:solidFill>
                  <a:prstClr val="white"/>
                </a:solidFill>
              </a:endParaRPr>
            </a:p>
          </p:txBody>
        </p:sp>
      </p:grpSp>
      <p:sp>
        <p:nvSpPr>
          <p:cNvPr id="25" name="矩形 24"/>
          <p:cNvSpPr/>
          <p:nvPr/>
        </p:nvSpPr>
        <p:spPr>
          <a:xfrm flipV="1">
            <a:off x="-22966" y="5097781"/>
            <a:ext cx="9180000" cy="45719"/>
          </a:xfrm>
          <a:prstGeom prst="rect">
            <a:avLst/>
          </a:prstGeom>
          <a:solidFill>
            <a:srgbClr val="F5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五边形 74"/>
          <p:cNvSpPr/>
          <p:nvPr/>
        </p:nvSpPr>
        <p:spPr>
          <a:xfrm flipV="1">
            <a:off x="1453897" y="2044858"/>
            <a:ext cx="1559122" cy="357135"/>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50" b="1">
              <a:solidFill>
                <a:srgbClr val="332525"/>
              </a:solidFill>
            </a:endParaRPr>
          </a:p>
        </p:txBody>
      </p:sp>
      <p:sp>
        <p:nvSpPr>
          <p:cNvPr id="73" name="任意多边形 75"/>
          <p:cNvSpPr/>
          <p:nvPr/>
        </p:nvSpPr>
        <p:spPr>
          <a:xfrm rot="5400000" flipV="1">
            <a:off x="288735" y="1238015"/>
            <a:ext cx="895824" cy="1446813"/>
          </a:xfrm>
          <a:custGeom>
            <a:avLst/>
            <a:gdLst>
              <a:gd name="connsiteX0" fmla="*/ 643466 w 1083733"/>
              <a:gd name="connsiteY0" fmla="*/ 1329267 h 1329267"/>
              <a:gd name="connsiteX1" fmla="*/ 1083733 w 1083733"/>
              <a:gd name="connsiteY1" fmla="*/ 1329267 h 1329267"/>
              <a:gd name="connsiteX2" fmla="*/ 795866 w 1083733"/>
              <a:gd name="connsiteY2" fmla="*/ 0 h 1329267"/>
              <a:gd name="connsiteX3" fmla="*/ 0 w 1083733"/>
              <a:gd name="connsiteY3" fmla="*/ 0 h 1329267"/>
              <a:gd name="connsiteX4" fmla="*/ 643466 w 1083733"/>
              <a:gd name="connsiteY4" fmla="*/ 1329267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1329267">
                <a:moveTo>
                  <a:pt x="643466" y="1329267"/>
                </a:moveTo>
                <a:lnTo>
                  <a:pt x="1083733" y="1329267"/>
                </a:lnTo>
                <a:lnTo>
                  <a:pt x="795866" y="0"/>
                </a:lnTo>
                <a:lnTo>
                  <a:pt x="0" y="0"/>
                </a:lnTo>
                <a:lnTo>
                  <a:pt x="643466" y="1329267"/>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50" b="1">
              <a:solidFill>
                <a:srgbClr val="332525"/>
              </a:solidFill>
            </a:endParaRPr>
          </a:p>
        </p:txBody>
      </p:sp>
      <p:sp>
        <p:nvSpPr>
          <p:cNvPr id="74" name="五边形 76"/>
          <p:cNvSpPr/>
          <p:nvPr/>
        </p:nvSpPr>
        <p:spPr>
          <a:xfrm flipV="1">
            <a:off x="1454150" y="2395220"/>
            <a:ext cx="2058035" cy="356870"/>
          </a:xfrm>
          <a:prstGeom prst="homePlate">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050" b="1">
              <a:solidFill>
                <a:srgbClr val="332525"/>
              </a:solidFill>
            </a:endParaRPr>
          </a:p>
        </p:txBody>
      </p:sp>
      <p:sp>
        <p:nvSpPr>
          <p:cNvPr id="75" name="任意多边形 77"/>
          <p:cNvSpPr/>
          <p:nvPr/>
        </p:nvSpPr>
        <p:spPr>
          <a:xfrm rot="5400000" flipV="1">
            <a:off x="440314" y="1739525"/>
            <a:ext cx="601882" cy="1437598"/>
          </a:xfrm>
          <a:custGeom>
            <a:avLst/>
            <a:gdLst>
              <a:gd name="connsiteX0" fmla="*/ 0 w 728133"/>
              <a:gd name="connsiteY0" fmla="*/ 0 h 1320800"/>
              <a:gd name="connsiteX1" fmla="*/ 626533 w 728133"/>
              <a:gd name="connsiteY1" fmla="*/ 0 h 1320800"/>
              <a:gd name="connsiteX2" fmla="*/ 728133 w 728133"/>
              <a:gd name="connsiteY2" fmla="*/ 1320800 h 1320800"/>
              <a:gd name="connsiteX3" fmla="*/ 287866 w 728133"/>
              <a:gd name="connsiteY3" fmla="*/ 1320800 h 1320800"/>
              <a:gd name="connsiteX4" fmla="*/ 0 w 728133"/>
              <a:gd name="connsiteY4" fmla="*/ 0 h 132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33" h="1320800">
                <a:moveTo>
                  <a:pt x="0" y="0"/>
                </a:moveTo>
                <a:lnTo>
                  <a:pt x="626533" y="0"/>
                </a:lnTo>
                <a:lnTo>
                  <a:pt x="728133" y="1320800"/>
                </a:lnTo>
                <a:lnTo>
                  <a:pt x="287866" y="1320800"/>
                </a:lnTo>
                <a:lnTo>
                  <a:pt x="0" y="0"/>
                </a:lnTo>
                <a:close/>
              </a:path>
            </a:pathLst>
          </a:cu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050" b="1">
              <a:solidFill>
                <a:srgbClr val="332525"/>
              </a:solidFill>
            </a:endParaRPr>
          </a:p>
        </p:txBody>
      </p:sp>
      <p:sp>
        <p:nvSpPr>
          <p:cNvPr id="76" name="五边形 78"/>
          <p:cNvSpPr/>
          <p:nvPr/>
        </p:nvSpPr>
        <p:spPr>
          <a:xfrm flipV="1">
            <a:off x="1453899" y="2752130"/>
            <a:ext cx="1524480" cy="357135"/>
          </a:xfrm>
          <a:prstGeom prst="homePlat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77" name="任意多边形 79"/>
          <p:cNvSpPr/>
          <p:nvPr/>
        </p:nvSpPr>
        <p:spPr>
          <a:xfrm rot="5400000" flipV="1">
            <a:off x="490413" y="2206511"/>
            <a:ext cx="510900" cy="1446813"/>
          </a:xfrm>
          <a:custGeom>
            <a:avLst/>
            <a:gdLst>
              <a:gd name="connsiteX0" fmla="*/ 0 w 618067"/>
              <a:gd name="connsiteY0" fmla="*/ 0 h 1329267"/>
              <a:gd name="connsiteX1" fmla="*/ 618067 w 618067"/>
              <a:gd name="connsiteY1" fmla="*/ 0 h 1329267"/>
              <a:gd name="connsiteX2" fmla="*/ 533400 w 618067"/>
              <a:gd name="connsiteY2" fmla="*/ 1329267 h 1329267"/>
              <a:gd name="connsiteX3" fmla="*/ 93134 w 618067"/>
              <a:gd name="connsiteY3" fmla="*/ 1320800 h 1329267"/>
              <a:gd name="connsiteX4" fmla="*/ 0 w 618067"/>
              <a:gd name="connsiteY4" fmla="*/ 0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67" h="1329267">
                <a:moveTo>
                  <a:pt x="0" y="0"/>
                </a:moveTo>
                <a:lnTo>
                  <a:pt x="618067" y="0"/>
                </a:lnTo>
                <a:lnTo>
                  <a:pt x="533400" y="1329267"/>
                </a:lnTo>
                <a:lnTo>
                  <a:pt x="93134" y="1320800"/>
                </a:lnTo>
                <a:lnTo>
                  <a:pt x="0" y="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rgbClr val="332525"/>
              </a:solidFill>
            </a:endParaRPr>
          </a:p>
        </p:txBody>
      </p:sp>
      <p:sp>
        <p:nvSpPr>
          <p:cNvPr id="78" name="五边形 80"/>
          <p:cNvSpPr/>
          <p:nvPr/>
        </p:nvSpPr>
        <p:spPr>
          <a:xfrm flipV="1">
            <a:off x="1454150" y="3108960"/>
            <a:ext cx="2009775" cy="356870"/>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79" name="任意多边形 81"/>
          <p:cNvSpPr/>
          <p:nvPr/>
        </p:nvSpPr>
        <p:spPr>
          <a:xfrm rot="5400000" flipV="1">
            <a:off x="388292" y="2700576"/>
            <a:ext cx="655339" cy="1482302"/>
          </a:xfrm>
          <a:custGeom>
            <a:avLst/>
            <a:gdLst>
              <a:gd name="connsiteX0" fmla="*/ 87549 w 792804"/>
              <a:gd name="connsiteY0" fmla="*/ 29183 h 1361872"/>
              <a:gd name="connsiteX1" fmla="*/ 0 w 792804"/>
              <a:gd name="connsiteY1" fmla="*/ 1361872 h 1361872"/>
              <a:gd name="connsiteX2" fmla="*/ 423153 w 792804"/>
              <a:gd name="connsiteY2" fmla="*/ 1361872 h 1361872"/>
              <a:gd name="connsiteX3" fmla="*/ 792804 w 792804"/>
              <a:gd name="connsiteY3" fmla="*/ 0 h 1361872"/>
              <a:gd name="connsiteX4" fmla="*/ 87549 w 792804"/>
              <a:gd name="connsiteY4" fmla="*/ 29183 h 13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804" h="1361872">
                <a:moveTo>
                  <a:pt x="87549" y="29183"/>
                </a:moveTo>
                <a:lnTo>
                  <a:pt x="0" y="1361872"/>
                </a:lnTo>
                <a:lnTo>
                  <a:pt x="423153" y="1361872"/>
                </a:lnTo>
                <a:lnTo>
                  <a:pt x="792804" y="0"/>
                </a:lnTo>
                <a:lnTo>
                  <a:pt x="87549" y="29183"/>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a:solidFill>
                <a:srgbClr val="332525"/>
              </a:solidFill>
            </a:endParaRPr>
          </a:p>
        </p:txBody>
      </p:sp>
      <p:sp>
        <p:nvSpPr>
          <p:cNvPr id="80" name="Donut 34"/>
          <p:cNvSpPr>
            <a:spLocks noChangeArrowheads="1"/>
          </p:cNvSpPr>
          <p:nvPr/>
        </p:nvSpPr>
        <p:spPr bwMode="auto">
          <a:xfrm>
            <a:off x="3347864" y="2802865"/>
            <a:ext cx="280356" cy="280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1">
              <a:lumMod val="50000"/>
              <a:lumOff val="50000"/>
            </a:schemeClr>
          </a:solidFill>
          <a:ln w="9525">
            <a:noFill/>
            <a:miter lim="800000"/>
          </a:ln>
          <a:effectLst/>
        </p:spPr>
        <p:txBody>
          <a:bodyPr anchor="ctr"/>
          <a:lstStyle/>
          <a:p>
            <a:pPr algn="ctr">
              <a:defRPr/>
            </a:pPr>
            <a:endParaRPr lang="en-US" sz="1050" b="1" dirty="0">
              <a:solidFill>
                <a:srgbClr val="332525"/>
              </a:solidFill>
            </a:endParaRPr>
          </a:p>
        </p:txBody>
      </p:sp>
      <p:grpSp>
        <p:nvGrpSpPr>
          <p:cNvPr id="81" name="Gruppe 344"/>
          <p:cNvGrpSpPr/>
          <p:nvPr/>
        </p:nvGrpSpPr>
        <p:grpSpPr bwMode="auto">
          <a:xfrm>
            <a:off x="3445759" y="2871805"/>
            <a:ext cx="84567" cy="142476"/>
            <a:chOff x="2113770" y="1516292"/>
            <a:chExt cx="264374" cy="444598"/>
          </a:xfrm>
          <a:solidFill>
            <a:schemeClr val="tx1">
              <a:lumMod val="50000"/>
              <a:lumOff val="50000"/>
            </a:schemeClr>
          </a:solidFill>
        </p:grpSpPr>
        <p:sp>
          <p:nvSpPr>
            <p:cNvPr id="8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sp>
          <p:nvSpPr>
            <p:cNvPr id="8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sp>
          <p:nvSpPr>
            <p:cNvPr id="84" name="Freeform 17"/>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defTabSz="685800">
                <a:defRPr/>
              </a:pPr>
              <a:endParaRPr lang="en-US" sz="1050" b="1" kern="0" dirty="0">
                <a:solidFill>
                  <a:srgbClr val="332525"/>
                </a:solidFill>
                <a:ea typeface="MS PGothic" panose="020B0600070205080204" pitchFamily="34" charset="-128"/>
              </a:endParaRPr>
            </a:p>
          </p:txBody>
        </p:sp>
      </p:grpSp>
      <p:sp>
        <p:nvSpPr>
          <p:cNvPr id="85" name="Donut 12"/>
          <p:cNvSpPr>
            <a:spLocks noChangeArrowheads="1"/>
          </p:cNvSpPr>
          <p:nvPr/>
        </p:nvSpPr>
        <p:spPr bwMode="auto">
          <a:xfrm flipV="1">
            <a:off x="3511256" y="2100891"/>
            <a:ext cx="279895" cy="27989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accent5"/>
          </a:solidFill>
          <a:ln w="9525">
            <a:noFill/>
            <a:miter lim="800000"/>
          </a:ln>
          <a:effectLst/>
        </p:spPr>
        <p:txBody>
          <a:bodyPr anchor="ctr"/>
          <a:lstStyle/>
          <a:p>
            <a:pPr algn="ctr">
              <a:defRPr/>
            </a:pPr>
            <a:endParaRPr lang="en-US" sz="1350" dirty="0">
              <a:solidFill>
                <a:srgbClr val="332525"/>
              </a:solidFill>
            </a:endParaRPr>
          </a:p>
        </p:txBody>
      </p:sp>
      <p:sp>
        <p:nvSpPr>
          <p:cNvPr id="86" name="Freeform 41"/>
          <p:cNvSpPr>
            <a:spLocks noEditPoints="1"/>
          </p:cNvSpPr>
          <p:nvPr/>
        </p:nvSpPr>
        <p:spPr bwMode="auto">
          <a:xfrm>
            <a:off x="3584048" y="2179307"/>
            <a:ext cx="135582" cy="121794"/>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5"/>
          </a:solidFill>
          <a:ln w="9525">
            <a:noFill/>
            <a:round/>
          </a:ln>
        </p:spPr>
        <p:txBody>
          <a:bodyPr/>
          <a:lstStyle/>
          <a:p>
            <a:pPr defTabSz="685800">
              <a:defRPr/>
            </a:pPr>
            <a:endParaRPr lang="en-US" sz="1350" kern="0" dirty="0">
              <a:solidFill>
                <a:srgbClr val="332525"/>
              </a:solidFill>
              <a:ea typeface="MS PGothic" panose="020B0600070205080204" pitchFamily="34" charset="-128"/>
            </a:endParaRPr>
          </a:p>
        </p:txBody>
      </p:sp>
      <p:sp>
        <p:nvSpPr>
          <p:cNvPr id="87" name="Donut 13"/>
          <p:cNvSpPr>
            <a:spLocks noChangeArrowheads="1"/>
          </p:cNvSpPr>
          <p:nvPr/>
        </p:nvSpPr>
        <p:spPr bwMode="auto">
          <a:xfrm flipV="1">
            <a:off x="3634740" y="3148458"/>
            <a:ext cx="280356" cy="28081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accent4"/>
          </a:solidFill>
          <a:ln w="9525">
            <a:noFill/>
            <a:miter lim="800000"/>
          </a:ln>
          <a:effectLst/>
        </p:spPr>
        <p:txBody>
          <a:bodyPr anchor="ctr"/>
          <a:lstStyle/>
          <a:p>
            <a:pPr algn="ctr">
              <a:defRPr/>
            </a:pPr>
            <a:endParaRPr lang="en-US" sz="1350" dirty="0">
              <a:solidFill>
                <a:srgbClr val="332525"/>
              </a:solidFill>
            </a:endParaRPr>
          </a:p>
        </p:txBody>
      </p:sp>
      <p:sp>
        <p:nvSpPr>
          <p:cNvPr id="88" name="Freeform 41"/>
          <p:cNvSpPr>
            <a:spLocks noEditPoints="1"/>
          </p:cNvSpPr>
          <p:nvPr/>
        </p:nvSpPr>
        <p:spPr bwMode="auto">
          <a:xfrm>
            <a:off x="3705979" y="3233484"/>
            <a:ext cx="137880" cy="11076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accent4"/>
          </a:solidFill>
          <a:ln w="9525">
            <a:noFill/>
            <a:round/>
          </a:ln>
        </p:spPr>
        <p:txBody>
          <a:bodyPr/>
          <a:lstStyle/>
          <a:p>
            <a:pPr defTabSz="685800">
              <a:defRPr/>
            </a:pPr>
            <a:endParaRPr lang="en-US" sz="1350" kern="0" dirty="0">
              <a:solidFill>
                <a:schemeClr val="accent4"/>
              </a:solidFill>
              <a:ea typeface="MS PGothic" panose="020B0600070205080204" pitchFamily="34" charset="-128"/>
            </a:endParaRPr>
          </a:p>
        </p:txBody>
      </p:sp>
      <p:sp>
        <p:nvSpPr>
          <p:cNvPr id="89" name="Donut 14"/>
          <p:cNvSpPr>
            <a:spLocks noChangeArrowheads="1"/>
          </p:cNvSpPr>
          <p:nvPr/>
        </p:nvSpPr>
        <p:spPr bwMode="auto">
          <a:xfrm flipV="1">
            <a:off x="3721672" y="2434989"/>
            <a:ext cx="279896" cy="27989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7030A0"/>
          </a:solidFill>
          <a:ln w="9525">
            <a:noFill/>
            <a:miter lim="800000"/>
          </a:ln>
          <a:effectLst/>
        </p:spPr>
        <p:txBody>
          <a:bodyPr anchor="ctr"/>
          <a:lstStyle/>
          <a:p>
            <a:pPr algn="ctr">
              <a:defRPr/>
            </a:pPr>
            <a:endParaRPr lang="en-US" sz="1350" dirty="0">
              <a:solidFill>
                <a:srgbClr val="332525"/>
              </a:solidFill>
            </a:endParaRPr>
          </a:p>
        </p:txBody>
      </p:sp>
      <p:sp>
        <p:nvSpPr>
          <p:cNvPr id="90" name="Freeform 17"/>
          <p:cNvSpPr>
            <a:spLocks noEditPoints="1"/>
          </p:cNvSpPr>
          <p:nvPr/>
        </p:nvSpPr>
        <p:spPr bwMode="auto">
          <a:xfrm>
            <a:off x="3803481" y="2507146"/>
            <a:ext cx="116278" cy="13558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7030A0"/>
          </a:solidFill>
          <a:ln w="9525">
            <a:noFill/>
            <a:round/>
          </a:ln>
        </p:spPr>
        <p:txBody>
          <a:bodyPr/>
          <a:lstStyle/>
          <a:p>
            <a:pPr defTabSz="685800">
              <a:defRPr/>
            </a:pPr>
            <a:endParaRPr lang="en-US" sz="1350" kern="0" dirty="0">
              <a:solidFill>
                <a:srgbClr val="332525"/>
              </a:solidFill>
              <a:ea typeface="MS PGothic" panose="020B0600070205080204" pitchFamily="34" charset="-128"/>
            </a:endParaRPr>
          </a:p>
        </p:txBody>
      </p:sp>
      <p:sp>
        <p:nvSpPr>
          <p:cNvPr id="95" name="TextBox 94"/>
          <p:cNvSpPr txBox="1"/>
          <p:nvPr/>
        </p:nvSpPr>
        <p:spPr>
          <a:xfrm>
            <a:off x="3791585" y="2058670"/>
            <a:ext cx="2764790" cy="337185"/>
          </a:xfrm>
          <a:prstGeom prst="rect">
            <a:avLst/>
          </a:prstGeom>
          <a:noFill/>
        </p:spPr>
        <p:txBody>
          <a:bodyPr wrap="square" rtlCol="0">
            <a:spAutoFit/>
          </a:bodyPr>
          <a:lstStyle/>
          <a:p>
            <a:pPr algn="ctr"/>
            <a:r>
              <a:rPr sz="800" b="1" dirty="0">
                <a:solidFill>
                  <a:schemeClr val="accent5"/>
                </a:solidFill>
                <a:effectLst>
                  <a:outerShdw blurRad="38100" dist="19050" dir="2700000" algn="tl" rotWithShape="0">
                    <a:schemeClr val="dk1">
                      <a:alpha val="40000"/>
                    </a:schemeClr>
                  </a:outerShdw>
                </a:effectLst>
              </a:rPr>
              <a:t>The DevOps Handbook: How to Create World-Class Agility, Reliability, and Security in Technology Organizations</a:t>
            </a:r>
            <a:endParaRPr sz="800" b="1" dirty="0">
              <a:solidFill>
                <a:schemeClr val="accent5"/>
              </a:solidFill>
              <a:effectLst>
                <a:outerShdw blurRad="38100" dist="19050" dir="2700000" algn="tl" rotWithShape="0">
                  <a:schemeClr val="dk1">
                    <a:alpha val="40000"/>
                  </a:schemeClr>
                </a:outerShdw>
              </a:effectLst>
            </a:endParaRPr>
          </a:p>
        </p:txBody>
      </p:sp>
      <p:sp>
        <p:nvSpPr>
          <p:cNvPr id="96" name="TextBox 95"/>
          <p:cNvSpPr txBox="1"/>
          <p:nvPr/>
        </p:nvSpPr>
        <p:spPr>
          <a:xfrm>
            <a:off x="4020637" y="2415578"/>
            <a:ext cx="2356576" cy="337185"/>
          </a:xfrm>
          <a:prstGeom prst="rect">
            <a:avLst/>
          </a:prstGeom>
          <a:noFill/>
        </p:spPr>
        <p:txBody>
          <a:bodyPr wrap="square" rtlCol="0">
            <a:spAutoFit/>
          </a:bodyPr>
          <a:lstStyle/>
          <a:p>
            <a:r>
              <a:rPr sz="800" b="1" dirty="0">
                <a:solidFill>
                  <a:srgbClr val="7030A0"/>
                </a:solidFill>
                <a:effectLst>
                  <a:outerShdw blurRad="38100" dist="19050" dir="2700000" algn="tl" rotWithShape="0">
                    <a:schemeClr val="dk1">
                      <a:alpha val="40000"/>
                    </a:schemeClr>
                  </a:outerShdw>
                </a:effectLst>
              </a:rPr>
              <a:t>The DevOps Adoption Playbook: A Guide to Adopting DevOps in a Multi-Speed IT Enterprise</a:t>
            </a:r>
            <a:endParaRPr sz="800" b="1" dirty="0">
              <a:solidFill>
                <a:srgbClr val="7030A0"/>
              </a:solidFill>
              <a:effectLst>
                <a:outerShdw blurRad="38100" dist="19050" dir="2700000" algn="tl" rotWithShape="0">
                  <a:schemeClr val="dk1">
                    <a:alpha val="40000"/>
                  </a:schemeClr>
                </a:outerShdw>
              </a:effectLst>
            </a:endParaRPr>
          </a:p>
        </p:txBody>
      </p:sp>
      <p:sp>
        <p:nvSpPr>
          <p:cNvPr id="97" name="TextBox 96"/>
          <p:cNvSpPr txBox="1"/>
          <p:nvPr/>
        </p:nvSpPr>
        <p:spPr>
          <a:xfrm>
            <a:off x="3583940" y="2796540"/>
            <a:ext cx="2973070" cy="337185"/>
          </a:xfrm>
          <a:prstGeom prst="rect">
            <a:avLst/>
          </a:prstGeom>
          <a:noFill/>
        </p:spPr>
        <p:txBody>
          <a:bodyPr wrap="square" rtlCol="0">
            <a:spAutoFit/>
          </a:bodyPr>
          <a:lstStyle/>
          <a:p>
            <a:pPr algn="l"/>
            <a:r>
              <a:rPr sz="800" b="1" dirty="0">
                <a:solidFill>
                  <a:schemeClr val="tx1">
                    <a:lumMod val="50000"/>
                    <a:lumOff val="50000"/>
                  </a:schemeClr>
                </a:solidFill>
              </a:rPr>
              <a:t>Accelerate: The Science of Lean Software and DevOps: Building and Scaling High Performing Technology Organizations</a:t>
            </a:r>
            <a:endParaRPr sz="800" b="1" dirty="0">
              <a:solidFill>
                <a:schemeClr val="tx1">
                  <a:lumMod val="50000"/>
                  <a:lumOff val="50000"/>
                </a:schemeClr>
              </a:solidFill>
            </a:endParaRPr>
          </a:p>
        </p:txBody>
      </p:sp>
      <p:sp>
        <p:nvSpPr>
          <p:cNvPr id="98" name="TextBox 97"/>
          <p:cNvSpPr txBox="1"/>
          <p:nvPr/>
        </p:nvSpPr>
        <p:spPr>
          <a:xfrm>
            <a:off x="3940351" y="3143712"/>
            <a:ext cx="2220891" cy="2298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sz="900" b="1" dirty="0">
                <a:solidFill>
                  <a:schemeClr val="accent4"/>
                </a:solidFill>
                <a:effectLst/>
              </a:rPr>
              <a:t>The Phoenix Project</a:t>
            </a:r>
            <a:endParaRPr sz="900" b="1" dirty="0">
              <a:solidFill>
                <a:schemeClr val="accent4"/>
              </a:solidFill>
              <a:effectLst/>
            </a:endParaRPr>
          </a:p>
        </p:txBody>
      </p:sp>
      <p:grpSp>
        <p:nvGrpSpPr>
          <p:cNvPr id="99" name="Group 37"/>
          <p:cNvGrpSpPr/>
          <p:nvPr/>
        </p:nvGrpSpPr>
        <p:grpSpPr>
          <a:xfrm>
            <a:off x="6365161" y="2093442"/>
            <a:ext cx="2390775" cy="1348485"/>
            <a:chOff x="775853" y="2336883"/>
            <a:chExt cx="3684351" cy="2078110"/>
          </a:xfrm>
        </p:grpSpPr>
        <p:grpSp>
          <p:nvGrpSpPr>
            <p:cNvPr id="100" name="Group 38"/>
            <p:cNvGrpSpPr>
              <a:grpSpLocks noChangeAspect="1"/>
            </p:cNvGrpSpPr>
            <p:nvPr/>
          </p:nvGrpSpPr>
          <p:grpSpPr>
            <a:xfrm>
              <a:off x="775853" y="2336883"/>
              <a:ext cx="3440133" cy="2078110"/>
              <a:chOff x="685427" y="2384772"/>
              <a:chExt cx="4125913" cy="2492375"/>
            </a:xfrm>
          </p:grpSpPr>
          <p:grpSp>
            <p:nvGrpSpPr>
              <p:cNvPr id="105" name="Group 10"/>
              <p:cNvGrpSpPr/>
              <p:nvPr/>
            </p:nvGrpSpPr>
            <p:grpSpPr bwMode="auto">
              <a:xfrm>
                <a:off x="801315" y="3943697"/>
                <a:ext cx="3676650" cy="933450"/>
                <a:chOff x="340" y="2581"/>
                <a:chExt cx="2887" cy="733"/>
              </a:xfrm>
            </p:grpSpPr>
            <p:sp>
              <p:nvSpPr>
                <p:cNvPr id="124" name="Freeform 11"/>
                <p:cNvSpPr/>
                <p:nvPr/>
              </p:nvSpPr>
              <p:spPr bwMode="auto">
                <a:xfrm>
                  <a:off x="340" y="3024"/>
                  <a:ext cx="1331" cy="273"/>
                </a:xfrm>
                <a:custGeom>
                  <a:avLst/>
                  <a:gdLst>
                    <a:gd name="T0" fmla="*/ 242 w 1162"/>
                    <a:gd name="T1" fmla="*/ 0 h 223"/>
                    <a:gd name="T2" fmla="*/ 0 w 1162"/>
                    <a:gd name="T3" fmla="*/ 27 h 223"/>
                    <a:gd name="T4" fmla="*/ 1363 w 1162"/>
                    <a:gd name="T5" fmla="*/ 334 h 223"/>
                    <a:gd name="T6" fmla="*/ 1525 w 1162"/>
                    <a:gd name="T7" fmla="*/ 295 h 223"/>
                    <a:gd name="T8" fmla="*/ 242 w 1162"/>
                    <a:gd name="T9" fmla="*/ 0 h 223"/>
                    <a:gd name="T10" fmla="*/ 0 60000 65536"/>
                    <a:gd name="T11" fmla="*/ 0 60000 65536"/>
                    <a:gd name="T12" fmla="*/ 0 60000 65536"/>
                    <a:gd name="T13" fmla="*/ 0 60000 65536"/>
                    <a:gd name="T14" fmla="*/ 0 60000 65536"/>
                    <a:gd name="T15" fmla="*/ 0 w 1162"/>
                    <a:gd name="T16" fmla="*/ 0 h 223"/>
                    <a:gd name="T17" fmla="*/ 1162 w 1162"/>
                    <a:gd name="T18" fmla="*/ 223 h 223"/>
                  </a:gdLst>
                  <a:ahLst/>
                  <a:cxnLst>
                    <a:cxn ang="T10">
                      <a:pos x="T0" y="T1"/>
                    </a:cxn>
                    <a:cxn ang="T11">
                      <a:pos x="T2" y="T3"/>
                    </a:cxn>
                    <a:cxn ang="T12">
                      <a:pos x="T4" y="T5"/>
                    </a:cxn>
                    <a:cxn ang="T13">
                      <a:pos x="T6" y="T7"/>
                    </a:cxn>
                    <a:cxn ang="T14">
                      <a:pos x="T8" y="T9"/>
                    </a:cxn>
                  </a:cxnLst>
                  <a:rect l="T15" t="T16" r="T17" b="T18"/>
                  <a:pathLst>
                    <a:path w="1162" h="223">
                      <a:moveTo>
                        <a:pt x="184" y="0"/>
                      </a:moveTo>
                      <a:lnTo>
                        <a:pt x="0" y="18"/>
                      </a:lnTo>
                      <a:lnTo>
                        <a:pt x="1039" y="223"/>
                      </a:lnTo>
                      <a:lnTo>
                        <a:pt x="1162" y="197"/>
                      </a:lnTo>
                      <a:lnTo>
                        <a:pt x="184" y="0"/>
                      </a:lnTo>
                      <a:close/>
                    </a:path>
                  </a:pathLst>
                </a:custGeom>
                <a:gradFill rotWithShape="1">
                  <a:gsLst>
                    <a:gs pos="0">
                      <a:srgbClr val="4D4D4D"/>
                    </a:gs>
                    <a:gs pos="100000">
                      <a:srgbClr val="242424"/>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5" name="Freeform 12"/>
                <p:cNvSpPr/>
                <p:nvPr/>
              </p:nvSpPr>
              <p:spPr bwMode="auto">
                <a:xfrm>
                  <a:off x="426" y="2752"/>
                  <a:ext cx="1129" cy="537"/>
                </a:xfrm>
                <a:custGeom>
                  <a:avLst/>
                  <a:gdLst>
                    <a:gd name="T0" fmla="*/ 0 w 933"/>
                    <a:gd name="T1" fmla="*/ 0 h 413"/>
                    <a:gd name="T2" fmla="*/ 0 w 933"/>
                    <a:gd name="T3" fmla="*/ 381 h 413"/>
                    <a:gd name="T4" fmla="*/ 1365 w 933"/>
                    <a:gd name="T5" fmla="*/ 698 h 413"/>
                    <a:gd name="T6" fmla="*/ 1366 w 933"/>
                    <a:gd name="T7" fmla="*/ 207 h 413"/>
                    <a:gd name="T8" fmla="*/ 0 w 933"/>
                    <a:gd name="T9" fmla="*/ 0 h 413"/>
                    <a:gd name="T10" fmla="*/ 0 60000 65536"/>
                    <a:gd name="T11" fmla="*/ 0 60000 65536"/>
                    <a:gd name="T12" fmla="*/ 0 60000 65536"/>
                    <a:gd name="T13" fmla="*/ 0 60000 65536"/>
                    <a:gd name="T14" fmla="*/ 0 60000 65536"/>
                    <a:gd name="T15" fmla="*/ 0 w 933"/>
                    <a:gd name="T16" fmla="*/ 0 h 413"/>
                    <a:gd name="T17" fmla="*/ 933 w 933"/>
                    <a:gd name="T18" fmla="*/ 413 h 413"/>
                  </a:gdLst>
                  <a:ahLst/>
                  <a:cxnLst>
                    <a:cxn ang="T10">
                      <a:pos x="T0" y="T1"/>
                    </a:cxn>
                    <a:cxn ang="T11">
                      <a:pos x="T2" y="T3"/>
                    </a:cxn>
                    <a:cxn ang="T12">
                      <a:pos x="T4" y="T5"/>
                    </a:cxn>
                    <a:cxn ang="T13">
                      <a:pos x="T6" y="T7"/>
                    </a:cxn>
                    <a:cxn ang="T14">
                      <a:pos x="T8" y="T9"/>
                    </a:cxn>
                  </a:cxnLst>
                  <a:rect l="T15" t="T16" r="T17" b="T18"/>
                  <a:pathLst>
                    <a:path w="933" h="413">
                      <a:moveTo>
                        <a:pt x="0" y="0"/>
                      </a:moveTo>
                      <a:cubicBezTo>
                        <a:pt x="0" y="0"/>
                        <a:pt x="11" y="66"/>
                        <a:pt x="0" y="225"/>
                      </a:cubicBezTo>
                      <a:cubicBezTo>
                        <a:pt x="932" y="413"/>
                        <a:pt x="932" y="413"/>
                        <a:pt x="932" y="413"/>
                      </a:cubicBezTo>
                      <a:cubicBezTo>
                        <a:pt x="933" y="122"/>
                        <a:pt x="933" y="122"/>
                        <a:pt x="933" y="122"/>
                      </a:cubicBezTo>
                      <a:lnTo>
                        <a:pt x="0" y="0"/>
                      </a:lnTo>
                      <a:close/>
                    </a:path>
                  </a:pathLst>
                </a:custGeom>
                <a:gradFill rotWithShape="1">
                  <a:gsLst>
                    <a:gs pos="0">
                      <a:srgbClr val="EA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6" name="Freeform 13"/>
                <p:cNvSpPr/>
                <p:nvPr/>
              </p:nvSpPr>
              <p:spPr bwMode="auto">
                <a:xfrm>
                  <a:off x="340" y="2581"/>
                  <a:ext cx="2849" cy="314"/>
                </a:xfrm>
                <a:custGeom>
                  <a:avLst/>
                  <a:gdLst>
                    <a:gd name="T0" fmla="*/ 1424 w 2355"/>
                    <a:gd name="T1" fmla="*/ 407 h 242"/>
                    <a:gd name="T2" fmla="*/ 3447 w 2355"/>
                    <a:gd name="T3" fmla="*/ 101 h 242"/>
                    <a:gd name="T4" fmla="*/ 2729 w 2355"/>
                    <a:gd name="T5" fmla="*/ 0 h 242"/>
                    <a:gd name="T6" fmla="*/ 0 w 2355"/>
                    <a:gd name="T7" fmla="*/ 202 h 242"/>
                    <a:gd name="T8" fmla="*/ 1424 w 2355"/>
                    <a:gd name="T9" fmla="*/ 407 h 242"/>
                    <a:gd name="T10" fmla="*/ 1424 w 2355"/>
                    <a:gd name="T11" fmla="*/ 407 h 242"/>
                    <a:gd name="T12" fmla="*/ 0 60000 65536"/>
                    <a:gd name="T13" fmla="*/ 0 60000 65536"/>
                    <a:gd name="T14" fmla="*/ 0 60000 65536"/>
                    <a:gd name="T15" fmla="*/ 0 60000 65536"/>
                    <a:gd name="T16" fmla="*/ 0 60000 65536"/>
                    <a:gd name="T17" fmla="*/ 0 60000 65536"/>
                    <a:gd name="T18" fmla="*/ 0 w 2355"/>
                    <a:gd name="T19" fmla="*/ 0 h 242"/>
                    <a:gd name="T20" fmla="*/ 2355 w 2355"/>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355" h="242">
                      <a:moveTo>
                        <a:pt x="973" y="242"/>
                      </a:moveTo>
                      <a:cubicBezTo>
                        <a:pt x="2355" y="60"/>
                        <a:pt x="2355" y="60"/>
                        <a:pt x="2355" y="60"/>
                      </a:cubicBezTo>
                      <a:cubicBezTo>
                        <a:pt x="1865" y="0"/>
                        <a:pt x="1865" y="0"/>
                        <a:pt x="1865" y="0"/>
                      </a:cubicBezTo>
                      <a:cubicBezTo>
                        <a:pt x="0" y="120"/>
                        <a:pt x="0" y="120"/>
                        <a:pt x="0" y="120"/>
                      </a:cubicBezTo>
                      <a:cubicBezTo>
                        <a:pt x="973" y="242"/>
                        <a:pt x="973" y="242"/>
                        <a:pt x="973" y="242"/>
                      </a:cubicBezTo>
                      <a:cubicBezTo>
                        <a:pt x="973" y="242"/>
                        <a:pt x="973" y="242"/>
                        <a:pt x="973" y="242"/>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7" name="Freeform 14"/>
                <p:cNvSpPr/>
                <p:nvPr/>
              </p:nvSpPr>
              <p:spPr bwMode="auto">
                <a:xfrm>
                  <a:off x="340" y="2737"/>
                  <a:ext cx="1226" cy="577"/>
                </a:xfrm>
                <a:custGeom>
                  <a:avLst/>
                  <a:gdLst>
                    <a:gd name="T0" fmla="*/ 1424 w 1014"/>
                    <a:gd name="T1" fmla="*/ 204 h 446"/>
                    <a:gd name="T2" fmla="*/ 1424 w 1014"/>
                    <a:gd name="T3" fmla="*/ 204 h 446"/>
                    <a:gd name="T4" fmla="*/ 1424 w 1014"/>
                    <a:gd name="T5" fmla="*/ 204 h 446"/>
                    <a:gd name="T6" fmla="*/ 0 w 1014"/>
                    <a:gd name="T7" fmla="*/ 0 h 446"/>
                    <a:gd name="T8" fmla="*/ 0 w 1014"/>
                    <a:gd name="T9" fmla="*/ 21 h 446"/>
                    <a:gd name="T10" fmla="*/ 1412 w 1014"/>
                    <a:gd name="T11" fmla="*/ 224 h 446"/>
                    <a:gd name="T12" fmla="*/ 1433 w 1014"/>
                    <a:gd name="T13" fmla="*/ 724 h 446"/>
                    <a:gd name="T14" fmla="*/ 0 w 1014"/>
                    <a:gd name="T15" fmla="*/ 400 h 446"/>
                    <a:gd name="T16" fmla="*/ 0 w 1014"/>
                    <a:gd name="T17" fmla="*/ 420 h 446"/>
                    <a:gd name="T18" fmla="*/ 1433 w 1014"/>
                    <a:gd name="T19" fmla="*/ 746 h 446"/>
                    <a:gd name="T20" fmla="*/ 1448 w 1014"/>
                    <a:gd name="T21" fmla="*/ 736 h 446"/>
                    <a:gd name="T22" fmla="*/ 1424 w 1014"/>
                    <a:gd name="T23" fmla="*/ 204 h 4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4"/>
                    <a:gd name="T37" fmla="*/ 0 h 446"/>
                    <a:gd name="T38" fmla="*/ 1014 w 1014"/>
                    <a:gd name="T39" fmla="*/ 446 h 4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4" h="446">
                      <a:moveTo>
                        <a:pt x="974" y="122"/>
                      </a:moveTo>
                      <a:cubicBezTo>
                        <a:pt x="974" y="122"/>
                        <a:pt x="974" y="122"/>
                        <a:pt x="974" y="122"/>
                      </a:cubicBezTo>
                      <a:cubicBezTo>
                        <a:pt x="974" y="122"/>
                        <a:pt x="974" y="122"/>
                        <a:pt x="974" y="122"/>
                      </a:cubicBezTo>
                      <a:cubicBezTo>
                        <a:pt x="0" y="0"/>
                        <a:pt x="0" y="0"/>
                        <a:pt x="0" y="0"/>
                      </a:cubicBezTo>
                      <a:cubicBezTo>
                        <a:pt x="0" y="12"/>
                        <a:pt x="0" y="12"/>
                        <a:pt x="0" y="12"/>
                      </a:cubicBezTo>
                      <a:cubicBezTo>
                        <a:pt x="966" y="134"/>
                        <a:pt x="966" y="134"/>
                        <a:pt x="966" y="134"/>
                      </a:cubicBezTo>
                      <a:cubicBezTo>
                        <a:pt x="966" y="134"/>
                        <a:pt x="1005" y="189"/>
                        <a:pt x="980" y="433"/>
                      </a:cubicBezTo>
                      <a:cubicBezTo>
                        <a:pt x="0" y="239"/>
                        <a:pt x="0" y="239"/>
                        <a:pt x="0" y="239"/>
                      </a:cubicBezTo>
                      <a:cubicBezTo>
                        <a:pt x="0" y="251"/>
                        <a:pt x="0" y="251"/>
                        <a:pt x="0" y="251"/>
                      </a:cubicBezTo>
                      <a:cubicBezTo>
                        <a:pt x="980" y="446"/>
                        <a:pt x="980" y="446"/>
                        <a:pt x="980" y="446"/>
                      </a:cubicBezTo>
                      <a:cubicBezTo>
                        <a:pt x="991" y="440"/>
                        <a:pt x="991" y="440"/>
                        <a:pt x="991" y="440"/>
                      </a:cubicBezTo>
                      <a:cubicBezTo>
                        <a:pt x="1014" y="190"/>
                        <a:pt x="975" y="125"/>
                        <a:pt x="974" y="122"/>
                      </a:cubicBezTo>
                      <a:close/>
                    </a:path>
                  </a:pathLst>
                </a:custGeom>
                <a:gradFill rotWithShape="1">
                  <a:gsLst>
                    <a:gs pos="0">
                      <a:srgbClr val="969696"/>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28" name="Freeform 15"/>
                <p:cNvSpPr/>
                <p:nvPr/>
              </p:nvSpPr>
              <p:spPr bwMode="auto">
                <a:xfrm>
                  <a:off x="1517" y="2658"/>
                  <a:ext cx="1710" cy="649"/>
                </a:xfrm>
                <a:custGeom>
                  <a:avLst/>
                  <a:gdLst>
                    <a:gd name="T0" fmla="*/ 2021 w 1414"/>
                    <a:gd name="T1" fmla="*/ 0 h 500"/>
                    <a:gd name="T2" fmla="*/ 0 w 1414"/>
                    <a:gd name="T3" fmla="*/ 306 h 500"/>
                    <a:gd name="T4" fmla="*/ 27 w 1414"/>
                    <a:gd name="T5" fmla="*/ 842 h 500"/>
                    <a:gd name="T6" fmla="*/ 2033 w 1414"/>
                    <a:gd name="T7" fmla="*/ 288 h 500"/>
                    <a:gd name="T8" fmla="*/ 2021 w 1414"/>
                    <a:gd name="T9" fmla="*/ 0 h 500"/>
                    <a:gd name="T10" fmla="*/ 0 60000 65536"/>
                    <a:gd name="T11" fmla="*/ 0 60000 65536"/>
                    <a:gd name="T12" fmla="*/ 0 60000 65536"/>
                    <a:gd name="T13" fmla="*/ 0 60000 65536"/>
                    <a:gd name="T14" fmla="*/ 0 60000 65536"/>
                    <a:gd name="T15" fmla="*/ 0 w 1414"/>
                    <a:gd name="T16" fmla="*/ 0 h 500"/>
                    <a:gd name="T17" fmla="*/ 1414 w 1414"/>
                    <a:gd name="T18" fmla="*/ 500 h 500"/>
                  </a:gdLst>
                  <a:ahLst/>
                  <a:cxnLst>
                    <a:cxn ang="T10">
                      <a:pos x="T0" y="T1"/>
                    </a:cxn>
                    <a:cxn ang="T11">
                      <a:pos x="T2" y="T3"/>
                    </a:cxn>
                    <a:cxn ang="T12">
                      <a:pos x="T4" y="T5"/>
                    </a:cxn>
                    <a:cxn ang="T13">
                      <a:pos x="T6" y="T7"/>
                    </a:cxn>
                    <a:cxn ang="T14">
                      <a:pos x="T8" y="T9"/>
                    </a:cxn>
                  </a:cxnLst>
                  <a:rect l="T15" t="T16" r="T17" b="T18"/>
                  <a:pathLst>
                    <a:path w="1414" h="500">
                      <a:moveTo>
                        <a:pt x="1382" y="0"/>
                      </a:moveTo>
                      <a:cubicBezTo>
                        <a:pt x="0" y="182"/>
                        <a:pt x="0" y="182"/>
                        <a:pt x="0" y="182"/>
                      </a:cubicBezTo>
                      <a:cubicBezTo>
                        <a:pt x="1" y="185"/>
                        <a:pt x="41" y="236"/>
                        <a:pt x="18" y="500"/>
                      </a:cubicBezTo>
                      <a:cubicBezTo>
                        <a:pt x="1390" y="171"/>
                        <a:pt x="1390" y="171"/>
                        <a:pt x="1390" y="171"/>
                      </a:cubicBezTo>
                      <a:cubicBezTo>
                        <a:pt x="1390" y="171"/>
                        <a:pt x="1414" y="78"/>
                        <a:pt x="1382" y="0"/>
                      </a:cubicBez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grpSp>
          <p:grpSp>
            <p:nvGrpSpPr>
              <p:cNvPr id="106" name="Group 16"/>
              <p:cNvGrpSpPr/>
              <p:nvPr/>
            </p:nvGrpSpPr>
            <p:grpSpPr bwMode="auto">
              <a:xfrm>
                <a:off x="685427" y="3494804"/>
                <a:ext cx="4125913" cy="852118"/>
                <a:chOff x="249" y="2229"/>
                <a:chExt cx="3239" cy="669"/>
              </a:xfrm>
            </p:grpSpPr>
            <p:sp>
              <p:nvSpPr>
                <p:cNvPr id="119" name="Freeform 17"/>
                <p:cNvSpPr/>
                <p:nvPr/>
              </p:nvSpPr>
              <p:spPr bwMode="auto">
                <a:xfrm>
                  <a:off x="249" y="2605"/>
                  <a:ext cx="777" cy="273"/>
                </a:xfrm>
                <a:custGeom>
                  <a:avLst/>
                  <a:gdLst>
                    <a:gd name="T0" fmla="*/ 235 w 678"/>
                    <a:gd name="T1" fmla="*/ 0 h 222"/>
                    <a:gd name="T2" fmla="*/ 0 w 678"/>
                    <a:gd name="T3" fmla="*/ 5 h 222"/>
                    <a:gd name="T4" fmla="*/ 766 w 678"/>
                    <a:gd name="T5" fmla="*/ 336 h 222"/>
                    <a:gd name="T6" fmla="*/ 890 w 678"/>
                    <a:gd name="T7" fmla="*/ 321 h 222"/>
                    <a:gd name="T8" fmla="*/ 235 w 678"/>
                    <a:gd name="T9" fmla="*/ 0 h 222"/>
                    <a:gd name="T10" fmla="*/ 0 60000 65536"/>
                    <a:gd name="T11" fmla="*/ 0 60000 65536"/>
                    <a:gd name="T12" fmla="*/ 0 60000 65536"/>
                    <a:gd name="T13" fmla="*/ 0 60000 65536"/>
                    <a:gd name="T14" fmla="*/ 0 60000 65536"/>
                    <a:gd name="T15" fmla="*/ 0 w 678"/>
                    <a:gd name="T16" fmla="*/ 0 h 222"/>
                    <a:gd name="T17" fmla="*/ 678 w 678"/>
                    <a:gd name="T18" fmla="*/ 222 h 222"/>
                  </a:gdLst>
                  <a:ahLst/>
                  <a:cxnLst>
                    <a:cxn ang="T10">
                      <a:pos x="T0" y="T1"/>
                    </a:cxn>
                    <a:cxn ang="T11">
                      <a:pos x="T2" y="T3"/>
                    </a:cxn>
                    <a:cxn ang="T12">
                      <a:pos x="T4" y="T5"/>
                    </a:cxn>
                    <a:cxn ang="T13">
                      <a:pos x="T6" y="T7"/>
                    </a:cxn>
                    <a:cxn ang="T14">
                      <a:pos x="T8" y="T9"/>
                    </a:cxn>
                  </a:cxnLst>
                  <a:rect l="T15" t="T16" r="T17" b="T18"/>
                  <a:pathLst>
                    <a:path w="678" h="222">
                      <a:moveTo>
                        <a:pt x="179" y="0"/>
                      </a:moveTo>
                      <a:lnTo>
                        <a:pt x="0" y="3"/>
                      </a:lnTo>
                      <a:lnTo>
                        <a:pt x="583" y="222"/>
                      </a:lnTo>
                      <a:lnTo>
                        <a:pt x="678" y="212"/>
                      </a:lnTo>
                      <a:lnTo>
                        <a:pt x="179" y="0"/>
                      </a:lnTo>
                      <a:close/>
                    </a:path>
                  </a:pathLst>
                </a:custGeom>
                <a:solidFill>
                  <a:srgbClr val="0E58C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0" name="Freeform 18"/>
                <p:cNvSpPr/>
                <p:nvPr/>
              </p:nvSpPr>
              <p:spPr bwMode="auto">
                <a:xfrm>
                  <a:off x="348" y="2318"/>
                  <a:ext cx="598" cy="541"/>
                </a:xfrm>
                <a:custGeom>
                  <a:avLst/>
                  <a:gdLst>
                    <a:gd name="T0" fmla="*/ 1 w 494"/>
                    <a:gd name="T1" fmla="*/ 0 h 417"/>
                    <a:gd name="T2" fmla="*/ 0 w 494"/>
                    <a:gd name="T3" fmla="*/ 392 h 417"/>
                    <a:gd name="T4" fmla="*/ 724 w 494"/>
                    <a:gd name="T5" fmla="*/ 702 h 417"/>
                    <a:gd name="T6" fmla="*/ 724 w 494"/>
                    <a:gd name="T7" fmla="*/ 257 h 417"/>
                    <a:gd name="T8" fmla="*/ 1 w 494"/>
                    <a:gd name="T9" fmla="*/ 0 h 417"/>
                    <a:gd name="T10" fmla="*/ 0 60000 65536"/>
                    <a:gd name="T11" fmla="*/ 0 60000 65536"/>
                    <a:gd name="T12" fmla="*/ 0 60000 65536"/>
                    <a:gd name="T13" fmla="*/ 0 60000 65536"/>
                    <a:gd name="T14" fmla="*/ 0 60000 65536"/>
                    <a:gd name="T15" fmla="*/ 0 w 494"/>
                    <a:gd name="T16" fmla="*/ 0 h 417"/>
                    <a:gd name="T17" fmla="*/ 494 w 494"/>
                    <a:gd name="T18" fmla="*/ 417 h 417"/>
                  </a:gdLst>
                  <a:ahLst/>
                  <a:cxnLst>
                    <a:cxn ang="T10">
                      <a:pos x="T0" y="T1"/>
                    </a:cxn>
                    <a:cxn ang="T11">
                      <a:pos x="T2" y="T3"/>
                    </a:cxn>
                    <a:cxn ang="T12">
                      <a:pos x="T4" y="T5"/>
                    </a:cxn>
                    <a:cxn ang="T13">
                      <a:pos x="T6" y="T7"/>
                    </a:cxn>
                    <a:cxn ang="T14">
                      <a:pos x="T8" y="T9"/>
                    </a:cxn>
                  </a:cxnLst>
                  <a:rect l="T15" t="T16" r="T17" b="T18"/>
                  <a:pathLst>
                    <a:path w="494" h="417">
                      <a:moveTo>
                        <a:pt x="1" y="0"/>
                      </a:moveTo>
                      <a:cubicBezTo>
                        <a:pt x="1" y="0"/>
                        <a:pt x="11" y="74"/>
                        <a:pt x="0" y="233"/>
                      </a:cubicBezTo>
                      <a:cubicBezTo>
                        <a:pt x="494" y="417"/>
                        <a:pt x="494" y="417"/>
                        <a:pt x="494" y="417"/>
                      </a:cubicBezTo>
                      <a:cubicBezTo>
                        <a:pt x="494" y="153"/>
                        <a:pt x="494" y="153"/>
                        <a:pt x="494" y="153"/>
                      </a:cubicBezTo>
                      <a:lnTo>
                        <a:pt x="1" y="0"/>
                      </a:lnTo>
                      <a:close/>
                    </a:path>
                  </a:pathLst>
                </a:custGeom>
                <a:gradFill rotWithShape="1">
                  <a:gsLst>
                    <a:gs pos="0">
                      <a:srgbClr val="EA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1" name="Freeform 19"/>
                <p:cNvSpPr/>
                <p:nvPr/>
              </p:nvSpPr>
              <p:spPr bwMode="auto">
                <a:xfrm>
                  <a:off x="255" y="2229"/>
                  <a:ext cx="3185" cy="291"/>
                </a:xfrm>
                <a:custGeom>
                  <a:avLst/>
                  <a:gdLst>
                    <a:gd name="T0" fmla="*/ 832 w 2633"/>
                    <a:gd name="T1" fmla="*/ 378 h 224"/>
                    <a:gd name="T2" fmla="*/ 3853 w 2633"/>
                    <a:gd name="T3" fmla="*/ 122 h 224"/>
                    <a:gd name="T4" fmla="*/ 2793 w 2633"/>
                    <a:gd name="T5" fmla="*/ 0 h 224"/>
                    <a:gd name="T6" fmla="*/ 0 w 2633"/>
                    <a:gd name="T7" fmla="*/ 83 h 224"/>
                    <a:gd name="T8" fmla="*/ 0 w 2633"/>
                    <a:gd name="T9" fmla="*/ 84 h 224"/>
                    <a:gd name="T10" fmla="*/ 832 w 2633"/>
                    <a:gd name="T11" fmla="*/ 378 h 224"/>
                    <a:gd name="T12" fmla="*/ 832 w 2633"/>
                    <a:gd name="T13" fmla="*/ 378 h 224"/>
                    <a:gd name="T14" fmla="*/ 0 60000 65536"/>
                    <a:gd name="T15" fmla="*/ 0 60000 65536"/>
                    <a:gd name="T16" fmla="*/ 0 60000 65536"/>
                    <a:gd name="T17" fmla="*/ 0 60000 65536"/>
                    <a:gd name="T18" fmla="*/ 0 60000 65536"/>
                    <a:gd name="T19" fmla="*/ 0 60000 65536"/>
                    <a:gd name="T20" fmla="*/ 0 60000 65536"/>
                    <a:gd name="T21" fmla="*/ 0 w 2633"/>
                    <a:gd name="T22" fmla="*/ 0 h 224"/>
                    <a:gd name="T23" fmla="*/ 2633 w 2633"/>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3" h="224">
                      <a:moveTo>
                        <a:pt x="569" y="224"/>
                      </a:moveTo>
                      <a:cubicBezTo>
                        <a:pt x="2633" y="72"/>
                        <a:pt x="2633" y="72"/>
                        <a:pt x="2633" y="72"/>
                      </a:cubicBezTo>
                      <a:cubicBezTo>
                        <a:pt x="1909" y="0"/>
                        <a:pt x="1909" y="0"/>
                        <a:pt x="1909" y="0"/>
                      </a:cubicBezTo>
                      <a:cubicBezTo>
                        <a:pt x="0" y="49"/>
                        <a:pt x="0" y="49"/>
                        <a:pt x="0" y="49"/>
                      </a:cubicBezTo>
                      <a:cubicBezTo>
                        <a:pt x="0" y="50"/>
                        <a:pt x="0" y="50"/>
                        <a:pt x="0" y="50"/>
                      </a:cubicBezTo>
                      <a:cubicBezTo>
                        <a:pt x="569" y="224"/>
                        <a:pt x="569" y="224"/>
                        <a:pt x="569" y="224"/>
                      </a:cubicBezTo>
                      <a:cubicBezTo>
                        <a:pt x="569" y="224"/>
                        <a:pt x="569" y="224"/>
                        <a:pt x="569" y="22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2" name="Freeform 20"/>
                <p:cNvSpPr/>
                <p:nvPr/>
              </p:nvSpPr>
              <p:spPr bwMode="auto">
                <a:xfrm>
                  <a:off x="249" y="2280"/>
                  <a:ext cx="736" cy="618"/>
                </a:xfrm>
                <a:custGeom>
                  <a:avLst/>
                  <a:gdLst>
                    <a:gd name="T0" fmla="*/ 841 w 608"/>
                    <a:gd name="T1" fmla="*/ 292 h 477"/>
                    <a:gd name="T2" fmla="*/ 841 w 608"/>
                    <a:gd name="T3" fmla="*/ 292 h 477"/>
                    <a:gd name="T4" fmla="*/ 841 w 608"/>
                    <a:gd name="T5" fmla="*/ 292 h 477"/>
                    <a:gd name="T6" fmla="*/ 7 w 608"/>
                    <a:gd name="T7" fmla="*/ 0 h 477"/>
                    <a:gd name="T8" fmla="*/ 7 w 608"/>
                    <a:gd name="T9" fmla="*/ 21 h 477"/>
                    <a:gd name="T10" fmla="*/ 828 w 608"/>
                    <a:gd name="T11" fmla="*/ 312 h 477"/>
                    <a:gd name="T12" fmla="*/ 809 w 608"/>
                    <a:gd name="T13" fmla="*/ 773 h 477"/>
                    <a:gd name="T14" fmla="*/ 0 w 608"/>
                    <a:gd name="T15" fmla="*/ 426 h 477"/>
                    <a:gd name="T16" fmla="*/ 0 w 608"/>
                    <a:gd name="T17" fmla="*/ 456 h 477"/>
                    <a:gd name="T18" fmla="*/ 806 w 608"/>
                    <a:gd name="T19" fmla="*/ 801 h 477"/>
                    <a:gd name="T20" fmla="*/ 820 w 608"/>
                    <a:gd name="T21" fmla="*/ 799 h 477"/>
                    <a:gd name="T22" fmla="*/ 841 w 608"/>
                    <a:gd name="T23" fmla="*/ 292 h 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8"/>
                    <a:gd name="T37" fmla="*/ 0 h 477"/>
                    <a:gd name="T38" fmla="*/ 608 w 608"/>
                    <a:gd name="T39" fmla="*/ 477 h 4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8" h="477">
                      <a:moveTo>
                        <a:pt x="574" y="174"/>
                      </a:moveTo>
                      <a:cubicBezTo>
                        <a:pt x="574" y="174"/>
                        <a:pt x="574" y="174"/>
                        <a:pt x="574" y="174"/>
                      </a:cubicBezTo>
                      <a:cubicBezTo>
                        <a:pt x="574" y="174"/>
                        <a:pt x="574" y="174"/>
                        <a:pt x="574" y="174"/>
                      </a:cubicBezTo>
                      <a:cubicBezTo>
                        <a:pt x="5" y="0"/>
                        <a:pt x="5" y="0"/>
                        <a:pt x="5" y="0"/>
                      </a:cubicBezTo>
                      <a:cubicBezTo>
                        <a:pt x="5" y="12"/>
                        <a:pt x="5" y="12"/>
                        <a:pt x="5" y="12"/>
                      </a:cubicBezTo>
                      <a:cubicBezTo>
                        <a:pt x="565" y="186"/>
                        <a:pt x="565" y="186"/>
                        <a:pt x="565" y="186"/>
                      </a:cubicBezTo>
                      <a:cubicBezTo>
                        <a:pt x="565" y="186"/>
                        <a:pt x="594" y="324"/>
                        <a:pt x="552" y="461"/>
                      </a:cubicBezTo>
                      <a:cubicBezTo>
                        <a:pt x="0" y="254"/>
                        <a:pt x="0" y="254"/>
                        <a:pt x="0" y="254"/>
                      </a:cubicBezTo>
                      <a:cubicBezTo>
                        <a:pt x="0" y="272"/>
                        <a:pt x="0" y="272"/>
                        <a:pt x="0" y="272"/>
                      </a:cubicBezTo>
                      <a:cubicBezTo>
                        <a:pt x="550" y="477"/>
                        <a:pt x="550" y="477"/>
                        <a:pt x="550" y="477"/>
                      </a:cubicBezTo>
                      <a:cubicBezTo>
                        <a:pt x="559" y="476"/>
                        <a:pt x="559" y="476"/>
                        <a:pt x="559" y="476"/>
                      </a:cubicBezTo>
                      <a:cubicBezTo>
                        <a:pt x="608" y="346"/>
                        <a:pt x="574" y="177"/>
                        <a:pt x="574" y="174"/>
                      </a:cubicBez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23" name="Freeform 21"/>
                <p:cNvSpPr/>
                <p:nvPr/>
              </p:nvSpPr>
              <p:spPr bwMode="auto">
                <a:xfrm>
                  <a:off x="924" y="2308"/>
                  <a:ext cx="2564" cy="587"/>
                </a:xfrm>
                <a:custGeom>
                  <a:avLst/>
                  <a:gdLst/>
                  <a:ahLst/>
                  <a:cxnLst>
                    <a:cxn ang="0">
                      <a:pos x="2077" y="0"/>
                    </a:cxn>
                    <a:cxn ang="0">
                      <a:pos x="15" y="152"/>
                    </a:cxn>
                    <a:cxn ang="0">
                      <a:pos x="0" y="454"/>
                    </a:cxn>
                    <a:cxn ang="0">
                      <a:pos x="2100" y="242"/>
                    </a:cxn>
                    <a:cxn ang="0">
                      <a:pos x="2077" y="0"/>
                    </a:cxn>
                  </a:cxnLst>
                  <a:rect l="0" t="0" r="r" b="b"/>
                  <a:pathLst>
                    <a:path w="2119" h="454">
                      <a:moveTo>
                        <a:pt x="2077" y="0"/>
                      </a:moveTo>
                      <a:cubicBezTo>
                        <a:pt x="15" y="152"/>
                        <a:pt x="15" y="152"/>
                        <a:pt x="15" y="152"/>
                      </a:cubicBezTo>
                      <a:cubicBezTo>
                        <a:pt x="15" y="155"/>
                        <a:pt x="49" y="324"/>
                        <a:pt x="0" y="454"/>
                      </a:cubicBezTo>
                      <a:cubicBezTo>
                        <a:pt x="2100" y="242"/>
                        <a:pt x="2100" y="242"/>
                        <a:pt x="2100" y="242"/>
                      </a:cubicBezTo>
                      <a:cubicBezTo>
                        <a:pt x="2100" y="242"/>
                        <a:pt x="2119" y="52"/>
                        <a:pt x="2077"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a:noFill/>
                  <a:round/>
                </a:ln>
              </p:spPr>
              <p:txBody>
                <a:bodyPr/>
                <a:lstStyle>
                  <a:lvl1pPr eaLnBrk="0" hangingPunct="0">
                    <a:defRPr>
                      <a:solidFill>
                        <a:schemeClr val="tx1"/>
                      </a:solidFill>
                      <a:latin typeface="Arial" panose="020B0604020202020204" pitchFamily="34" charset="0"/>
                      <a:ea typeface="华文细黑" pitchFamily="2" charset="-122"/>
                    </a:defRPr>
                  </a:lvl1pPr>
                  <a:lvl2pPr marL="742950" indent="-285750" eaLnBrk="0" hangingPunct="0">
                    <a:defRPr>
                      <a:solidFill>
                        <a:schemeClr val="tx1"/>
                      </a:solidFill>
                      <a:latin typeface="Arial" panose="020B0604020202020204" pitchFamily="34" charset="0"/>
                      <a:ea typeface="华文细黑" pitchFamily="2" charset="-122"/>
                    </a:defRPr>
                  </a:lvl2pPr>
                  <a:lvl3pPr marL="1143000" indent="-228600" eaLnBrk="0" hangingPunct="0">
                    <a:defRPr>
                      <a:solidFill>
                        <a:schemeClr val="tx1"/>
                      </a:solidFill>
                      <a:latin typeface="Arial" panose="020B0604020202020204" pitchFamily="34" charset="0"/>
                      <a:ea typeface="华文细黑" pitchFamily="2" charset="-122"/>
                    </a:defRPr>
                  </a:lvl3pPr>
                  <a:lvl4pPr marL="1600200" indent="-228600" eaLnBrk="0" hangingPunct="0">
                    <a:defRPr>
                      <a:solidFill>
                        <a:schemeClr val="tx1"/>
                      </a:solidFill>
                      <a:latin typeface="Arial" panose="020B0604020202020204" pitchFamily="34" charset="0"/>
                      <a:ea typeface="华文细黑" pitchFamily="2" charset="-122"/>
                    </a:defRPr>
                  </a:lvl4pPr>
                  <a:lvl5pPr marL="2057400" indent="-228600" eaLnBrk="0" hangingPunct="0">
                    <a:defRPr>
                      <a:solidFill>
                        <a:schemeClr val="tx1"/>
                      </a:solidFill>
                      <a:latin typeface="Arial" panose="020B0604020202020204"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itchFamily="2" charset="-122"/>
                    </a:defRPr>
                  </a:lvl9pPr>
                </a:lstStyle>
                <a:p>
                  <a:pPr defTabSz="685800" eaLnBrk="1" hangingPunct="1">
                    <a:defRPr/>
                  </a:pPr>
                  <a:endParaRPr lang="zh-CN" altLang="en-US" sz="1350" kern="0">
                    <a:solidFill>
                      <a:srgbClr val="332525"/>
                    </a:solidFill>
                    <a:latin typeface="Calibri" panose="020F0502020204030204"/>
                    <a:ea typeface="Microsoft YaHei" panose="020B0503020204020204" pitchFamily="34" charset="-122"/>
                  </a:endParaRPr>
                </a:p>
              </p:txBody>
            </p:sp>
          </p:grpSp>
          <p:grpSp>
            <p:nvGrpSpPr>
              <p:cNvPr id="107" name="Group 22"/>
              <p:cNvGrpSpPr/>
              <p:nvPr/>
            </p:nvGrpSpPr>
            <p:grpSpPr bwMode="auto">
              <a:xfrm>
                <a:off x="1009277" y="2954685"/>
                <a:ext cx="3654425" cy="784225"/>
                <a:chOff x="503" y="1705"/>
                <a:chExt cx="2870" cy="715"/>
              </a:xfrm>
            </p:grpSpPr>
            <p:sp>
              <p:nvSpPr>
                <p:cNvPr id="114" name="Freeform 23"/>
                <p:cNvSpPr/>
                <p:nvPr/>
              </p:nvSpPr>
              <p:spPr bwMode="auto">
                <a:xfrm>
                  <a:off x="505" y="2215"/>
                  <a:ext cx="699" cy="191"/>
                </a:xfrm>
                <a:custGeom>
                  <a:avLst/>
                  <a:gdLst>
                    <a:gd name="T0" fmla="*/ 256 w 610"/>
                    <a:gd name="T1" fmla="*/ 0 h 156"/>
                    <a:gd name="T2" fmla="*/ 0 w 610"/>
                    <a:gd name="T3" fmla="*/ 21 h 156"/>
                    <a:gd name="T4" fmla="*/ 650 w 610"/>
                    <a:gd name="T5" fmla="*/ 234 h 156"/>
                    <a:gd name="T6" fmla="*/ 801 w 610"/>
                    <a:gd name="T7" fmla="*/ 228 h 156"/>
                    <a:gd name="T8" fmla="*/ 256 w 610"/>
                    <a:gd name="T9" fmla="*/ 0 h 156"/>
                    <a:gd name="T10" fmla="*/ 0 60000 65536"/>
                    <a:gd name="T11" fmla="*/ 0 60000 65536"/>
                    <a:gd name="T12" fmla="*/ 0 60000 65536"/>
                    <a:gd name="T13" fmla="*/ 0 60000 65536"/>
                    <a:gd name="T14" fmla="*/ 0 60000 65536"/>
                    <a:gd name="T15" fmla="*/ 0 w 610"/>
                    <a:gd name="T16" fmla="*/ 0 h 156"/>
                    <a:gd name="T17" fmla="*/ 610 w 610"/>
                    <a:gd name="T18" fmla="*/ 156 h 156"/>
                  </a:gdLst>
                  <a:ahLst/>
                  <a:cxnLst>
                    <a:cxn ang="T10">
                      <a:pos x="T0" y="T1"/>
                    </a:cxn>
                    <a:cxn ang="T11">
                      <a:pos x="T2" y="T3"/>
                    </a:cxn>
                    <a:cxn ang="T12">
                      <a:pos x="T4" y="T5"/>
                    </a:cxn>
                    <a:cxn ang="T13">
                      <a:pos x="T6" y="T7"/>
                    </a:cxn>
                    <a:cxn ang="T14">
                      <a:pos x="T8" y="T9"/>
                    </a:cxn>
                  </a:cxnLst>
                  <a:rect l="T15" t="T16" r="T17" b="T18"/>
                  <a:pathLst>
                    <a:path w="610" h="156">
                      <a:moveTo>
                        <a:pt x="195" y="0"/>
                      </a:moveTo>
                      <a:lnTo>
                        <a:pt x="0" y="14"/>
                      </a:lnTo>
                      <a:lnTo>
                        <a:pt x="495" y="156"/>
                      </a:lnTo>
                      <a:lnTo>
                        <a:pt x="610" y="152"/>
                      </a:lnTo>
                      <a:lnTo>
                        <a:pt x="195"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5" name="Freeform 24"/>
                <p:cNvSpPr/>
                <p:nvPr/>
              </p:nvSpPr>
              <p:spPr bwMode="auto">
                <a:xfrm>
                  <a:off x="592" y="1757"/>
                  <a:ext cx="503" cy="637"/>
                </a:xfrm>
                <a:custGeom>
                  <a:avLst/>
                  <a:gdLst>
                    <a:gd name="T0" fmla="*/ 8 w 416"/>
                    <a:gd name="T1" fmla="*/ 0 h 491"/>
                    <a:gd name="T2" fmla="*/ 0 w 416"/>
                    <a:gd name="T3" fmla="*/ 619 h 491"/>
                    <a:gd name="T4" fmla="*/ 608 w 416"/>
                    <a:gd name="T5" fmla="*/ 826 h 491"/>
                    <a:gd name="T6" fmla="*/ 608 w 416"/>
                    <a:gd name="T7" fmla="*/ 160 h 491"/>
                    <a:gd name="T8" fmla="*/ 8 w 416"/>
                    <a:gd name="T9" fmla="*/ 0 h 491"/>
                    <a:gd name="T10" fmla="*/ 0 60000 65536"/>
                    <a:gd name="T11" fmla="*/ 0 60000 65536"/>
                    <a:gd name="T12" fmla="*/ 0 60000 65536"/>
                    <a:gd name="T13" fmla="*/ 0 60000 65536"/>
                    <a:gd name="T14" fmla="*/ 0 60000 65536"/>
                    <a:gd name="T15" fmla="*/ 0 w 416"/>
                    <a:gd name="T16" fmla="*/ 0 h 491"/>
                    <a:gd name="T17" fmla="*/ 416 w 416"/>
                    <a:gd name="T18" fmla="*/ 491 h 491"/>
                  </a:gdLst>
                  <a:ahLst/>
                  <a:cxnLst>
                    <a:cxn ang="T10">
                      <a:pos x="T0" y="T1"/>
                    </a:cxn>
                    <a:cxn ang="T11">
                      <a:pos x="T2" y="T3"/>
                    </a:cxn>
                    <a:cxn ang="T12">
                      <a:pos x="T4" y="T5"/>
                    </a:cxn>
                    <a:cxn ang="T13">
                      <a:pos x="T6" y="T7"/>
                    </a:cxn>
                    <a:cxn ang="T14">
                      <a:pos x="T8" y="T9"/>
                    </a:cxn>
                  </a:cxnLst>
                  <a:rect l="T15" t="T16" r="T17" b="T18"/>
                  <a:pathLst>
                    <a:path w="416" h="491">
                      <a:moveTo>
                        <a:pt x="6" y="0"/>
                      </a:moveTo>
                      <a:cubicBezTo>
                        <a:pt x="6" y="0"/>
                        <a:pt x="28" y="138"/>
                        <a:pt x="0" y="368"/>
                      </a:cubicBezTo>
                      <a:cubicBezTo>
                        <a:pt x="416" y="491"/>
                        <a:pt x="416" y="491"/>
                        <a:pt x="416" y="491"/>
                      </a:cubicBezTo>
                      <a:cubicBezTo>
                        <a:pt x="416" y="95"/>
                        <a:pt x="416" y="95"/>
                        <a:pt x="416" y="95"/>
                      </a:cubicBezTo>
                      <a:lnTo>
                        <a:pt x="6" y="0"/>
                      </a:lnTo>
                      <a:close/>
                    </a:path>
                  </a:pathLst>
                </a:custGeom>
                <a:gradFill rotWithShape="1">
                  <a:gsLst>
                    <a:gs pos="0">
                      <a:srgbClr val="C0C0C0"/>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6" name="Freeform 25"/>
                <p:cNvSpPr/>
                <p:nvPr/>
              </p:nvSpPr>
              <p:spPr bwMode="auto">
                <a:xfrm>
                  <a:off x="503" y="1726"/>
                  <a:ext cx="595" cy="694"/>
                </a:xfrm>
                <a:custGeom>
                  <a:avLst/>
                  <a:gdLst>
                    <a:gd name="T0" fmla="*/ 693 w 492"/>
                    <a:gd name="T1" fmla="*/ 183 h 536"/>
                    <a:gd name="T2" fmla="*/ 1 w 492"/>
                    <a:gd name="T3" fmla="*/ 0 h 536"/>
                    <a:gd name="T4" fmla="*/ 1 w 492"/>
                    <a:gd name="T5" fmla="*/ 34 h 536"/>
                    <a:gd name="T6" fmla="*/ 671 w 492"/>
                    <a:gd name="T7" fmla="*/ 205 h 536"/>
                    <a:gd name="T8" fmla="*/ 686 w 492"/>
                    <a:gd name="T9" fmla="*/ 871 h 536"/>
                    <a:gd name="T10" fmla="*/ 0 w 492"/>
                    <a:gd name="T11" fmla="*/ 654 h 536"/>
                    <a:gd name="T12" fmla="*/ 1 w 492"/>
                    <a:gd name="T13" fmla="*/ 677 h 536"/>
                    <a:gd name="T14" fmla="*/ 686 w 492"/>
                    <a:gd name="T15" fmla="*/ 899 h 536"/>
                    <a:gd name="T16" fmla="*/ 705 w 492"/>
                    <a:gd name="T17" fmla="*/ 899 h 536"/>
                    <a:gd name="T18" fmla="*/ 693 w 492"/>
                    <a:gd name="T19" fmla="*/ 183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536"/>
                    <a:gd name="T32" fmla="*/ 492 w 492"/>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536">
                      <a:moveTo>
                        <a:pt x="474" y="109"/>
                      </a:moveTo>
                      <a:cubicBezTo>
                        <a:pt x="1" y="0"/>
                        <a:pt x="1" y="0"/>
                        <a:pt x="1" y="0"/>
                      </a:cubicBezTo>
                      <a:cubicBezTo>
                        <a:pt x="1" y="20"/>
                        <a:pt x="1" y="20"/>
                        <a:pt x="1" y="20"/>
                      </a:cubicBezTo>
                      <a:cubicBezTo>
                        <a:pt x="459" y="122"/>
                        <a:pt x="459" y="122"/>
                        <a:pt x="459" y="122"/>
                      </a:cubicBezTo>
                      <a:cubicBezTo>
                        <a:pt x="459" y="122"/>
                        <a:pt x="478" y="207"/>
                        <a:pt x="469" y="520"/>
                      </a:cubicBezTo>
                      <a:cubicBezTo>
                        <a:pt x="0" y="390"/>
                        <a:pt x="0" y="390"/>
                        <a:pt x="0" y="390"/>
                      </a:cubicBezTo>
                      <a:cubicBezTo>
                        <a:pt x="1" y="404"/>
                        <a:pt x="1" y="404"/>
                        <a:pt x="1" y="404"/>
                      </a:cubicBezTo>
                      <a:cubicBezTo>
                        <a:pt x="469" y="536"/>
                        <a:pt x="469" y="536"/>
                        <a:pt x="469" y="536"/>
                      </a:cubicBezTo>
                      <a:cubicBezTo>
                        <a:pt x="482" y="536"/>
                        <a:pt x="482" y="536"/>
                        <a:pt x="482" y="536"/>
                      </a:cubicBezTo>
                      <a:cubicBezTo>
                        <a:pt x="492" y="243"/>
                        <a:pt x="474" y="109"/>
                        <a:pt x="474" y="109"/>
                      </a:cubicBezTo>
                      <a:close/>
                    </a:path>
                  </a:pathLst>
                </a:custGeom>
                <a:gradFill rotWithShape="1">
                  <a:gsLst>
                    <a:gs pos="0">
                      <a:srgbClr val="EAEAEA"/>
                    </a:gs>
                    <a:gs pos="100000">
                      <a:srgbClr val="B7B8B8"/>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7" name="Freeform 26"/>
                <p:cNvSpPr/>
                <p:nvPr/>
              </p:nvSpPr>
              <p:spPr bwMode="auto">
                <a:xfrm>
                  <a:off x="505" y="1705"/>
                  <a:ext cx="2778" cy="160"/>
                </a:xfrm>
                <a:custGeom>
                  <a:avLst/>
                  <a:gdLst>
                    <a:gd name="T0" fmla="*/ 3184 w 2424"/>
                    <a:gd name="T1" fmla="*/ 137 h 131"/>
                    <a:gd name="T2" fmla="*/ 2753 w 2424"/>
                    <a:gd name="T3" fmla="*/ 0 h 131"/>
                    <a:gd name="T4" fmla="*/ 0 w 2424"/>
                    <a:gd name="T5" fmla="*/ 26 h 131"/>
                    <a:gd name="T6" fmla="*/ 653 w 2424"/>
                    <a:gd name="T7" fmla="*/ 195 h 131"/>
                    <a:gd name="T8" fmla="*/ 662 w 2424"/>
                    <a:gd name="T9" fmla="*/ 183 h 131"/>
                    <a:gd name="T10" fmla="*/ 3184 w 2424"/>
                    <a:gd name="T11" fmla="*/ 137 h 131"/>
                    <a:gd name="T12" fmla="*/ 0 60000 65536"/>
                    <a:gd name="T13" fmla="*/ 0 60000 65536"/>
                    <a:gd name="T14" fmla="*/ 0 60000 65536"/>
                    <a:gd name="T15" fmla="*/ 0 60000 65536"/>
                    <a:gd name="T16" fmla="*/ 0 60000 65536"/>
                    <a:gd name="T17" fmla="*/ 0 60000 65536"/>
                    <a:gd name="T18" fmla="*/ 0 w 2424"/>
                    <a:gd name="T19" fmla="*/ 0 h 131"/>
                    <a:gd name="T20" fmla="*/ 2424 w 2424"/>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2424" h="131">
                      <a:moveTo>
                        <a:pt x="2424" y="92"/>
                      </a:moveTo>
                      <a:lnTo>
                        <a:pt x="2096" y="0"/>
                      </a:lnTo>
                      <a:lnTo>
                        <a:pt x="0" y="17"/>
                      </a:lnTo>
                      <a:lnTo>
                        <a:pt x="497" y="131"/>
                      </a:lnTo>
                      <a:lnTo>
                        <a:pt x="504" y="123"/>
                      </a:lnTo>
                      <a:lnTo>
                        <a:pt x="2424" y="92"/>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sp>
              <p:nvSpPr>
                <p:cNvPr id="118" name="Freeform 27"/>
                <p:cNvSpPr/>
                <p:nvPr/>
              </p:nvSpPr>
              <p:spPr bwMode="auto">
                <a:xfrm>
                  <a:off x="1074" y="1818"/>
                  <a:ext cx="2299" cy="602"/>
                </a:xfrm>
                <a:custGeom>
                  <a:avLst/>
                  <a:gdLst>
                    <a:gd name="T0" fmla="*/ 2670 w 1901"/>
                    <a:gd name="T1" fmla="*/ 0 h 465"/>
                    <a:gd name="T2" fmla="*/ 10 w 1901"/>
                    <a:gd name="T3" fmla="*/ 50 h 465"/>
                    <a:gd name="T4" fmla="*/ 0 w 1901"/>
                    <a:gd name="T5" fmla="*/ 62 h 465"/>
                    <a:gd name="T6" fmla="*/ 15 w 1901"/>
                    <a:gd name="T7" fmla="*/ 779 h 465"/>
                    <a:gd name="T8" fmla="*/ 2703 w 1901"/>
                    <a:gd name="T9" fmla="*/ 641 h 465"/>
                    <a:gd name="T10" fmla="*/ 2692 w 1901"/>
                    <a:gd name="T11" fmla="*/ 8 h 465"/>
                    <a:gd name="T12" fmla="*/ 2670 w 1901"/>
                    <a:gd name="T13" fmla="*/ 0 h 465"/>
                    <a:gd name="T14" fmla="*/ 0 60000 65536"/>
                    <a:gd name="T15" fmla="*/ 0 60000 65536"/>
                    <a:gd name="T16" fmla="*/ 0 60000 65536"/>
                    <a:gd name="T17" fmla="*/ 0 60000 65536"/>
                    <a:gd name="T18" fmla="*/ 0 60000 65536"/>
                    <a:gd name="T19" fmla="*/ 0 60000 65536"/>
                    <a:gd name="T20" fmla="*/ 0 60000 65536"/>
                    <a:gd name="T21" fmla="*/ 0 w 1901"/>
                    <a:gd name="T22" fmla="*/ 0 h 465"/>
                    <a:gd name="T23" fmla="*/ 1901 w 1901"/>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1" h="465">
                      <a:moveTo>
                        <a:pt x="1826" y="0"/>
                      </a:moveTo>
                      <a:cubicBezTo>
                        <a:pt x="7" y="30"/>
                        <a:pt x="7" y="30"/>
                        <a:pt x="7" y="30"/>
                      </a:cubicBezTo>
                      <a:cubicBezTo>
                        <a:pt x="0" y="37"/>
                        <a:pt x="0" y="37"/>
                        <a:pt x="0" y="37"/>
                      </a:cubicBezTo>
                      <a:cubicBezTo>
                        <a:pt x="0" y="37"/>
                        <a:pt x="19" y="175"/>
                        <a:pt x="10" y="465"/>
                      </a:cubicBezTo>
                      <a:cubicBezTo>
                        <a:pt x="1848" y="382"/>
                        <a:pt x="1848" y="382"/>
                        <a:pt x="1848" y="382"/>
                      </a:cubicBezTo>
                      <a:cubicBezTo>
                        <a:pt x="1848" y="382"/>
                        <a:pt x="1901" y="194"/>
                        <a:pt x="1841" y="5"/>
                      </a:cubicBezTo>
                      <a:lnTo>
                        <a:pt x="1826" y="0"/>
                      </a:lnTo>
                      <a:close/>
                    </a:path>
                  </a:pathLst>
                </a:custGeom>
                <a:solidFill>
                  <a:srgbClr val="703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b="1">
                    <a:solidFill>
                      <a:srgbClr val="332525"/>
                    </a:solidFill>
                    <a:ea typeface="Microsoft YaHei" panose="020B0503020204020204" pitchFamily="34" charset="-122"/>
                  </a:endParaRPr>
                </a:p>
              </p:txBody>
            </p:sp>
          </p:grpSp>
          <p:grpSp>
            <p:nvGrpSpPr>
              <p:cNvPr id="108" name="Group 28"/>
              <p:cNvGrpSpPr/>
              <p:nvPr/>
            </p:nvGrpSpPr>
            <p:grpSpPr bwMode="auto">
              <a:xfrm>
                <a:off x="1133102" y="2384772"/>
                <a:ext cx="3619500" cy="704850"/>
                <a:chOff x="688" y="542"/>
                <a:chExt cx="2841" cy="719"/>
              </a:xfrm>
            </p:grpSpPr>
            <p:sp>
              <p:nvSpPr>
                <p:cNvPr id="109" name="Freeform 29"/>
                <p:cNvSpPr/>
                <p:nvPr/>
              </p:nvSpPr>
              <p:spPr bwMode="auto">
                <a:xfrm>
                  <a:off x="688" y="1079"/>
                  <a:ext cx="654" cy="182"/>
                </a:xfrm>
                <a:custGeom>
                  <a:avLst/>
                  <a:gdLst>
                    <a:gd name="T0" fmla="*/ 245 w 571"/>
                    <a:gd name="T1" fmla="*/ 0 h 148"/>
                    <a:gd name="T2" fmla="*/ 0 w 571"/>
                    <a:gd name="T3" fmla="*/ 15 h 148"/>
                    <a:gd name="T4" fmla="*/ 584 w 571"/>
                    <a:gd name="T5" fmla="*/ 224 h 148"/>
                    <a:gd name="T6" fmla="*/ 749 w 571"/>
                    <a:gd name="T7" fmla="*/ 216 h 148"/>
                    <a:gd name="T8" fmla="*/ 245 w 571"/>
                    <a:gd name="T9" fmla="*/ 0 h 148"/>
                    <a:gd name="T10" fmla="*/ 0 60000 65536"/>
                    <a:gd name="T11" fmla="*/ 0 60000 65536"/>
                    <a:gd name="T12" fmla="*/ 0 60000 65536"/>
                    <a:gd name="T13" fmla="*/ 0 60000 65536"/>
                    <a:gd name="T14" fmla="*/ 0 60000 65536"/>
                    <a:gd name="T15" fmla="*/ 0 w 571"/>
                    <a:gd name="T16" fmla="*/ 0 h 148"/>
                    <a:gd name="T17" fmla="*/ 571 w 571"/>
                    <a:gd name="T18" fmla="*/ 148 h 148"/>
                  </a:gdLst>
                  <a:ahLst/>
                  <a:cxnLst>
                    <a:cxn ang="T10">
                      <a:pos x="T0" y="T1"/>
                    </a:cxn>
                    <a:cxn ang="T11">
                      <a:pos x="T2" y="T3"/>
                    </a:cxn>
                    <a:cxn ang="T12">
                      <a:pos x="T4" y="T5"/>
                    </a:cxn>
                    <a:cxn ang="T13">
                      <a:pos x="T6" y="T7"/>
                    </a:cxn>
                    <a:cxn ang="T14">
                      <a:pos x="T8" y="T9"/>
                    </a:cxn>
                  </a:cxnLst>
                  <a:rect l="T15" t="T16" r="T17" b="T18"/>
                  <a:pathLst>
                    <a:path w="571" h="148">
                      <a:moveTo>
                        <a:pt x="187" y="0"/>
                      </a:moveTo>
                      <a:lnTo>
                        <a:pt x="0" y="10"/>
                      </a:lnTo>
                      <a:lnTo>
                        <a:pt x="445" y="148"/>
                      </a:lnTo>
                      <a:lnTo>
                        <a:pt x="571" y="143"/>
                      </a:lnTo>
                      <a:lnTo>
                        <a:pt x="187" y="0"/>
                      </a:lnTo>
                      <a:close/>
                    </a:path>
                  </a:pathLst>
                </a:custGeom>
                <a:gradFill rotWithShape="1">
                  <a:gsLst>
                    <a:gs pos="0">
                      <a:srgbClr val="4D4D4D"/>
                    </a:gs>
                    <a:gs pos="100000">
                      <a:srgbClr val="242424"/>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0" name="Freeform 30"/>
                <p:cNvSpPr/>
                <p:nvPr/>
              </p:nvSpPr>
              <p:spPr bwMode="auto">
                <a:xfrm>
                  <a:off x="813" y="598"/>
                  <a:ext cx="393" cy="632"/>
                </a:xfrm>
                <a:custGeom>
                  <a:avLst/>
                  <a:gdLst>
                    <a:gd name="T0" fmla="*/ 23 w 325"/>
                    <a:gd name="T1" fmla="*/ 0 h 487"/>
                    <a:gd name="T2" fmla="*/ 0 w 325"/>
                    <a:gd name="T3" fmla="*/ 644 h 487"/>
                    <a:gd name="T4" fmla="*/ 475 w 325"/>
                    <a:gd name="T5" fmla="*/ 820 h 487"/>
                    <a:gd name="T6" fmla="*/ 475 w 325"/>
                    <a:gd name="T7" fmla="*/ 152 h 487"/>
                    <a:gd name="T8" fmla="*/ 23 w 325"/>
                    <a:gd name="T9" fmla="*/ 0 h 487"/>
                    <a:gd name="T10" fmla="*/ 0 60000 65536"/>
                    <a:gd name="T11" fmla="*/ 0 60000 65536"/>
                    <a:gd name="T12" fmla="*/ 0 60000 65536"/>
                    <a:gd name="T13" fmla="*/ 0 60000 65536"/>
                    <a:gd name="T14" fmla="*/ 0 60000 65536"/>
                    <a:gd name="T15" fmla="*/ 0 w 325"/>
                    <a:gd name="T16" fmla="*/ 0 h 487"/>
                    <a:gd name="T17" fmla="*/ 325 w 325"/>
                    <a:gd name="T18" fmla="*/ 487 h 487"/>
                  </a:gdLst>
                  <a:ahLst/>
                  <a:cxnLst>
                    <a:cxn ang="T10">
                      <a:pos x="T0" y="T1"/>
                    </a:cxn>
                    <a:cxn ang="T11">
                      <a:pos x="T2" y="T3"/>
                    </a:cxn>
                    <a:cxn ang="T12">
                      <a:pos x="T4" y="T5"/>
                    </a:cxn>
                    <a:cxn ang="T13">
                      <a:pos x="T6" y="T7"/>
                    </a:cxn>
                    <a:cxn ang="T14">
                      <a:pos x="T8" y="T9"/>
                    </a:cxn>
                  </a:cxnLst>
                  <a:rect l="T15" t="T16" r="T17" b="T18"/>
                  <a:pathLst>
                    <a:path w="325" h="487">
                      <a:moveTo>
                        <a:pt x="16" y="0"/>
                      </a:moveTo>
                      <a:cubicBezTo>
                        <a:pt x="16" y="0"/>
                        <a:pt x="37" y="218"/>
                        <a:pt x="0" y="382"/>
                      </a:cubicBezTo>
                      <a:cubicBezTo>
                        <a:pt x="325" y="487"/>
                        <a:pt x="325" y="487"/>
                        <a:pt x="325" y="487"/>
                      </a:cubicBezTo>
                      <a:cubicBezTo>
                        <a:pt x="325" y="90"/>
                        <a:pt x="325" y="90"/>
                        <a:pt x="325" y="90"/>
                      </a:cubicBezTo>
                      <a:lnTo>
                        <a:pt x="16" y="0"/>
                      </a:lnTo>
                      <a:close/>
                    </a:path>
                  </a:pathLst>
                </a:custGeom>
                <a:gradFill rotWithShape="1">
                  <a:gsLst>
                    <a:gs pos="0">
                      <a:srgbClr val="E9EAEA"/>
                    </a:gs>
                    <a:gs pos="100000">
                      <a:srgbClr val="FFFFF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1" name="Freeform 31"/>
                <p:cNvSpPr/>
                <p:nvPr/>
              </p:nvSpPr>
              <p:spPr bwMode="auto">
                <a:xfrm>
                  <a:off x="688" y="542"/>
                  <a:ext cx="533" cy="719"/>
                </a:xfrm>
                <a:custGeom>
                  <a:avLst/>
                  <a:gdLst>
                    <a:gd name="T0" fmla="*/ 622 w 441"/>
                    <a:gd name="T1" fmla="*/ 225 h 555"/>
                    <a:gd name="T2" fmla="*/ 25 w 441"/>
                    <a:gd name="T3" fmla="*/ 0 h 555"/>
                    <a:gd name="T4" fmla="*/ 21 w 441"/>
                    <a:gd name="T5" fmla="*/ 0 h 555"/>
                    <a:gd name="T6" fmla="*/ 22 w 441"/>
                    <a:gd name="T7" fmla="*/ 27 h 555"/>
                    <a:gd name="T8" fmla="*/ 601 w 441"/>
                    <a:gd name="T9" fmla="*/ 246 h 555"/>
                    <a:gd name="T10" fmla="*/ 602 w 441"/>
                    <a:gd name="T11" fmla="*/ 904 h 555"/>
                    <a:gd name="T12" fmla="*/ 0 w 441"/>
                    <a:gd name="T13" fmla="*/ 711 h 555"/>
                    <a:gd name="T14" fmla="*/ 0 w 441"/>
                    <a:gd name="T15" fmla="*/ 732 h 555"/>
                    <a:gd name="T16" fmla="*/ 602 w 441"/>
                    <a:gd name="T17" fmla="*/ 931 h 555"/>
                    <a:gd name="T18" fmla="*/ 624 w 441"/>
                    <a:gd name="T19" fmla="*/ 931 h 555"/>
                    <a:gd name="T20" fmla="*/ 622 w 441"/>
                    <a:gd name="T21" fmla="*/ 225 h 5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1"/>
                    <a:gd name="T34" fmla="*/ 0 h 555"/>
                    <a:gd name="T35" fmla="*/ 441 w 441"/>
                    <a:gd name="T36" fmla="*/ 555 h 5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1" h="555">
                      <a:moveTo>
                        <a:pt x="426" y="134"/>
                      </a:moveTo>
                      <a:cubicBezTo>
                        <a:pt x="17" y="0"/>
                        <a:pt x="17" y="0"/>
                        <a:pt x="17" y="0"/>
                      </a:cubicBezTo>
                      <a:cubicBezTo>
                        <a:pt x="14" y="0"/>
                        <a:pt x="14" y="0"/>
                        <a:pt x="14" y="0"/>
                      </a:cubicBezTo>
                      <a:cubicBezTo>
                        <a:pt x="15" y="16"/>
                        <a:pt x="15" y="16"/>
                        <a:pt x="15" y="16"/>
                      </a:cubicBezTo>
                      <a:cubicBezTo>
                        <a:pt x="411" y="147"/>
                        <a:pt x="411" y="147"/>
                        <a:pt x="411" y="147"/>
                      </a:cubicBezTo>
                      <a:cubicBezTo>
                        <a:pt x="411" y="147"/>
                        <a:pt x="427" y="235"/>
                        <a:pt x="412" y="539"/>
                      </a:cubicBezTo>
                      <a:cubicBezTo>
                        <a:pt x="0" y="424"/>
                        <a:pt x="0" y="424"/>
                        <a:pt x="0" y="424"/>
                      </a:cubicBezTo>
                      <a:cubicBezTo>
                        <a:pt x="0" y="436"/>
                        <a:pt x="0" y="436"/>
                        <a:pt x="0" y="436"/>
                      </a:cubicBezTo>
                      <a:cubicBezTo>
                        <a:pt x="412" y="555"/>
                        <a:pt x="412" y="555"/>
                        <a:pt x="412" y="555"/>
                      </a:cubicBezTo>
                      <a:cubicBezTo>
                        <a:pt x="427" y="555"/>
                        <a:pt x="427" y="555"/>
                        <a:pt x="427" y="555"/>
                      </a:cubicBezTo>
                      <a:cubicBezTo>
                        <a:pt x="441" y="270"/>
                        <a:pt x="426" y="134"/>
                        <a:pt x="426" y="134"/>
                      </a:cubicBezTo>
                      <a:close/>
                    </a:path>
                  </a:pathLst>
                </a:custGeom>
                <a:gradFill rotWithShape="1">
                  <a:gsLst>
                    <a:gs pos="0">
                      <a:srgbClr val="C0C0C0"/>
                    </a:gs>
                    <a:gs pos="100000">
                      <a:srgbClr val="B2B2B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2" name="Freeform 32"/>
                <p:cNvSpPr/>
                <p:nvPr/>
              </p:nvSpPr>
              <p:spPr bwMode="auto">
                <a:xfrm>
                  <a:off x="708" y="542"/>
                  <a:ext cx="2735" cy="174"/>
                </a:xfrm>
                <a:custGeom>
                  <a:avLst/>
                  <a:gdLst>
                    <a:gd name="T0" fmla="*/ 3135 w 2386"/>
                    <a:gd name="T1" fmla="*/ 207 h 142"/>
                    <a:gd name="T2" fmla="*/ 2698 w 2386"/>
                    <a:gd name="T3" fmla="*/ 61 h 142"/>
                    <a:gd name="T4" fmla="*/ 0 w 2386"/>
                    <a:gd name="T5" fmla="*/ 0 h 142"/>
                    <a:gd name="T6" fmla="*/ 566 w 2386"/>
                    <a:gd name="T7" fmla="*/ 213 h 142"/>
                    <a:gd name="T8" fmla="*/ 575 w 2386"/>
                    <a:gd name="T9" fmla="*/ 202 h 142"/>
                    <a:gd name="T10" fmla="*/ 3135 w 2386"/>
                    <a:gd name="T11" fmla="*/ 207 h 142"/>
                    <a:gd name="T12" fmla="*/ 0 60000 65536"/>
                    <a:gd name="T13" fmla="*/ 0 60000 65536"/>
                    <a:gd name="T14" fmla="*/ 0 60000 65536"/>
                    <a:gd name="T15" fmla="*/ 0 60000 65536"/>
                    <a:gd name="T16" fmla="*/ 0 60000 65536"/>
                    <a:gd name="T17" fmla="*/ 0 60000 65536"/>
                    <a:gd name="T18" fmla="*/ 0 w 2386"/>
                    <a:gd name="T19" fmla="*/ 0 h 142"/>
                    <a:gd name="T20" fmla="*/ 2386 w 2386"/>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2386" h="142">
                      <a:moveTo>
                        <a:pt x="2386" y="138"/>
                      </a:moveTo>
                      <a:lnTo>
                        <a:pt x="2054" y="41"/>
                      </a:lnTo>
                      <a:lnTo>
                        <a:pt x="0" y="0"/>
                      </a:lnTo>
                      <a:lnTo>
                        <a:pt x="431" y="142"/>
                      </a:lnTo>
                      <a:lnTo>
                        <a:pt x="438" y="135"/>
                      </a:lnTo>
                      <a:lnTo>
                        <a:pt x="2386" y="13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sp>
              <p:nvSpPr>
                <p:cNvPr id="113" name="Freeform 33"/>
                <p:cNvSpPr/>
                <p:nvPr/>
              </p:nvSpPr>
              <p:spPr bwMode="auto">
                <a:xfrm>
                  <a:off x="1202" y="708"/>
                  <a:ext cx="2327" cy="553"/>
                </a:xfrm>
                <a:custGeom>
                  <a:avLst/>
                  <a:gdLst>
                    <a:gd name="T0" fmla="*/ 2710 w 1924"/>
                    <a:gd name="T1" fmla="*/ 5 h 427"/>
                    <a:gd name="T2" fmla="*/ 10 w 1924"/>
                    <a:gd name="T3" fmla="*/ 0 h 427"/>
                    <a:gd name="T4" fmla="*/ 0 w 1924"/>
                    <a:gd name="T5" fmla="*/ 10 h 427"/>
                    <a:gd name="T6" fmla="*/ 2 w 1924"/>
                    <a:gd name="T7" fmla="*/ 716 h 427"/>
                    <a:gd name="T8" fmla="*/ 2731 w 1924"/>
                    <a:gd name="T9" fmla="*/ 635 h 427"/>
                    <a:gd name="T10" fmla="*/ 2731 w 1924"/>
                    <a:gd name="T11" fmla="*/ 12 h 427"/>
                    <a:gd name="T12" fmla="*/ 2710 w 1924"/>
                    <a:gd name="T13" fmla="*/ 5 h 427"/>
                    <a:gd name="T14" fmla="*/ 0 60000 65536"/>
                    <a:gd name="T15" fmla="*/ 0 60000 65536"/>
                    <a:gd name="T16" fmla="*/ 0 60000 65536"/>
                    <a:gd name="T17" fmla="*/ 0 60000 65536"/>
                    <a:gd name="T18" fmla="*/ 0 60000 65536"/>
                    <a:gd name="T19" fmla="*/ 0 60000 65536"/>
                    <a:gd name="T20" fmla="*/ 0 60000 65536"/>
                    <a:gd name="T21" fmla="*/ 0 w 1924"/>
                    <a:gd name="T22" fmla="*/ 0 h 427"/>
                    <a:gd name="T23" fmla="*/ 1924 w 1924"/>
                    <a:gd name="T24" fmla="*/ 427 h 4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4" h="427">
                      <a:moveTo>
                        <a:pt x="1853" y="3"/>
                      </a:moveTo>
                      <a:cubicBezTo>
                        <a:pt x="7" y="0"/>
                        <a:pt x="7" y="0"/>
                        <a:pt x="7" y="0"/>
                      </a:cubicBezTo>
                      <a:cubicBezTo>
                        <a:pt x="0" y="6"/>
                        <a:pt x="0" y="6"/>
                        <a:pt x="0" y="6"/>
                      </a:cubicBezTo>
                      <a:cubicBezTo>
                        <a:pt x="0" y="6"/>
                        <a:pt x="16" y="142"/>
                        <a:pt x="2" y="427"/>
                      </a:cubicBezTo>
                      <a:cubicBezTo>
                        <a:pt x="1867" y="378"/>
                        <a:pt x="1867" y="378"/>
                        <a:pt x="1867" y="378"/>
                      </a:cubicBezTo>
                      <a:cubicBezTo>
                        <a:pt x="1867" y="378"/>
                        <a:pt x="1924" y="194"/>
                        <a:pt x="1867" y="7"/>
                      </a:cubicBezTo>
                      <a:lnTo>
                        <a:pt x="1853" y="3"/>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sz="1350" b="1" kern="0">
                    <a:solidFill>
                      <a:srgbClr val="332525"/>
                    </a:solidFill>
                    <a:ea typeface="Microsoft YaHei" panose="020B0503020204020204" pitchFamily="34" charset="-122"/>
                  </a:endParaRPr>
                </a:p>
              </p:txBody>
            </p:sp>
          </p:grpSp>
        </p:grpSp>
        <p:sp>
          <p:nvSpPr>
            <p:cNvPr id="101" name="TextBox 100"/>
            <p:cNvSpPr txBox="1"/>
            <p:nvPr/>
          </p:nvSpPr>
          <p:spPr>
            <a:xfrm flipH="1">
              <a:off x="1842504" y="2509113"/>
              <a:ext cx="2617700" cy="354246"/>
            </a:xfrm>
            <a:prstGeom prst="rect">
              <a:avLst/>
            </a:prstGeom>
            <a:noFill/>
          </p:spPr>
          <p:txBody>
            <a:bodyPr wrap="square" rtlCol="0">
              <a:spAutoFit/>
            </a:bodyPr>
            <a:lstStyle/>
            <a:p>
              <a:pPr algn="l"/>
              <a:r>
                <a:rPr sz="900" dirty="0">
                  <a:solidFill>
                    <a:schemeClr val="tx1"/>
                  </a:solidFill>
                  <a:effectLst>
                    <a:outerShdw blurRad="38100" dist="19050" dir="2700000" algn="tl" rotWithShape="0">
                      <a:schemeClr val="dk1">
                        <a:alpha val="40000"/>
                      </a:schemeClr>
                    </a:outerShdw>
                  </a:effectLst>
                  <a:sym typeface="+mn-ea"/>
                </a:rPr>
                <a:t>The DevOps Handbook</a:t>
              </a:r>
              <a:endParaRPr lang="id-ID" sz="900" dirty="0">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2" name="TextBox 101"/>
            <p:cNvSpPr txBox="1"/>
            <p:nvPr/>
          </p:nvSpPr>
          <p:spPr>
            <a:xfrm rot="21480000" flipH="1">
              <a:off x="1699569" y="2998973"/>
              <a:ext cx="2341740" cy="329781"/>
            </a:xfrm>
            <a:prstGeom prst="rect">
              <a:avLst/>
            </a:prstGeom>
            <a:noFill/>
          </p:spPr>
          <p:txBody>
            <a:bodyPr wrap="none" rtlCol="0">
              <a:spAutoFit/>
            </a:bodyPr>
            <a:lstStyle/>
            <a:p>
              <a:pPr algn="l"/>
              <a:r>
                <a:rPr sz="800" b="1" dirty="0">
                  <a:solidFill>
                    <a:schemeClr val="tx1"/>
                  </a:solidFill>
                  <a:effectLst>
                    <a:outerShdw blurRad="38100" dist="19050" dir="2700000" algn="tl" rotWithShape="0">
                      <a:schemeClr val="dk1">
                        <a:alpha val="40000"/>
                      </a:schemeClr>
                    </a:outerShdw>
                  </a:effectLst>
                  <a:sym typeface="+mn-ea"/>
                </a:rPr>
                <a:t>The DevOps Adoption Playbook</a:t>
              </a:r>
              <a:endParaRPr lang="id-ID" sz="800" b="1" dirty="0">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3" name="TextBox 102"/>
            <p:cNvSpPr txBox="1"/>
            <p:nvPr/>
          </p:nvSpPr>
          <p:spPr>
            <a:xfrm rot="21300000" flipH="1">
              <a:off x="1364958" y="3449528"/>
              <a:ext cx="3015003" cy="329781"/>
            </a:xfrm>
            <a:prstGeom prst="rect">
              <a:avLst/>
            </a:prstGeom>
            <a:noFill/>
          </p:spPr>
          <p:txBody>
            <a:bodyPr wrap="square" rtlCol="0">
              <a:spAutoFit/>
            </a:bodyPr>
            <a:lstStyle/>
            <a:p>
              <a:pPr algn="l"/>
              <a:r>
                <a:rPr sz="800" dirty="0">
                  <a:solidFill>
                    <a:schemeClr val="tx1"/>
                  </a:solidFill>
                  <a:effectLst>
                    <a:outerShdw blurRad="38100" dist="19050" dir="2700000" algn="tl" rotWithShape="0">
                      <a:schemeClr val="dk1">
                        <a:alpha val="40000"/>
                      </a:schemeClr>
                    </a:outerShdw>
                  </a:effectLst>
                  <a:sym typeface="+mn-ea"/>
                </a:rPr>
                <a:t>The Science of Lean Software and DevOps</a:t>
              </a:r>
              <a:endParaRPr lang="id-ID" sz="800" dirty="0">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sp>
          <p:nvSpPr>
            <p:cNvPr id="104" name="TextBox 103"/>
            <p:cNvSpPr txBox="1"/>
            <p:nvPr/>
          </p:nvSpPr>
          <p:spPr>
            <a:xfrm rot="20880000" flipH="1">
              <a:off x="2192155" y="3839329"/>
              <a:ext cx="1744807" cy="354246"/>
            </a:xfrm>
            <a:prstGeom prst="rect">
              <a:avLst/>
            </a:prstGeom>
            <a:noFill/>
          </p:spPr>
          <p:txBody>
            <a:bodyPr wrap="square" rtlCol="0">
              <a:spAutoFit/>
            </a:bodyPr>
            <a:lstStyle/>
            <a:p>
              <a:pPr algn="l"/>
              <a:r>
                <a:rPr sz="900" b="1" dirty="0">
                  <a:solidFill>
                    <a:schemeClr val="tx1"/>
                  </a:solidFill>
                  <a:effectLst>
                    <a:outerShdw blurRad="38100" dist="19050" dir="2700000" algn="tl" rotWithShape="0">
                      <a:schemeClr val="dk1">
                        <a:alpha val="40000"/>
                      </a:schemeClr>
                    </a:outerShdw>
                  </a:effectLst>
                  <a:sym typeface="+mn-ea"/>
                </a:rPr>
                <a:t>The Phoenix Project</a:t>
              </a:r>
              <a:endParaRPr lang="id-ID" sz="900" b="1" dirty="0">
                <a:solidFill>
                  <a:schemeClr val="tx1"/>
                </a:solidFill>
                <a:effectLst>
                  <a:outerShdw blurRad="38100" dist="19050" dir="2700000" algn="tl" rotWithShape="0">
                    <a:schemeClr val="dk1">
                      <a:alpha val="40000"/>
                    </a:schemeClr>
                  </a:outerShdw>
                </a:effectLst>
                <a:ea typeface="Roboto" panose="02000000000000000000" pitchFamily="2" charset="0"/>
                <a:sym typeface="+mn-ea"/>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4479</Words>
  <Application>WPS Presentation</Application>
  <PresentationFormat>On-screen Show (16:9)</PresentationFormat>
  <Paragraphs>152</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Fira Code Medium</vt:lpstr>
      <vt:lpstr>Microsoft YaHei</vt:lpstr>
      <vt:lpstr>Roboto</vt:lpstr>
      <vt:lpstr>Verdana</vt:lpstr>
      <vt:lpstr>Lato Regular</vt:lpstr>
      <vt:lpstr>Andantino script</vt:lpstr>
      <vt:lpstr>Source Sans Pro Light</vt:lpstr>
      <vt:lpstr>Calibri</vt:lpstr>
      <vt:lpstr>Calibri</vt:lpstr>
      <vt:lpstr>MS PGothic</vt:lpstr>
      <vt:lpstr>华文细黑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dpp</dc:creator>
  <cp:lastModifiedBy>electus</cp:lastModifiedBy>
  <cp:revision>48</cp:revision>
  <dcterms:created xsi:type="dcterms:W3CDTF">2015-05-05T08:02:00Z</dcterms:created>
  <dcterms:modified xsi:type="dcterms:W3CDTF">2020-01-03T18:48:40Z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