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8" r:id="rId3"/>
    <p:sldId id="272" r:id="rId4"/>
    <p:sldId id="273" r:id="rId5"/>
    <p:sldId id="343" r:id="rId6"/>
    <p:sldId id="274" r:id="rId7"/>
    <p:sldId id="278" r:id="rId8"/>
    <p:sldId id="276" r:id="rId9"/>
    <p:sldId id="440" r:id="rId10"/>
    <p:sldId id="441" r:id="rId11"/>
    <p:sldId id="291" r:id="rId12"/>
    <p:sldId id="281" r:id="rId13"/>
    <p:sldId id="288" r:id="rId14"/>
    <p:sldId id="280" r:id="rId15"/>
    <p:sldId id="277" r:id="rId16"/>
    <p:sldId id="378" r:id="rId17"/>
    <p:sldId id="379" r:id="rId18"/>
    <p:sldId id="410" r:id="rId19"/>
    <p:sldId id="380" r:id="rId20"/>
    <p:sldId id="381" r:id="rId21"/>
    <p:sldId id="382" r:id="rId22"/>
    <p:sldId id="394" r:id="rId23"/>
    <p:sldId id="406" r:id="rId24"/>
    <p:sldId id="408" r:id="rId25"/>
    <p:sldId id="282" r:id="rId26"/>
    <p:sldId id="409" r:id="rId27"/>
    <p:sldId id="429" r:id="rId28"/>
    <p:sldId id="284" r:id="rId29"/>
    <p:sldId id="290"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DFDFD"/>
    <a:srgbClr val="DDAA19"/>
    <a:srgbClr val="38874E"/>
    <a:srgbClr val="F4BB3D"/>
    <a:srgbClr val="B9961B"/>
    <a:srgbClr val="B993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p:restoredTop sz="94660"/>
  </p:normalViewPr>
  <p:slideViewPr>
    <p:cSldViewPr snapToGrid="0" showGuides="1">
      <p:cViewPr>
        <p:scale>
          <a:sx n="66" d="100"/>
          <a:sy n="66" d="100"/>
        </p:scale>
        <p:origin x="1320" y="642"/>
      </p:cViewPr>
      <p:guideLst>
        <p:guide orient="horz" pos="2198"/>
        <p:guide pos="2847"/>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0"/>
            </a:lvl1p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0"/>
            </a:lvl1pPr>
          </a:lstStyle>
          <a:p>
            <a:pPr fontAlgn="auto"/>
            <a:r>
              <a:rPr lang="zh-CN" altLang="en-US" strike="noStrike" noProof="1" smtClean="0">
                <a:sym typeface="+mn-ea"/>
              </a:rPr>
              <a:t>Click here to edit the master title style</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 name="TextBox 42"/>
          <p:cNvSpPr txBox="1"/>
          <p:nvPr userDrawn="1"/>
        </p:nvSpPr>
        <p:spPr>
          <a:xfrm>
            <a:off x="2699339" y="155031"/>
            <a:ext cx="6793322" cy="922020"/>
          </a:xfrm>
          <a:prstGeom prst="rect">
            <a:avLst/>
          </a:prstGeom>
          <a:noFill/>
          <a:ln>
            <a:noFill/>
          </a:ln>
        </p:spPr>
        <p:txBody>
          <a:bodyPr wrap="square" rtlCol="0">
            <a:spAutoFit/>
          </a:bodyPr>
          <a:lstStyle/>
          <a:p>
            <a:pPr algn="ctr">
              <a:lnSpc>
                <a:spcPct val="150000"/>
              </a:lnSpc>
            </a:pPr>
            <a:r>
              <a:rPr lang="zh-CN" altLang="zh-CN" sz="3600" spc="600" dirty="0">
                <a:ln w="9525">
                  <a:noFill/>
                </a:ln>
                <a:latin typeface="黑体" charset="-122"/>
                <a:ea typeface="黑体" charset="-122"/>
                <a:cs typeface="黑体" charset="-122"/>
              </a:rPr>
              <a:t>时间线模板</a:t>
            </a:r>
            <a:endParaRPr lang="zh-CN" altLang="zh-CN" sz="3600" spc="600" dirty="0">
              <a:ln w="9525">
                <a:noFill/>
              </a:ln>
              <a:latin typeface="黑体" charset="-122"/>
              <a:ea typeface="黑体" charset="-122"/>
              <a:cs typeface="黑体" charset="-122"/>
            </a:endParaRPr>
          </a:p>
        </p:txBody>
      </p:sp>
      <p:sp>
        <p:nvSpPr>
          <p:cNvPr id="44" name="TextBox 43"/>
          <p:cNvSpPr txBox="1"/>
          <p:nvPr userDrawn="1"/>
        </p:nvSpPr>
        <p:spPr>
          <a:xfrm>
            <a:off x="4755954" y="1001987"/>
            <a:ext cx="2680091" cy="337820"/>
          </a:xfrm>
          <a:prstGeom prst="rect">
            <a:avLst/>
          </a:prstGeom>
          <a:noFill/>
        </p:spPr>
        <p:txBody>
          <a:bodyPr wrap="square" rtlCol="0">
            <a:spAutoFit/>
          </a:bodyPr>
          <a:lstStyle/>
          <a:p>
            <a:pPr algn="ctr">
              <a:lnSpc>
                <a:spcPct val="150000"/>
              </a:lnSpc>
            </a:pPr>
            <a:r>
              <a:rPr lang="en-US" altLang="zh-CN" sz="1070" spc="600" dirty="0">
                <a:ln w="9525">
                  <a:noFill/>
                </a:ln>
                <a:latin typeface="黑体" charset="-122"/>
                <a:ea typeface="黑体" charset="-122"/>
                <a:cs typeface="黑体" charset="-122"/>
              </a:rPr>
              <a:t>TIMELINES</a:t>
            </a:r>
            <a:endParaRPr lang="en-US" altLang="zh-CN" sz="1070" spc="600" dirty="0">
              <a:ln w="9525">
                <a:noFill/>
              </a:ln>
              <a:latin typeface="黑体" charset="-122"/>
              <a:ea typeface="黑体" charset="-122"/>
              <a:cs typeface="黑体" charset="-122"/>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E76EE4D-3263-4F89-99B4-59C8C314AB0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c-ares.haxx.se/license.html" TargetMode="External"/><Relationship Id="rId1" Type="http://schemas.openxmlformats.org/officeDocument/2006/relationships/hyperlink" Target="https://en.wikipedia.org/wiki/Jean-loup_Gailly"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5.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0" Type="http://schemas.openxmlformats.org/officeDocument/2006/relationships/slideLayout" Target="../slideLayouts/slideLayout1.xml"/><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GIF"/></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1.png"/><Relationship Id="rId2" Type="http://schemas.openxmlformats.org/officeDocument/2006/relationships/image" Target="../media/image46.jpe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4.png"/><Relationship Id="rId1" Type="http://schemas.openxmlformats.org/officeDocument/2006/relationships/image" Target="../media/image55.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3.png"/><Relationship Id="rId1" Type="http://schemas.openxmlformats.org/officeDocument/2006/relationships/image" Target="../media/image6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1" Type="http://schemas.openxmlformats.org/officeDocument/2006/relationships/slideLayout" Target="../slideLayouts/slideLayout1.xml"/><Relationship Id="rId10" Type="http://schemas.openxmlformats.org/officeDocument/2006/relationships/image" Target="../media/image18.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US"/>
          </a:p>
        </p:txBody>
      </p:sp>
      <p:pic>
        <p:nvPicPr>
          <p:cNvPr id="4097" name="图片 4"/>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 name="六边形 1"/>
          <p:cNvSpPr/>
          <p:nvPr/>
        </p:nvSpPr>
        <p:spPr>
          <a:xfrm>
            <a:off x="3939858" y="1571625"/>
            <a:ext cx="4310063" cy="371475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六边形 5"/>
          <p:cNvSpPr/>
          <p:nvPr/>
        </p:nvSpPr>
        <p:spPr>
          <a:xfrm>
            <a:off x="7641908" y="1571625"/>
            <a:ext cx="1033463" cy="890588"/>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六边形 6"/>
          <p:cNvSpPr/>
          <p:nvPr/>
        </p:nvSpPr>
        <p:spPr>
          <a:xfrm>
            <a:off x="8506778" y="2462213"/>
            <a:ext cx="677863" cy="582613"/>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六边形 7"/>
          <p:cNvSpPr/>
          <p:nvPr/>
        </p:nvSpPr>
        <p:spPr>
          <a:xfrm>
            <a:off x="2677795" y="2756853"/>
            <a:ext cx="1035050" cy="890588"/>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六边形 8"/>
          <p:cNvSpPr/>
          <p:nvPr/>
        </p:nvSpPr>
        <p:spPr>
          <a:xfrm>
            <a:off x="3396298" y="3938905"/>
            <a:ext cx="676275" cy="582613"/>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六边形 9"/>
          <p:cNvSpPr/>
          <p:nvPr/>
        </p:nvSpPr>
        <p:spPr>
          <a:xfrm>
            <a:off x="4002405" y="4613910"/>
            <a:ext cx="368300" cy="31750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六边形 10"/>
          <p:cNvSpPr/>
          <p:nvPr/>
        </p:nvSpPr>
        <p:spPr>
          <a:xfrm>
            <a:off x="8424545" y="3396933"/>
            <a:ext cx="369888" cy="31750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5" name="文本框 11"/>
          <p:cNvSpPr txBox="1"/>
          <p:nvPr/>
        </p:nvSpPr>
        <p:spPr>
          <a:xfrm>
            <a:off x="4116705" y="2849245"/>
            <a:ext cx="3957955" cy="706755"/>
          </a:xfrm>
          <a:prstGeom prst="rect">
            <a:avLst/>
          </a:prstGeom>
          <a:noFill/>
          <a:ln w="9525">
            <a:noFill/>
          </a:ln>
        </p:spPr>
        <p:txBody>
          <a:bodyPr wrap="square" anchor="t">
            <a:spAutoFit/>
          </a:bodyPr>
          <a:lstStyle/>
          <a:p>
            <a:pPr algn="ctr"/>
            <a:r>
              <a:rPr lang="en-GB" altLang="zh-CN" sz="4000" b="1" dirty="0">
                <a:solidFill>
                  <a:schemeClr val="tx1">
                    <a:lumMod val="50000"/>
                    <a:lumOff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Node.js </a:t>
            </a:r>
            <a:endParaRPr lang="en-GB" altLang="zh-CN" sz="4000" b="1" dirty="0">
              <a:solidFill>
                <a:schemeClr val="tx1">
                  <a:lumMod val="50000"/>
                  <a:lumOff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4106" name="文本框 29"/>
          <p:cNvSpPr txBox="1"/>
          <p:nvPr/>
        </p:nvSpPr>
        <p:spPr>
          <a:xfrm>
            <a:off x="4842510" y="5363845"/>
            <a:ext cx="2507615" cy="198755"/>
          </a:xfrm>
          <a:prstGeom prst="rect">
            <a:avLst/>
          </a:prstGeom>
          <a:noFill/>
          <a:ln w="9525">
            <a:noFill/>
          </a:ln>
        </p:spPr>
        <p:txBody>
          <a:bodyPr wrap="square" anchor="t">
            <a:spAutoFit/>
          </a:bodyPr>
          <a:lstStyle/>
          <a:p>
            <a:pPr algn="ctr"/>
            <a:r>
              <a:rPr lang="en-GB" sz="7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https://github.com/Rebiss/Presentation</a:t>
            </a:r>
            <a:endParaRPr lang="en-GB" sz="7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pic>
        <p:nvPicPr>
          <p:cNvPr id="3" name="Picture 2" descr="nodejslogo"/>
          <p:cNvPicPr>
            <a:picLocks noChangeAspect="1"/>
          </p:cNvPicPr>
          <p:nvPr/>
        </p:nvPicPr>
        <p:blipFill>
          <a:blip r:embed="rId2"/>
          <a:stretch>
            <a:fillRect/>
          </a:stretch>
        </p:blipFill>
        <p:spPr>
          <a:xfrm>
            <a:off x="2573655" y="2580640"/>
            <a:ext cx="1243330" cy="1243330"/>
          </a:xfrm>
          <a:prstGeom prst="rect">
            <a:avLst/>
          </a:prstGeom>
        </p:spPr>
      </p:pic>
      <p:sp>
        <p:nvSpPr>
          <p:cNvPr id="4" name="文本框 29"/>
          <p:cNvSpPr txBox="1"/>
          <p:nvPr/>
        </p:nvSpPr>
        <p:spPr>
          <a:xfrm>
            <a:off x="4633595" y="3556000"/>
            <a:ext cx="2877185" cy="460375"/>
          </a:xfrm>
          <a:prstGeom prst="rect">
            <a:avLst/>
          </a:prstGeom>
          <a:noFill/>
          <a:ln w="9525">
            <a:noFill/>
          </a:ln>
        </p:spPr>
        <p:txBody>
          <a:bodyPr wrap="square" anchor="t">
            <a:spAutoFit/>
          </a:bodyPr>
          <a:lstStyle/>
          <a:p>
            <a:pPr algn="ctr"/>
            <a:r>
              <a:rPr lang="en-GB" sz="1200" b="1" dirty="0">
                <a:solidFill>
                  <a:schemeClr val="bg1">
                    <a:lumMod val="95000"/>
                  </a:schemeClr>
                </a:solidFill>
                <a:latin typeface="Fira Code Medium" panose="020B0809050000020004" charset="0"/>
                <a:ea typeface="Microsoft YaHei" panose="020B0503020204020204" pitchFamily="34" charset="-122"/>
                <a:cs typeface="Fira Code Medium" panose="020B0809050000020004" charset="0"/>
              </a:rPr>
              <a:t>Reporter</a:t>
            </a:r>
            <a:endParaRPr lang="en-GB" sz="1200" b="1" dirty="0">
              <a:solidFill>
                <a:schemeClr val="bg1">
                  <a:lumMod val="95000"/>
                </a:schemeClr>
              </a:solidFill>
              <a:latin typeface="Fira Code Medium" panose="020B0809050000020004" charset="0"/>
              <a:ea typeface="Microsoft YaHei" panose="020B0503020204020204" pitchFamily="34" charset="-122"/>
              <a:cs typeface="Fira Code Medium" panose="020B0809050000020004" charset="0"/>
            </a:endParaRPr>
          </a:p>
          <a:p>
            <a:pPr algn="ctr"/>
            <a:r>
              <a:rPr lang="en-GB" sz="1200" b="1" dirty="0">
                <a:solidFill>
                  <a:schemeClr val="bg1">
                    <a:lumMod val="95000"/>
                  </a:schemeClr>
                </a:solidFill>
                <a:latin typeface="Fira Code Medium" panose="020B0809050000020004" charset="0"/>
                <a:ea typeface="Microsoft YaHei" panose="020B0503020204020204" pitchFamily="34" charset="-122"/>
                <a:cs typeface="Fira Code Medium" panose="020B0809050000020004" charset="0"/>
              </a:rPr>
              <a:t>Andenaik Barseghyan</a:t>
            </a:r>
            <a:endParaRPr lang="en-GB" sz="1200" b="1" dirty="0">
              <a:solidFill>
                <a:schemeClr val="bg1">
                  <a:lumMod val="95000"/>
                </a:schemeClr>
              </a:solidFill>
              <a:latin typeface="Fira Code Medium" panose="020B0809050000020004" charset="0"/>
              <a:ea typeface="Microsoft YaHei" panose="020B0503020204020204" pitchFamily="34" charset="-122"/>
              <a:cs typeface="Fira Code Medium" panose="020B0809050000020004" charset="0"/>
            </a:endParaRPr>
          </a:p>
        </p:txBody>
      </p:sp>
      <p:pic>
        <p:nvPicPr>
          <p:cNvPr id="5" name="Content Placeholder 4" descr="nodejslogo"/>
          <p:cNvPicPr>
            <a:picLocks noGrp="1" noChangeAspect="1"/>
          </p:cNvPicPr>
          <p:nvPr>
            <p:ph idx="1"/>
          </p:nvPr>
        </p:nvPicPr>
        <p:blipFill>
          <a:blip r:embed="rId2"/>
          <a:stretch>
            <a:fillRect/>
          </a:stretch>
        </p:blipFill>
        <p:spPr>
          <a:xfrm>
            <a:off x="8350885" y="2337435"/>
            <a:ext cx="991235" cy="991235"/>
          </a:xfrm>
          <a:prstGeom prst="rect">
            <a:avLst/>
          </a:prstGeom>
        </p:spPr>
      </p:pic>
      <p:pic>
        <p:nvPicPr>
          <p:cNvPr id="14" name="Picture 13" descr="nodejslogo"/>
          <p:cNvPicPr>
            <a:picLocks noChangeAspect="1"/>
          </p:cNvPicPr>
          <p:nvPr/>
        </p:nvPicPr>
        <p:blipFill>
          <a:blip r:embed="rId2"/>
          <a:stretch>
            <a:fillRect/>
          </a:stretch>
        </p:blipFill>
        <p:spPr>
          <a:xfrm>
            <a:off x="7637780" y="5224145"/>
            <a:ext cx="465455" cy="465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2.2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cxnSp>
        <p:nvCxnSpPr>
          <p:cNvPr id="26" name="直接连接符 25"/>
          <p:cNvCxnSpPr/>
          <p:nvPr/>
        </p:nvCxnSpPr>
        <p:spPr>
          <a:xfrm>
            <a:off x="6827520" y="2263775"/>
            <a:ext cx="5056505" cy="158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302" name="文本框 33"/>
          <p:cNvSpPr txBox="1"/>
          <p:nvPr/>
        </p:nvSpPr>
        <p:spPr>
          <a:xfrm>
            <a:off x="7332345" y="2604770"/>
            <a:ext cx="4625340" cy="521970"/>
          </a:xfrm>
          <a:prstGeom prst="rect">
            <a:avLst/>
          </a:prstGeom>
          <a:noFill/>
          <a:ln w="9525">
            <a:noFill/>
          </a:ln>
        </p:spPr>
        <p:txBody>
          <a:bodyPr wrap="square" anchor="t">
            <a:spAutoFit/>
          </a:bodyPr>
          <a:lstStyle/>
          <a:p>
            <a:r>
              <a:rPr lang="zh-CN"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arly Binding (compile-time time polymorphism)</a:t>
            </a:r>
            <a:endParaRPr lang="zh-CN"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2303" name="矩形 34"/>
          <p:cNvSpPr/>
          <p:nvPr/>
        </p:nvSpPr>
        <p:spPr>
          <a:xfrm>
            <a:off x="6827520" y="330835"/>
            <a:ext cx="5056505" cy="1814830"/>
          </a:xfrm>
          <a:prstGeom prst="rect">
            <a:avLst/>
          </a:prstGeom>
          <a:noFill/>
          <a:ln w="9525">
            <a:noFill/>
          </a:ln>
        </p:spPr>
        <p:txBody>
          <a:bodyPr wrap="square" anchor="t">
            <a:spAutoFit/>
          </a:bodyPr>
          <a:lstStyle/>
          <a:p>
            <a:pPr algn="l"/>
            <a:r>
              <a:rPr lang="zh-CN" altLang="zh-CN" sz="1400" dirty="0">
                <a:solidFill>
                  <a:srgbClr val="00B050"/>
                </a:solidFill>
                <a:latin typeface="Fira Code Medium" panose="020B0809050000020004" charset="0"/>
                <a:ea typeface="Microsoft YaHei" panose="020B0503020204020204" pitchFamily="34" charset="-122"/>
                <a:cs typeface="Fira Code Medium" panose="020B0809050000020004" charset="0"/>
              </a:rPr>
              <a:t>Binding refers to the process of converting identifiers (such as variable and performance names) into addresses. Binding is done for each variable and functions. For functions, it means that matching the call with the right function definition by the compiler. It takes place either at compile time or at runtime.</a:t>
            </a:r>
            <a:endParaRPr lang="zh-CN" altLang="zh-CN" sz="1400" dirty="0">
              <a:solidFill>
                <a:srgbClr val="00B050"/>
              </a:solidFill>
              <a:latin typeface="Fira Code Medium" panose="020B0809050000020004" charset="0"/>
              <a:ea typeface="Microsoft YaHei" panose="020B0503020204020204" pitchFamily="34" charset="-122"/>
              <a:cs typeface="Fira Code Medium" panose="020B0809050000020004" charset="0"/>
            </a:endParaRPr>
          </a:p>
        </p:txBody>
      </p:sp>
      <p:sp>
        <p:nvSpPr>
          <p:cNvPr id="12304" name="文本框 35"/>
          <p:cNvSpPr txBox="1"/>
          <p:nvPr/>
        </p:nvSpPr>
        <p:spPr>
          <a:xfrm>
            <a:off x="7411720" y="4612640"/>
            <a:ext cx="1701800" cy="306705"/>
          </a:xfrm>
          <a:prstGeom prst="rect">
            <a:avLst/>
          </a:prstGeom>
          <a:noFill/>
          <a:ln w="9525">
            <a:noFill/>
          </a:ln>
        </p:spPr>
        <p:txBody>
          <a:bodyPr wrap="square" anchor="t">
            <a:spAutoFit/>
          </a:bodyPr>
          <a:lstStyle/>
          <a:p>
            <a:r>
              <a:rPr lang="zh-CN" altLang="en-US"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ate Binding </a:t>
            </a:r>
            <a:endParaRPr lang="zh-CN" altLang="en-US"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12305" name="矩形 36"/>
          <p:cNvSpPr/>
          <p:nvPr/>
        </p:nvSpPr>
        <p:spPr>
          <a:xfrm>
            <a:off x="6827520" y="3126740"/>
            <a:ext cx="5003165" cy="1383665"/>
          </a:xfrm>
          <a:prstGeom prst="rect">
            <a:avLst/>
          </a:prstGeom>
          <a:noFill/>
          <a:ln w="9525">
            <a:noFill/>
          </a:ln>
        </p:spPr>
        <p:txBody>
          <a:bodyPr wrap="square" anchor="t">
            <a:spAutoFit/>
          </a:bodyPr>
          <a:lstStyle/>
          <a:p>
            <a:r>
              <a:rPr lang="zh-CN" altLang="zh-CN" sz="1400" b="1" dirty="0">
                <a:solidFill>
                  <a:srgbClr val="00B050"/>
                </a:solidFill>
                <a:latin typeface="Fira Code Medium" panose="020B0809050000020004" charset="0"/>
                <a:ea typeface="Microsoft YaHei" panose="020B0503020204020204" pitchFamily="34" charset="-122"/>
                <a:cs typeface="Fira Code Medium" panose="020B0809050000020004" charset="0"/>
              </a:rPr>
              <a:t>As the name indicates, compiler (or linker) directly associate an address to the function call. It replaces the call with a machine language instruction that tells the mainframe to leap to the address of the function.</a:t>
            </a:r>
            <a:endParaRPr lang="zh-CN" altLang="zh-CN" sz="1400" b="1" dirty="0">
              <a:solidFill>
                <a:srgbClr val="00B050"/>
              </a:solidFill>
              <a:latin typeface="Fira Code Medium" panose="020B0809050000020004" charset="0"/>
              <a:ea typeface="Microsoft YaHei" panose="020B0503020204020204" pitchFamily="34" charset="-122"/>
              <a:cs typeface="Fira Code Medium" panose="020B0809050000020004" charset="0"/>
            </a:endParaRPr>
          </a:p>
        </p:txBody>
      </p:sp>
      <p:sp>
        <p:nvSpPr>
          <p:cNvPr id="4" name="矩形 47"/>
          <p:cNvSpPr>
            <a:spLocks noChangeArrowheads="1"/>
          </p:cNvSpPr>
          <p:nvPr/>
        </p:nvSpPr>
        <p:spPr bwMode="auto">
          <a:xfrm>
            <a:off x="266700" y="181610"/>
            <a:ext cx="63277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3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Fira Code Medium" panose="020B0809050000020004" charset="0"/>
                <a:ea typeface="Microsoft YaHei" panose="020B0503020204020204" pitchFamily="34" charset="-122"/>
                <a:cs typeface="Fira Code Medium" panose="020B0809050000020004" charset="0"/>
                <a:sym typeface="+mn-ea"/>
              </a:rPr>
              <a:t>C++ Bindings</a:t>
            </a:r>
            <a:endParaRPr kumimoji="0" lang="en-GB" altLang="zh-CN" sz="3600" b="1" i="0" u="none" strike="noStrike" kern="1200" cap="none" spc="0" normalizeH="0" baseline="0" noProof="0" dirty="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5" name="Picture 4" descr="cpp-binding"/>
          <p:cNvPicPr>
            <a:picLocks noChangeAspect="1"/>
          </p:cNvPicPr>
          <p:nvPr/>
        </p:nvPicPr>
        <p:blipFill>
          <a:blip r:embed="rId1"/>
          <a:stretch>
            <a:fillRect/>
          </a:stretch>
        </p:blipFill>
        <p:spPr>
          <a:xfrm>
            <a:off x="222250" y="951865"/>
            <a:ext cx="6224270" cy="4507865"/>
          </a:xfrm>
          <a:prstGeom prst="rect">
            <a:avLst/>
          </a:prstGeom>
        </p:spPr>
      </p:pic>
      <p:pic>
        <p:nvPicPr>
          <p:cNvPr id="6" name="Picture 5" descr="e-icon-29"/>
          <p:cNvPicPr>
            <a:picLocks noChangeAspect="1"/>
          </p:cNvPicPr>
          <p:nvPr/>
        </p:nvPicPr>
        <p:blipFill>
          <a:blip r:embed="rId2"/>
          <a:stretch>
            <a:fillRect/>
          </a:stretch>
        </p:blipFill>
        <p:spPr>
          <a:xfrm>
            <a:off x="6827520" y="2473960"/>
            <a:ext cx="652780" cy="652780"/>
          </a:xfrm>
          <a:prstGeom prst="rect">
            <a:avLst/>
          </a:prstGeom>
        </p:spPr>
      </p:pic>
      <p:pic>
        <p:nvPicPr>
          <p:cNvPr id="8" name="Picture 7" descr="images"/>
          <p:cNvPicPr>
            <a:picLocks noChangeAspect="1"/>
          </p:cNvPicPr>
          <p:nvPr/>
        </p:nvPicPr>
        <p:blipFill>
          <a:blip r:embed="rId3"/>
          <a:stretch>
            <a:fillRect/>
          </a:stretch>
        </p:blipFill>
        <p:spPr>
          <a:xfrm>
            <a:off x="6827520" y="4408805"/>
            <a:ext cx="681990" cy="713740"/>
          </a:xfrm>
          <a:prstGeom prst="rect">
            <a:avLst/>
          </a:prstGeom>
        </p:spPr>
      </p:pic>
      <p:sp>
        <p:nvSpPr>
          <p:cNvPr id="9" name="Text Box 8"/>
          <p:cNvSpPr txBox="1"/>
          <p:nvPr/>
        </p:nvSpPr>
        <p:spPr>
          <a:xfrm>
            <a:off x="6827520" y="5122545"/>
            <a:ext cx="5130165" cy="1168400"/>
          </a:xfrm>
          <a:prstGeom prst="rect">
            <a:avLst/>
          </a:prstGeom>
          <a:noFill/>
        </p:spPr>
        <p:txBody>
          <a:bodyPr wrap="square" rtlCol="0" anchor="t">
            <a:spAutoFit/>
          </a:bodyPr>
          <a:p>
            <a:r>
              <a:rPr lang="en-US" sz="1400" b="1">
                <a:solidFill>
                  <a:srgbClr val="00B050"/>
                </a:solidFill>
                <a:latin typeface="Fira Code Medium" panose="020B0809050000020004" charset="0"/>
                <a:cs typeface="Fira Code Medium" panose="020B0809050000020004" charset="0"/>
              </a:rPr>
              <a:t>In this, the compiler adds code that identifies the kind of object at runtime then matches the call with the right function definition (Refer this for details). This can be achieved by declaring a virtual function.</a:t>
            </a:r>
            <a:endParaRPr lang="en-US" sz="1400" b="1">
              <a:solidFill>
                <a:srgbClr val="00B050"/>
              </a:solidFill>
              <a:latin typeface="Fira Code Medium" panose="020B0809050000020004" charset="0"/>
              <a:cs typeface="Fira Code Medium" panose="020B080905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7467600" y="5267325"/>
            <a:ext cx="1143000" cy="0"/>
          </a:xfrm>
          <a:prstGeom prst="line">
            <a:avLst/>
          </a:prstGeom>
          <a:noFill/>
          <a:ln w="12700">
            <a:solidFill>
              <a:srgbClr val="38874E"/>
            </a:solidFill>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8561388" y="5227638"/>
            <a:ext cx="98425" cy="98425"/>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7" name="直接连接符 6"/>
          <p:cNvCxnSpPr/>
          <p:nvPr/>
        </p:nvCxnSpPr>
        <p:spPr>
          <a:xfrm>
            <a:off x="8145463" y="3784600"/>
            <a:ext cx="415925" cy="0"/>
          </a:xfrm>
          <a:prstGeom prst="line">
            <a:avLst/>
          </a:prstGeom>
          <a:noFill/>
          <a:ln w="12700">
            <a:solidFill>
              <a:srgbClr val="DDAA19"/>
            </a:solidFill>
          </a:ln>
        </p:spPr>
        <p:style>
          <a:lnRef idx="2">
            <a:schemeClr val="accent1">
              <a:shade val="50000"/>
            </a:schemeClr>
          </a:lnRef>
          <a:fillRef idx="1">
            <a:schemeClr val="accent1"/>
          </a:fillRef>
          <a:effectRef idx="0">
            <a:schemeClr val="accent1"/>
          </a:effectRef>
          <a:fontRef idx="minor">
            <a:schemeClr val="lt1"/>
          </a:fontRef>
        </p:style>
      </p:cxnSp>
      <p:sp>
        <p:nvSpPr>
          <p:cNvPr id="8" name="椭圆 7"/>
          <p:cNvSpPr/>
          <p:nvPr/>
        </p:nvSpPr>
        <p:spPr>
          <a:xfrm>
            <a:off x="8561388" y="3732213"/>
            <a:ext cx="98425" cy="98425"/>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六边形 8"/>
          <p:cNvSpPr/>
          <p:nvPr/>
        </p:nvSpPr>
        <p:spPr>
          <a:xfrm>
            <a:off x="4419600" y="2298700"/>
            <a:ext cx="3470275" cy="2990850"/>
          </a:xfrm>
          <a:prstGeom prst="hexagon">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椭圆 12"/>
          <p:cNvSpPr/>
          <p:nvPr/>
        </p:nvSpPr>
        <p:spPr>
          <a:xfrm>
            <a:off x="6594475" y="1847850"/>
            <a:ext cx="881063" cy="88265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14" name="椭圆 13"/>
          <p:cNvSpPr/>
          <p:nvPr/>
        </p:nvSpPr>
        <p:spPr>
          <a:xfrm>
            <a:off x="6659563" y="1914525"/>
            <a:ext cx="749300" cy="749300"/>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16" name="椭圆 15"/>
          <p:cNvSpPr/>
          <p:nvPr/>
        </p:nvSpPr>
        <p:spPr>
          <a:xfrm>
            <a:off x="4727575" y="4759325"/>
            <a:ext cx="881063" cy="8810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17" name="椭圆 16"/>
          <p:cNvSpPr/>
          <p:nvPr/>
        </p:nvSpPr>
        <p:spPr>
          <a:xfrm>
            <a:off x="4792028" y="4830128"/>
            <a:ext cx="750888" cy="749300"/>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19" name="椭圆 18"/>
          <p:cNvSpPr/>
          <p:nvPr/>
        </p:nvSpPr>
        <p:spPr>
          <a:xfrm>
            <a:off x="4098925" y="3352800"/>
            <a:ext cx="881063" cy="8810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22" name="椭圆 21"/>
          <p:cNvSpPr/>
          <p:nvPr/>
        </p:nvSpPr>
        <p:spPr>
          <a:xfrm>
            <a:off x="4164013" y="3417888"/>
            <a:ext cx="750888" cy="750888"/>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24" name="椭圆 23"/>
          <p:cNvSpPr/>
          <p:nvPr/>
        </p:nvSpPr>
        <p:spPr>
          <a:xfrm>
            <a:off x="6651625" y="4759325"/>
            <a:ext cx="881063" cy="8810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25" name="椭圆 24"/>
          <p:cNvSpPr/>
          <p:nvPr/>
        </p:nvSpPr>
        <p:spPr>
          <a:xfrm>
            <a:off x="6716713" y="4824413"/>
            <a:ext cx="750888" cy="749300"/>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27" name="椭圆 26"/>
          <p:cNvSpPr/>
          <p:nvPr/>
        </p:nvSpPr>
        <p:spPr>
          <a:xfrm>
            <a:off x="4727575" y="1847850"/>
            <a:ext cx="881063" cy="88265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28" name="椭圆 27"/>
          <p:cNvSpPr/>
          <p:nvPr/>
        </p:nvSpPr>
        <p:spPr>
          <a:xfrm>
            <a:off x="4792663" y="1914525"/>
            <a:ext cx="750888" cy="749300"/>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30" name="椭圆 29"/>
          <p:cNvSpPr/>
          <p:nvPr/>
        </p:nvSpPr>
        <p:spPr>
          <a:xfrm>
            <a:off x="7310438" y="3352800"/>
            <a:ext cx="881063" cy="8810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31" name="椭圆 30"/>
          <p:cNvSpPr/>
          <p:nvPr/>
        </p:nvSpPr>
        <p:spPr>
          <a:xfrm>
            <a:off x="7375525" y="3417888"/>
            <a:ext cx="750888" cy="750888"/>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cxnSp>
        <p:nvCxnSpPr>
          <p:cNvPr id="33" name="直接连接符 32"/>
          <p:cNvCxnSpPr>
            <a:stCxn id="9" idx="3"/>
            <a:endCxn id="9" idx="1"/>
          </p:cNvCxnSpPr>
          <p:nvPr/>
        </p:nvCxnSpPr>
        <p:spPr>
          <a:xfrm flipV="1">
            <a:off x="7467600" y="2298700"/>
            <a:ext cx="1143000" cy="0"/>
          </a:xfrm>
          <a:prstGeom prst="line">
            <a:avLst/>
          </a:prstGeom>
          <a:noFill/>
          <a:ln w="12700">
            <a:solidFill>
              <a:srgbClr val="38874E"/>
            </a:solidFill>
          </a:ln>
        </p:spPr>
        <p:style>
          <a:lnRef idx="2">
            <a:schemeClr val="accent1">
              <a:shade val="50000"/>
            </a:schemeClr>
          </a:lnRef>
          <a:fillRef idx="1">
            <a:schemeClr val="accent1"/>
          </a:fillRef>
          <a:effectRef idx="0">
            <a:schemeClr val="accent1"/>
          </a:effectRef>
          <a:fontRef idx="minor">
            <a:schemeClr val="lt1"/>
          </a:fontRef>
        </p:style>
      </p:cxnSp>
      <p:sp>
        <p:nvSpPr>
          <p:cNvPr id="34" name="椭圆 33"/>
          <p:cNvSpPr/>
          <p:nvPr/>
        </p:nvSpPr>
        <p:spPr>
          <a:xfrm>
            <a:off x="8561388" y="2257425"/>
            <a:ext cx="98425" cy="98425"/>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35" name="直接连接符 34"/>
          <p:cNvCxnSpPr>
            <a:stCxn id="9" idx="3"/>
            <a:endCxn id="9" idx="1"/>
          </p:cNvCxnSpPr>
          <p:nvPr/>
        </p:nvCxnSpPr>
        <p:spPr>
          <a:xfrm flipH="1" flipV="1">
            <a:off x="3581400" y="5286375"/>
            <a:ext cx="1143000" cy="0"/>
          </a:xfrm>
          <a:prstGeom prst="line">
            <a:avLst/>
          </a:prstGeom>
          <a:noFill/>
          <a:ln w="12700">
            <a:solidFill>
              <a:srgbClr val="DDAA19"/>
            </a:solidFill>
          </a:ln>
        </p:spPr>
        <p:style>
          <a:lnRef idx="2">
            <a:schemeClr val="accent1">
              <a:shade val="50000"/>
            </a:schemeClr>
          </a:lnRef>
          <a:fillRef idx="1">
            <a:schemeClr val="accent1"/>
          </a:fillRef>
          <a:effectRef idx="0">
            <a:schemeClr val="accent1"/>
          </a:effectRef>
          <a:fontRef idx="minor">
            <a:schemeClr val="lt1"/>
          </a:fontRef>
        </p:style>
      </p:cxnSp>
      <p:sp>
        <p:nvSpPr>
          <p:cNvPr id="36" name="椭圆 35"/>
          <p:cNvSpPr/>
          <p:nvPr/>
        </p:nvSpPr>
        <p:spPr>
          <a:xfrm flipH="1">
            <a:off x="3532188" y="5246688"/>
            <a:ext cx="98425" cy="98425"/>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37" name="直接连接符 36"/>
          <p:cNvCxnSpPr>
            <a:stCxn id="9" idx="3"/>
            <a:endCxn id="9" idx="1"/>
          </p:cNvCxnSpPr>
          <p:nvPr/>
        </p:nvCxnSpPr>
        <p:spPr>
          <a:xfrm flipH="1">
            <a:off x="3636963" y="3794125"/>
            <a:ext cx="415925" cy="0"/>
          </a:xfrm>
          <a:prstGeom prst="line">
            <a:avLst/>
          </a:prstGeom>
          <a:noFill/>
          <a:ln w="12700">
            <a:solidFill>
              <a:srgbClr val="38874E"/>
            </a:solidFill>
          </a:ln>
        </p:spPr>
        <p:style>
          <a:lnRef idx="2">
            <a:schemeClr val="accent1">
              <a:shade val="50000"/>
            </a:schemeClr>
          </a:lnRef>
          <a:fillRef idx="1">
            <a:schemeClr val="accent1"/>
          </a:fillRef>
          <a:effectRef idx="0">
            <a:schemeClr val="accent1"/>
          </a:effectRef>
          <a:fontRef idx="minor">
            <a:schemeClr val="lt1"/>
          </a:fontRef>
        </p:style>
      </p:cxnSp>
      <p:sp>
        <p:nvSpPr>
          <p:cNvPr id="38" name="椭圆 37"/>
          <p:cNvSpPr/>
          <p:nvPr/>
        </p:nvSpPr>
        <p:spPr>
          <a:xfrm flipH="1">
            <a:off x="3536950" y="3741738"/>
            <a:ext cx="100013" cy="98425"/>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39" name="直接连接符 38"/>
          <p:cNvCxnSpPr>
            <a:stCxn id="9" idx="3"/>
            <a:endCxn id="9" idx="1"/>
          </p:cNvCxnSpPr>
          <p:nvPr/>
        </p:nvCxnSpPr>
        <p:spPr>
          <a:xfrm flipH="1" flipV="1">
            <a:off x="3581400" y="2317750"/>
            <a:ext cx="1143000" cy="0"/>
          </a:xfrm>
          <a:prstGeom prst="line">
            <a:avLst/>
          </a:prstGeom>
          <a:noFill/>
          <a:ln w="12700">
            <a:solidFill>
              <a:srgbClr val="DDAA19"/>
            </a:solidFill>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flipH="1">
            <a:off x="3532188" y="2278063"/>
            <a:ext cx="98425" cy="98425"/>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0517" name="组合 49"/>
          <p:cNvGrpSpPr/>
          <p:nvPr/>
        </p:nvGrpSpPr>
        <p:grpSpPr>
          <a:xfrm>
            <a:off x="8874125" y="1875155"/>
            <a:ext cx="3131820" cy="1080181"/>
            <a:chOff x="1814877" y="3338628"/>
            <a:chExt cx="2766958" cy="1080470"/>
          </a:xfrm>
        </p:grpSpPr>
        <p:sp>
          <p:nvSpPr>
            <p:cNvPr id="20518" name="TextBox 35"/>
            <p:cNvSpPr txBox="1"/>
            <p:nvPr/>
          </p:nvSpPr>
          <p:spPr>
            <a:xfrm>
              <a:off x="1815019" y="3681666"/>
              <a:ext cx="2766816" cy="737432"/>
            </a:xfrm>
            <a:prstGeom prst="rect">
              <a:avLst/>
            </a:prstGeom>
            <a:noFill/>
            <a:ln w="9525">
              <a:noFill/>
            </a:ln>
          </p:spPr>
          <p:txBody>
            <a:bodyPr anchor="t">
              <a:spAutoFit/>
            </a:bodyPr>
            <a:lstStyle/>
            <a:p>
              <a:pPr algn="just">
                <a:buFont typeface="Arial" panose="020B0604020202020204" pitchFamily="34" charset="0"/>
              </a:pPr>
              <a:r>
                <a:rPr lang="en-GB" altLang="en-US" sz="1400" dirty="0">
                  <a:latin typeface="Fira Code Medium" panose="020B0809050000020004" charset="0"/>
                  <a:cs typeface="Fira Code Medium" panose="020B0809050000020004" charset="0"/>
                </a:rPr>
                <a:t>P</a:t>
              </a:r>
              <a:r>
                <a:rPr lang="en-US" sz="1400" dirty="0">
                  <a:latin typeface="Fira Code Medium" panose="020B0809050000020004" charset="0"/>
                  <a:cs typeface="Fira Code Medium" panose="020B0809050000020004" charset="0"/>
                </a:rPr>
                <a:t>ath module includes methods to deal with file paths.</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19" name="文本框 51"/>
            <p:cNvSpPr txBox="1"/>
            <p:nvPr/>
          </p:nvSpPr>
          <p:spPr>
            <a:xfrm>
              <a:off x="1814877" y="3338628"/>
              <a:ext cx="1735421" cy="337275"/>
            </a:xfrm>
            <a:prstGeom prst="rect">
              <a:avLst/>
            </a:prstGeom>
            <a:noFill/>
            <a:ln w="9525">
              <a:noFill/>
            </a:ln>
          </p:spPr>
          <p:txBody>
            <a:bodyPr wrap="square" anchor="t">
              <a:spAutoFit/>
            </a:bodyPr>
            <a:lstStyle/>
            <a:p>
              <a:pPr algn="ctr">
                <a:buFont typeface="Arial" panose="020B0604020202020204" pitchFamily="34" charset="0"/>
              </a:pPr>
              <a:r>
                <a:rPr lang="en-US" altLang="zh-CN" sz="1600" b="1" dirty="0" smtClean="0">
                  <a:solidFill>
                    <a:srgbClr val="00B050"/>
                  </a:solidFill>
                  <a:latin typeface="Fira Code Medium" panose="020B0809050000020004" charset="0"/>
                  <a:ea typeface="Microsoft YaHei" panose="020B0503020204020204" pitchFamily="34" charset="-122"/>
                  <a:cs typeface="Fira Code Medium" panose="020B0809050000020004" charset="0"/>
                </a:rPr>
                <a:t>Path</a:t>
              </a:r>
              <a:endParaRPr lang="en-US" altLang="zh-CN" sz="1600" b="1" dirty="0" smtClean="0">
                <a:solidFill>
                  <a:srgbClr val="00B050"/>
                </a:solidFill>
                <a:latin typeface="Fira Code Medium" panose="020B0809050000020004" charset="0"/>
                <a:ea typeface="Microsoft YaHei" panose="020B0503020204020204" pitchFamily="34" charset="-122"/>
                <a:cs typeface="Fira Code Medium" panose="020B0809050000020004" charset="0"/>
              </a:endParaRPr>
            </a:p>
          </p:txBody>
        </p:sp>
      </p:grpSp>
      <p:grpSp>
        <p:nvGrpSpPr>
          <p:cNvPr id="20520" name="组合 52"/>
          <p:cNvGrpSpPr/>
          <p:nvPr/>
        </p:nvGrpSpPr>
        <p:grpSpPr>
          <a:xfrm>
            <a:off x="8874125" y="3329305"/>
            <a:ext cx="3131820" cy="1080181"/>
            <a:chOff x="1814877" y="3338628"/>
            <a:chExt cx="2766958" cy="1080470"/>
          </a:xfrm>
        </p:grpSpPr>
        <p:sp>
          <p:nvSpPr>
            <p:cNvPr id="20521" name="TextBox 35"/>
            <p:cNvSpPr txBox="1"/>
            <p:nvPr/>
          </p:nvSpPr>
          <p:spPr>
            <a:xfrm>
              <a:off x="1815019" y="3681666"/>
              <a:ext cx="2766816" cy="737432"/>
            </a:xfrm>
            <a:prstGeom prst="rect">
              <a:avLst/>
            </a:prstGeom>
            <a:noFill/>
            <a:ln w="9525">
              <a:noFill/>
            </a:ln>
          </p:spPr>
          <p:txBody>
            <a:bodyPr anchor="t">
              <a:spAutoFit/>
            </a:bodyPr>
            <a:lstStyle/>
            <a:p>
              <a:pPr algn="just">
                <a:buFont typeface="Arial" panose="020B0604020202020204" pitchFamily="34" charset="0"/>
              </a:pPr>
              <a:r>
                <a:rPr lang="en-GB" altLang="en-US" sz="1400" dirty="0">
                  <a:latin typeface="Fira Code Medium" panose="020B0809050000020004" charset="0"/>
                  <a:cs typeface="Fira Code Medium" panose="020B0809050000020004" charset="0"/>
                </a:rPr>
                <a:t>P</a:t>
              </a:r>
              <a:r>
                <a:rPr lang="en-US" sz="1400" dirty="0">
                  <a:latin typeface="Fira Code Medium" panose="020B0809050000020004" charset="0"/>
                  <a:cs typeface="Fira Code Medium" panose="020B0809050000020004" charset="0"/>
                </a:rPr>
                <a:t>ath module includes methods to deal with file paths.</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22" name="文本框 54"/>
            <p:cNvSpPr txBox="1"/>
            <p:nvPr/>
          </p:nvSpPr>
          <p:spPr>
            <a:xfrm>
              <a:off x="1814877" y="3338628"/>
              <a:ext cx="1735421" cy="337275"/>
            </a:xfrm>
            <a:prstGeom prst="rect">
              <a:avLst/>
            </a:prstGeom>
            <a:noFill/>
            <a:ln w="9525">
              <a:noFill/>
            </a:ln>
          </p:spPr>
          <p:txBody>
            <a:bodyPr wrap="square" anchor="t">
              <a:spAutoFit/>
            </a:bodyPr>
            <a:lstStyle/>
            <a:p>
              <a:pPr algn="ctr">
                <a:buFont typeface="Arial" panose="020B0604020202020204" pitchFamily="34" charset="0"/>
              </a:pPr>
              <a:r>
                <a:rPr lang="en-GB" altLang="en-US" sz="1600" b="1" dirty="0" smtClean="0">
                  <a:solidFill>
                    <a:srgbClr val="00B050"/>
                  </a:solidFill>
                  <a:latin typeface="Fira Code Medium" panose="020B0809050000020004" charset="0"/>
                  <a:ea typeface="Microsoft YaHei" panose="020B0503020204020204" pitchFamily="34" charset="-122"/>
                  <a:cs typeface="Fira Code Medium" panose="020B0809050000020004" charset="0"/>
                </a:rPr>
                <a:t>F</a:t>
              </a:r>
              <a:r>
                <a:rPr lang="en-US" altLang="zh-CN" sz="1600" b="1" dirty="0" smtClean="0">
                  <a:solidFill>
                    <a:srgbClr val="00B050"/>
                  </a:solidFill>
                  <a:latin typeface="Fira Code Medium" panose="020B0809050000020004" charset="0"/>
                  <a:ea typeface="Microsoft YaHei" panose="020B0503020204020204" pitchFamily="34" charset="-122"/>
                  <a:cs typeface="Fira Code Medium" panose="020B0809050000020004" charset="0"/>
                </a:rPr>
                <a:t>s</a:t>
              </a:r>
              <a:endParaRPr lang="en-US" altLang="zh-CN" sz="1600" b="1" dirty="0" smtClean="0">
                <a:solidFill>
                  <a:srgbClr val="00B050"/>
                </a:solidFill>
                <a:latin typeface="Fira Code Medium" panose="020B0809050000020004" charset="0"/>
                <a:ea typeface="Microsoft YaHei" panose="020B0503020204020204" pitchFamily="34" charset="-122"/>
                <a:cs typeface="Fira Code Medium" panose="020B0809050000020004" charset="0"/>
              </a:endParaRPr>
            </a:p>
          </p:txBody>
        </p:sp>
      </p:grpSp>
      <p:grpSp>
        <p:nvGrpSpPr>
          <p:cNvPr id="20523" name="组合 55"/>
          <p:cNvGrpSpPr/>
          <p:nvPr/>
        </p:nvGrpSpPr>
        <p:grpSpPr>
          <a:xfrm>
            <a:off x="8874125" y="4810125"/>
            <a:ext cx="3131185" cy="1080181"/>
            <a:chOff x="1814877" y="3338628"/>
            <a:chExt cx="2766958" cy="1080470"/>
          </a:xfrm>
        </p:grpSpPr>
        <p:sp>
          <p:nvSpPr>
            <p:cNvPr id="20524" name="TextBox 35"/>
            <p:cNvSpPr txBox="1"/>
            <p:nvPr/>
          </p:nvSpPr>
          <p:spPr>
            <a:xfrm>
              <a:off x="1815019" y="3681666"/>
              <a:ext cx="2766816" cy="737432"/>
            </a:xfrm>
            <a:prstGeom prst="rect">
              <a:avLst/>
            </a:prstGeom>
            <a:noFill/>
            <a:ln w="9525">
              <a:noFill/>
            </a:ln>
          </p:spPr>
          <p:txBody>
            <a:bodyPr anchor="t">
              <a:spAutoFit/>
            </a:bodyPr>
            <a:lstStyle/>
            <a:p>
              <a:pPr algn="just">
                <a:buFont typeface="Arial" panose="020B0604020202020204" pitchFamily="34" charset="0"/>
              </a:pPr>
              <a:r>
                <a:rPr lang="en-GB" altLang="en-US" sz="1400" dirty="0" err="1">
                  <a:latin typeface="Fira Code Medium" panose="020B0809050000020004" charset="0"/>
                  <a:cs typeface="Fira Code Medium" panose="020B0809050000020004" charset="0"/>
                </a:rPr>
                <a:t>U</a:t>
              </a:r>
              <a:r>
                <a:rPr lang="en-US" sz="1400" dirty="0" err="1">
                  <a:latin typeface="Fira Code Medium" panose="020B0809050000020004" charset="0"/>
                  <a:cs typeface="Fira Code Medium" panose="020B0809050000020004" charset="0"/>
                </a:rPr>
                <a:t>til</a:t>
              </a:r>
              <a:r>
                <a:rPr lang="en-US" sz="1400" dirty="0">
                  <a:latin typeface="Fira Code Medium" panose="020B0809050000020004" charset="0"/>
                  <a:cs typeface="Fira Code Medium" panose="020B0809050000020004" charset="0"/>
                </a:rPr>
                <a:t> module includes utility functions useful for programmers.</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25" name="文本框 57"/>
            <p:cNvSpPr txBox="1"/>
            <p:nvPr/>
          </p:nvSpPr>
          <p:spPr>
            <a:xfrm>
              <a:off x="1814877" y="3338628"/>
              <a:ext cx="1735421" cy="337275"/>
            </a:xfrm>
            <a:prstGeom prst="rect">
              <a:avLst/>
            </a:prstGeom>
            <a:noFill/>
            <a:ln w="9525">
              <a:noFill/>
            </a:ln>
          </p:spPr>
          <p:txBody>
            <a:bodyPr wrap="square" anchor="t">
              <a:spAutoFit/>
            </a:bodyPr>
            <a:lstStyle/>
            <a:p>
              <a:pPr algn="ctr">
                <a:buFont typeface="Arial" panose="020B0604020202020204" pitchFamily="34" charset="0"/>
              </a:pPr>
              <a:r>
                <a:rPr lang="en-GB" altLang="en-US" sz="1600" b="1" dirty="0" err="1" smtClean="0">
                  <a:solidFill>
                    <a:srgbClr val="00B050"/>
                  </a:solidFill>
                  <a:latin typeface="Fira Code Medium" panose="020B0809050000020004" charset="0"/>
                  <a:ea typeface="Microsoft YaHei" panose="020B0503020204020204" pitchFamily="34" charset="-122"/>
                  <a:cs typeface="Fira Code Medium" panose="020B0809050000020004" charset="0"/>
                </a:rPr>
                <a:t>U</a:t>
              </a:r>
              <a:r>
                <a:rPr lang="en-US" altLang="zh-CN" sz="1600" b="1" dirty="0" err="1" smtClean="0">
                  <a:solidFill>
                    <a:srgbClr val="00B050"/>
                  </a:solidFill>
                  <a:latin typeface="Fira Code Medium" panose="020B0809050000020004" charset="0"/>
                  <a:ea typeface="Microsoft YaHei" panose="020B0503020204020204" pitchFamily="34" charset="-122"/>
                  <a:cs typeface="Fira Code Medium" panose="020B0809050000020004" charset="0"/>
                </a:rPr>
                <a:t>til</a:t>
              </a:r>
              <a:endParaRPr lang="en-US" altLang="zh-CN" sz="1600" b="1" dirty="0" err="1" smtClean="0">
                <a:solidFill>
                  <a:srgbClr val="00B050"/>
                </a:solidFill>
                <a:latin typeface="Fira Code Medium" panose="020B0809050000020004" charset="0"/>
                <a:ea typeface="Microsoft YaHei" panose="020B0503020204020204" pitchFamily="34" charset="-122"/>
                <a:cs typeface="Fira Code Medium" panose="020B0809050000020004" charset="0"/>
              </a:endParaRPr>
            </a:p>
          </p:txBody>
        </p:sp>
      </p:grpSp>
      <p:grpSp>
        <p:nvGrpSpPr>
          <p:cNvPr id="20526" name="组合 58"/>
          <p:cNvGrpSpPr/>
          <p:nvPr/>
        </p:nvGrpSpPr>
        <p:grpSpPr>
          <a:xfrm>
            <a:off x="123825" y="1871980"/>
            <a:ext cx="3530600" cy="1075545"/>
            <a:chOff x="1815019" y="3343112"/>
            <a:chExt cx="2944563" cy="1076320"/>
          </a:xfrm>
        </p:grpSpPr>
        <p:sp>
          <p:nvSpPr>
            <p:cNvPr id="20527" name="TextBox 35"/>
            <p:cNvSpPr txBox="1"/>
            <p:nvPr/>
          </p:nvSpPr>
          <p:spPr>
            <a:xfrm>
              <a:off x="1815019" y="3681666"/>
              <a:ext cx="2766816" cy="737766"/>
            </a:xfrm>
            <a:prstGeom prst="rect">
              <a:avLst/>
            </a:prstGeom>
            <a:noFill/>
            <a:ln w="9525">
              <a:noFill/>
            </a:ln>
          </p:spPr>
          <p:txBody>
            <a:bodyPr anchor="t">
              <a:spAutoFit/>
            </a:bodyPr>
            <a:lstStyle/>
            <a:p>
              <a:pPr algn="just">
                <a:buFont typeface="Arial" panose="020B0604020202020204" pitchFamily="34" charset="0"/>
              </a:pPr>
              <a:r>
                <a:rPr lang="en-GB" altLang="en-US" sz="1400" dirty="0">
                  <a:latin typeface="Fira Code Medium" panose="020B0809050000020004" charset="0"/>
                  <a:cs typeface="Fira Code Medium" panose="020B0809050000020004" charset="0"/>
                </a:rPr>
                <a:t>H</a:t>
              </a:r>
              <a:r>
                <a:rPr lang="en-US" sz="1400" dirty="0">
                  <a:latin typeface="Fira Code Medium" panose="020B0809050000020004" charset="0"/>
                  <a:cs typeface="Fira Code Medium" panose="020B0809050000020004" charset="0"/>
                </a:rPr>
                <a:t>ttp module includes classes, methods and events to create Node.js http server</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28" name="文本框 60"/>
            <p:cNvSpPr txBox="1"/>
            <p:nvPr/>
          </p:nvSpPr>
          <p:spPr>
            <a:xfrm>
              <a:off x="3011764" y="3343112"/>
              <a:ext cx="1747818" cy="337428"/>
            </a:xfrm>
            <a:prstGeom prst="rect">
              <a:avLst/>
            </a:prstGeom>
            <a:noFill/>
            <a:ln w="9525">
              <a:noFill/>
            </a:ln>
          </p:spPr>
          <p:txBody>
            <a:bodyPr wrap="square" anchor="t">
              <a:spAutoFit/>
            </a:bodyPr>
            <a:lstStyle/>
            <a:p>
              <a:pPr algn="ctr">
                <a:buFont typeface="Arial" panose="020B0604020202020204" pitchFamily="34" charset="0"/>
              </a:pPr>
              <a:r>
                <a:rPr lang="en-US" altLang="zh-CN" sz="1600" b="1" dirty="0" smtClean="0">
                  <a:solidFill>
                    <a:srgbClr val="00B050"/>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Http</a:t>
              </a:r>
              <a:endParaRPr lang="en-US" altLang="zh-CN" sz="1600" b="1" dirty="0" smtClean="0">
                <a:solidFill>
                  <a:srgbClr val="00B050"/>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grpSp>
      <p:grpSp>
        <p:nvGrpSpPr>
          <p:cNvPr id="20529" name="组合 61"/>
          <p:cNvGrpSpPr/>
          <p:nvPr/>
        </p:nvGrpSpPr>
        <p:grpSpPr>
          <a:xfrm>
            <a:off x="123825" y="3324225"/>
            <a:ext cx="3484880" cy="1075556"/>
            <a:chOff x="1815019" y="3343112"/>
            <a:chExt cx="2944245" cy="1076296"/>
          </a:xfrm>
        </p:grpSpPr>
        <p:sp>
          <p:nvSpPr>
            <p:cNvPr id="20530" name="TextBox 35"/>
            <p:cNvSpPr txBox="1"/>
            <p:nvPr/>
          </p:nvSpPr>
          <p:spPr>
            <a:xfrm>
              <a:off x="1815019" y="3681666"/>
              <a:ext cx="2766816" cy="737742"/>
            </a:xfrm>
            <a:prstGeom prst="rect">
              <a:avLst/>
            </a:prstGeom>
            <a:noFill/>
            <a:ln w="9525">
              <a:noFill/>
            </a:ln>
          </p:spPr>
          <p:txBody>
            <a:bodyPr anchor="t">
              <a:spAutoFit/>
            </a:bodyPr>
            <a:lstStyle/>
            <a:p>
              <a:pPr algn="just">
                <a:buFont typeface="Arial" panose="020B0604020202020204" pitchFamily="34" charset="0"/>
              </a:pPr>
              <a:r>
                <a:rPr lang="en-US" sz="1400" dirty="0" err="1">
                  <a:latin typeface="Fira Code Medium" panose="020B0809050000020004" charset="0"/>
                  <a:cs typeface="Fira Code Medium" panose="020B0809050000020004" charset="0"/>
                </a:rPr>
                <a:t>url</a:t>
              </a:r>
              <a:r>
                <a:rPr lang="en-US" sz="1400" dirty="0">
                  <a:latin typeface="Fira Code Medium" panose="020B0809050000020004" charset="0"/>
                  <a:cs typeface="Fira Code Medium" panose="020B0809050000020004" charset="0"/>
                </a:rPr>
                <a:t> module includes methods for URL resolution and parsing.</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31" name="文本框 63"/>
            <p:cNvSpPr txBox="1"/>
            <p:nvPr/>
          </p:nvSpPr>
          <p:spPr>
            <a:xfrm>
              <a:off x="3057509" y="3343112"/>
              <a:ext cx="1701755" cy="337417"/>
            </a:xfrm>
            <a:prstGeom prst="rect">
              <a:avLst/>
            </a:prstGeom>
            <a:noFill/>
            <a:ln w="9525">
              <a:noFill/>
            </a:ln>
          </p:spPr>
          <p:txBody>
            <a:bodyPr wrap="square" anchor="t">
              <a:spAutoFit/>
            </a:bodyPr>
            <a:lstStyle/>
            <a:p>
              <a:pPr algn="ctr">
                <a:buFont typeface="Arial" panose="020B0604020202020204" pitchFamily="34" charset="0"/>
              </a:pPr>
              <a:r>
                <a:rPr lang="en-US" altLang="zh-CN" sz="1600" b="1" dirty="0" err="1" smtClean="0">
                  <a:solidFill>
                    <a:srgbClr val="00B05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Url</a:t>
              </a:r>
              <a:endParaRPr lang="en-US" altLang="zh-CN" sz="1600" b="1" dirty="0" err="1" smtClean="0">
                <a:solidFill>
                  <a:srgbClr val="00B05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grpSp>
      <p:grpSp>
        <p:nvGrpSpPr>
          <p:cNvPr id="20532" name="组合 64"/>
          <p:cNvGrpSpPr/>
          <p:nvPr/>
        </p:nvGrpSpPr>
        <p:grpSpPr>
          <a:xfrm>
            <a:off x="123825" y="4810125"/>
            <a:ext cx="3456305" cy="1076836"/>
            <a:chOff x="1815019" y="3343112"/>
            <a:chExt cx="2944562" cy="1073518"/>
          </a:xfrm>
        </p:grpSpPr>
        <p:sp>
          <p:nvSpPr>
            <p:cNvPr id="20533" name="TextBox 35"/>
            <p:cNvSpPr txBox="1"/>
            <p:nvPr/>
          </p:nvSpPr>
          <p:spPr>
            <a:xfrm>
              <a:off x="1815019" y="3681666"/>
              <a:ext cx="2766816" cy="734964"/>
            </a:xfrm>
            <a:prstGeom prst="rect">
              <a:avLst/>
            </a:prstGeom>
            <a:noFill/>
            <a:ln w="9525">
              <a:noFill/>
            </a:ln>
          </p:spPr>
          <p:txBody>
            <a:bodyPr anchor="t">
              <a:spAutoFit/>
            </a:bodyPr>
            <a:lstStyle/>
            <a:p>
              <a:pPr algn="just">
                <a:buFont typeface="Arial" panose="020B0604020202020204" pitchFamily="34" charset="0"/>
              </a:pPr>
              <a:r>
                <a:rPr lang="en-US" sz="1400" dirty="0" err="1">
                  <a:latin typeface="Fira Code Medium" panose="020B0809050000020004" charset="0"/>
                  <a:cs typeface="Fira Code Medium" panose="020B0809050000020004" charset="0"/>
                </a:rPr>
                <a:t>Q</a:t>
              </a:r>
              <a:r>
                <a:rPr lang="en-US" sz="1400" dirty="0" err="1" smtClean="0">
                  <a:latin typeface="Fira Code Medium" panose="020B0809050000020004" charset="0"/>
                  <a:cs typeface="Fira Code Medium" panose="020B0809050000020004" charset="0"/>
                </a:rPr>
                <a:t>uerystring</a:t>
              </a:r>
              <a:r>
                <a:rPr lang="en-US" sz="1400" dirty="0" smtClean="0">
                  <a:latin typeface="Fira Code Medium" panose="020B0809050000020004" charset="0"/>
                  <a:cs typeface="Fira Code Medium" panose="020B0809050000020004" charset="0"/>
                </a:rPr>
                <a:t> </a:t>
              </a:r>
              <a:r>
                <a:rPr lang="en-US" sz="1400" dirty="0">
                  <a:latin typeface="Fira Code Medium" panose="020B0809050000020004" charset="0"/>
                  <a:cs typeface="Fira Code Medium" panose="020B0809050000020004" charset="0"/>
                </a:rPr>
                <a:t>module includes methods to deal with query string.</a:t>
              </a:r>
              <a:endParaRPr lang="zh-CN" altLang="zh-CN" sz="1400" dirty="0">
                <a:latin typeface="Fira Code Medium" panose="020B0809050000020004" charset="0"/>
                <a:ea typeface="Microsoft YaHei" panose="020B0503020204020204" pitchFamily="34" charset="-122"/>
                <a:cs typeface="Fira Code Medium" panose="020B0809050000020004" charset="0"/>
              </a:endParaRPr>
            </a:p>
          </p:txBody>
        </p:sp>
        <p:sp>
          <p:nvSpPr>
            <p:cNvPr id="20534" name="文本框 66"/>
            <p:cNvSpPr txBox="1"/>
            <p:nvPr/>
          </p:nvSpPr>
          <p:spPr>
            <a:xfrm>
              <a:off x="3001605" y="3343112"/>
              <a:ext cx="1757976" cy="336146"/>
            </a:xfrm>
            <a:prstGeom prst="rect">
              <a:avLst/>
            </a:prstGeom>
            <a:noFill/>
            <a:ln w="9525">
              <a:noFill/>
            </a:ln>
          </p:spPr>
          <p:txBody>
            <a:bodyPr wrap="square" anchor="t">
              <a:spAutoFit/>
            </a:bodyPr>
            <a:lstStyle/>
            <a:p>
              <a:pPr algn="ctr">
                <a:buFont typeface="Arial" panose="020B0604020202020204" pitchFamily="34" charset="0"/>
              </a:pPr>
              <a:r>
                <a:rPr lang="en-US" sz="1600" b="1" dirty="0" err="1">
                  <a:solidFill>
                    <a:srgbClr val="00B050"/>
                  </a:solidFill>
                  <a:latin typeface="Fira Code" panose="020B0809050000020004" pitchFamily="49" charset="0"/>
                  <a:ea typeface="Fira Code" panose="020B0809050000020004" pitchFamily="49" charset="0"/>
                </a:rPr>
                <a:t>Q</a:t>
              </a:r>
              <a:r>
                <a:rPr lang="en-US" sz="1600" b="1" dirty="0" err="1" smtClean="0">
                  <a:solidFill>
                    <a:srgbClr val="00B050"/>
                  </a:solidFill>
                  <a:latin typeface="Fira Code" panose="020B0809050000020004" pitchFamily="49" charset="0"/>
                  <a:ea typeface="Fira Code" panose="020B0809050000020004" pitchFamily="49" charset="0"/>
                </a:rPr>
                <a:t>uerystring</a:t>
              </a:r>
              <a:endParaRPr lang="en-US" altLang="en-US" sz="1600" b="1" dirty="0" err="1" smtClean="0">
                <a:solidFill>
                  <a:srgbClr val="00B050"/>
                </a:solidFill>
                <a:latin typeface="Fira Code" panose="020B0809050000020004" pitchFamily="49" charset="0"/>
                <a:ea typeface="Fira Code" panose="020B0809050000020004" pitchFamily="49" charset="0"/>
              </a:endParaRPr>
            </a:p>
          </p:txBody>
        </p:sp>
      </p:grpSp>
      <p:sp>
        <p:nvSpPr>
          <p:cNvPr id="2" name="矩形 47"/>
          <p:cNvSpPr>
            <a:spLocks noChangeArrowheads="1"/>
          </p:cNvSpPr>
          <p:nvPr/>
        </p:nvSpPr>
        <p:spPr bwMode="auto">
          <a:xfrm>
            <a:off x="31750" y="22860"/>
            <a:ext cx="63277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5600000"/>
              </a:lightRig>
            </a:scene3d>
            <a:sp3d extrusionH="57150" prstMaterial="softEdge">
              <a:bevelT w="25400" h="38100"/>
            </a:sp3d>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3600"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sym typeface="+mn-ea"/>
              </a:rPr>
              <a:t>Core Modules</a:t>
            </a:r>
            <a:endParaRPr kumimoji="0" lang="en-GB" altLang="zh-CN" sz="3600" b="1" i="0" u="none" strike="noStrike" kern="1200" cap="none" spc="0" normalizeH="0" baseline="0" noProof="0" dirty="0">
              <a:solidFill>
                <a:schemeClr val="accent4"/>
              </a:solidFill>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3" name="Rectangle 2"/>
          <p:cNvSpPr/>
          <p:nvPr/>
        </p:nvSpPr>
        <p:spPr>
          <a:xfrm>
            <a:off x="122555" y="6163310"/>
            <a:ext cx="11882755" cy="645160"/>
          </a:xfrm>
          <a:prstGeom prst="rect">
            <a:avLst/>
          </a:prstGeom>
        </p:spPr>
        <p:txBody>
          <a:bodyPr wrap="square">
            <a:spAutoFit/>
          </a:bodyPr>
          <a:lstStyle/>
          <a:p>
            <a:pPr algn="ctr"/>
            <a:r>
              <a:rPr lang="en-US" sz="1200" dirty="0">
                <a:solidFill>
                  <a:srgbClr val="181717"/>
                </a:solidFill>
                <a:latin typeface="Fira Code Medium" panose="020B0809050000020004" charset="0"/>
                <a:cs typeface="Fira Code Medium" panose="020B0809050000020004" charset="0"/>
              </a:rPr>
              <a:t>Also, each module can be placed in a separate .</a:t>
            </a:r>
            <a:r>
              <a:rPr lang="en-US" sz="1200" dirty="0" err="1">
                <a:solidFill>
                  <a:srgbClr val="181717"/>
                </a:solidFill>
                <a:latin typeface="Fira Code Medium" panose="020B0809050000020004" charset="0"/>
                <a:cs typeface="Fira Code Medium" panose="020B0809050000020004" charset="0"/>
              </a:rPr>
              <a:t>js</a:t>
            </a:r>
            <a:r>
              <a:rPr lang="en-US" sz="1200" dirty="0">
                <a:solidFill>
                  <a:srgbClr val="181717"/>
                </a:solidFill>
                <a:latin typeface="Fira Code Medium" panose="020B0809050000020004" charset="0"/>
                <a:cs typeface="Fira Code Medium" panose="020B0809050000020004" charset="0"/>
              </a:rPr>
              <a:t> file under a separate folder.</a:t>
            </a:r>
            <a:endParaRPr lang="en-US" sz="1200" dirty="0">
              <a:solidFill>
                <a:srgbClr val="181717"/>
              </a:solidFill>
              <a:latin typeface="Fira Code Medium" panose="020B0809050000020004" charset="0"/>
              <a:cs typeface="Fira Code Medium" panose="020B0809050000020004" charset="0"/>
            </a:endParaRPr>
          </a:p>
          <a:p>
            <a:pPr algn="ctr"/>
            <a:r>
              <a:rPr lang="en-US" sz="1200" dirty="0">
                <a:solidFill>
                  <a:srgbClr val="181717"/>
                </a:solidFill>
                <a:latin typeface="Fira Code Medium" panose="020B0809050000020004" charset="0"/>
                <a:cs typeface="Fira Code Medium" panose="020B0809050000020004" charset="0"/>
              </a:rPr>
              <a:t>Node.js implements </a:t>
            </a:r>
            <a:r>
              <a:rPr lang="en-GB" altLang="en-US" sz="1200" dirty="0">
                <a:solidFill>
                  <a:schemeClr val="tx1"/>
                </a:solidFill>
                <a:latin typeface="Fira Code Medium" panose="020B0809050000020004" charset="0"/>
                <a:cs typeface="Fira Code Medium" panose="020B0809050000020004" charset="0"/>
              </a:rPr>
              <a:t>CommonJS modules standard</a:t>
            </a:r>
            <a:r>
              <a:rPr lang="en-US" sz="1200" dirty="0">
                <a:solidFill>
                  <a:srgbClr val="181717"/>
                </a:solidFill>
                <a:latin typeface="Fira Code Medium" panose="020B0809050000020004" charset="0"/>
                <a:cs typeface="Fira Code Medium" panose="020B0809050000020004" charset="0"/>
              </a:rPr>
              <a:t>. </a:t>
            </a:r>
            <a:r>
              <a:rPr lang="en-US" sz="1200" dirty="0" err="1">
                <a:solidFill>
                  <a:srgbClr val="181717"/>
                </a:solidFill>
                <a:latin typeface="Fira Code Medium" panose="020B0809050000020004" charset="0"/>
                <a:cs typeface="Fira Code Medium" panose="020B0809050000020004" charset="0"/>
              </a:rPr>
              <a:t>CommonJS</a:t>
            </a:r>
            <a:r>
              <a:rPr lang="en-US" sz="1200" dirty="0">
                <a:solidFill>
                  <a:srgbClr val="181717"/>
                </a:solidFill>
                <a:latin typeface="Fira Code Medium" panose="020B0809050000020004" charset="0"/>
                <a:cs typeface="Fira Code Medium" panose="020B0809050000020004" charset="0"/>
              </a:rPr>
              <a:t> is a group of volunteers who define JavaScript standards for web server, desktop, and console application.</a:t>
            </a:r>
            <a:endParaRPr lang="en-US" sz="1200" dirty="0">
              <a:solidFill>
                <a:srgbClr val="181717"/>
              </a:solidFill>
              <a:latin typeface="Fira Code Medium" panose="020B0809050000020004" charset="0"/>
              <a:cs typeface="Fira Code Medium" panose="020B0809050000020004" charset="0"/>
            </a:endParaRPr>
          </a:p>
        </p:txBody>
      </p:sp>
      <p:sp>
        <p:nvSpPr>
          <p:cNvPr id="4" name="Text Box 3"/>
          <p:cNvSpPr txBox="1"/>
          <p:nvPr/>
        </p:nvSpPr>
        <p:spPr>
          <a:xfrm>
            <a:off x="123825" y="929640"/>
            <a:ext cx="11881485" cy="645160"/>
          </a:xfrm>
          <a:prstGeom prst="rect">
            <a:avLst/>
          </a:prstGeom>
          <a:noFill/>
        </p:spPr>
        <p:txBody>
          <a:bodyPr wrap="square" rtlCol="0" anchor="t">
            <a:spAutoFit/>
          </a:bodyPr>
          <a:p>
            <a:pPr algn="ctr"/>
            <a:r>
              <a:rPr lang="en-US" sz="1200" dirty="0">
                <a:solidFill>
                  <a:srgbClr val="181717"/>
                </a:solidFill>
                <a:latin typeface="Fira Code Medium" panose="020B0809050000020004" charset="0"/>
                <a:cs typeface="Fira Code Medium" panose="020B0809050000020004" charset="0"/>
                <a:sym typeface="+mn-ea"/>
              </a:rPr>
              <a:t>Module in Node.js is a simple or complex functionality organized in single or multiple JavaScript files which can be reused throughout the Node.js application.</a:t>
            </a:r>
            <a:endParaRPr lang="en-US" sz="1200" dirty="0">
              <a:solidFill>
                <a:srgbClr val="181717"/>
              </a:solidFill>
              <a:latin typeface="Fira Code Medium" panose="020B0809050000020004" charset="0"/>
              <a:cs typeface="Fira Code Medium" panose="020B0809050000020004" charset="0"/>
            </a:endParaRPr>
          </a:p>
          <a:p>
            <a:pPr algn="ctr"/>
            <a:r>
              <a:rPr lang="en-US" sz="1200" dirty="0">
                <a:solidFill>
                  <a:srgbClr val="181717"/>
                </a:solidFill>
                <a:latin typeface="Fira Code Medium" panose="020B0809050000020004" charset="0"/>
                <a:cs typeface="Fira Code Medium" panose="020B0809050000020004" charset="0"/>
                <a:sym typeface="+mn-ea"/>
              </a:rPr>
              <a:t>Each module in Node.js has its own context, so it cannot interfere with other modules or pollute global scope</a:t>
            </a:r>
            <a:r>
              <a:rPr lang="en-GB" altLang="en-US" sz="1200" dirty="0">
                <a:solidFill>
                  <a:srgbClr val="181717"/>
                </a:solidFill>
                <a:latin typeface="Fira Code Medium" panose="020B0809050000020004" charset="0"/>
                <a:cs typeface="Fira Code Medium" panose="020B0809050000020004" charset="0"/>
                <a:sym typeface="+mn-ea"/>
              </a:rPr>
              <a:t>.</a:t>
            </a:r>
            <a:endParaRPr lang="en-GB" altLang="en-US" sz="1200" dirty="0">
              <a:solidFill>
                <a:srgbClr val="181717"/>
              </a:solidFill>
              <a:latin typeface="Fira Code Medium" panose="020B0809050000020004" charset="0"/>
              <a:cs typeface="Fira Code Medium" panose="020B0809050000020004" charset="0"/>
              <a:sym typeface="+mn-ea"/>
            </a:endParaRPr>
          </a:p>
        </p:txBody>
      </p:sp>
      <p:pic>
        <p:nvPicPr>
          <p:cNvPr id="23" name="Picture 22" descr="FS_Icon_-_Transparent"/>
          <p:cNvPicPr>
            <a:picLocks noChangeAspect="1"/>
          </p:cNvPicPr>
          <p:nvPr/>
        </p:nvPicPr>
        <p:blipFill>
          <a:blip r:embed="rId1"/>
          <a:stretch>
            <a:fillRect/>
          </a:stretch>
        </p:blipFill>
        <p:spPr>
          <a:xfrm>
            <a:off x="7345045" y="3514725"/>
            <a:ext cx="812800" cy="559435"/>
          </a:xfrm>
          <a:prstGeom prst="rect">
            <a:avLst/>
          </a:prstGeom>
        </p:spPr>
      </p:pic>
      <p:pic>
        <p:nvPicPr>
          <p:cNvPr id="71" name="Picture 70" descr="96643"/>
          <p:cNvPicPr>
            <a:picLocks noChangeAspect="1"/>
          </p:cNvPicPr>
          <p:nvPr/>
        </p:nvPicPr>
        <p:blipFill>
          <a:blip r:embed="rId2"/>
          <a:stretch>
            <a:fillRect/>
          </a:stretch>
        </p:blipFill>
        <p:spPr>
          <a:xfrm>
            <a:off x="6823710" y="2106930"/>
            <a:ext cx="421640" cy="421640"/>
          </a:xfrm>
          <a:prstGeom prst="rect">
            <a:avLst/>
          </a:prstGeom>
        </p:spPr>
      </p:pic>
      <p:pic>
        <p:nvPicPr>
          <p:cNvPr id="72" name="Picture 71" descr="http_765972"/>
          <p:cNvPicPr>
            <a:picLocks noChangeAspect="1"/>
          </p:cNvPicPr>
          <p:nvPr/>
        </p:nvPicPr>
        <p:blipFill>
          <a:blip r:embed="rId3"/>
          <a:stretch>
            <a:fillRect/>
          </a:stretch>
        </p:blipFill>
        <p:spPr>
          <a:xfrm>
            <a:off x="4859020" y="1979930"/>
            <a:ext cx="617855" cy="617855"/>
          </a:xfrm>
          <a:prstGeom prst="rect">
            <a:avLst/>
          </a:prstGeom>
        </p:spPr>
      </p:pic>
      <p:pic>
        <p:nvPicPr>
          <p:cNvPr id="73" name="Picture 72" descr="img_110725"/>
          <p:cNvPicPr>
            <a:picLocks noChangeAspect="1"/>
          </p:cNvPicPr>
          <p:nvPr/>
        </p:nvPicPr>
        <p:blipFill>
          <a:blip r:embed="rId4"/>
          <a:stretch>
            <a:fillRect/>
          </a:stretch>
        </p:blipFill>
        <p:spPr>
          <a:xfrm>
            <a:off x="4258310" y="3672205"/>
            <a:ext cx="534670" cy="306705"/>
          </a:xfrm>
          <a:prstGeom prst="rect">
            <a:avLst/>
          </a:prstGeom>
        </p:spPr>
      </p:pic>
      <p:pic>
        <p:nvPicPr>
          <p:cNvPr id="74" name="Picture 73" descr="handyman-tools"/>
          <p:cNvPicPr>
            <a:picLocks noChangeAspect="1"/>
          </p:cNvPicPr>
          <p:nvPr/>
        </p:nvPicPr>
        <p:blipFill>
          <a:blip r:embed="rId5"/>
          <a:stretch>
            <a:fillRect/>
          </a:stretch>
        </p:blipFill>
        <p:spPr>
          <a:xfrm>
            <a:off x="6865620" y="4977765"/>
            <a:ext cx="454025" cy="454025"/>
          </a:xfrm>
          <a:prstGeom prst="rect">
            <a:avLst/>
          </a:prstGeom>
        </p:spPr>
      </p:pic>
      <p:pic>
        <p:nvPicPr>
          <p:cNvPr id="75" name="Picture 74" descr="img_382096"/>
          <p:cNvPicPr>
            <a:picLocks noChangeAspect="1"/>
          </p:cNvPicPr>
          <p:nvPr/>
        </p:nvPicPr>
        <p:blipFill>
          <a:blip r:embed="rId6"/>
          <a:stretch>
            <a:fillRect/>
          </a:stretch>
        </p:blipFill>
        <p:spPr>
          <a:xfrm>
            <a:off x="4917440" y="4965065"/>
            <a:ext cx="502920" cy="46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149725" y="1885950"/>
            <a:ext cx="2160588" cy="2160588"/>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 name="椭圆 5"/>
          <p:cNvSpPr/>
          <p:nvPr/>
        </p:nvSpPr>
        <p:spPr>
          <a:xfrm>
            <a:off x="5708650" y="1885950"/>
            <a:ext cx="2160588" cy="2160588"/>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a:off x="4149725" y="3403600"/>
            <a:ext cx="2160588" cy="2160588"/>
          </a:xfrm>
          <a:prstGeom prst="ellipse">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a:off x="5708650" y="3403600"/>
            <a:ext cx="2160588" cy="2160588"/>
          </a:xfrm>
          <a:prstGeom prst="ellipse">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9" name="组合 8"/>
          <p:cNvGrpSpPr/>
          <p:nvPr/>
        </p:nvGrpSpPr>
        <p:grpSpPr>
          <a:xfrm>
            <a:off x="4459214" y="2214832"/>
            <a:ext cx="3096541" cy="3006079"/>
            <a:chOff x="4933659" y="1528513"/>
            <a:chExt cx="3096541" cy="3006076"/>
          </a:xfrm>
          <a:solidFill>
            <a:schemeClr val="bg1"/>
          </a:solidFill>
        </p:grpSpPr>
        <p:sp>
          <p:nvSpPr>
            <p:cNvPr id="10" name="任意多边形 9"/>
            <p:cNvSpPr/>
            <p:nvPr/>
          </p:nvSpPr>
          <p:spPr>
            <a:xfrm>
              <a:off x="6181299" y="1528513"/>
              <a:ext cx="601263" cy="1489462"/>
            </a:xfrm>
            <a:custGeom>
              <a:avLst/>
              <a:gdLst>
                <a:gd name="connsiteX0" fmla="*/ 300632 w 601263"/>
                <a:gd name="connsiteY0" fmla="*/ 0 h 1489462"/>
                <a:gd name="connsiteX1" fmla="*/ 416779 w 601263"/>
                <a:gd name="connsiteY1" fmla="*/ 140772 h 1489462"/>
                <a:gd name="connsiteX2" fmla="*/ 601263 w 601263"/>
                <a:gd name="connsiteY2" fmla="*/ 744731 h 1489462"/>
                <a:gd name="connsiteX3" fmla="*/ 416779 w 601263"/>
                <a:gd name="connsiteY3" fmla="*/ 1348690 h 1489462"/>
                <a:gd name="connsiteX4" fmla="*/ 300632 w 601263"/>
                <a:gd name="connsiteY4" fmla="*/ 1489462 h 1489462"/>
                <a:gd name="connsiteX5" fmla="*/ 184484 w 601263"/>
                <a:gd name="connsiteY5" fmla="*/ 1348690 h 1489462"/>
                <a:gd name="connsiteX6" fmla="*/ 0 w 601263"/>
                <a:gd name="connsiteY6" fmla="*/ 744731 h 1489462"/>
                <a:gd name="connsiteX7" fmla="*/ 184484 w 601263"/>
                <a:gd name="connsiteY7" fmla="*/ 140772 h 148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263" h="1489462">
                  <a:moveTo>
                    <a:pt x="300632" y="0"/>
                  </a:moveTo>
                  <a:lnTo>
                    <a:pt x="416779" y="140772"/>
                  </a:lnTo>
                  <a:cubicBezTo>
                    <a:pt x="533253" y="313176"/>
                    <a:pt x="601263" y="521011"/>
                    <a:pt x="601263" y="744731"/>
                  </a:cubicBezTo>
                  <a:cubicBezTo>
                    <a:pt x="601263" y="968451"/>
                    <a:pt x="533253" y="1176287"/>
                    <a:pt x="416779" y="1348690"/>
                  </a:cubicBezTo>
                  <a:lnTo>
                    <a:pt x="300632" y="1489462"/>
                  </a:lnTo>
                  <a:lnTo>
                    <a:pt x="184484" y="1348690"/>
                  </a:lnTo>
                  <a:cubicBezTo>
                    <a:pt x="68011" y="1176287"/>
                    <a:pt x="0" y="968451"/>
                    <a:pt x="0" y="744731"/>
                  </a:cubicBezTo>
                  <a:cubicBezTo>
                    <a:pt x="0" y="521011"/>
                    <a:pt x="68011" y="313176"/>
                    <a:pt x="184484" y="1407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任意多边形 10"/>
            <p:cNvSpPr/>
            <p:nvPr/>
          </p:nvSpPr>
          <p:spPr>
            <a:xfrm>
              <a:off x="6181299" y="3045126"/>
              <a:ext cx="601263" cy="1489463"/>
            </a:xfrm>
            <a:custGeom>
              <a:avLst/>
              <a:gdLst>
                <a:gd name="connsiteX0" fmla="*/ 300923 w 601263"/>
                <a:gd name="connsiteY0" fmla="*/ 0 h 1489463"/>
                <a:gd name="connsiteX1" fmla="*/ 416779 w 601263"/>
                <a:gd name="connsiteY1" fmla="*/ 140419 h 1489463"/>
                <a:gd name="connsiteX2" fmla="*/ 601263 w 601263"/>
                <a:gd name="connsiteY2" fmla="*/ 744378 h 1489463"/>
                <a:gd name="connsiteX3" fmla="*/ 416779 w 601263"/>
                <a:gd name="connsiteY3" fmla="*/ 1348337 h 1489463"/>
                <a:gd name="connsiteX4" fmla="*/ 300340 w 601263"/>
                <a:gd name="connsiteY4" fmla="*/ 1489463 h 1489463"/>
                <a:gd name="connsiteX5" fmla="*/ 184484 w 601263"/>
                <a:gd name="connsiteY5" fmla="*/ 1349044 h 1489463"/>
                <a:gd name="connsiteX6" fmla="*/ 0 w 601263"/>
                <a:gd name="connsiteY6" fmla="*/ 745085 h 1489463"/>
                <a:gd name="connsiteX7" fmla="*/ 184484 w 601263"/>
                <a:gd name="connsiteY7" fmla="*/ 141126 h 14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263" h="1489463">
                  <a:moveTo>
                    <a:pt x="300923" y="0"/>
                  </a:moveTo>
                  <a:lnTo>
                    <a:pt x="416779" y="140419"/>
                  </a:lnTo>
                  <a:cubicBezTo>
                    <a:pt x="533253" y="312823"/>
                    <a:pt x="601263" y="520658"/>
                    <a:pt x="601263" y="744378"/>
                  </a:cubicBezTo>
                  <a:cubicBezTo>
                    <a:pt x="601263" y="968098"/>
                    <a:pt x="533253" y="1175934"/>
                    <a:pt x="416779" y="1348337"/>
                  </a:cubicBezTo>
                  <a:lnTo>
                    <a:pt x="300340" y="1489463"/>
                  </a:lnTo>
                  <a:lnTo>
                    <a:pt x="184484" y="1349044"/>
                  </a:lnTo>
                  <a:cubicBezTo>
                    <a:pt x="68011" y="1176641"/>
                    <a:pt x="0" y="968805"/>
                    <a:pt x="0" y="745085"/>
                  </a:cubicBezTo>
                  <a:cubicBezTo>
                    <a:pt x="0" y="521365"/>
                    <a:pt x="68011" y="313530"/>
                    <a:pt x="184484" y="14112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任意多边形 11"/>
            <p:cNvSpPr/>
            <p:nvPr/>
          </p:nvSpPr>
          <p:spPr>
            <a:xfrm>
              <a:off x="4933659" y="2709994"/>
              <a:ext cx="1537372" cy="643466"/>
            </a:xfrm>
            <a:custGeom>
              <a:avLst/>
              <a:gdLst>
                <a:gd name="connsiteX0" fmla="*/ 768686 w 1537372"/>
                <a:gd name="connsiteY0" fmla="*/ 0 h 643466"/>
                <a:gd name="connsiteX1" fmla="*/ 1532514 w 1537372"/>
                <a:gd name="connsiteY1" fmla="*/ 316388 h 643466"/>
                <a:gd name="connsiteX2" fmla="*/ 1537372 w 1537372"/>
                <a:gd name="connsiteY2" fmla="*/ 321733 h 643466"/>
                <a:gd name="connsiteX3" fmla="*/ 1532514 w 1537372"/>
                <a:gd name="connsiteY3" fmla="*/ 327078 h 643466"/>
                <a:gd name="connsiteX4" fmla="*/ 768686 w 1537372"/>
                <a:gd name="connsiteY4" fmla="*/ 643466 h 643466"/>
                <a:gd name="connsiteX5" fmla="*/ 4858 w 1537372"/>
                <a:gd name="connsiteY5" fmla="*/ 327078 h 643466"/>
                <a:gd name="connsiteX6" fmla="*/ 0 w 1537372"/>
                <a:gd name="connsiteY6" fmla="*/ 321733 h 643466"/>
                <a:gd name="connsiteX7" fmla="*/ 4858 w 1537372"/>
                <a:gd name="connsiteY7" fmla="*/ 316388 h 643466"/>
                <a:gd name="connsiteX8" fmla="*/ 768686 w 1537372"/>
                <a:gd name="connsiteY8" fmla="*/ 0 h 643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372" h="643466">
                  <a:moveTo>
                    <a:pt x="768686" y="0"/>
                  </a:moveTo>
                  <a:cubicBezTo>
                    <a:pt x="1066980" y="0"/>
                    <a:pt x="1337034" y="120907"/>
                    <a:pt x="1532514" y="316388"/>
                  </a:cubicBezTo>
                  <a:lnTo>
                    <a:pt x="1537372" y="321733"/>
                  </a:lnTo>
                  <a:lnTo>
                    <a:pt x="1532514" y="327078"/>
                  </a:lnTo>
                  <a:cubicBezTo>
                    <a:pt x="1337034" y="522559"/>
                    <a:pt x="1066980" y="643466"/>
                    <a:pt x="768686" y="643466"/>
                  </a:cubicBezTo>
                  <a:cubicBezTo>
                    <a:pt x="470393" y="643466"/>
                    <a:pt x="200339" y="522559"/>
                    <a:pt x="4858" y="327078"/>
                  </a:cubicBezTo>
                  <a:lnTo>
                    <a:pt x="0" y="321733"/>
                  </a:lnTo>
                  <a:lnTo>
                    <a:pt x="4858" y="316388"/>
                  </a:lnTo>
                  <a:cubicBezTo>
                    <a:pt x="200339" y="120907"/>
                    <a:pt x="470393" y="0"/>
                    <a:pt x="7686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任意多边形 12"/>
            <p:cNvSpPr/>
            <p:nvPr/>
          </p:nvSpPr>
          <p:spPr>
            <a:xfrm>
              <a:off x="6492828" y="2708580"/>
              <a:ext cx="1537372" cy="643466"/>
            </a:xfrm>
            <a:custGeom>
              <a:avLst/>
              <a:gdLst>
                <a:gd name="connsiteX0" fmla="*/ 768686 w 1537372"/>
                <a:gd name="connsiteY0" fmla="*/ 0 h 643466"/>
                <a:gd name="connsiteX1" fmla="*/ 1532514 w 1537372"/>
                <a:gd name="connsiteY1" fmla="*/ 316388 h 643466"/>
                <a:gd name="connsiteX2" fmla="*/ 1537372 w 1537372"/>
                <a:gd name="connsiteY2" fmla="*/ 321733 h 643466"/>
                <a:gd name="connsiteX3" fmla="*/ 1532514 w 1537372"/>
                <a:gd name="connsiteY3" fmla="*/ 327078 h 643466"/>
                <a:gd name="connsiteX4" fmla="*/ 768686 w 1537372"/>
                <a:gd name="connsiteY4" fmla="*/ 643466 h 643466"/>
                <a:gd name="connsiteX5" fmla="*/ 4858 w 1537372"/>
                <a:gd name="connsiteY5" fmla="*/ 327078 h 643466"/>
                <a:gd name="connsiteX6" fmla="*/ 0 w 1537372"/>
                <a:gd name="connsiteY6" fmla="*/ 321733 h 643466"/>
                <a:gd name="connsiteX7" fmla="*/ 4858 w 1537372"/>
                <a:gd name="connsiteY7" fmla="*/ 316388 h 643466"/>
                <a:gd name="connsiteX8" fmla="*/ 768686 w 1537372"/>
                <a:gd name="connsiteY8" fmla="*/ 0 h 643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372" h="643466">
                  <a:moveTo>
                    <a:pt x="768686" y="0"/>
                  </a:moveTo>
                  <a:cubicBezTo>
                    <a:pt x="1066980" y="0"/>
                    <a:pt x="1337034" y="120907"/>
                    <a:pt x="1532514" y="316388"/>
                  </a:cubicBezTo>
                  <a:lnTo>
                    <a:pt x="1537372" y="321733"/>
                  </a:lnTo>
                  <a:lnTo>
                    <a:pt x="1532514" y="327078"/>
                  </a:lnTo>
                  <a:cubicBezTo>
                    <a:pt x="1337034" y="522559"/>
                    <a:pt x="1066980" y="643466"/>
                    <a:pt x="768686" y="643466"/>
                  </a:cubicBezTo>
                  <a:cubicBezTo>
                    <a:pt x="470393" y="643466"/>
                    <a:pt x="200339" y="522559"/>
                    <a:pt x="4858" y="327078"/>
                  </a:cubicBezTo>
                  <a:lnTo>
                    <a:pt x="0" y="321733"/>
                  </a:lnTo>
                  <a:lnTo>
                    <a:pt x="4858" y="316388"/>
                  </a:lnTo>
                  <a:cubicBezTo>
                    <a:pt x="200339" y="120907"/>
                    <a:pt x="470393" y="0"/>
                    <a:pt x="7686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8" name="矩形 28"/>
          <p:cNvSpPr>
            <a:spLocks noChangeArrowheads="1"/>
          </p:cNvSpPr>
          <p:nvPr/>
        </p:nvSpPr>
        <p:spPr bwMode="auto">
          <a:xfrm>
            <a:off x="7999730" y="2226310"/>
            <a:ext cx="4011295"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just">
              <a:buFont typeface="Arial" panose="020B0604020202020204" pitchFamily="34" charset="0"/>
            </a:pPr>
            <a:r>
              <a:rPr lang="en-US" sz="1200" b="1" dirty="0">
                <a:latin typeface="Fira Code Medium" panose="020B0809050000020004" charset="0"/>
                <a:cs typeface="Fira Code Medium" panose="020B0809050000020004" charset="0"/>
                <a:sym typeface="+mn-ea"/>
              </a:rPr>
              <a:t>This is a parser for HTTP messages written in C. It parses both requests and responses. The parser is designed to be used in performance HTTP applications. It does not make any </a:t>
            </a:r>
            <a:r>
              <a:rPr lang="en-US" sz="1200" b="1" dirty="0" err="1">
                <a:latin typeface="Fira Code Medium" panose="020B0809050000020004" charset="0"/>
                <a:cs typeface="Fira Code Medium" panose="020B0809050000020004" charset="0"/>
                <a:sym typeface="+mn-ea"/>
              </a:rPr>
              <a:t>syscalls</a:t>
            </a:r>
            <a:r>
              <a:rPr lang="en-US" sz="1200" b="1" dirty="0">
                <a:latin typeface="Fira Code Medium" panose="020B0809050000020004" charset="0"/>
                <a:cs typeface="Fira Code Medium" panose="020B0809050000020004" charset="0"/>
                <a:sym typeface="+mn-ea"/>
              </a:rPr>
              <a:t> nor allocations, it does not buffer data, it can be interrupted at anytime. Depending on your architecture, it only requires about 40 bytes of data per message stream (in a web server that is per connection</a:t>
            </a:r>
            <a:r>
              <a:rPr lang="en-US" sz="1200" b="1" dirty="0" smtClean="0">
                <a:latin typeface="Fira Code Medium" panose="020B0809050000020004" charset="0"/>
                <a:cs typeface="Fira Code Medium" panose="020B0809050000020004" charset="0"/>
                <a:sym typeface="+mn-ea"/>
              </a:rPr>
              <a:t>). </a:t>
            </a:r>
            <a:endParaRPr kumimoji="0" sz="1200" b="1" i="0" u="none" strike="noStrike" kern="1200" cap="none" spc="0" normalizeH="0" baseline="0" noProof="0">
              <a:ln>
                <a:noFill/>
              </a:ln>
              <a:solidFill>
                <a:schemeClr val="tx1">
                  <a:lumMod val="95000"/>
                  <a:lumOff val="5000"/>
                </a:schemeClr>
              </a:solidFill>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9" name="矩形 29"/>
          <p:cNvSpPr>
            <a:spLocks noChangeArrowheads="1"/>
          </p:cNvSpPr>
          <p:nvPr/>
        </p:nvSpPr>
        <p:spPr bwMode="auto">
          <a:xfrm>
            <a:off x="7999730" y="4951095"/>
            <a:ext cx="401129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sz="1200" b="1" i="0" u="none" strike="noStrike" kern="1200" cap="none" spc="0" normalizeH="0" baseline="0" noProof="0">
                <a:ln>
                  <a:noFill/>
                </a:ln>
                <a:solidFill>
                  <a:schemeClr val="tx1">
                    <a:lumMod val="95000"/>
                    <a:lumOff val="5000"/>
                  </a:schemeClr>
                </a:solidFill>
                <a:effectLst/>
                <a:uLnTx/>
                <a:uFillTx/>
                <a:latin typeface="Fira Code Medium" panose="020B0809050000020004" charset="0"/>
                <a:ea typeface="Microsoft YaHei" panose="020B0503020204020204" pitchFamily="34" charset="-122"/>
                <a:cs typeface="Fira Code Medium" panose="020B0809050000020004" charset="0"/>
                <a:sym typeface="+mn-ea"/>
              </a:rPr>
              <a:t>OpenSSL is an open-source command line tool that is commonly used to generate private keys, create CSRs, install your SSL/TLS certificate, and identify certificate information. We designed this quick reference guide to help you understand the most common OpenSSL commands and how to use them.</a:t>
            </a:r>
            <a:endParaRPr kumimoji="0" sz="1200" b="1" i="0" u="none" strike="noStrike" kern="1200" cap="none" spc="0" normalizeH="0" baseline="0" noProof="0">
              <a:ln>
                <a:noFill/>
              </a:ln>
              <a:solidFill>
                <a:schemeClr val="tx1">
                  <a:lumMod val="95000"/>
                  <a:lumOff val="5000"/>
                </a:schemeClr>
              </a:solidFill>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22" name="矩形 30"/>
          <p:cNvSpPr>
            <a:spLocks noChangeArrowheads="1"/>
          </p:cNvSpPr>
          <p:nvPr/>
        </p:nvSpPr>
        <p:spPr bwMode="auto">
          <a:xfrm>
            <a:off x="221615" y="4311650"/>
            <a:ext cx="37338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200" b="1" dirty="0" err="1">
                <a:latin typeface="Fira Code Medium" panose="020B0809050000020004" charset="0"/>
                <a:cs typeface="Fira Code Medium" panose="020B0809050000020004" charset="0"/>
                <a:sym typeface="+mn-ea"/>
              </a:rPr>
              <a:t>zlib</a:t>
            </a:r>
            <a:r>
              <a:rPr lang="en-US" sz="1200" b="1" dirty="0">
                <a:latin typeface="Fira Code Medium" panose="020B0809050000020004" charset="0"/>
                <a:cs typeface="Fira Code Medium" panose="020B0809050000020004" charset="0"/>
                <a:sym typeface="+mn-ea"/>
              </a:rPr>
              <a:t> is a</a:t>
            </a:r>
            <a:r>
              <a:rPr lang="en-US" sz="1200" b="1" dirty="0">
                <a:latin typeface="Fira Code Medium" panose="020B0809050000020004" charset="0"/>
                <a:cs typeface="Fira Code Medium" panose="020B0809050000020004" charset="0"/>
                <a:sym typeface="+mn-ea"/>
              </a:rPr>
              <a:t> </a:t>
            </a:r>
            <a:r>
              <a:rPr lang="en-GB" altLang="en-US" sz="1200" b="1" dirty="0">
                <a:latin typeface="Fira Code Medium" panose="020B0809050000020004" charset="0"/>
                <a:cs typeface="Fira Code Medium" panose="020B0809050000020004" charset="0"/>
                <a:sym typeface="+mn-ea"/>
              </a:rPr>
              <a:t>software library</a:t>
            </a:r>
            <a:r>
              <a:rPr lang="en-US" sz="1200" b="1" dirty="0">
                <a:latin typeface="Fira Code Medium" panose="020B0809050000020004" charset="0"/>
                <a:cs typeface="Fira Code Medium" panose="020B0809050000020004" charset="0"/>
                <a:sym typeface="+mn-ea"/>
              </a:rPr>
              <a:t> used for</a:t>
            </a:r>
            <a:r>
              <a:rPr lang="en-US" sz="1200" b="1" dirty="0">
                <a:latin typeface="Fira Code Medium" panose="020B0809050000020004" charset="0"/>
                <a:cs typeface="Fira Code Medium" panose="020B0809050000020004" charset="0"/>
                <a:sym typeface="+mn-ea"/>
              </a:rPr>
              <a:t> </a:t>
            </a:r>
            <a:r>
              <a:rPr lang="en-GB" altLang="en-US" sz="1200" b="1" dirty="0">
                <a:latin typeface="Fira Code Medium" panose="020B0809050000020004" charset="0"/>
                <a:cs typeface="Fira Code Medium" panose="020B0809050000020004" charset="0"/>
                <a:sym typeface="+mn-ea"/>
              </a:rPr>
              <a:t>data copression</a:t>
            </a:r>
            <a:r>
              <a:rPr lang="en-US" sz="1200" b="1" dirty="0">
                <a:latin typeface="Fira Code Medium" panose="020B0809050000020004" charset="0"/>
                <a:cs typeface="Fira Code Medium" panose="020B0809050000020004" charset="0"/>
                <a:sym typeface="+mn-ea"/>
              </a:rPr>
              <a:t>. </a:t>
            </a:r>
            <a:r>
              <a:rPr lang="en-US" sz="1200" b="1" dirty="0" err="1">
                <a:latin typeface="Fira Code Medium" panose="020B0809050000020004" charset="0"/>
                <a:cs typeface="Fira Code Medium" panose="020B0809050000020004" charset="0"/>
                <a:sym typeface="+mn-ea"/>
              </a:rPr>
              <a:t>zlib</a:t>
            </a:r>
            <a:r>
              <a:rPr lang="en-US" sz="1200" b="1" dirty="0">
                <a:latin typeface="Fira Code Medium" panose="020B0809050000020004" charset="0"/>
                <a:cs typeface="Fira Code Medium" panose="020B0809050000020004" charset="0"/>
                <a:sym typeface="+mn-ea"/>
              </a:rPr>
              <a:t> was written by </a:t>
            </a:r>
            <a:r>
              <a:rPr lang="en-US" sz="1200" b="1" dirty="0">
                <a:latin typeface="Fira Code Medium" panose="020B0809050000020004" charset="0"/>
                <a:cs typeface="Fira Code Medium" panose="020B0809050000020004" charset="0"/>
                <a:sym typeface="+mn-ea"/>
                <a:hlinkClick r:id="rId1" tooltip="Jean-loup Gailly"/>
              </a:rPr>
              <a:t>Jean-</a:t>
            </a:r>
            <a:r>
              <a:rPr lang="en-US" sz="1200" b="1" dirty="0" err="1">
                <a:latin typeface="Fira Code Medium" panose="020B0809050000020004" charset="0"/>
                <a:cs typeface="Fira Code Medium" panose="020B0809050000020004" charset="0"/>
                <a:sym typeface="+mn-ea"/>
                <a:hlinkClick r:id="rId1" tooltip="Jean-loup Gailly"/>
              </a:rPr>
              <a:t>loup</a:t>
            </a:r>
            <a:r>
              <a:rPr lang="en-US" sz="1200" b="1" dirty="0">
                <a:latin typeface="Fira Code Medium" panose="020B0809050000020004" charset="0"/>
                <a:cs typeface="Fira Code Medium" panose="020B0809050000020004" charset="0"/>
                <a:sym typeface="+mn-ea"/>
                <a:hlinkClick r:id="rId1" tooltip="Jean-loup Gailly"/>
              </a:rPr>
              <a:t> </a:t>
            </a:r>
            <a:r>
              <a:rPr lang="en-US" sz="1200" b="1" dirty="0" err="1">
                <a:latin typeface="Fira Code Medium" panose="020B0809050000020004" charset="0"/>
                <a:cs typeface="Fira Code Medium" panose="020B0809050000020004" charset="0"/>
                <a:sym typeface="+mn-ea"/>
                <a:hlinkClick r:id="rId1" tooltip="Jean-loup Gailly"/>
              </a:rPr>
              <a:t>Gailly</a:t>
            </a:r>
            <a:r>
              <a:rPr lang="en-US" sz="1200" b="1" dirty="0">
                <a:latin typeface="Fira Code Medium" panose="020B0809050000020004" charset="0"/>
                <a:cs typeface="Fira Code Medium" panose="020B0809050000020004" charset="0"/>
                <a:sym typeface="+mn-ea"/>
              </a:rPr>
              <a:t> and </a:t>
            </a:r>
            <a:r>
              <a:rPr lang="en-GB" altLang="en-US" sz="1200" b="1" dirty="0">
                <a:latin typeface="Fira Code Medium" panose="020B0809050000020004" charset="0"/>
                <a:cs typeface="Fira Code Medium" panose="020B0809050000020004" charset="0"/>
                <a:sym typeface="+mn-ea"/>
              </a:rPr>
              <a:t>Mark Adler</a:t>
            </a:r>
            <a:r>
              <a:rPr lang="en-US" sz="1200" b="1" dirty="0">
                <a:latin typeface="Fira Code Medium" panose="020B0809050000020004" charset="0"/>
                <a:cs typeface="Fira Code Medium" panose="020B0809050000020004" charset="0"/>
                <a:sym typeface="+mn-ea"/>
              </a:rPr>
              <a:t> and is an</a:t>
            </a:r>
            <a:r>
              <a:rPr lang="en-US" sz="1200" b="1" dirty="0">
                <a:latin typeface="Fira Code Medium" panose="020B0809050000020004" charset="0"/>
                <a:cs typeface="Fira Code Medium" panose="020B0809050000020004" charset="0"/>
                <a:sym typeface="+mn-ea"/>
              </a:rPr>
              <a:t> </a:t>
            </a:r>
            <a:r>
              <a:rPr lang="en-GB" altLang="en-US" sz="1200" b="1" dirty="0">
                <a:latin typeface="Fira Code Medium" panose="020B0809050000020004" charset="0"/>
                <a:cs typeface="Fira Code Medium" panose="020B0809050000020004" charset="0"/>
                <a:sym typeface="+mn-ea"/>
              </a:rPr>
              <a:t>abstraction</a:t>
            </a:r>
            <a:r>
              <a:rPr lang="en-US" sz="1200" b="1" dirty="0">
                <a:latin typeface="Fira Code Medium" panose="020B0809050000020004" charset="0"/>
                <a:cs typeface="Fira Code Medium" panose="020B0809050000020004" charset="0"/>
                <a:sym typeface="+mn-ea"/>
              </a:rPr>
              <a:t> of the</a:t>
            </a:r>
            <a:r>
              <a:rPr lang="en-US" sz="1200" b="1" dirty="0">
                <a:latin typeface="Fira Code Medium" panose="020B0809050000020004" charset="0"/>
                <a:cs typeface="Fira Code Medium" panose="020B0809050000020004" charset="0"/>
                <a:sym typeface="+mn-ea"/>
              </a:rPr>
              <a:t> </a:t>
            </a:r>
            <a:r>
              <a:rPr lang="en-GB" altLang="en-US" sz="1200" b="1" dirty="0">
                <a:latin typeface="Fira Code Medium" panose="020B0809050000020004" charset="0"/>
                <a:cs typeface="Fira Code Medium" panose="020B0809050000020004" charset="0"/>
                <a:sym typeface="+mn-ea"/>
              </a:rPr>
              <a:t>DEFLATE</a:t>
            </a:r>
            <a:r>
              <a:rPr lang="en-US" sz="1200" b="1" dirty="0">
                <a:latin typeface="Fira Code Medium" panose="020B0809050000020004" charset="0"/>
                <a:cs typeface="Fira Code Medium" panose="020B0809050000020004" charset="0"/>
                <a:sym typeface="+mn-ea"/>
              </a:rPr>
              <a:t> compression algorithm used in their </a:t>
            </a:r>
            <a:r>
              <a:rPr lang="en-GB" altLang="en-US" sz="1200" b="1" dirty="0">
                <a:latin typeface="Fira Code Medium" panose="020B0809050000020004" charset="0"/>
                <a:cs typeface="Fira Code Medium" panose="020B0809050000020004" charset="0"/>
                <a:sym typeface="+mn-ea"/>
              </a:rPr>
              <a:t>gzip</a:t>
            </a:r>
            <a:r>
              <a:rPr lang="en-US" sz="1200" b="1" dirty="0">
                <a:latin typeface="Fira Code Medium" panose="020B0809050000020004" charset="0"/>
                <a:cs typeface="Fira Code Medium" panose="020B0809050000020004" charset="0"/>
                <a:sym typeface="+mn-ea"/>
              </a:rPr>
              <a:t> file compression program. </a:t>
            </a:r>
            <a:r>
              <a:rPr lang="en-US" sz="1200" b="1" dirty="0" err="1">
                <a:latin typeface="Fira Code Medium" panose="020B0809050000020004" charset="0"/>
                <a:cs typeface="Fira Code Medium" panose="020B0809050000020004" charset="0"/>
                <a:sym typeface="+mn-ea"/>
              </a:rPr>
              <a:t>zlib</a:t>
            </a:r>
            <a:r>
              <a:rPr lang="en-US" sz="1200" b="1" dirty="0">
                <a:latin typeface="Fira Code Medium" panose="020B0809050000020004" charset="0"/>
                <a:cs typeface="Fira Code Medium" panose="020B0809050000020004" charset="0"/>
                <a:sym typeface="+mn-ea"/>
              </a:rPr>
              <a:t> is also a crucial component of many software platforms, including </a:t>
            </a:r>
            <a:r>
              <a:rPr lang="en-GB" altLang="en-US" sz="1200" b="1" dirty="0">
                <a:latin typeface="Fira Code Medium" panose="020B0809050000020004" charset="0"/>
                <a:cs typeface="Fira Code Medium" panose="020B0809050000020004" charset="0"/>
                <a:sym typeface="+mn-ea"/>
              </a:rPr>
              <a:t>Linux</a:t>
            </a:r>
            <a:r>
              <a:rPr lang="en-US" sz="1200" b="1" dirty="0">
                <a:latin typeface="Fira Code Medium" panose="020B0809050000020004" charset="0"/>
                <a:cs typeface="Fira Code Medium" panose="020B0809050000020004" charset="0"/>
                <a:sym typeface="+mn-ea"/>
              </a:rPr>
              <a:t>, </a:t>
            </a:r>
            <a:r>
              <a:rPr lang="en-GB" altLang="en-US" sz="1200" b="1" dirty="0">
                <a:latin typeface="Fira Code Medium" panose="020B0809050000020004" charset="0"/>
                <a:cs typeface="Fira Code Medium" panose="020B0809050000020004" charset="0"/>
                <a:sym typeface="+mn-ea"/>
              </a:rPr>
              <a:t>OSX</a:t>
            </a:r>
            <a:r>
              <a:rPr lang="en-US" sz="1200" b="1" dirty="0">
                <a:latin typeface="Fira Code Medium" panose="020B0809050000020004" charset="0"/>
                <a:cs typeface="Fira Code Medium" panose="020B0809050000020004" charset="0"/>
                <a:sym typeface="+mn-ea"/>
              </a:rPr>
              <a:t>, and </a:t>
            </a:r>
            <a:r>
              <a:rPr lang="en-GB" altLang="en-US" sz="1200" b="1" dirty="0">
                <a:latin typeface="Fira Code Medium" panose="020B0809050000020004" charset="0"/>
                <a:cs typeface="Fira Code Medium" panose="020B0809050000020004" charset="0"/>
                <a:sym typeface="+mn-ea"/>
              </a:rPr>
              <a:t>iOS</a:t>
            </a:r>
            <a:r>
              <a:rPr lang="en-US" sz="1200" b="1" dirty="0">
                <a:latin typeface="Fira Code Medium" panose="020B0809050000020004" charset="0"/>
                <a:cs typeface="Fira Code Medium" panose="020B0809050000020004" charset="0"/>
                <a:sym typeface="+mn-ea"/>
              </a:rPr>
              <a:t>.</a:t>
            </a:r>
            <a:endParaRPr kumimoji="0" sz="1200" b="1" i="0" u="none" strike="noStrike" kern="1200" cap="none" spc="0" normalizeH="0" baseline="0" noProof="0">
              <a:ln>
                <a:noFill/>
              </a:ln>
              <a:solidFill>
                <a:schemeClr val="tx1">
                  <a:lumMod val="95000"/>
                  <a:lumOff val="5000"/>
                </a:schemeClr>
              </a:solidFill>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23" name="矩形 31"/>
          <p:cNvSpPr>
            <a:spLocks noChangeArrowheads="1"/>
          </p:cNvSpPr>
          <p:nvPr/>
        </p:nvSpPr>
        <p:spPr bwMode="auto">
          <a:xfrm>
            <a:off x="66675" y="2226310"/>
            <a:ext cx="396684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just">
              <a:buFont typeface="Arial" panose="020B0604020202020204" pitchFamily="34" charset="0"/>
            </a:pPr>
            <a:r>
              <a:rPr lang="en-US" sz="1200" b="1" dirty="0">
                <a:solidFill>
                  <a:schemeClr val="tx1"/>
                </a:solidFill>
                <a:effectLst/>
                <a:latin typeface="Fira Code Medium" panose="020B0809050000020004" charset="0"/>
                <a:cs typeface="Fira Code Medium" panose="020B0809050000020004" charset="0"/>
                <a:sym typeface="+mn-ea"/>
              </a:rPr>
              <a:t>is a C library for asynchronous DNS requests (including name resolves</a:t>
            </a:r>
            <a:r>
              <a:rPr lang="en-US" sz="1200" b="1" dirty="0" smtClean="0">
                <a:solidFill>
                  <a:schemeClr val="tx1"/>
                </a:solidFill>
                <a:effectLst/>
                <a:latin typeface="Fira Code Medium" panose="020B0809050000020004" charset="0"/>
                <a:cs typeface="Fira Code Medium" panose="020B0809050000020004" charset="0"/>
                <a:sym typeface="+mn-ea"/>
              </a:rPr>
              <a:t>).</a:t>
            </a:r>
            <a:endParaRPr lang="en-US" sz="1200" b="1" dirty="0" smtClean="0">
              <a:solidFill>
                <a:schemeClr val="tx1"/>
              </a:solidFill>
              <a:effectLst/>
              <a:latin typeface="Fira Code Medium" panose="020B0809050000020004" charset="0"/>
              <a:cs typeface="Fira Code Medium" panose="020B0809050000020004" charset="0"/>
            </a:endParaRPr>
          </a:p>
          <a:p>
            <a:pPr algn="just">
              <a:buFont typeface="Arial" panose="020B0604020202020204" pitchFamily="34" charset="0"/>
            </a:pPr>
            <a:r>
              <a:rPr lang="en-US" sz="1200" b="1" dirty="0">
                <a:solidFill>
                  <a:schemeClr val="tx1"/>
                </a:solidFill>
                <a:effectLst/>
                <a:latin typeface="Fira Code Medium" panose="020B0809050000020004" charset="0"/>
                <a:cs typeface="Fira Code Medium" panose="020B0809050000020004" charset="0"/>
                <a:sym typeface="+mn-ea"/>
              </a:rPr>
              <a:t>C89 compatibility, </a:t>
            </a:r>
            <a:r>
              <a:rPr lang="en-US" sz="1200" b="1" dirty="0">
                <a:solidFill>
                  <a:schemeClr val="tx1"/>
                </a:solidFill>
                <a:effectLst/>
                <a:latin typeface="Fira Code Medium" panose="020B0809050000020004" charset="0"/>
                <a:cs typeface="Fira Code Medium" panose="020B0809050000020004" charset="0"/>
                <a:sym typeface="+mn-ea"/>
                <a:hlinkClick r:id="rId2"/>
              </a:rPr>
              <a:t>MIT licensed</a:t>
            </a:r>
            <a:r>
              <a:rPr lang="en-US" sz="1200" b="1" dirty="0">
                <a:solidFill>
                  <a:schemeClr val="tx1"/>
                </a:solidFill>
                <a:effectLst/>
                <a:latin typeface="Fira Code Medium" panose="020B0809050000020004" charset="0"/>
                <a:cs typeface="Fira Code Medium" panose="020B0809050000020004" charset="0"/>
                <a:sym typeface="+mn-ea"/>
              </a:rPr>
              <a:t>, builds for and runs on POSIX, Windows, Netware, Android and many more operating systems</a:t>
            </a:r>
            <a:endParaRPr kumimoji="0" lang="en-US" sz="1200" b="1" i="0" u="none" strike="noStrike" kern="1200" cap="none" spc="0" normalizeH="0" baseline="0" noProof="0" dirty="0">
              <a:solidFill>
                <a:schemeClr val="tx1"/>
              </a:solidFill>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3" name="矩形 47"/>
          <p:cNvSpPr>
            <a:spLocks noChangeArrowheads="1"/>
          </p:cNvSpPr>
          <p:nvPr/>
        </p:nvSpPr>
        <p:spPr bwMode="auto">
          <a:xfrm>
            <a:off x="221615" y="414020"/>
            <a:ext cx="381190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a:buFont typeface="Arial" panose="020B0604020202020204" pitchFamily="34" charset="0"/>
            </a:pPr>
            <a:r>
              <a:rPr lang="en-GB" altLang="zh-CN" sz="28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C-ares</a:t>
            </a:r>
            <a:endParaRPr lang="en-GB" altLang="zh-CN" sz="28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a:p>
            <a:pPr algn="ctr">
              <a:buFont typeface="Arial" panose="020B0604020202020204" pitchFamily="34" charset="0"/>
            </a:pPr>
            <a:r>
              <a:rPr lang="en-GB" altLang="zh-CN" sz="28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ZLib </a:t>
            </a:r>
            <a:endParaRPr kumimoji="0" lang="en-GB"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4" name="Text Box 3"/>
          <p:cNvSpPr txBox="1"/>
          <p:nvPr/>
        </p:nvSpPr>
        <p:spPr>
          <a:xfrm>
            <a:off x="66675" y="1846580"/>
            <a:ext cx="1419225" cy="368300"/>
          </a:xfrm>
          <a:prstGeom prst="rect">
            <a:avLst/>
          </a:prstGeom>
          <a:noFill/>
        </p:spPr>
        <p:txBody>
          <a:bodyPr wrap="square" rtlCol="0" anchor="t">
            <a:spAutoFit/>
          </a:bodyPr>
          <a:p>
            <a:r>
              <a:rPr lang="en-GB" altLang="zh-CN"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C-ares</a:t>
            </a:r>
            <a:endParaRPr lang="en-GB" altLang="zh-CN"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4" name="Text Box 13"/>
          <p:cNvSpPr txBox="1"/>
          <p:nvPr/>
        </p:nvSpPr>
        <p:spPr>
          <a:xfrm>
            <a:off x="222250" y="3943350"/>
            <a:ext cx="1362710" cy="368300"/>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p>
            <a:r>
              <a:rPr lang="en-GB" altLang="zh-CN"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sym typeface="+mn-ea"/>
              </a:rPr>
              <a:t>ZLib</a:t>
            </a:r>
            <a:endParaRPr lang="en-GB" altLang="zh-CN"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5" name="Text Box 14"/>
          <p:cNvSpPr txBox="1"/>
          <p:nvPr/>
        </p:nvSpPr>
        <p:spPr>
          <a:xfrm>
            <a:off x="8067675" y="1846580"/>
            <a:ext cx="1740535"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r>
              <a:rPr lang="en-GB" altLang="zh-CN"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sym typeface="+mn-ea"/>
              </a:rPr>
              <a:t>HTTP Parser</a:t>
            </a:r>
            <a:endParaRPr lang="en-GB" altLang="zh-CN"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6" name="Text Box 15"/>
          <p:cNvSpPr txBox="1"/>
          <p:nvPr/>
        </p:nvSpPr>
        <p:spPr>
          <a:xfrm>
            <a:off x="8067675" y="4511675"/>
            <a:ext cx="1174115" cy="368300"/>
          </a:xfrm>
          <a:prstGeom prst="rect">
            <a:avLst/>
          </a:prstGeom>
          <a:noFill/>
        </p:spPr>
        <p:txBody>
          <a:bodyPr wrap="none" rtlCol="0" anchor="t">
            <a:spAutoFit/>
          </a:bodyPr>
          <a:p>
            <a:r>
              <a:rPr lang="en-GB" altLang="zh-CN"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OpenSSL</a:t>
            </a:r>
            <a:endParaRPr lang="en-GB" altLang="zh-CN"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7" name="Text Box 16"/>
          <p:cNvSpPr txBox="1"/>
          <p:nvPr/>
        </p:nvSpPr>
        <p:spPr>
          <a:xfrm>
            <a:off x="7999730" y="414020"/>
            <a:ext cx="4011295" cy="953135"/>
          </a:xfrm>
          <a:prstGeom prst="rect">
            <a:avLst/>
          </a:prstGeom>
          <a:noFill/>
        </p:spPr>
        <p:txBody>
          <a:bodyPr wrap="square" rtlCol="0" anchor="t">
            <a:spAutoFit/>
          </a:bodyPr>
          <a:p>
            <a:pPr algn="ctr">
              <a:buFont typeface="Arial" panose="020B0604020202020204" pitchFamily="34" charset="0"/>
            </a:pPr>
            <a:r>
              <a:rPr lang="en-GB" altLang="zh-CN" sz="2800" b="1" dirty="0">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HTTP Parser. OpenSSL</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文本框 22"/>
          <p:cNvSpPr txBox="1"/>
          <p:nvPr/>
        </p:nvSpPr>
        <p:spPr>
          <a:xfrm>
            <a:off x="8509000" y="2674938"/>
            <a:ext cx="1476375" cy="398462"/>
          </a:xfrm>
          <a:prstGeom prst="rect">
            <a:avLst/>
          </a:prstGeom>
          <a:noFill/>
          <a:ln w="9525">
            <a:noFill/>
          </a:ln>
        </p:spPr>
        <p:txBody>
          <a:bodyPr wrap="square" anchor="t">
            <a:spAutoFit/>
          </a:bodyPr>
          <a:lstStyle/>
          <a:p>
            <a:pPr>
              <a:buFont typeface="Arial" panose="020B0604020202020204" pitchFamily="34" charset="0"/>
            </a:pPr>
            <a:r>
              <a:rPr lang="zh-CN" altLang="en-US" sz="2000" b="1" dirty="0">
                <a:solidFill>
                  <a:schemeClr val="bg1"/>
                </a:solidFill>
                <a:latin typeface="Microsoft YaHei" panose="020B0503020204020204" pitchFamily="34" charset="-122"/>
                <a:ea typeface="Microsoft YaHei" panose="020B0503020204020204" pitchFamily="34" charset="-122"/>
              </a:rPr>
              <a:t>Keywords</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18445" name="Freeform 502"/>
          <p:cNvSpPr>
            <a:spLocks noEditPoints="1"/>
          </p:cNvSpPr>
          <p:nvPr/>
        </p:nvSpPr>
        <p:spPr>
          <a:xfrm>
            <a:off x="8878888" y="1905000"/>
            <a:ext cx="593725" cy="439738"/>
          </a:xfrm>
          <a:custGeom>
            <a:avLst/>
            <a:gdLst/>
            <a:ahLst/>
            <a:cxnLst>
              <a:cxn ang="0">
                <a:pos x="2147483646" y="1023003143"/>
              </a:cxn>
              <a:cxn ang="0">
                <a:pos x="523260385" y="1023003143"/>
              </a:cxn>
              <a:cxn ang="0">
                <a:pos x="492481015" y="1085000635"/>
              </a:cxn>
              <a:cxn ang="0">
                <a:pos x="0" y="2147483646"/>
              </a:cxn>
              <a:cxn ang="0">
                <a:pos x="2147483646" y="2147483646"/>
              </a:cxn>
              <a:cxn ang="0">
                <a:pos x="2147483646" y="1085000635"/>
              </a:cxn>
              <a:cxn ang="0">
                <a:pos x="2147483646" y="1023003143"/>
              </a:cxn>
              <a:cxn ang="0">
                <a:pos x="523260385" y="930001340"/>
              </a:cxn>
              <a:cxn ang="0">
                <a:pos x="2147483646" y="930001340"/>
              </a:cxn>
              <a:cxn ang="0">
                <a:pos x="2147483646" y="433999141"/>
              </a:cxn>
              <a:cxn ang="0">
                <a:pos x="2147483646" y="403000395"/>
              </a:cxn>
              <a:cxn ang="0">
                <a:pos x="1261981908" y="403000395"/>
              </a:cxn>
              <a:cxn ang="0">
                <a:pos x="1231202539" y="372001649"/>
              </a:cxn>
              <a:cxn ang="0">
                <a:pos x="1231202539" y="154999296"/>
              </a:cxn>
              <a:cxn ang="0">
                <a:pos x="1077305689" y="0"/>
              </a:cxn>
              <a:cxn ang="0">
                <a:pos x="153902398" y="0"/>
              </a:cxn>
              <a:cxn ang="0">
                <a:pos x="0" y="154999296"/>
              </a:cxn>
              <a:cxn ang="0">
                <a:pos x="0" y="2147483646"/>
              </a:cxn>
              <a:cxn ang="0">
                <a:pos x="400142906" y="1054001889"/>
              </a:cxn>
              <a:cxn ang="0">
                <a:pos x="523260385" y="930001340"/>
              </a:cxn>
            </a:cxnLst>
            <a:rect l="0" t="0" r="0" b="0"/>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chemeClr val="bg1"/>
          </a:solidFill>
          <a:ln w="9525">
            <a:noFill/>
          </a:ln>
        </p:spPr>
        <p:txBody>
          <a:bodyPr/>
          <a:lstStyle/>
          <a:p>
            <a:endParaRPr lang="en-US"/>
          </a:p>
        </p:txBody>
      </p:sp>
      <p:sp>
        <p:nvSpPr>
          <p:cNvPr id="18446" name="Freeform 370"/>
          <p:cNvSpPr>
            <a:spLocks noEditPoints="1"/>
          </p:cNvSpPr>
          <p:nvPr/>
        </p:nvSpPr>
        <p:spPr>
          <a:xfrm>
            <a:off x="2613025" y="1917700"/>
            <a:ext cx="495300" cy="600075"/>
          </a:xfrm>
          <a:custGeom>
            <a:avLst/>
            <a:gdLst/>
            <a:ahLst/>
            <a:cxnLst>
              <a:cxn ang="0">
                <a:pos x="2147483646" y="371991948"/>
              </a:cxn>
              <a:cxn ang="0">
                <a:pos x="1290344704" y="604486915"/>
              </a:cxn>
              <a:cxn ang="0">
                <a:pos x="1336427959" y="1906458732"/>
              </a:cxn>
              <a:cxn ang="0">
                <a:pos x="92166510" y="2147483646"/>
              </a:cxn>
              <a:cxn ang="0">
                <a:pos x="184333019" y="2147483646"/>
              </a:cxn>
              <a:cxn ang="0">
                <a:pos x="184333019" y="2147483646"/>
              </a:cxn>
              <a:cxn ang="0">
                <a:pos x="184333019" y="2147483646"/>
              </a:cxn>
              <a:cxn ang="0">
                <a:pos x="184333019" y="2147483646"/>
              </a:cxn>
              <a:cxn ang="0">
                <a:pos x="1428594468" y="2147483646"/>
              </a:cxn>
              <a:cxn ang="0">
                <a:pos x="1520760978" y="2147483646"/>
              </a:cxn>
              <a:cxn ang="0">
                <a:pos x="1520760978" y="2147483646"/>
              </a:cxn>
              <a:cxn ang="0">
                <a:pos x="276499529" y="2147483646"/>
              </a:cxn>
              <a:cxn ang="0">
                <a:pos x="599089097" y="2147483646"/>
              </a:cxn>
              <a:cxn ang="0">
                <a:pos x="645172352" y="2147483646"/>
              </a:cxn>
              <a:cxn ang="0">
                <a:pos x="921671881" y="2147483646"/>
              </a:cxn>
              <a:cxn ang="0">
                <a:pos x="829505371" y="2147483646"/>
              </a:cxn>
              <a:cxn ang="0">
                <a:pos x="921671881" y="2147483646"/>
              </a:cxn>
              <a:cxn ang="0">
                <a:pos x="1059928430" y="2147483646"/>
              </a:cxn>
              <a:cxn ang="0">
                <a:pos x="1152094940" y="2147483646"/>
              </a:cxn>
              <a:cxn ang="0">
                <a:pos x="1336427959" y="2147483646"/>
              </a:cxn>
              <a:cxn ang="0">
                <a:pos x="1428594468" y="2147483646"/>
              </a:cxn>
              <a:cxn ang="0">
                <a:pos x="1382511214" y="2147483646"/>
              </a:cxn>
              <a:cxn ang="0">
                <a:pos x="1428594468" y="2147483646"/>
              </a:cxn>
              <a:cxn ang="0">
                <a:pos x="1705100782" y="2147483646"/>
              </a:cxn>
              <a:cxn ang="0">
                <a:pos x="1566844233" y="2147483646"/>
              </a:cxn>
              <a:cxn ang="0">
                <a:pos x="1843350547" y="2147483646"/>
              </a:cxn>
              <a:cxn ang="0">
                <a:pos x="1659010742" y="2147483646"/>
              </a:cxn>
              <a:cxn ang="0">
                <a:pos x="1797267292" y="2147483646"/>
              </a:cxn>
              <a:cxn ang="0">
                <a:pos x="2147483646" y="1859959739"/>
              </a:cxn>
              <a:cxn ang="0">
                <a:pos x="2147483646" y="371991948"/>
              </a:cxn>
              <a:cxn ang="0">
                <a:pos x="2147483646" y="883480876"/>
              </a:cxn>
              <a:cxn ang="0">
                <a:pos x="2147483646" y="929979869"/>
              </a:cxn>
              <a:cxn ang="0">
                <a:pos x="2147483646" y="650985909"/>
              </a:cxn>
              <a:cxn ang="0">
                <a:pos x="2147483646" y="604486915"/>
              </a:cxn>
              <a:cxn ang="0">
                <a:pos x="2147483646" y="883480876"/>
              </a:cxn>
            </a:cxnLst>
            <a:rect l="0" t="0" r="0" b="0"/>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chemeClr val="bg1"/>
          </a:solidFill>
          <a:ln w="9525">
            <a:noFill/>
          </a:ln>
        </p:spPr>
        <p:txBody>
          <a:bodyPr/>
          <a:lstStyle/>
          <a:p>
            <a:endParaRPr lang="en-US"/>
          </a:p>
        </p:txBody>
      </p:sp>
      <p:sp>
        <p:nvSpPr>
          <p:cNvPr id="2" name="矩形 47"/>
          <p:cNvSpPr>
            <a:spLocks noChangeArrowheads="1"/>
          </p:cNvSpPr>
          <p:nvPr/>
        </p:nvSpPr>
        <p:spPr bwMode="auto">
          <a:xfrm>
            <a:off x="330835" y="160020"/>
            <a:ext cx="54876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3200" b="1" i="0" u="none" strike="noStrike" kern="1200" cap="none" spc="0" normalizeH="0" baseline="0" noProof="0" dirty="0">
                <a:ln w="9525">
                  <a:solidFill>
                    <a:schemeClr val="bg1"/>
                  </a:solidFill>
                  <a:prstDash val="solid"/>
                </a:ln>
                <a:solidFill>
                  <a:schemeClr val="accent1"/>
                </a:solidFill>
                <a:effectLst>
                  <a:outerShdw blurRad="12700" dist="38100" dir="2700000" algn="tl" rotWithShape="0">
                    <a:schemeClr val="bg1">
                      <a:lumMod val="5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Javascript V8 engin </a:t>
            </a:r>
            <a:endParaRPr kumimoji="0" lang="en-GB" altLang="zh-CN" sz="3200" b="1" i="0" u="none" strike="noStrike" kern="1200" cap="none" spc="0" normalizeH="0" baseline="0" noProof="0" dirty="0">
              <a:ln w="9525">
                <a:solidFill>
                  <a:schemeClr val="bg1"/>
                </a:solidFill>
                <a:prstDash val="solid"/>
              </a:ln>
              <a:solidFill>
                <a:schemeClr val="accent1"/>
              </a:solidFill>
              <a:effectLst>
                <a:outerShdw blurRad="12700" dist="38100" dir="2700000" algn="tl" rotWithShape="0">
                  <a:schemeClr val="bg1">
                    <a:lumMod val="5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8" name="Text Box 7"/>
          <p:cNvSpPr txBox="1"/>
          <p:nvPr/>
        </p:nvSpPr>
        <p:spPr>
          <a:xfrm>
            <a:off x="408940" y="902335"/>
            <a:ext cx="3864610" cy="368300"/>
          </a:xfrm>
          <a:prstGeom prst="rect">
            <a:avLst/>
          </a:prstGeom>
          <a:noFill/>
        </p:spPr>
        <p:txBody>
          <a:bodyPr wrap="none" rtlCol="0" anchor="t">
            <a:spAutoFit/>
          </a:bodyPr>
          <a:p>
            <a:r>
              <a:rPr lang="en-GB" altLang="zh-CN" b="1" noProof="0" dirty="0">
                <a:solidFill>
                  <a:schemeClr val="accent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What is javascript engin ?</a:t>
            </a:r>
            <a:endParaRPr lang="en-GB" altLang="zh-CN" b="1" noProof="0" dirty="0">
              <a:solidFill>
                <a:schemeClr val="accent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13" name="Text Box 12"/>
          <p:cNvSpPr txBox="1"/>
          <p:nvPr/>
        </p:nvSpPr>
        <p:spPr>
          <a:xfrm>
            <a:off x="4169410" y="1270635"/>
            <a:ext cx="7849870" cy="5354320"/>
          </a:xfrm>
          <a:prstGeom prst="rect">
            <a:avLst/>
          </a:prstGeom>
          <a:noFill/>
        </p:spPr>
        <p:txBody>
          <a:bodyPr wrap="square" rtlCol="0" anchor="t">
            <a:spAutoFit/>
          </a:bodyPr>
          <a:p>
            <a:r>
              <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V8 is Google’s open source high-performance JavaScript and WebAssembly engine, written in C++. It is used in Chrome and in Node.js, among others.</a:t>
            </a:r>
            <a:endPar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r>
              <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This documentation is aimed at C++ developers who want to use V8 in their applications, as well as anyone interested in V8’s design and performance. This document introduces you to V8, while the remaining documentation shows you how to use V8 in your code and describes some of its design details, as well as providing a set of JavaScript benchmarks for measuring V8’s performance.</a:t>
            </a:r>
            <a:endPar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r>
              <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V8 implements ECMAScript and WebAssembly, and runs on Windows 7 or later, macOS 10.12+, and Linux systems that use x64, IA-32, ARM, or MIPS processors. V8 can run standalone, or can be embedded into any C++ application.</a:t>
            </a:r>
            <a:endPar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r>
              <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V8 compiles and executes JavaScript source code, handles memory allocation for objects, and garbage collects objects it no longer needs.</a:t>
            </a:r>
            <a:endParaRPr lang="en-US"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14" name="Picture 13" descr="1200px-V8_JavaScript_engine_logo_2.svg"/>
          <p:cNvPicPr>
            <a:picLocks noChangeAspect="1"/>
          </p:cNvPicPr>
          <p:nvPr/>
        </p:nvPicPr>
        <p:blipFill>
          <a:blip r:embed="rId1"/>
          <a:stretch>
            <a:fillRect/>
          </a:stretch>
        </p:blipFill>
        <p:spPr>
          <a:xfrm>
            <a:off x="330835" y="1510030"/>
            <a:ext cx="3838575" cy="3838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矩形 7"/>
          <p:cNvSpPr/>
          <p:nvPr/>
        </p:nvSpPr>
        <p:spPr>
          <a:xfrm>
            <a:off x="1470025" y="5454650"/>
            <a:ext cx="2489200" cy="644525"/>
          </a:xfrm>
          <a:prstGeom prst="rect">
            <a:avLst/>
          </a:prstGeom>
          <a:noFill/>
          <a:ln w="9525">
            <a:noFill/>
          </a:ln>
        </p:spPr>
        <p:txBody>
          <a:bodyPr anchor="t">
            <a:spAutoFit/>
          </a:bodyPr>
          <a:lstStyle/>
          <a:p>
            <a:pPr algn="just">
              <a:buFont typeface="Arial" panose="020B0604020202020204" pitchFamily="34" charset="0"/>
            </a:pPr>
            <a:r>
              <a:rPr lang="zh-CN" altLang="zh-CN" sz="1200" dirty="0">
                <a:solidFill>
                  <a:schemeClr val="bg1"/>
                </a:solidFill>
                <a:latin typeface="Microsoft YaHei" panose="020B0503020204020204" pitchFamily="34" charset="-122"/>
                <a:ea typeface="Microsoft YaHei" panose="020B0503020204020204" pitchFamily="34" charset="-122"/>
              </a:rPr>
              <a:t>Add your words here,according to your need to draw the text box size</a:t>
            </a:r>
            <a:endParaRPr lang="zh-CN" altLang="zh-CN" sz="1200" dirty="0">
              <a:solidFill>
                <a:schemeClr val="bg1"/>
              </a:solidFill>
              <a:latin typeface="Microsoft YaHei" panose="020B0503020204020204" pitchFamily="34" charset="-122"/>
              <a:ea typeface="Microsoft YaHei" panose="020B0503020204020204" pitchFamily="34" charset="-122"/>
            </a:endParaRPr>
          </a:p>
        </p:txBody>
      </p:sp>
      <p:sp>
        <p:nvSpPr>
          <p:cNvPr id="13326" name="矩形 7"/>
          <p:cNvSpPr/>
          <p:nvPr/>
        </p:nvSpPr>
        <p:spPr>
          <a:xfrm>
            <a:off x="5657850" y="5454650"/>
            <a:ext cx="2489200" cy="644525"/>
          </a:xfrm>
          <a:prstGeom prst="rect">
            <a:avLst/>
          </a:prstGeom>
          <a:noFill/>
          <a:ln w="9525">
            <a:noFill/>
          </a:ln>
        </p:spPr>
        <p:txBody>
          <a:bodyPr anchor="t">
            <a:spAutoFit/>
          </a:bodyPr>
          <a:lstStyle/>
          <a:p>
            <a:pPr algn="just">
              <a:buFont typeface="Arial" panose="020B0604020202020204" pitchFamily="34" charset="0"/>
            </a:pPr>
            <a:r>
              <a:rPr lang="zh-CN" altLang="zh-CN" sz="1200" dirty="0">
                <a:solidFill>
                  <a:schemeClr val="bg1"/>
                </a:solidFill>
                <a:latin typeface="Microsoft YaHei" panose="020B0503020204020204" pitchFamily="34" charset="-122"/>
                <a:ea typeface="Microsoft YaHei" panose="020B0503020204020204" pitchFamily="34" charset="-122"/>
              </a:rPr>
              <a:t>Add your words here,according to your need to draw the text box size</a:t>
            </a:r>
            <a:endParaRPr lang="zh-CN" altLang="zh-CN" sz="1200" dirty="0">
              <a:solidFill>
                <a:schemeClr val="bg1"/>
              </a:solidFill>
              <a:latin typeface="Microsoft YaHei" panose="020B0503020204020204" pitchFamily="34" charset="-122"/>
              <a:ea typeface="Microsoft YaHei" panose="020B0503020204020204" pitchFamily="34" charset="-122"/>
            </a:endParaRPr>
          </a:p>
        </p:txBody>
      </p:sp>
      <p:sp>
        <p:nvSpPr>
          <p:cNvPr id="13327" name="矩形 7"/>
          <p:cNvSpPr/>
          <p:nvPr/>
        </p:nvSpPr>
        <p:spPr>
          <a:xfrm>
            <a:off x="9561513" y="5384800"/>
            <a:ext cx="2487612" cy="644525"/>
          </a:xfrm>
          <a:prstGeom prst="rect">
            <a:avLst/>
          </a:prstGeom>
          <a:noFill/>
          <a:ln w="9525">
            <a:noFill/>
          </a:ln>
        </p:spPr>
        <p:txBody>
          <a:bodyPr anchor="t">
            <a:spAutoFit/>
          </a:bodyPr>
          <a:lstStyle/>
          <a:p>
            <a:pPr algn="just">
              <a:buFont typeface="Arial" panose="020B0604020202020204" pitchFamily="34" charset="0"/>
            </a:pPr>
            <a:r>
              <a:rPr lang="zh-CN" altLang="zh-CN" sz="1200" dirty="0">
                <a:solidFill>
                  <a:schemeClr val="bg1"/>
                </a:solidFill>
                <a:latin typeface="Microsoft YaHei" panose="020B0503020204020204" pitchFamily="34" charset="-122"/>
                <a:ea typeface="Microsoft YaHei" panose="020B0503020204020204" pitchFamily="34" charset="-122"/>
              </a:rPr>
              <a:t>Add your words here,according to your need to draw the text box size</a:t>
            </a:r>
            <a:endParaRPr lang="zh-CN" altLang="zh-CN" sz="1200" dirty="0">
              <a:solidFill>
                <a:schemeClr val="bg1"/>
              </a:solidFill>
              <a:latin typeface="Microsoft YaHei" panose="020B0503020204020204" pitchFamily="34" charset="-122"/>
              <a:ea typeface="Microsoft YaHei" panose="020B0503020204020204" pitchFamily="34" charset="-122"/>
            </a:endParaRPr>
          </a:p>
        </p:txBody>
      </p:sp>
      <p:pic>
        <p:nvPicPr>
          <p:cNvPr id="13328" name="图片 25"/>
          <p:cNvPicPr>
            <a:picLocks noChangeAspect="1"/>
          </p:cNvPicPr>
          <p:nvPr/>
        </p:nvPicPr>
        <p:blipFill>
          <a:blip r:embed="rId1"/>
          <a:stretch>
            <a:fillRect/>
          </a:stretch>
        </p:blipFill>
        <p:spPr>
          <a:xfrm>
            <a:off x="73978" y="3688398"/>
            <a:ext cx="644525" cy="3079750"/>
          </a:xfrm>
          <a:prstGeom prst="rect">
            <a:avLst/>
          </a:prstGeom>
          <a:noFill/>
          <a:ln w="9525">
            <a:noFill/>
          </a:ln>
        </p:spPr>
      </p:pic>
      <p:pic>
        <p:nvPicPr>
          <p:cNvPr id="13330" name="图片 27"/>
          <p:cNvPicPr>
            <a:picLocks noChangeAspect="1"/>
          </p:cNvPicPr>
          <p:nvPr/>
        </p:nvPicPr>
        <p:blipFill>
          <a:blip r:embed="rId2"/>
          <a:stretch>
            <a:fillRect/>
          </a:stretch>
        </p:blipFill>
        <p:spPr>
          <a:xfrm>
            <a:off x="1115060" y="3419158"/>
            <a:ext cx="1174750" cy="3273425"/>
          </a:xfrm>
          <a:prstGeom prst="rect">
            <a:avLst/>
          </a:prstGeom>
          <a:noFill/>
          <a:ln w="9525">
            <a:noFill/>
          </a:ln>
        </p:spPr>
      </p:pic>
      <p:pic>
        <p:nvPicPr>
          <p:cNvPr id="13331" name="图片 28"/>
          <p:cNvPicPr>
            <a:picLocks noChangeAspect="1"/>
          </p:cNvPicPr>
          <p:nvPr/>
        </p:nvPicPr>
        <p:blipFill>
          <a:blip r:embed="rId3"/>
          <a:stretch>
            <a:fillRect/>
          </a:stretch>
        </p:blipFill>
        <p:spPr>
          <a:xfrm>
            <a:off x="10250805" y="3763963"/>
            <a:ext cx="765175" cy="2928937"/>
          </a:xfrm>
          <a:prstGeom prst="rect">
            <a:avLst/>
          </a:prstGeom>
          <a:noFill/>
          <a:ln w="9525">
            <a:noFill/>
          </a:ln>
        </p:spPr>
      </p:pic>
      <p:sp>
        <p:nvSpPr>
          <p:cNvPr id="3" name="Text Box 2"/>
          <p:cNvSpPr txBox="1"/>
          <p:nvPr/>
        </p:nvSpPr>
        <p:spPr>
          <a:xfrm>
            <a:off x="74295" y="117475"/>
            <a:ext cx="4693920" cy="645160"/>
          </a:xfrm>
          <a:prstGeom prst="rect">
            <a:avLst/>
          </a:prstGeom>
          <a:noFill/>
        </p:spPr>
        <p:txBody>
          <a:bodyPr wrap="none" rtlCol="0" anchor="t">
            <a:spAutoFit/>
          </a:bodyPr>
          <a:p>
            <a:r>
              <a:rPr lang="en-GB" altLang="zh-CN" sz="3600" b="1" noProof="0" dirty="0">
                <a:solidFill>
                  <a:schemeClr val="tx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Javascript engin</a:t>
            </a:r>
            <a:endParaRPr lang="en-GB" altLang="zh-CN" sz="3600" b="1" noProof="0" dirty="0">
              <a:solidFill>
                <a:schemeClr val="tx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4" name="Picture 3" descr="8RP4bAis"/>
          <p:cNvPicPr>
            <a:picLocks noChangeAspect="1"/>
          </p:cNvPicPr>
          <p:nvPr/>
        </p:nvPicPr>
        <p:blipFill>
          <a:blip r:embed="rId4"/>
          <a:stretch>
            <a:fillRect/>
          </a:stretch>
        </p:blipFill>
        <p:spPr>
          <a:xfrm>
            <a:off x="260985" y="948690"/>
            <a:ext cx="1784985" cy="1784985"/>
          </a:xfrm>
          <a:prstGeom prst="rect">
            <a:avLst/>
          </a:prstGeom>
        </p:spPr>
      </p:pic>
      <p:pic>
        <p:nvPicPr>
          <p:cNvPr id="6" name="Picture 5" descr="800px-WebKit_logo_(2015).svg"/>
          <p:cNvPicPr>
            <a:picLocks noChangeAspect="1"/>
          </p:cNvPicPr>
          <p:nvPr/>
        </p:nvPicPr>
        <p:blipFill>
          <a:blip r:embed="rId5"/>
          <a:stretch>
            <a:fillRect/>
          </a:stretch>
        </p:blipFill>
        <p:spPr>
          <a:xfrm>
            <a:off x="2534285" y="900430"/>
            <a:ext cx="2128520" cy="1833245"/>
          </a:xfrm>
          <a:prstGeom prst="rect">
            <a:avLst/>
          </a:prstGeom>
        </p:spPr>
      </p:pic>
      <p:pic>
        <p:nvPicPr>
          <p:cNvPr id="7" name="Picture 6" descr="logo"/>
          <p:cNvPicPr>
            <a:picLocks noChangeAspect="1"/>
          </p:cNvPicPr>
          <p:nvPr/>
        </p:nvPicPr>
        <p:blipFill>
          <a:blip r:embed="rId6"/>
          <a:stretch>
            <a:fillRect/>
          </a:stretch>
        </p:blipFill>
        <p:spPr>
          <a:xfrm>
            <a:off x="5537835" y="948690"/>
            <a:ext cx="1918970" cy="1918970"/>
          </a:xfrm>
          <a:prstGeom prst="rect">
            <a:avLst/>
          </a:prstGeom>
        </p:spPr>
      </p:pic>
      <p:pic>
        <p:nvPicPr>
          <p:cNvPr id="8" name="Picture 7" descr="image1"/>
          <p:cNvPicPr>
            <a:picLocks noChangeAspect="1"/>
          </p:cNvPicPr>
          <p:nvPr/>
        </p:nvPicPr>
        <p:blipFill>
          <a:blip r:embed="rId7"/>
          <a:stretch>
            <a:fillRect/>
          </a:stretch>
        </p:blipFill>
        <p:spPr>
          <a:xfrm>
            <a:off x="8147685" y="948690"/>
            <a:ext cx="2868295" cy="1785620"/>
          </a:xfrm>
          <a:prstGeom prst="rect">
            <a:avLst/>
          </a:prstGeom>
        </p:spPr>
      </p:pic>
      <p:pic>
        <p:nvPicPr>
          <p:cNvPr id="9" name="Picture 8" descr="1200px-V8_JavaScript_engine_logo_2.svg"/>
          <p:cNvPicPr>
            <a:picLocks noChangeAspect="1"/>
          </p:cNvPicPr>
          <p:nvPr/>
        </p:nvPicPr>
        <p:blipFill>
          <a:blip r:embed="rId8"/>
          <a:stretch>
            <a:fillRect/>
          </a:stretch>
        </p:blipFill>
        <p:spPr>
          <a:xfrm>
            <a:off x="6431280" y="3382010"/>
            <a:ext cx="2586990" cy="2586990"/>
          </a:xfrm>
          <a:prstGeom prst="rect">
            <a:avLst/>
          </a:prstGeom>
        </p:spPr>
      </p:pic>
      <p:pic>
        <p:nvPicPr>
          <p:cNvPr id="10" name="Picture 9" descr="800px-Presto.svg"/>
          <p:cNvPicPr>
            <a:picLocks noChangeAspect="1"/>
          </p:cNvPicPr>
          <p:nvPr/>
        </p:nvPicPr>
        <p:blipFill>
          <a:blip r:embed="rId9"/>
          <a:stretch>
            <a:fillRect/>
          </a:stretch>
        </p:blipFill>
        <p:spPr>
          <a:xfrm>
            <a:off x="3027045" y="3382010"/>
            <a:ext cx="2630805" cy="2717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222250" y="2450465"/>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 name="矩形 47"/>
          <p:cNvSpPr/>
          <p:nvPr/>
        </p:nvSpPr>
        <p:spPr>
          <a:xfrm>
            <a:off x="3065780" y="2450465"/>
            <a:ext cx="355854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 name="矩形 47"/>
          <p:cNvSpPr/>
          <p:nvPr/>
        </p:nvSpPr>
        <p:spPr>
          <a:xfrm>
            <a:off x="7391400" y="2450465"/>
            <a:ext cx="302831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221615" y="4065905"/>
            <a:ext cx="1353820"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26" name="直接连接符 25"/>
          <p:cNvCxnSpPr/>
          <p:nvPr/>
        </p:nvCxnSpPr>
        <p:spPr>
          <a:xfrm>
            <a:off x="222250" y="3409315"/>
            <a:ext cx="5056505" cy="158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25"/>
          <p:cNvCxnSpPr/>
          <p:nvPr/>
        </p:nvCxnSpPr>
        <p:spPr>
          <a:xfrm>
            <a:off x="6830060" y="3393440"/>
            <a:ext cx="5056505" cy="158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32740" y="1492250"/>
            <a:ext cx="246253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ource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1" name="Text Box 10"/>
          <p:cNvSpPr txBox="1"/>
          <p:nvPr/>
        </p:nvSpPr>
        <p:spPr>
          <a:xfrm>
            <a:off x="222250" y="4169410"/>
            <a:ext cx="1710055" cy="368300"/>
          </a:xfrm>
          <a:prstGeom prst="rect">
            <a:avLst/>
          </a:prstGeom>
          <a:noFill/>
        </p:spPr>
        <p:txBody>
          <a:bodyPr wrap="square" rtlCol="0" anchor="t">
            <a:spAutoFit/>
          </a:bodyPr>
          <a:p>
            <a:r>
              <a:rPr lang="en-GB" altLang="en-US" sz="1800" b="1">
                <a:solidFill>
                  <a:schemeClr val="tx1"/>
                </a:solidFill>
                <a:effectLst/>
                <a:latin typeface="Fira Code Medium" panose="020B0809050000020004" charset="0"/>
                <a:cs typeface="Fira Code Medium" panose="020B0809050000020004" charset="0"/>
              </a:rPr>
              <a:t>P</a:t>
            </a:r>
            <a:r>
              <a:rPr lang="en-US" sz="1800" b="1">
                <a:solidFill>
                  <a:schemeClr val="tx1"/>
                </a:solidFill>
                <a:effectLst/>
                <a:latin typeface="Fira Code Medium" panose="020B0809050000020004" charset="0"/>
                <a:cs typeface="Fira Code Medium" panose="020B0809050000020004" charset="0"/>
              </a:rPr>
              <a:t>arser</a:t>
            </a:r>
            <a:endParaRPr lang="en-US" sz="1800" b="1">
              <a:solidFill>
                <a:schemeClr val="tx1"/>
              </a:solidFill>
              <a:effectLst/>
              <a:latin typeface="Fira Code Medium" panose="020B0809050000020004" charset="0"/>
              <a:cs typeface="Fira Code Medium" panose="020B0809050000020004" charset="0"/>
            </a:endParaRPr>
          </a:p>
        </p:txBody>
      </p:sp>
      <p:sp>
        <p:nvSpPr>
          <p:cNvPr id="12" name="Text Box 11"/>
          <p:cNvSpPr txBox="1"/>
          <p:nvPr/>
        </p:nvSpPr>
        <p:spPr>
          <a:xfrm>
            <a:off x="3213100" y="2585085"/>
            <a:ext cx="331533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C</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ompiler </a:t>
            </a:r>
            <a:r>
              <a:rPr lang="en-GB" altLang="en-US" sz="1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rPr>
              <a:t>F</a:t>
            </a:r>
            <a:r>
              <a:rPr lang="en-US" sz="1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rPr>
              <a:t>ullcodegen</a:t>
            </a:r>
            <a:endParaRPr lang="en-US" sz="1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endParaRPr>
          </a:p>
        </p:txBody>
      </p:sp>
      <p:sp>
        <p:nvSpPr>
          <p:cNvPr id="13" name="Text Box 12"/>
          <p:cNvSpPr txBox="1"/>
          <p:nvPr/>
        </p:nvSpPr>
        <p:spPr>
          <a:xfrm>
            <a:off x="7535545" y="255841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5" name="Text Box 14"/>
          <p:cNvSpPr txBox="1"/>
          <p:nvPr/>
        </p:nvSpPr>
        <p:spPr>
          <a:xfrm>
            <a:off x="1851660" y="5127625"/>
            <a:ext cx="3841750" cy="368300"/>
          </a:xfrm>
          <a:prstGeom prst="rect">
            <a:avLst/>
          </a:prstGeom>
          <a:noFill/>
        </p:spPr>
        <p:txBody>
          <a:bodyPr wrap="square" rtlCol="0" anchor="t">
            <a:spAutoFit/>
          </a:bodyPr>
          <a:p>
            <a:r>
              <a:rPr lang="en-GB" altLang="en-US" b="1">
                <a:latin typeface="Fira Code Medium" panose="020B0809050000020004" charset="0"/>
                <a:cs typeface="Fira Code Medium" panose="020B0809050000020004" charset="0"/>
              </a:rPr>
              <a:t>Lexical(scanner) </a:t>
            </a:r>
            <a:r>
              <a:rPr lang="en-GB" altLang="en-US" b="1">
                <a:latin typeface="Fira Code Medium" panose="020B0809050000020004" charset="0"/>
                <a:cs typeface="Fira Code Medium" panose="020B0809050000020004" charset="0"/>
                <a:sym typeface="+mn-ea"/>
              </a:rPr>
              <a:t>Analyzer</a:t>
            </a:r>
            <a:r>
              <a:rPr lang="en-GB" altLang="en-US" b="1">
                <a:latin typeface="Fira Code Medium" panose="020B0809050000020004" charset="0"/>
                <a:cs typeface="Fira Code Medium" panose="020B0809050000020004" charset="0"/>
              </a:rPr>
              <a:t> </a:t>
            </a:r>
            <a:endParaRPr lang="en-GB" altLang="en-US" b="1">
              <a:latin typeface="Fira Code Medium" panose="020B0809050000020004" charset="0"/>
              <a:cs typeface="Fira Code Medium" panose="020B0809050000020004" charset="0"/>
            </a:endParaRPr>
          </a:p>
        </p:txBody>
      </p:sp>
      <p:cxnSp>
        <p:nvCxnSpPr>
          <p:cNvPr id="16" name="直接连接符 25"/>
          <p:cNvCxnSpPr/>
          <p:nvPr/>
        </p:nvCxnSpPr>
        <p:spPr>
          <a:xfrm>
            <a:off x="1575435" y="4350385"/>
            <a:ext cx="276225" cy="69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p:cNvCxnSpPr/>
          <p:nvPr/>
        </p:nvCxnSpPr>
        <p:spPr>
          <a:xfrm>
            <a:off x="2795905" y="2738755"/>
            <a:ext cx="251460" cy="69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p:cNvCxnSpPr/>
          <p:nvPr/>
        </p:nvCxnSpPr>
        <p:spPr>
          <a:xfrm>
            <a:off x="3213100" y="4641850"/>
            <a:ext cx="0" cy="4857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5"/>
          <p:cNvCxnSpPr>
            <a:stCxn id="3" idx="3"/>
          </p:cNvCxnSpPr>
          <p:nvPr/>
        </p:nvCxnSpPr>
        <p:spPr>
          <a:xfrm flipV="1">
            <a:off x="6624320" y="2734310"/>
            <a:ext cx="767080" cy="444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2008</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4" name="Text Box 23"/>
          <p:cNvSpPr txBox="1"/>
          <p:nvPr/>
        </p:nvSpPr>
        <p:spPr>
          <a:xfrm>
            <a:off x="526415" y="2554605"/>
            <a:ext cx="171005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arser</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5" name="矩形 47"/>
          <p:cNvSpPr/>
          <p:nvPr/>
        </p:nvSpPr>
        <p:spPr>
          <a:xfrm>
            <a:off x="1851660" y="4065270"/>
            <a:ext cx="299085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Text Box 26"/>
          <p:cNvSpPr txBox="1"/>
          <p:nvPr/>
        </p:nvSpPr>
        <p:spPr>
          <a:xfrm>
            <a:off x="1851660" y="4168775"/>
            <a:ext cx="3079750" cy="368300"/>
          </a:xfrm>
          <a:prstGeom prst="rect">
            <a:avLst/>
          </a:prstGeom>
          <a:noFill/>
        </p:spPr>
        <p:txBody>
          <a:bodyPr wrap="square" rtlCol="0" anchor="t">
            <a:spAutoFit/>
          </a:bodyPr>
          <a:p>
            <a:r>
              <a:rPr b="1">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Abstract syntax tree</a:t>
            </a:r>
            <a:endParaRPr lang="en-US"/>
          </a:p>
        </p:txBody>
      </p:sp>
      <p:sp>
        <p:nvSpPr>
          <p:cNvPr id="29" name="Text Box 28"/>
          <p:cNvSpPr txBox="1"/>
          <p:nvPr/>
        </p:nvSpPr>
        <p:spPr>
          <a:xfrm>
            <a:off x="1851660" y="5588000"/>
            <a:ext cx="3616325" cy="368300"/>
          </a:xfrm>
          <a:prstGeom prst="rect">
            <a:avLst/>
          </a:prstGeom>
          <a:noFill/>
        </p:spPr>
        <p:txBody>
          <a:bodyPr wrap="square" rtlCol="0" anchor="t">
            <a:spAutoFit/>
          </a:bodyPr>
          <a:p>
            <a:r>
              <a:rPr lang="en-GB" altLang="en-US" b="1">
                <a:latin typeface="Fira Code Medium" panose="020B0809050000020004" charset="0"/>
                <a:cs typeface="Fira Code Medium" panose="020B0809050000020004" charset="0"/>
              </a:rPr>
              <a:t>Syntax(parser) Analyzer</a:t>
            </a:r>
            <a:endParaRPr lang="en-GB" altLang="en-US" b="1">
              <a:latin typeface="Fira Code Medium" panose="020B0809050000020004" charset="0"/>
              <a:cs typeface="Fira Code Medium" panose="020B0809050000020004" charset="0"/>
            </a:endParaRPr>
          </a:p>
        </p:txBody>
      </p:sp>
      <p:sp>
        <p:nvSpPr>
          <p:cNvPr id="30" name="矩形 47"/>
          <p:cNvSpPr/>
          <p:nvPr/>
        </p:nvSpPr>
        <p:spPr>
          <a:xfrm>
            <a:off x="1852295" y="5127625"/>
            <a:ext cx="3673475" cy="96075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1" name="直接连接符 25"/>
          <p:cNvCxnSpPr/>
          <p:nvPr/>
        </p:nvCxnSpPr>
        <p:spPr>
          <a:xfrm>
            <a:off x="1509395" y="1964690"/>
            <a:ext cx="0" cy="4857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bytecode"/>
          <p:cNvPicPr>
            <a:picLocks noChangeAspect="1"/>
          </p:cNvPicPr>
          <p:nvPr/>
        </p:nvPicPr>
        <p:blipFill>
          <a:blip r:embed="rId2"/>
          <a:stretch>
            <a:fillRect/>
          </a:stretch>
        </p:blipFill>
        <p:spPr>
          <a:xfrm>
            <a:off x="5583555" y="3425825"/>
            <a:ext cx="6461125" cy="3326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 name="Text Box 2"/>
          <p:cNvSpPr txBox="1"/>
          <p:nvPr/>
        </p:nvSpPr>
        <p:spPr>
          <a:xfrm>
            <a:off x="74295" y="117475"/>
            <a:ext cx="3284220" cy="645160"/>
          </a:xfrm>
          <a:prstGeom prst="rect">
            <a:avLst/>
          </a:prstGeom>
          <a:noFill/>
        </p:spPr>
        <p:txBody>
          <a:bodyPr wrap="none" rtlCol="0" anchor="t">
            <a:spAutoFit/>
          </a:bodyPr>
          <a:p>
            <a:r>
              <a:rPr lang="en-GB" altLang="zh-CN" sz="3600" b="1" noProof="0" dirty="0">
                <a:solidFill>
                  <a:schemeClr val="accent1"/>
                </a:solidFill>
                <a:effectLst>
                  <a:outerShdw blurRad="38100" dist="25400" dir="5400000" algn="ctr" rotWithShape="0">
                    <a:srgbClr val="6E747A">
                      <a:alpha val="43000"/>
                    </a:srgb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Compilation</a:t>
            </a:r>
            <a:endParaRPr lang="en-GB" altLang="zh-CN" sz="3600" b="1" noProof="0" dirty="0">
              <a:solidFill>
                <a:schemeClr val="accent1"/>
              </a:solidFill>
              <a:effectLst>
                <a:outerShdw blurRad="38100" dist="25400" dir="5400000" algn="ctr" rotWithShape="0">
                  <a:srgbClr val="6E747A">
                    <a:alpha val="43000"/>
                  </a:srgb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4" name="矩形 50"/>
          <p:cNvSpPr/>
          <p:nvPr/>
        </p:nvSpPr>
        <p:spPr>
          <a:xfrm>
            <a:off x="222250" y="880428"/>
            <a:ext cx="4076700" cy="516255"/>
          </a:xfrm>
          <a:prstGeom prst="rect">
            <a:avLst/>
          </a:prstGeom>
          <a:noFill/>
        </p:spPr>
        <p:txBody>
          <a:bodyPr wrap="square" lIns="0" tIns="0" rIns="0" bIns="0" rtlCol="0" anchor="t" anchorCtr="0">
            <a:spAutoFit/>
            <a:scene3d>
              <a:camera prst="orthographicFront"/>
              <a:lightRig rig="threePt" dir="t"/>
            </a:scene3d>
          </a:bodyPr>
          <a:p>
            <a:pPr marL="0" marR="0" lvl="0" indent="0" algn="l" defTabSz="1216660" rtl="0" eaLnBrk="1" fontAlgn="auto" latinLnBrk="0" hangingPunct="1">
              <a:lnSpc>
                <a:spcPct val="120000"/>
              </a:lnSpc>
              <a:spcBef>
                <a:spcPct val="20000"/>
              </a:spcBef>
              <a:spcAft>
                <a:spcPts val="0"/>
              </a:spcAft>
              <a:buClrTx/>
              <a:buSzTx/>
              <a:buFontTx/>
              <a:buNone/>
              <a:defRPr/>
            </a:pPr>
            <a:r>
              <a:rPr kumimoji="0" lang="en-GB" altLang="zh-CN" sz="2800" b="1" i="0" u="none" strike="noStrike" kern="120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rPr>
              <a:t>Ahead of Time</a:t>
            </a:r>
            <a:endParaRPr kumimoji="0" lang="en-GB" altLang="zh-CN" sz="2800" b="1" i="0" u="none" strike="noStrike" kern="120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endParaRPr>
          </a:p>
        </p:txBody>
      </p:sp>
      <p:sp>
        <p:nvSpPr>
          <p:cNvPr id="8" name="Text Box 7"/>
          <p:cNvSpPr txBox="1"/>
          <p:nvPr/>
        </p:nvSpPr>
        <p:spPr>
          <a:xfrm>
            <a:off x="857250" y="1397000"/>
            <a:ext cx="1600200" cy="245110"/>
          </a:xfrm>
          <a:prstGeom prst="rect">
            <a:avLst/>
          </a:prstGeom>
          <a:noFill/>
        </p:spPr>
        <p:txBody>
          <a:bodyPr wrap="none" rtlCol="0" anchor="t">
            <a:spAutoFit/>
          </a:bodyPr>
          <a:p>
            <a:r>
              <a:rPr lang="en-GB" altLang="zh-CN" sz="1000" b="1" noProof="0" dirty="0" smtClean="0">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rPr>
              <a:t>Static translation</a:t>
            </a:r>
            <a:endParaRPr lang="en-US" sz="1000"/>
          </a:p>
        </p:txBody>
      </p:sp>
      <p:pic>
        <p:nvPicPr>
          <p:cNvPr id="16" name="Picture 15" descr="Aot"/>
          <p:cNvPicPr>
            <a:picLocks noChangeAspect="1"/>
          </p:cNvPicPr>
          <p:nvPr/>
        </p:nvPicPr>
        <p:blipFill>
          <a:blip r:embed="rId1"/>
          <a:stretch>
            <a:fillRect/>
          </a:stretch>
        </p:blipFill>
        <p:spPr>
          <a:xfrm>
            <a:off x="222250" y="1861820"/>
            <a:ext cx="5516245" cy="4492625"/>
          </a:xfrm>
          <a:prstGeom prst="rect">
            <a:avLst/>
          </a:prstGeom>
        </p:spPr>
      </p:pic>
      <p:sp>
        <p:nvSpPr>
          <p:cNvPr id="17" name="Text Box 16"/>
          <p:cNvSpPr txBox="1"/>
          <p:nvPr/>
        </p:nvSpPr>
        <p:spPr>
          <a:xfrm>
            <a:off x="5902325" y="1397000"/>
            <a:ext cx="6177915" cy="2461260"/>
          </a:xfrm>
          <a:prstGeom prst="rect">
            <a:avLst/>
          </a:prstGeom>
          <a:noFill/>
        </p:spPr>
        <p:txBody>
          <a:bodyPr wrap="square" rtlCol="0" anchor="t">
            <a:spAutoFit/>
          </a:bodyPr>
          <a:p>
            <a:r>
              <a:rPr lang="en-US" sz="1400" b="1">
                <a:latin typeface="Fira Code Medium" panose="020B0809050000020004" charset="0"/>
                <a:cs typeface="Fira Code Medium" panose="020B0809050000020004" charset="0"/>
                <a:sym typeface="+mn-ea"/>
              </a:rPr>
              <a:t>AOT </a:t>
            </a:r>
            <a:r>
              <a:rPr lang="en-US" sz="1400" b="1">
                <a:latin typeface="Fira Code Medium" panose="020B0809050000020004" charset="0"/>
                <a:cs typeface="Fira Code Medium" panose="020B0809050000020004" charset="0"/>
              </a:rPr>
              <a:t>is the act of compiling a higher-level programming language such as C or C++, or an intermediate representation such as Java bytecode or .NET Framework Common Intermediate Language (CIL) code, into a native (system-dependent) machine code so that the resulting binary file can execute natively.</a:t>
            </a:r>
            <a:endParaRPr lang="en-US" sz="1400" b="1">
              <a:latin typeface="Fira Code Medium" panose="020B0809050000020004" charset="0"/>
              <a:cs typeface="Fira Code Medium" panose="020B0809050000020004" charset="0"/>
            </a:endParaRPr>
          </a:p>
          <a:p>
            <a:endParaRPr lang="en-US" sz="1400" b="1">
              <a:latin typeface="Fira Code Medium" panose="020B0809050000020004" charset="0"/>
              <a:cs typeface="Fira Code Medium" panose="020B0809050000020004" charset="0"/>
            </a:endParaRPr>
          </a:p>
          <a:p>
            <a:r>
              <a:rPr lang="en-US" sz="1400" b="1">
                <a:latin typeface="Fira Code Medium" panose="020B0809050000020004" charset="0"/>
                <a:cs typeface="Fira Code Medium" panose="020B0809050000020004" charset="0"/>
              </a:rPr>
              <a:t>AOT produces machine optimized code, just like a standard native compiler. The difference is that AOT transforms the bytecode of an extant virtual machine (VM) into machine code.</a:t>
            </a:r>
            <a:endParaRPr lang="en-US" sz="1400" b="1">
              <a:latin typeface="Fira Code Medium" panose="020B0809050000020004" charset="0"/>
              <a:cs typeface="Fira Code Medium" panose="020B08090500000200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矩形 50"/>
          <p:cNvSpPr/>
          <p:nvPr/>
        </p:nvSpPr>
        <p:spPr>
          <a:xfrm>
            <a:off x="222250" y="673100"/>
            <a:ext cx="3049270" cy="516255"/>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GB" altLang="zh-CN" sz="2800" b="1" i="0" u="none" strike="noStrike" kern="1200" cap="none" spc="0" normalizeH="0" baseline="0" noProof="0" dirty="0" smtClean="0">
                <a:ln w="6600">
                  <a:solidFill>
                    <a:schemeClr val="accent2"/>
                  </a:solidFill>
                  <a:prstDash val="solid"/>
                </a:ln>
                <a:solidFill>
                  <a:srgbClr val="FFFFFF"/>
                </a:solidFill>
                <a:effectLst>
                  <a:outerShdw dist="38100" dir="2700000" algn="tl" rotWithShape="0">
                    <a:schemeClr val="accent2"/>
                  </a:outerShdw>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rPr>
              <a:t>Just in Time</a:t>
            </a:r>
            <a:endParaRPr kumimoji="0" lang="en-GB" altLang="zh-CN" sz="10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endParaRPr>
          </a:p>
        </p:txBody>
      </p:sp>
      <p:sp>
        <p:nvSpPr>
          <p:cNvPr id="3" name="Text Box 2"/>
          <p:cNvSpPr txBox="1"/>
          <p:nvPr/>
        </p:nvSpPr>
        <p:spPr>
          <a:xfrm>
            <a:off x="74295" y="117475"/>
            <a:ext cx="3284220" cy="645160"/>
          </a:xfrm>
          <a:prstGeom prst="rect">
            <a:avLst/>
          </a:prstGeom>
          <a:noFill/>
        </p:spPr>
        <p:txBody>
          <a:bodyPr wrap="none" rtlCol="0" anchor="t">
            <a:spAutoFit/>
          </a:bodyPr>
          <a:p>
            <a:r>
              <a:rPr lang="en-GB" altLang="zh-CN" sz="3600" b="1" noProof="0" dirty="0">
                <a:solidFill>
                  <a:schemeClr val="accent1"/>
                </a:solidFill>
                <a:effectLst>
                  <a:outerShdw blurRad="38100" dist="25400" dir="5400000" algn="ctr" rotWithShape="0">
                    <a:srgbClr val="6E747A">
                      <a:alpha val="43000"/>
                    </a:srgb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Compilation</a:t>
            </a:r>
            <a:endParaRPr lang="en-GB" altLang="zh-CN" sz="3600" b="1" noProof="0" dirty="0">
              <a:solidFill>
                <a:schemeClr val="accent1"/>
              </a:solidFill>
              <a:effectLst>
                <a:outerShdw blurRad="38100" dist="25400" dir="5400000" algn="ctr" rotWithShape="0">
                  <a:srgbClr val="6E747A">
                    <a:alpha val="43000"/>
                  </a:srgb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2" name="Text Box 1"/>
          <p:cNvSpPr txBox="1"/>
          <p:nvPr/>
        </p:nvSpPr>
        <p:spPr>
          <a:xfrm>
            <a:off x="222250" y="1189355"/>
            <a:ext cx="3647440" cy="245110"/>
          </a:xfrm>
          <a:prstGeom prst="rect">
            <a:avLst/>
          </a:prstGeom>
          <a:noFill/>
        </p:spPr>
        <p:txBody>
          <a:bodyPr wrap="none" rtlCol="0" anchor="t">
            <a:spAutoFit/>
          </a:bodyPr>
          <a:p>
            <a:pPr algn="l"/>
            <a:r>
              <a:rPr lang="en-GB" altLang="zh-CN" sz="1000" b="1" noProof="0" dirty="0" smtClean="0">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rPr>
              <a:t>Dynamic translation or Run-time compilations</a:t>
            </a:r>
            <a:endParaRPr lang="en-GB" altLang="zh-CN" sz="1000" b="1" noProof="0" dirty="0" smtClean="0">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Arial" panose="020B0604020202020204" pitchFamily="34" charset="0"/>
            </a:endParaRPr>
          </a:p>
        </p:txBody>
      </p:sp>
      <p:pic>
        <p:nvPicPr>
          <p:cNvPr id="12" name="Picture 11" descr="Скриншот_2015-12-11_01.29.22"/>
          <p:cNvPicPr>
            <a:picLocks noChangeAspect="1"/>
          </p:cNvPicPr>
          <p:nvPr/>
        </p:nvPicPr>
        <p:blipFill>
          <a:blip r:embed="rId1"/>
          <a:stretch>
            <a:fillRect/>
          </a:stretch>
        </p:blipFill>
        <p:spPr>
          <a:xfrm>
            <a:off x="74295" y="1434465"/>
            <a:ext cx="5029200" cy="857250"/>
          </a:xfrm>
          <a:prstGeom prst="rect">
            <a:avLst/>
          </a:prstGeom>
        </p:spPr>
      </p:pic>
      <p:pic>
        <p:nvPicPr>
          <p:cNvPr id="13" name="Picture 12" descr="Скриншот_2015-12-11_01.44.52"/>
          <p:cNvPicPr>
            <a:picLocks noChangeAspect="1"/>
          </p:cNvPicPr>
          <p:nvPr/>
        </p:nvPicPr>
        <p:blipFill>
          <a:blip r:embed="rId2"/>
          <a:stretch>
            <a:fillRect/>
          </a:stretch>
        </p:blipFill>
        <p:spPr>
          <a:xfrm>
            <a:off x="74295" y="2291715"/>
            <a:ext cx="5593080" cy="3866515"/>
          </a:xfrm>
          <a:prstGeom prst="rect">
            <a:avLst/>
          </a:prstGeom>
        </p:spPr>
      </p:pic>
      <p:pic>
        <p:nvPicPr>
          <p:cNvPr id="14" name="Picture 13" descr="Скриншот_2015-12-11_01.29.19"/>
          <p:cNvPicPr>
            <a:picLocks noChangeAspect="1"/>
          </p:cNvPicPr>
          <p:nvPr/>
        </p:nvPicPr>
        <p:blipFill>
          <a:blip r:embed="rId3"/>
          <a:stretch>
            <a:fillRect/>
          </a:stretch>
        </p:blipFill>
        <p:spPr>
          <a:xfrm>
            <a:off x="5668010" y="1434465"/>
            <a:ext cx="6013450" cy="1724025"/>
          </a:xfrm>
          <a:prstGeom prst="rect">
            <a:avLst/>
          </a:prstGeom>
        </p:spPr>
      </p:pic>
      <p:sp>
        <p:nvSpPr>
          <p:cNvPr id="5" name="Text Box 4"/>
          <p:cNvSpPr txBox="1"/>
          <p:nvPr/>
        </p:nvSpPr>
        <p:spPr>
          <a:xfrm>
            <a:off x="5777230" y="4097655"/>
            <a:ext cx="5904230" cy="2461260"/>
          </a:xfrm>
          <a:prstGeom prst="rect">
            <a:avLst/>
          </a:prstGeom>
          <a:noFill/>
        </p:spPr>
        <p:txBody>
          <a:bodyPr wrap="square" rtlCol="0" anchor="t">
            <a:spAutoFit/>
          </a:bodyPr>
          <a:p>
            <a:r>
              <a:rPr lang="en-GB" altLang="en-US" sz="1400" b="1" u="sng">
                <a:latin typeface="Fira Code Medium" panose="020B0809050000020004" charset="0"/>
                <a:cs typeface="Fira Code Medium" panose="020B0809050000020004" charset="0"/>
              </a:rPr>
              <a:t>JIT</a:t>
            </a:r>
            <a:r>
              <a:rPr lang="en-GB" altLang="en-US" sz="1400" b="1">
                <a:latin typeface="Fira Code Medium" panose="020B0809050000020004" charset="0"/>
                <a:cs typeface="Fira Code Medium" panose="020B0809050000020004" charset="0"/>
              </a:rPr>
              <a:t> </a:t>
            </a:r>
            <a:r>
              <a:rPr lang="en-US" sz="1400" b="1">
                <a:latin typeface="Fira Code Medium" panose="020B0809050000020004" charset="0"/>
                <a:cs typeface="Fira Code Medium" panose="020B0809050000020004" charset="0"/>
              </a:rPr>
              <a:t>is a way of executing computer code that involves compilation during execution of a program – at run time – rather than prior to execution. Most often, this consists of source code or more commonly bytecode translation to machine code, which is then executed directly. A system implementing a JIT compiler typically continuously analyses the code being executed and identifies parts of the code where the speedup gained from compilation or recompilation would outweigh the overhead of compiling that code.</a:t>
            </a:r>
            <a:endParaRPr lang="en-US" sz="1400" b="1">
              <a:latin typeface="Fira Code Medium" panose="020B0809050000020004" charset="0"/>
              <a:cs typeface="Fira Code Medium" panose="020B08090500000200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221615" y="352425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 name="矩形 47"/>
          <p:cNvSpPr/>
          <p:nvPr/>
        </p:nvSpPr>
        <p:spPr>
          <a:xfrm>
            <a:off x="3557905" y="2454275"/>
            <a:ext cx="2573655"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 name="矩形 47"/>
          <p:cNvSpPr/>
          <p:nvPr/>
        </p:nvSpPr>
        <p:spPr>
          <a:xfrm>
            <a:off x="6898640" y="2450465"/>
            <a:ext cx="302831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3557905"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221615" y="1492250"/>
            <a:ext cx="246253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ource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1" name="Text Box 10"/>
          <p:cNvSpPr txBox="1"/>
          <p:nvPr/>
        </p:nvSpPr>
        <p:spPr>
          <a:xfrm>
            <a:off x="3557905" y="1492250"/>
            <a:ext cx="1710055" cy="368300"/>
          </a:xfrm>
          <a:prstGeom prst="rect">
            <a:avLst/>
          </a:prstGeom>
          <a:noFill/>
        </p:spPr>
        <p:txBody>
          <a:bodyPr wrap="square" rtlCol="0" anchor="t">
            <a:spAutoFit/>
          </a:bodyPr>
          <a:p>
            <a:r>
              <a:rPr lang="en-GB" altLang="en-US" sz="1800" b="1">
                <a:solidFill>
                  <a:schemeClr val="tx1"/>
                </a:solidFill>
                <a:effectLst/>
                <a:latin typeface="Fira Code Medium" panose="020B0809050000020004" charset="0"/>
                <a:cs typeface="Fira Code Medium" panose="020B0809050000020004" charset="0"/>
              </a:rPr>
              <a:t>P</a:t>
            </a:r>
            <a:r>
              <a:rPr lang="en-US" sz="1800" b="1">
                <a:solidFill>
                  <a:schemeClr val="tx1"/>
                </a:solidFill>
                <a:effectLst/>
                <a:latin typeface="Fira Code Medium" panose="020B0809050000020004" charset="0"/>
                <a:cs typeface="Fira Code Medium" panose="020B0809050000020004" charset="0"/>
              </a:rPr>
              <a:t>arser</a:t>
            </a:r>
            <a:endParaRPr lang="en-US" sz="1800" b="1">
              <a:solidFill>
                <a:schemeClr val="tx1"/>
              </a:solidFill>
              <a:effectLst/>
              <a:latin typeface="Fira Code Medium" panose="020B0809050000020004" charset="0"/>
              <a:cs typeface="Fira Code Medium" panose="020B0809050000020004" charset="0"/>
            </a:endParaRPr>
          </a:p>
        </p:txBody>
      </p:sp>
      <p:sp>
        <p:nvSpPr>
          <p:cNvPr id="12" name="Text Box 11"/>
          <p:cNvSpPr txBox="1"/>
          <p:nvPr/>
        </p:nvSpPr>
        <p:spPr>
          <a:xfrm>
            <a:off x="3557905" y="2560320"/>
            <a:ext cx="2497455" cy="368300"/>
          </a:xfrm>
          <a:prstGeom prst="rect">
            <a:avLst/>
          </a:prstGeom>
          <a:noFill/>
        </p:spPr>
        <p:txBody>
          <a:bodyPr wrap="square" rtlCol="0" anchor="t">
            <a:spAutoFit/>
          </a:bodyPr>
          <a:p>
            <a:r>
              <a:rPr lang="en-GB" alt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F</a:t>
            </a:r>
            <a:r>
              <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ullcodegen</a:t>
            </a:r>
            <a:endPar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endParaRPr>
          </a:p>
        </p:txBody>
      </p:sp>
      <p:sp>
        <p:nvSpPr>
          <p:cNvPr id="13" name="Text Box 12"/>
          <p:cNvSpPr txBox="1"/>
          <p:nvPr/>
        </p:nvSpPr>
        <p:spPr>
          <a:xfrm>
            <a:off x="3790315" y="490029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cxnSp>
        <p:nvCxnSpPr>
          <p:cNvPr id="16" name="直接连接符 25"/>
          <p:cNvCxnSpPr>
            <a:endCxn id="5" idx="1"/>
          </p:cNvCxnSpPr>
          <p:nvPr/>
        </p:nvCxnSpPr>
        <p:spPr>
          <a:xfrm>
            <a:off x="2805430" y="1673225"/>
            <a:ext cx="752475"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p:cNvCxnSpPr>
            <a:endCxn id="30" idx="1"/>
          </p:cNvCxnSpPr>
          <p:nvPr/>
        </p:nvCxnSpPr>
        <p:spPr>
          <a:xfrm>
            <a:off x="2805430" y="5083175"/>
            <a:ext cx="984885"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p:cNvCxnSpPr/>
          <p:nvPr/>
        </p:nvCxnSpPr>
        <p:spPr>
          <a:xfrm>
            <a:off x="4515485" y="1964690"/>
            <a:ext cx="0" cy="4857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5"/>
          <p:cNvCxnSpPr>
            <a:stCxn id="3" idx="3"/>
          </p:cNvCxnSpPr>
          <p:nvPr/>
        </p:nvCxnSpPr>
        <p:spPr>
          <a:xfrm flipV="1">
            <a:off x="6131560" y="2738120"/>
            <a:ext cx="767080" cy="444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2010</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4" name="Text Box 23"/>
          <p:cNvSpPr txBox="1"/>
          <p:nvPr/>
        </p:nvSpPr>
        <p:spPr>
          <a:xfrm>
            <a:off x="221615" y="3628390"/>
            <a:ext cx="171005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arser</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5" name="矩形 47"/>
          <p:cNvSpPr/>
          <p:nvPr/>
        </p:nvSpPr>
        <p:spPr>
          <a:xfrm>
            <a:off x="221615" y="4798060"/>
            <a:ext cx="258318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Text Box 26"/>
          <p:cNvSpPr txBox="1"/>
          <p:nvPr/>
        </p:nvSpPr>
        <p:spPr>
          <a:xfrm>
            <a:off x="221615" y="4900295"/>
            <a:ext cx="1894205" cy="368300"/>
          </a:xfrm>
          <a:prstGeom prst="rect">
            <a:avLst/>
          </a:prstGeom>
          <a:noFill/>
        </p:spPr>
        <p:txBody>
          <a:bodyPr wrap="square" rtlCol="0" anchor="t">
            <a:spAutoFit/>
          </a:bodyPr>
          <a:p>
            <a:r>
              <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rPr>
              <a:t>Crankshaft</a:t>
            </a:r>
            <a:endPar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endParaRPr>
          </a:p>
        </p:txBody>
      </p:sp>
      <p:sp>
        <p:nvSpPr>
          <p:cNvPr id="30" name="矩形 47"/>
          <p:cNvSpPr/>
          <p:nvPr/>
        </p:nvSpPr>
        <p:spPr>
          <a:xfrm>
            <a:off x="3790315" y="4798060"/>
            <a:ext cx="3749675" cy="57594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1" name="直接连接符 25"/>
          <p:cNvCxnSpPr>
            <a:endCxn id="48" idx="0"/>
          </p:cNvCxnSpPr>
          <p:nvPr/>
        </p:nvCxnSpPr>
        <p:spPr>
          <a:xfrm flipH="1">
            <a:off x="1508760" y="1964690"/>
            <a:ext cx="635" cy="155956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25"/>
          <p:cNvCxnSpPr>
            <a:endCxn id="25" idx="0"/>
          </p:cNvCxnSpPr>
          <p:nvPr/>
        </p:nvCxnSpPr>
        <p:spPr>
          <a:xfrm>
            <a:off x="1508125" y="4103370"/>
            <a:ext cx="5080" cy="6946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6898640" y="255460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Non-O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221615" y="352425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 name="矩形 47"/>
          <p:cNvSpPr/>
          <p:nvPr/>
        </p:nvSpPr>
        <p:spPr>
          <a:xfrm>
            <a:off x="3557905" y="2454275"/>
            <a:ext cx="2573655"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 name="矩形 47"/>
          <p:cNvSpPr/>
          <p:nvPr/>
        </p:nvSpPr>
        <p:spPr>
          <a:xfrm>
            <a:off x="6898640" y="2450465"/>
            <a:ext cx="302831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3557905"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222250" y="1492250"/>
            <a:ext cx="246253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ource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1" name="Text Box 10"/>
          <p:cNvSpPr txBox="1"/>
          <p:nvPr/>
        </p:nvSpPr>
        <p:spPr>
          <a:xfrm>
            <a:off x="3557905" y="1490345"/>
            <a:ext cx="1710055" cy="368300"/>
          </a:xfrm>
          <a:prstGeom prst="rect">
            <a:avLst/>
          </a:prstGeom>
          <a:noFill/>
        </p:spPr>
        <p:txBody>
          <a:bodyPr wrap="square" rtlCol="0" anchor="t">
            <a:spAutoFit/>
          </a:bodyPr>
          <a:p>
            <a:r>
              <a:rPr lang="en-GB" altLang="en-US" sz="1800" b="1">
                <a:solidFill>
                  <a:schemeClr val="tx1"/>
                </a:solidFill>
                <a:effectLst/>
                <a:latin typeface="Fira Code Medium" panose="020B0809050000020004" charset="0"/>
                <a:cs typeface="Fira Code Medium" panose="020B0809050000020004" charset="0"/>
              </a:rPr>
              <a:t>P</a:t>
            </a:r>
            <a:r>
              <a:rPr lang="en-US" sz="1800" b="1">
                <a:solidFill>
                  <a:schemeClr val="tx1"/>
                </a:solidFill>
                <a:effectLst/>
                <a:latin typeface="Fira Code Medium" panose="020B0809050000020004" charset="0"/>
                <a:cs typeface="Fira Code Medium" panose="020B0809050000020004" charset="0"/>
              </a:rPr>
              <a:t>arser</a:t>
            </a:r>
            <a:endParaRPr lang="en-US" sz="1800" b="1">
              <a:solidFill>
                <a:schemeClr val="tx1"/>
              </a:solidFill>
              <a:effectLst/>
              <a:latin typeface="Fira Code Medium" panose="020B0809050000020004" charset="0"/>
              <a:cs typeface="Fira Code Medium" panose="020B0809050000020004" charset="0"/>
            </a:endParaRPr>
          </a:p>
        </p:txBody>
      </p:sp>
      <p:sp>
        <p:nvSpPr>
          <p:cNvPr id="12" name="Text Box 11"/>
          <p:cNvSpPr txBox="1"/>
          <p:nvPr/>
        </p:nvSpPr>
        <p:spPr>
          <a:xfrm>
            <a:off x="3557905" y="2554605"/>
            <a:ext cx="2497455" cy="368300"/>
          </a:xfrm>
          <a:prstGeom prst="rect">
            <a:avLst/>
          </a:prstGeom>
          <a:noFill/>
        </p:spPr>
        <p:txBody>
          <a:bodyPr wrap="square" rtlCol="0" anchor="t">
            <a:spAutoFit/>
          </a:bodyPr>
          <a:p>
            <a:r>
              <a:rPr lang="en-GB" alt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F</a:t>
            </a:r>
            <a:r>
              <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ullcodegen</a:t>
            </a:r>
            <a:endPar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endParaRPr>
          </a:p>
        </p:txBody>
      </p:sp>
      <p:sp>
        <p:nvSpPr>
          <p:cNvPr id="13" name="Text Box 12"/>
          <p:cNvSpPr txBox="1"/>
          <p:nvPr/>
        </p:nvSpPr>
        <p:spPr>
          <a:xfrm>
            <a:off x="3790315" y="490156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cxnSp>
        <p:nvCxnSpPr>
          <p:cNvPr id="16" name="直接连接符 25"/>
          <p:cNvCxnSpPr/>
          <p:nvPr/>
        </p:nvCxnSpPr>
        <p:spPr>
          <a:xfrm flipV="1">
            <a:off x="2795270" y="6226175"/>
            <a:ext cx="649605" cy="76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p:cNvCxnSpPr>
            <a:endCxn id="30" idx="1"/>
          </p:cNvCxnSpPr>
          <p:nvPr/>
        </p:nvCxnSpPr>
        <p:spPr>
          <a:xfrm>
            <a:off x="2805430" y="5083175"/>
            <a:ext cx="984885"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p:cNvCxnSpPr/>
          <p:nvPr/>
        </p:nvCxnSpPr>
        <p:spPr>
          <a:xfrm>
            <a:off x="4515485" y="1964690"/>
            <a:ext cx="0" cy="4857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5"/>
          <p:cNvCxnSpPr>
            <a:stCxn id="3" idx="3"/>
          </p:cNvCxnSpPr>
          <p:nvPr/>
        </p:nvCxnSpPr>
        <p:spPr>
          <a:xfrm flipV="1">
            <a:off x="6131560" y="2738120"/>
            <a:ext cx="767080" cy="444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2015</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4" name="Text Box 23"/>
          <p:cNvSpPr txBox="1"/>
          <p:nvPr/>
        </p:nvSpPr>
        <p:spPr>
          <a:xfrm>
            <a:off x="332740" y="3628390"/>
            <a:ext cx="171005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arser</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5" name="矩形 47"/>
          <p:cNvSpPr/>
          <p:nvPr/>
        </p:nvSpPr>
        <p:spPr>
          <a:xfrm>
            <a:off x="212090" y="5946775"/>
            <a:ext cx="258318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Text Box 26"/>
          <p:cNvSpPr txBox="1"/>
          <p:nvPr/>
        </p:nvSpPr>
        <p:spPr>
          <a:xfrm>
            <a:off x="212090" y="6050915"/>
            <a:ext cx="1894205" cy="368300"/>
          </a:xfrm>
          <a:prstGeom prst="rect">
            <a:avLst/>
          </a:prstGeom>
          <a:noFill/>
        </p:spPr>
        <p:txBody>
          <a:bodyPr wrap="square" rtlCol="0" anchor="t">
            <a:spAutoFit/>
          </a:bodyPr>
          <a:p>
            <a:r>
              <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rPr>
              <a:t>Tirbofun</a:t>
            </a:r>
            <a:endPar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endParaRPr>
          </a:p>
        </p:txBody>
      </p:sp>
      <p:sp>
        <p:nvSpPr>
          <p:cNvPr id="30" name="矩形 47"/>
          <p:cNvSpPr/>
          <p:nvPr/>
        </p:nvSpPr>
        <p:spPr>
          <a:xfrm>
            <a:off x="3790315" y="4798060"/>
            <a:ext cx="3749675" cy="57594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1" name="直接连接符 25"/>
          <p:cNvCxnSpPr/>
          <p:nvPr/>
        </p:nvCxnSpPr>
        <p:spPr>
          <a:xfrm flipH="1">
            <a:off x="3444240" y="5077460"/>
            <a:ext cx="635" cy="11563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25"/>
          <p:cNvCxnSpPr>
            <a:endCxn id="25" idx="0"/>
          </p:cNvCxnSpPr>
          <p:nvPr/>
        </p:nvCxnSpPr>
        <p:spPr>
          <a:xfrm>
            <a:off x="1501140" y="5374640"/>
            <a:ext cx="2540" cy="5721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6898640" y="255460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Non-O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7" name="矩形 47"/>
          <p:cNvSpPr/>
          <p:nvPr/>
        </p:nvSpPr>
        <p:spPr>
          <a:xfrm>
            <a:off x="221615" y="4798060"/>
            <a:ext cx="2583180" cy="57658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 name="直接连接符 25"/>
          <p:cNvCxnSpPr/>
          <p:nvPr/>
        </p:nvCxnSpPr>
        <p:spPr>
          <a:xfrm>
            <a:off x="1503680" y="4103370"/>
            <a:ext cx="5080" cy="6946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22250" y="4902200"/>
            <a:ext cx="1894205" cy="368300"/>
          </a:xfrm>
          <a:prstGeom prst="rect">
            <a:avLst/>
          </a:prstGeom>
          <a:noFill/>
        </p:spPr>
        <p:txBody>
          <a:bodyPr wrap="square" rtlCol="0" anchor="t">
            <a:spAutoFit/>
          </a:bodyPr>
          <a:p>
            <a:r>
              <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rPr>
              <a:t>Crankshaft</a:t>
            </a:r>
            <a:endPar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endParaRPr>
          </a:p>
        </p:txBody>
      </p:sp>
      <p:cxnSp>
        <p:nvCxnSpPr>
          <p:cNvPr id="15" name="直接连接符 25"/>
          <p:cNvCxnSpPr/>
          <p:nvPr/>
        </p:nvCxnSpPr>
        <p:spPr>
          <a:xfrm>
            <a:off x="2805430" y="1673225"/>
            <a:ext cx="752475"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5"/>
          <p:cNvCxnSpPr/>
          <p:nvPr/>
        </p:nvCxnSpPr>
        <p:spPr>
          <a:xfrm flipH="1">
            <a:off x="1508760" y="1964690"/>
            <a:ext cx="635" cy="155956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8001635" y="4718685"/>
            <a:ext cx="3729355" cy="953135"/>
          </a:xfrm>
          <a:prstGeom prst="rect">
            <a:avLst/>
          </a:prstGeom>
          <a:noFill/>
        </p:spPr>
        <p:txBody>
          <a:bodyPr wrap="square" rtlCol="0" anchor="t">
            <a:spAutoFit/>
          </a:bodyPr>
          <a:p>
            <a:r>
              <a:rPr lang="en-US" sz="14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One of V8’s blog posts offers a high-level overview of TurboFan. More details can be found in the following resources.</a:t>
            </a:r>
            <a:endParaRPr lang="en-US" sz="14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6" name="Picture 25" descr="images"/>
          <p:cNvPicPr>
            <a:picLocks noChangeAspect="1"/>
          </p:cNvPicPr>
          <p:nvPr/>
        </p:nvPicPr>
        <p:blipFill>
          <a:blip r:embed="rId2"/>
          <a:stretch>
            <a:fillRect/>
          </a:stretch>
        </p:blipFill>
        <p:spPr>
          <a:xfrm>
            <a:off x="7285355" y="3242310"/>
            <a:ext cx="1141095" cy="1141095"/>
          </a:xfrm>
          <a:prstGeom prst="rect">
            <a:avLst/>
          </a:prstGeom>
        </p:spPr>
      </p:pic>
      <p:sp>
        <p:nvSpPr>
          <p:cNvPr id="28" name="Text Box 27"/>
          <p:cNvSpPr txBox="1"/>
          <p:nvPr/>
        </p:nvSpPr>
        <p:spPr>
          <a:xfrm rot="10800000" flipV="1">
            <a:off x="8001635" y="4060825"/>
            <a:ext cx="3729355" cy="737235"/>
          </a:xfrm>
          <a:prstGeom prst="rect">
            <a:avLst/>
          </a:prstGeom>
          <a:noFill/>
        </p:spPr>
        <p:txBody>
          <a:bodyPr wrap="square" rtlCol="0" anchor="t">
            <a:spAutoFit/>
          </a:bodyPr>
          <a:p>
            <a:r>
              <a:rPr lang="en-US" sz="1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sym typeface="+mn-ea"/>
              </a:rPr>
              <a:t>urboFan</a:t>
            </a:r>
            <a:r>
              <a:rPr lang="en-US" sz="1400">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rPr>
              <a:t> </a:t>
            </a:r>
            <a:r>
              <a:rPr lang="en-US" sz="140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is one of V8’s optimizing compilers leveraging a concept called “Sea of Nodes”.</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47"/>
          <p:cNvSpPr>
            <a:spLocks noChangeArrowheads="1"/>
          </p:cNvSpPr>
          <p:nvPr/>
        </p:nvSpPr>
        <p:spPr bwMode="auto">
          <a:xfrm>
            <a:off x="736918" y="151130"/>
            <a:ext cx="2025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3200" b="1" i="0" u="none" strike="noStrike" kern="1200" cap="none" spc="0" normalizeH="0" baseline="0" noProof="0" dirty="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Content</a:t>
            </a:r>
            <a:endParaRPr kumimoji="0" lang="en-GB" altLang="zh-CN" sz="3200" b="1" i="0" u="none" strike="noStrike" kern="1200" cap="none" spc="0" normalizeH="0" baseline="0" noProof="0" dirty="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5123"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1.1</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5131" name="文本框 27"/>
          <p:cNvSpPr txBox="1"/>
          <p:nvPr/>
        </p:nvSpPr>
        <p:spPr>
          <a:xfrm>
            <a:off x="1766570" y="1100455"/>
            <a:ext cx="2658745"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Whot is Node.js</a:t>
            </a:r>
            <a:endParaRPr lang="en-GB" altLang="zh-CN" sz="2000"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32" name="Oval 7"/>
          <p:cNvSpPr>
            <a:spLocks noChangeAspect="1" noChangeArrowheads="1"/>
          </p:cNvSpPr>
          <p:nvPr/>
        </p:nvSpPr>
        <p:spPr bwMode="auto">
          <a:xfrm>
            <a:off x="1022350" y="3509010"/>
            <a:ext cx="488950" cy="490538"/>
          </a:xfrm>
          <a:prstGeom prst="ellipse">
            <a:avLst/>
          </a:prstGeom>
          <a:solidFill>
            <a:srgbClr val="38874E"/>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5135" name="Picture 8" descr="00"/>
          <p:cNvPicPr>
            <a:picLocks noChangeAspect="1"/>
          </p:cNvPicPr>
          <p:nvPr/>
        </p:nvPicPr>
        <p:blipFill>
          <a:blip r:embed="rId1"/>
          <a:srcRect l="4005" t="3050" r="5560" b="2527"/>
          <a:stretch>
            <a:fillRect/>
          </a:stretch>
        </p:blipFill>
        <p:spPr>
          <a:xfrm>
            <a:off x="901700" y="3389948"/>
            <a:ext cx="719138" cy="777875"/>
          </a:xfrm>
          <a:prstGeom prst="rect">
            <a:avLst/>
          </a:prstGeom>
          <a:noFill/>
          <a:ln w="9525">
            <a:noFill/>
          </a:ln>
        </p:spPr>
      </p:pic>
      <p:sp>
        <p:nvSpPr>
          <p:cNvPr id="5137" name="文本框 33"/>
          <p:cNvSpPr txBox="1"/>
          <p:nvPr/>
        </p:nvSpPr>
        <p:spPr>
          <a:xfrm>
            <a:off x="1766570" y="1910715"/>
            <a:ext cx="4340860"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rgbClr val="00B05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Libuv</a:t>
            </a: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a:t>
            </a:r>
            <a:r>
              <a:rPr lang="en-GB" altLang="zh-CN" sz="2000" b="1" dirty="0">
                <a:solidFill>
                  <a:schemeClr val="accent2">
                    <a:lumMod val="60000"/>
                    <a:lumOff val="4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Event Loop</a:t>
            </a: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Threads</a:t>
            </a: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 </a:t>
            </a:r>
            <a:endPar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39" name="Oval 7"/>
          <p:cNvSpPr>
            <a:spLocks noChangeAspect="1" noChangeArrowheads="1"/>
          </p:cNvSpPr>
          <p:nvPr/>
        </p:nvSpPr>
        <p:spPr bwMode="auto">
          <a:xfrm>
            <a:off x="1022350" y="4305300"/>
            <a:ext cx="488950" cy="490538"/>
          </a:xfrm>
          <a:prstGeom prst="ellipse">
            <a:avLst/>
          </a:prstGeom>
          <a:solidFill>
            <a:srgbClr val="F4BB3D"/>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5141" name="Picture 8" descr="00"/>
          <p:cNvPicPr>
            <a:picLocks noChangeAspect="1"/>
          </p:cNvPicPr>
          <p:nvPr/>
        </p:nvPicPr>
        <p:blipFill>
          <a:blip r:embed="rId1"/>
          <a:srcRect l="4005" t="3050" r="5560" b="2527"/>
          <a:stretch>
            <a:fillRect/>
          </a:stretch>
        </p:blipFill>
        <p:spPr>
          <a:xfrm>
            <a:off x="901700" y="4184650"/>
            <a:ext cx="719138" cy="779463"/>
          </a:xfrm>
          <a:prstGeom prst="rect">
            <a:avLst/>
          </a:prstGeom>
          <a:noFill/>
          <a:ln w="9525">
            <a:noFill/>
          </a:ln>
        </p:spPr>
      </p:pic>
      <p:sp>
        <p:nvSpPr>
          <p:cNvPr id="5143" name="文本框 39"/>
          <p:cNvSpPr txBox="1"/>
          <p:nvPr/>
        </p:nvSpPr>
        <p:spPr>
          <a:xfrm>
            <a:off x="1766570" y="5100320"/>
            <a:ext cx="5397500"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chemeClr val="accent5">
                    <a:lumMod val="75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Microtask and Macrotask</a:t>
            </a:r>
            <a:endParaRPr lang="en-GB" altLang="zh-CN" sz="2000" b="1" dirty="0">
              <a:solidFill>
                <a:srgbClr val="FF000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 name="Oval 7"/>
          <p:cNvSpPr>
            <a:spLocks noChangeAspect="1" noChangeArrowheads="1"/>
          </p:cNvSpPr>
          <p:nvPr/>
        </p:nvSpPr>
        <p:spPr bwMode="auto">
          <a:xfrm>
            <a:off x="1022350" y="2690495"/>
            <a:ext cx="488950" cy="490538"/>
          </a:xfrm>
          <a:prstGeom prst="ellipse">
            <a:avLst/>
          </a:prstGeom>
          <a:solidFill>
            <a:srgbClr val="F4BB3D"/>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3" name="Picture 8" descr="00"/>
          <p:cNvPicPr>
            <a:picLocks noChangeAspect="1"/>
          </p:cNvPicPr>
          <p:nvPr/>
        </p:nvPicPr>
        <p:blipFill>
          <a:blip r:embed="rId1"/>
          <a:srcRect l="4005" t="3050" r="5560" b="2527"/>
          <a:stretch>
            <a:fillRect/>
          </a:stretch>
        </p:blipFill>
        <p:spPr>
          <a:xfrm>
            <a:off x="901700" y="2569845"/>
            <a:ext cx="719138" cy="779463"/>
          </a:xfrm>
          <a:prstGeom prst="rect">
            <a:avLst/>
          </a:prstGeom>
          <a:noFill/>
          <a:ln w="9525">
            <a:noFill/>
          </a:ln>
        </p:spPr>
      </p:pic>
      <p:sp>
        <p:nvSpPr>
          <p:cNvPr id="5" name="Oval 7"/>
          <p:cNvSpPr>
            <a:spLocks noChangeAspect="1" noChangeArrowheads="1"/>
          </p:cNvSpPr>
          <p:nvPr/>
        </p:nvSpPr>
        <p:spPr bwMode="auto">
          <a:xfrm>
            <a:off x="1022350" y="1083310"/>
            <a:ext cx="488950" cy="490538"/>
          </a:xfrm>
          <a:prstGeom prst="ellipse">
            <a:avLst/>
          </a:prstGeom>
          <a:solidFill>
            <a:srgbClr val="F4BB3D"/>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6" name="Picture 8" descr="00"/>
          <p:cNvPicPr>
            <a:picLocks noChangeAspect="1"/>
          </p:cNvPicPr>
          <p:nvPr/>
        </p:nvPicPr>
        <p:blipFill>
          <a:blip r:embed="rId1"/>
          <a:srcRect l="4005" t="3050" r="5560" b="2527"/>
          <a:stretch>
            <a:fillRect/>
          </a:stretch>
        </p:blipFill>
        <p:spPr>
          <a:xfrm>
            <a:off x="901700" y="962660"/>
            <a:ext cx="719138" cy="779463"/>
          </a:xfrm>
          <a:prstGeom prst="rect">
            <a:avLst/>
          </a:prstGeom>
          <a:noFill/>
          <a:ln w="9525">
            <a:noFill/>
          </a:ln>
        </p:spPr>
      </p:pic>
      <p:sp>
        <p:nvSpPr>
          <p:cNvPr id="11" name="Oval 7"/>
          <p:cNvSpPr>
            <a:spLocks noChangeAspect="1" noChangeArrowheads="1"/>
          </p:cNvSpPr>
          <p:nvPr/>
        </p:nvSpPr>
        <p:spPr bwMode="auto">
          <a:xfrm>
            <a:off x="1038860" y="1910715"/>
            <a:ext cx="488950" cy="490538"/>
          </a:xfrm>
          <a:prstGeom prst="ellipse">
            <a:avLst/>
          </a:prstGeom>
          <a:solidFill>
            <a:srgbClr val="38874E"/>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12" name="Picture 8" descr="00"/>
          <p:cNvPicPr>
            <a:picLocks noChangeAspect="1"/>
          </p:cNvPicPr>
          <p:nvPr/>
        </p:nvPicPr>
        <p:blipFill>
          <a:blip r:embed="rId1"/>
          <a:srcRect l="4005" t="3050" r="5560" b="2527"/>
          <a:stretch>
            <a:fillRect/>
          </a:stretch>
        </p:blipFill>
        <p:spPr>
          <a:xfrm>
            <a:off x="918210" y="1791653"/>
            <a:ext cx="719138" cy="777875"/>
          </a:xfrm>
          <a:prstGeom prst="rect">
            <a:avLst/>
          </a:prstGeom>
          <a:noFill/>
          <a:ln w="9525">
            <a:noFill/>
          </a:ln>
        </p:spPr>
      </p:pic>
      <p:sp>
        <p:nvSpPr>
          <p:cNvPr id="14" name="Oval 7"/>
          <p:cNvSpPr>
            <a:spLocks noChangeAspect="1" noChangeArrowheads="1"/>
          </p:cNvSpPr>
          <p:nvPr/>
        </p:nvSpPr>
        <p:spPr bwMode="auto">
          <a:xfrm>
            <a:off x="1022350" y="5083175"/>
            <a:ext cx="488950" cy="490538"/>
          </a:xfrm>
          <a:prstGeom prst="ellipse">
            <a:avLst/>
          </a:prstGeom>
          <a:solidFill>
            <a:srgbClr val="38874E"/>
          </a:solidFill>
          <a:ln>
            <a:noFill/>
          </a:ln>
          <a:effectLst/>
        </p:spPr>
        <p:txBody>
          <a:bodyPr wrap="none" lIns="108204" tIns="56388" rIns="108204" bIns="5638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280" b="0" i="0" u="none" strike="noStrike" kern="1200" cap="none" spc="0" normalizeH="0" baseline="0" noProof="0">
              <a:ln>
                <a:noFill/>
              </a:ln>
              <a:solidFill>
                <a:sysClr val="windowText" lastClr="000000"/>
              </a:solidFill>
              <a:effectLst/>
              <a:uLnTx/>
              <a:uFillTx/>
              <a:latin typeface="Impact" panose="020B0806030902050204" pitchFamily="34" charset="0"/>
              <a:ea typeface="SimSun" panose="02010600030101010101" pitchFamily="2" charset="-122"/>
              <a:cs typeface="+mn-cs"/>
            </a:endParaRPr>
          </a:p>
        </p:txBody>
      </p:sp>
      <p:pic>
        <p:nvPicPr>
          <p:cNvPr id="15" name="Picture 8" descr="00"/>
          <p:cNvPicPr>
            <a:picLocks noChangeAspect="1"/>
          </p:cNvPicPr>
          <p:nvPr/>
        </p:nvPicPr>
        <p:blipFill>
          <a:blip r:embed="rId1"/>
          <a:srcRect l="4005" t="3050" r="5560" b="2527"/>
          <a:stretch>
            <a:fillRect/>
          </a:stretch>
        </p:blipFill>
        <p:spPr>
          <a:xfrm>
            <a:off x="901700" y="4964113"/>
            <a:ext cx="719138" cy="777875"/>
          </a:xfrm>
          <a:prstGeom prst="rect">
            <a:avLst/>
          </a:prstGeom>
          <a:noFill/>
          <a:ln w="9525">
            <a:noFill/>
          </a:ln>
        </p:spPr>
      </p:pic>
      <p:sp>
        <p:nvSpPr>
          <p:cNvPr id="21" name="文本框 39"/>
          <p:cNvSpPr txBox="1"/>
          <p:nvPr/>
        </p:nvSpPr>
        <p:spPr>
          <a:xfrm>
            <a:off x="1766570" y="3509010"/>
            <a:ext cx="6962140"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chemeClr val="accent1">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C-ares</a:t>
            </a: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a:t>
            </a:r>
            <a:r>
              <a:rPr lang="en-GB" altLang="zh-CN" sz="2000" b="1" dirty="0">
                <a:solidFill>
                  <a:srgbClr val="FF000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ZLib. </a:t>
            </a:r>
            <a:r>
              <a:rPr lang="en-GB" altLang="zh-CN" sz="2000" b="1" dirty="0">
                <a:solidFill>
                  <a:srgbClr val="0070C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HTTP Parser</a:t>
            </a:r>
            <a:r>
              <a:rPr lang="en-GB" altLang="zh-CN" sz="2000" b="1" dirty="0">
                <a:solidFill>
                  <a:srgbClr val="FF000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Open</a:t>
            </a:r>
            <a:r>
              <a:rPr lang="en-GB" altLang="zh-CN" sz="2000" b="1" dirty="0">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SSL</a:t>
            </a:r>
            <a:endParaRPr lang="en-GB" altLang="zh-CN" sz="2000" b="1" dirty="0">
              <a:solidFill>
                <a:schemeClr val="accent5">
                  <a:lumMod val="75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2" name="文本框 39"/>
          <p:cNvSpPr txBox="1"/>
          <p:nvPr/>
        </p:nvSpPr>
        <p:spPr>
          <a:xfrm>
            <a:off x="1766570" y="4361815"/>
            <a:ext cx="5813425"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rgbClr val="00B0F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V8 Engin</a:t>
            </a: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a:t>
            </a:r>
            <a:r>
              <a:rPr lang="en-GB" altLang="zh-CN" sz="2000" b="1" dirty="0">
                <a:solidFill>
                  <a:srgbClr val="7030A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WebAssembly </a:t>
            </a:r>
            <a:endParaRPr lang="en-GB" altLang="zh-CN" sz="20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23" name="文本框 39"/>
          <p:cNvSpPr txBox="1"/>
          <p:nvPr/>
        </p:nvSpPr>
        <p:spPr>
          <a:xfrm>
            <a:off x="1766570" y="2690495"/>
            <a:ext cx="5396865" cy="398780"/>
          </a:xfrm>
          <a:prstGeom prst="rect">
            <a:avLst/>
          </a:prstGeom>
          <a:noFill/>
          <a:ln w="9525">
            <a:noFill/>
          </a:ln>
        </p:spPr>
        <p:txBody>
          <a:bodyPr wrap="square" anchor="t">
            <a:spAutoFit/>
          </a:bodyPr>
          <a:lstStyle/>
          <a:p>
            <a:pPr>
              <a:buFont typeface="Arial" panose="020B0604020202020204" pitchFamily="34" charset="0"/>
            </a:pPr>
            <a:r>
              <a:rPr lang="en-GB" altLang="zh-CN" sz="2000" b="1" dirty="0">
                <a:solidFill>
                  <a:schemeClr val="accent6">
                    <a:lumMod val="50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Core Modules. </a:t>
            </a:r>
            <a:r>
              <a:rPr lang="en-GB" altLang="zh-CN" sz="2000" b="1" dirty="0">
                <a:solidFill>
                  <a:schemeClr val="tx1">
                    <a:lumMod val="65000"/>
                    <a:lumOff val="35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C++ Bindings</a:t>
            </a:r>
            <a:endParaRPr lang="en-GB" altLang="zh-CN" sz="2000" b="1" dirty="0">
              <a:solidFill>
                <a:srgbClr val="7030A0"/>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pic>
        <p:nvPicPr>
          <p:cNvPr id="24" name="Picture 23" descr="nodejs-icon-17"/>
          <p:cNvPicPr>
            <a:picLocks noChangeAspect="1"/>
          </p:cNvPicPr>
          <p:nvPr/>
        </p:nvPicPr>
        <p:blipFill>
          <a:blip r:embed="rId2"/>
          <a:stretch>
            <a:fillRect/>
          </a:stretch>
        </p:blipFill>
        <p:spPr>
          <a:xfrm>
            <a:off x="5932170" y="278130"/>
            <a:ext cx="3478530" cy="1828165"/>
          </a:xfrm>
          <a:prstGeom prst="rect">
            <a:avLst/>
          </a:prstGeom>
        </p:spPr>
      </p:pic>
      <p:pic>
        <p:nvPicPr>
          <p:cNvPr id="29" name="Picture 28" descr="1200px-V8_JavaScript_engine_logo_2.svg"/>
          <p:cNvPicPr>
            <a:picLocks noChangeAspect="1"/>
          </p:cNvPicPr>
          <p:nvPr/>
        </p:nvPicPr>
        <p:blipFill>
          <a:blip r:embed="rId3"/>
          <a:stretch>
            <a:fillRect/>
          </a:stretch>
        </p:blipFill>
        <p:spPr>
          <a:xfrm>
            <a:off x="7648575" y="3907790"/>
            <a:ext cx="2338705" cy="2338705"/>
          </a:xfrm>
          <a:prstGeom prst="rect">
            <a:avLst/>
          </a:prstGeom>
        </p:spPr>
      </p:pic>
      <p:pic>
        <p:nvPicPr>
          <p:cNvPr id="30" name="Picture 29" descr="banner"/>
          <p:cNvPicPr>
            <a:picLocks noChangeAspect="1"/>
          </p:cNvPicPr>
          <p:nvPr/>
        </p:nvPicPr>
        <p:blipFill>
          <a:blip r:embed="rId4"/>
          <a:stretch>
            <a:fillRect/>
          </a:stretch>
        </p:blipFill>
        <p:spPr>
          <a:xfrm>
            <a:off x="8183880" y="2005965"/>
            <a:ext cx="3726180" cy="1397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2015</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pic>
        <p:nvPicPr>
          <p:cNvPr id="2" name="Picture 1" descr="img_546311"/>
          <p:cNvPicPr>
            <a:picLocks noChangeAspect="1"/>
          </p:cNvPicPr>
          <p:nvPr/>
        </p:nvPicPr>
        <p:blipFill>
          <a:blip r:embed="rId2"/>
          <a:stretch>
            <a:fillRect/>
          </a:stretch>
        </p:blipFill>
        <p:spPr>
          <a:xfrm>
            <a:off x="5288280" y="2674620"/>
            <a:ext cx="1843405" cy="1659255"/>
          </a:xfrm>
          <a:prstGeom prst="rect">
            <a:avLst/>
          </a:prstGeom>
        </p:spPr>
      </p:pic>
      <p:pic>
        <p:nvPicPr>
          <p:cNvPr id="3" name="Picture 2" descr="600px-ARM_powered_Badge.svg"/>
          <p:cNvPicPr>
            <a:picLocks noChangeAspect="1"/>
          </p:cNvPicPr>
          <p:nvPr/>
        </p:nvPicPr>
        <p:blipFill>
          <a:blip r:embed="rId3"/>
          <a:stretch>
            <a:fillRect/>
          </a:stretch>
        </p:blipFill>
        <p:spPr>
          <a:xfrm>
            <a:off x="2485390" y="4262755"/>
            <a:ext cx="2733040" cy="2473960"/>
          </a:xfrm>
          <a:prstGeom prst="rect">
            <a:avLst/>
          </a:prstGeom>
        </p:spPr>
      </p:pic>
      <p:pic>
        <p:nvPicPr>
          <p:cNvPr id="5" name="Picture 4" descr="bcf6cd4f32ad9a4d72a990dc8af2ea73"/>
          <p:cNvPicPr>
            <a:picLocks noChangeAspect="1"/>
          </p:cNvPicPr>
          <p:nvPr/>
        </p:nvPicPr>
        <p:blipFill>
          <a:blip r:embed="rId4"/>
          <a:stretch>
            <a:fillRect/>
          </a:stretch>
        </p:blipFill>
        <p:spPr>
          <a:xfrm>
            <a:off x="4973320" y="201295"/>
            <a:ext cx="2473325" cy="2473325"/>
          </a:xfrm>
          <a:prstGeom prst="rect">
            <a:avLst/>
          </a:prstGeom>
        </p:spPr>
      </p:pic>
      <p:pic>
        <p:nvPicPr>
          <p:cNvPr id="6" name="Picture 5" descr="0_0XnmF8Bpqd4RVaOW"/>
          <p:cNvPicPr>
            <a:picLocks noChangeAspect="1"/>
          </p:cNvPicPr>
          <p:nvPr/>
        </p:nvPicPr>
        <p:blipFill>
          <a:blip r:embed="rId5"/>
          <a:stretch>
            <a:fillRect/>
          </a:stretch>
        </p:blipFill>
        <p:spPr>
          <a:xfrm>
            <a:off x="7131685" y="4262755"/>
            <a:ext cx="2508250" cy="25082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9213850" y="3026410"/>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231775" y="2723515"/>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 name="矩形 47"/>
          <p:cNvSpPr/>
          <p:nvPr/>
        </p:nvSpPr>
        <p:spPr>
          <a:xfrm>
            <a:off x="6151245" y="1388745"/>
            <a:ext cx="2573655"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 name="矩形 47"/>
          <p:cNvSpPr/>
          <p:nvPr/>
        </p:nvSpPr>
        <p:spPr>
          <a:xfrm>
            <a:off x="9144000" y="1381125"/>
            <a:ext cx="302831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3228975" y="1388745"/>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222250" y="1492250"/>
            <a:ext cx="246253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ource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1" name="Text Box 10"/>
          <p:cNvSpPr txBox="1"/>
          <p:nvPr/>
        </p:nvSpPr>
        <p:spPr>
          <a:xfrm>
            <a:off x="3228975" y="1485265"/>
            <a:ext cx="1710055" cy="368300"/>
          </a:xfrm>
          <a:prstGeom prst="rect">
            <a:avLst/>
          </a:prstGeom>
          <a:noFill/>
        </p:spPr>
        <p:txBody>
          <a:bodyPr wrap="square" rtlCol="0" anchor="t">
            <a:spAutoFit/>
          </a:bodyPr>
          <a:p>
            <a:r>
              <a:rPr lang="en-GB" altLang="en-US" sz="1800" b="1">
                <a:solidFill>
                  <a:schemeClr val="tx1"/>
                </a:solidFill>
                <a:effectLst/>
                <a:latin typeface="Fira Code Medium" panose="020B0809050000020004" charset="0"/>
                <a:cs typeface="Fira Code Medium" panose="020B0809050000020004" charset="0"/>
              </a:rPr>
              <a:t>P</a:t>
            </a:r>
            <a:r>
              <a:rPr lang="en-US" sz="1800" b="1">
                <a:solidFill>
                  <a:schemeClr val="tx1"/>
                </a:solidFill>
                <a:effectLst/>
                <a:latin typeface="Fira Code Medium" panose="020B0809050000020004" charset="0"/>
                <a:cs typeface="Fira Code Medium" panose="020B0809050000020004" charset="0"/>
              </a:rPr>
              <a:t>arser</a:t>
            </a:r>
            <a:endParaRPr lang="en-US" sz="1800" b="1">
              <a:solidFill>
                <a:schemeClr val="tx1"/>
              </a:solidFill>
              <a:effectLst/>
              <a:latin typeface="Fira Code Medium" panose="020B0809050000020004" charset="0"/>
              <a:cs typeface="Fira Code Medium" panose="020B0809050000020004" charset="0"/>
            </a:endParaRPr>
          </a:p>
        </p:txBody>
      </p:sp>
      <p:sp>
        <p:nvSpPr>
          <p:cNvPr id="12" name="Text Box 11"/>
          <p:cNvSpPr txBox="1"/>
          <p:nvPr/>
        </p:nvSpPr>
        <p:spPr>
          <a:xfrm>
            <a:off x="6151245" y="1492885"/>
            <a:ext cx="2497455" cy="368300"/>
          </a:xfrm>
          <a:prstGeom prst="rect">
            <a:avLst/>
          </a:prstGeom>
          <a:noFill/>
        </p:spPr>
        <p:txBody>
          <a:bodyPr wrap="square" rtlCol="0" anchor="t">
            <a:spAutoFit/>
          </a:bodyPr>
          <a:p>
            <a:r>
              <a:rPr lang="en-GB" alt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F</a:t>
            </a:r>
            <a:r>
              <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rPr>
              <a:t>ullcodegen</a:t>
            </a:r>
            <a:endParaRPr lang="en-US" sz="1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ira Code Medium" panose="020B0809050000020004" charset="0"/>
              <a:cs typeface="Fira Code Medium" panose="020B0809050000020004" charset="0"/>
            </a:endParaRPr>
          </a:p>
        </p:txBody>
      </p:sp>
      <p:sp>
        <p:nvSpPr>
          <p:cNvPr id="13" name="Text Box 12"/>
          <p:cNvSpPr txBox="1"/>
          <p:nvPr/>
        </p:nvSpPr>
        <p:spPr>
          <a:xfrm>
            <a:off x="8921750" y="3051175"/>
            <a:ext cx="288417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cxnSp>
        <p:nvCxnSpPr>
          <p:cNvPr id="16" name="直接连接符 25"/>
          <p:cNvCxnSpPr/>
          <p:nvPr/>
        </p:nvCxnSpPr>
        <p:spPr>
          <a:xfrm flipV="1">
            <a:off x="7926705" y="4375150"/>
            <a:ext cx="649605" cy="76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p:cNvCxnSpPr>
            <a:endCxn id="30" idx="1"/>
          </p:cNvCxnSpPr>
          <p:nvPr/>
        </p:nvCxnSpPr>
        <p:spPr>
          <a:xfrm>
            <a:off x="7936865" y="3232150"/>
            <a:ext cx="984885"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p:cNvCxnSpPr/>
          <p:nvPr/>
        </p:nvCxnSpPr>
        <p:spPr>
          <a:xfrm>
            <a:off x="4855210" y="3235325"/>
            <a:ext cx="20320" cy="11626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5"/>
          <p:cNvCxnSpPr/>
          <p:nvPr/>
        </p:nvCxnSpPr>
        <p:spPr>
          <a:xfrm>
            <a:off x="4515485" y="4383405"/>
            <a:ext cx="34861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2016</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4" name="Text Box 23"/>
          <p:cNvSpPr txBox="1"/>
          <p:nvPr/>
        </p:nvSpPr>
        <p:spPr>
          <a:xfrm>
            <a:off x="231775" y="2827655"/>
            <a:ext cx="171005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arser</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5" name="矩形 47"/>
          <p:cNvSpPr/>
          <p:nvPr/>
        </p:nvSpPr>
        <p:spPr>
          <a:xfrm>
            <a:off x="5343525" y="4095750"/>
            <a:ext cx="258318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Text Box 26"/>
          <p:cNvSpPr txBox="1"/>
          <p:nvPr/>
        </p:nvSpPr>
        <p:spPr>
          <a:xfrm>
            <a:off x="5353050" y="4199890"/>
            <a:ext cx="1894205" cy="368300"/>
          </a:xfrm>
          <a:prstGeom prst="rect">
            <a:avLst/>
          </a:prstGeom>
          <a:noFill/>
        </p:spPr>
        <p:txBody>
          <a:bodyPr wrap="square" rtlCol="0" anchor="t">
            <a:spAutoFit/>
          </a:bodyPr>
          <a:p>
            <a:r>
              <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rPr>
              <a:t>Tirbofun</a:t>
            </a:r>
            <a:endPar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endParaRPr>
          </a:p>
        </p:txBody>
      </p:sp>
      <p:sp>
        <p:nvSpPr>
          <p:cNvPr id="30" name="矩形 47"/>
          <p:cNvSpPr/>
          <p:nvPr/>
        </p:nvSpPr>
        <p:spPr>
          <a:xfrm>
            <a:off x="8921750" y="2947035"/>
            <a:ext cx="2715260" cy="57594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1" name="直接连接符 25"/>
          <p:cNvCxnSpPr/>
          <p:nvPr/>
        </p:nvCxnSpPr>
        <p:spPr>
          <a:xfrm flipH="1">
            <a:off x="8575675" y="3226435"/>
            <a:ext cx="635" cy="11563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9144000" y="1485265"/>
            <a:ext cx="277114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Non-O</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ptimize</a:t>
            </a:r>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7" name="矩形 47"/>
          <p:cNvSpPr/>
          <p:nvPr/>
        </p:nvSpPr>
        <p:spPr>
          <a:xfrm>
            <a:off x="5353050" y="2947035"/>
            <a:ext cx="2583180" cy="57658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 name="直接连接符 25"/>
          <p:cNvCxnSpPr>
            <a:stCxn id="48" idx="2"/>
          </p:cNvCxnSpPr>
          <p:nvPr/>
        </p:nvCxnSpPr>
        <p:spPr>
          <a:xfrm>
            <a:off x="1518920" y="3300095"/>
            <a:ext cx="9525" cy="7607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21615" y="4164965"/>
            <a:ext cx="3724275" cy="368300"/>
          </a:xfrm>
          <a:prstGeom prst="rect">
            <a:avLst/>
          </a:prstGeom>
          <a:noFill/>
        </p:spPr>
        <p:txBody>
          <a:bodyPr wrap="square" rtlCol="0" anchor="t">
            <a:spAutoFit/>
          </a:bodyPr>
          <a:p>
            <a:r>
              <a:rPr lang="en-GB"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cs typeface="Fira Code Medium" panose="020B0809050000020004" charset="0"/>
                <a:sym typeface="+mn-ea"/>
              </a:rPr>
              <a:t>Interpretator Ignition</a:t>
            </a:r>
            <a:endParaRPr lang="en-GB"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cs typeface="Fira Code Medium" panose="020B0809050000020004" charset="0"/>
              <a:sym typeface="+mn-ea"/>
            </a:endParaRPr>
          </a:p>
        </p:txBody>
      </p:sp>
      <p:cxnSp>
        <p:nvCxnSpPr>
          <p:cNvPr id="15" name="直接连接符 25"/>
          <p:cNvCxnSpPr/>
          <p:nvPr/>
        </p:nvCxnSpPr>
        <p:spPr>
          <a:xfrm>
            <a:off x="8724900" y="1673860"/>
            <a:ext cx="419100"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5"/>
          <p:cNvCxnSpPr/>
          <p:nvPr/>
        </p:nvCxnSpPr>
        <p:spPr>
          <a:xfrm>
            <a:off x="1509395" y="1964690"/>
            <a:ext cx="13970" cy="75882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5"/>
          <p:cNvCxnSpPr>
            <a:endCxn id="25" idx="1"/>
          </p:cNvCxnSpPr>
          <p:nvPr/>
        </p:nvCxnSpPr>
        <p:spPr>
          <a:xfrm>
            <a:off x="4855210" y="4384040"/>
            <a:ext cx="48831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矩形 47"/>
          <p:cNvSpPr/>
          <p:nvPr/>
        </p:nvSpPr>
        <p:spPr>
          <a:xfrm>
            <a:off x="212090" y="4060825"/>
            <a:ext cx="4283710" cy="57658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3" name="Text Box 32"/>
          <p:cNvSpPr txBox="1"/>
          <p:nvPr/>
        </p:nvSpPr>
        <p:spPr>
          <a:xfrm>
            <a:off x="5343525" y="3051175"/>
            <a:ext cx="1894205" cy="368300"/>
          </a:xfrm>
          <a:prstGeom prst="rect">
            <a:avLst/>
          </a:prstGeom>
          <a:noFill/>
        </p:spPr>
        <p:txBody>
          <a:bodyPr wrap="square" rtlCol="0" anchor="t">
            <a:spAutoFit/>
          </a:bodyPr>
          <a:p>
            <a:r>
              <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rPr>
              <a:t>Crankshaft</a:t>
            </a:r>
            <a:endParaRPr lang="en-GB"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Fira Code Medium" panose="020B0809050000020004" charset="0"/>
              <a:cs typeface="Fira Code Medium" panose="020B0809050000020004" charset="0"/>
              <a:sym typeface="+mn-ea"/>
            </a:endParaRPr>
          </a:p>
        </p:txBody>
      </p:sp>
      <p:cxnSp>
        <p:nvCxnSpPr>
          <p:cNvPr id="34" name="直接连接符 25"/>
          <p:cNvCxnSpPr>
            <a:endCxn id="7" idx="1"/>
          </p:cNvCxnSpPr>
          <p:nvPr/>
        </p:nvCxnSpPr>
        <p:spPr>
          <a:xfrm>
            <a:off x="4855210" y="3235325"/>
            <a:ext cx="49784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5"/>
          <p:cNvCxnSpPr/>
          <p:nvPr/>
        </p:nvCxnSpPr>
        <p:spPr>
          <a:xfrm>
            <a:off x="5802630" y="1677035"/>
            <a:ext cx="34861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6" name="Picture 35" descr="images"/>
          <p:cNvPicPr>
            <a:picLocks noChangeAspect="1"/>
          </p:cNvPicPr>
          <p:nvPr/>
        </p:nvPicPr>
        <p:blipFill>
          <a:blip r:embed="rId2"/>
          <a:stretch>
            <a:fillRect/>
          </a:stretch>
        </p:blipFill>
        <p:spPr>
          <a:xfrm>
            <a:off x="177800" y="5031740"/>
            <a:ext cx="1119505" cy="1119505"/>
          </a:xfrm>
          <a:prstGeom prst="rect">
            <a:avLst/>
          </a:prstGeom>
        </p:spPr>
      </p:pic>
      <p:sp>
        <p:nvSpPr>
          <p:cNvPr id="37" name="Text Box 36"/>
          <p:cNvSpPr txBox="1"/>
          <p:nvPr/>
        </p:nvSpPr>
        <p:spPr>
          <a:xfrm>
            <a:off x="1297305" y="5125085"/>
            <a:ext cx="9329420" cy="953135"/>
          </a:xfrm>
          <a:prstGeom prst="rect">
            <a:avLst/>
          </a:prstGeom>
          <a:noFill/>
        </p:spPr>
        <p:txBody>
          <a:bodyPr wrap="square" rtlCol="0" anchor="t">
            <a:spAutoFit/>
          </a:bodyPr>
          <a:p>
            <a:r>
              <a:rPr lang="en-US" sz="1400" b="1">
                <a:latin typeface="Fira Code Medium" panose="020B0809050000020004" charset="0"/>
                <a:cs typeface="Fira Code Medium" panose="020B0809050000020004" charset="0"/>
              </a:rPr>
              <a:t>V8 features an interpreter called </a:t>
            </a:r>
            <a:r>
              <a:rPr lang="en-US" sz="1400" b="1" u="sng">
                <a:latin typeface="Fira Code Medium" panose="020B0809050000020004" charset="0"/>
                <a:cs typeface="Fira Code Medium" panose="020B0809050000020004" charset="0"/>
              </a:rPr>
              <a:t>Ignition</a:t>
            </a:r>
            <a:r>
              <a:rPr lang="en-US" sz="1400" b="1">
                <a:latin typeface="Fira Code Medium" panose="020B0809050000020004" charset="0"/>
                <a:cs typeface="Fira Code Medium" panose="020B0809050000020004" charset="0"/>
              </a:rPr>
              <a:t>. Ignition is a fast low-level register-based interpreter written using the backend of </a:t>
            </a:r>
            <a:r>
              <a:rPr lang="en-US" sz="1400" b="1" u="sng">
                <a:latin typeface="Fira Code Medium" panose="020B0809050000020004" charset="0"/>
                <a:cs typeface="Fira Code Medium" panose="020B0809050000020004" charset="0"/>
              </a:rPr>
              <a:t>TurboFan</a:t>
            </a:r>
            <a:r>
              <a:rPr lang="en-US" sz="1400" b="1">
                <a:latin typeface="Fira Code Medium" panose="020B0809050000020004" charset="0"/>
                <a:cs typeface="Fira Code Medium" panose="020B0809050000020004" charset="0"/>
              </a:rPr>
              <a:t>. The V8 blog post presents a high-level overview of the Ignition interpreter. More details can be found in the following resources</a:t>
            </a:r>
            <a:endParaRPr lang="en-US" sz="1400" b="1">
              <a:latin typeface="Fira Code Medium" panose="020B0809050000020004" charset="0"/>
              <a:cs typeface="Fira Code Medium" panose="020B0809050000020004" charset="0"/>
            </a:endParaRPr>
          </a:p>
        </p:txBody>
      </p:sp>
      <p:sp>
        <p:nvSpPr>
          <p:cNvPr id="2" name="矩形 47"/>
          <p:cNvSpPr/>
          <p:nvPr/>
        </p:nvSpPr>
        <p:spPr>
          <a:xfrm>
            <a:off x="7396480" y="6078220"/>
            <a:ext cx="1710055"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3" name="矩形 47"/>
          <p:cNvSpPr/>
          <p:nvPr/>
        </p:nvSpPr>
        <p:spPr>
          <a:xfrm>
            <a:off x="9357995" y="6078220"/>
            <a:ext cx="691515"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6" name="矩形 47"/>
          <p:cNvSpPr/>
          <p:nvPr/>
        </p:nvSpPr>
        <p:spPr>
          <a:xfrm>
            <a:off x="10416540" y="6081395"/>
            <a:ext cx="155448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8" name="Text Box 27"/>
          <p:cNvSpPr txBox="1"/>
          <p:nvPr/>
        </p:nvSpPr>
        <p:spPr>
          <a:xfrm>
            <a:off x="9357995" y="6174105"/>
            <a:ext cx="894080" cy="368300"/>
          </a:xfrm>
          <a:prstGeom prst="rect">
            <a:avLst/>
          </a:prstGeom>
          <a:noFill/>
        </p:spPr>
        <p:txBody>
          <a:bodyPr wrap="square" rtlCol="0" anchor="t">
            <a:spAutoFit/>
          </a:bodyPr>
          <a:p>
            <a:r>
              <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AST</a:t>
            </a:r>
            <a:endPar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8" name="Text Box 37"/>
          <p:cNvSpPr txBox="1"/>
          <p:nvPr/>
        </p:nvSpPr>
        <p:spPr>
          <a:xfrm>
            <a:off x="10415905" y="6174740"/>
            <a:ext cx="155511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Byte</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cxnSp>
        <p:nvCxnSpPr>
          <p:cNvPr id="39" name="直接连接符 25"/>
          <p:cNvCxnSpPr/>
          <p:nvPr/>
        </p:nvCxnSpPr>
        <p:spPr>
          <a:xfrm>
            <a:off x="9106535" y="6355080"/>
            <a:ext cx="251460" cy="69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25"/>
          <p:cNvCxnSpPr>
            <a:stCxn id="23" idx="3"/>
          </p:cNvCxnSpPr>
          <p:nvPr/>
        </p:nvCxnSpPr>
        <p:spPr>
          <a:xfrm>
            <a:off x="10049510" y="6366510"/>
            <a:ext cx="367030" cy="69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7396480" y="6186170"/>
            <a:ext cx="196151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Source Code</a:t>
            </a:r>
            <a:endPar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231775" y="266573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1388110"/>
            <a:ext cx="2573655" cy="576580"/>
          </a:xfrm>
          <a:prstGeom prst="rect">
            <a:avLst/>
          </a:prstGeom>
          <a:solidFill>
            <a:sysClr val="window" lastClr="FFFFFF"/>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231775" y="1492250"/>
            <a:ext cx="2462530"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ource code</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3" name="Text Box 12"/>
          <p:cNvSpPr txBox="1"/>
          <p:nvPr/>
        </p:nvSpPr>
        <p:spPr>
          <a:xfrm>
            <a:off x="231775" y="4041140"/>
            <a:ext cx="1710690" cy="368300"/>
          </a:xfrm>
          <a:prstGeom prst="rect">
            <a:avLst/>
          </a:prstGeom>
          <a:noFill/>
        </p:spPr>
        <p:txBody>
          <a:bodyPr wrap="square" rtlCol="0" anchor="t">
            <a:spAutoFit/>
          </a:bodyPr>
          <a:p>
            <a:r>
              <a:rPr lang="en-GB" altLang="en-US" sz="18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Ignition</a:t>
            </a:r>
            <a:endParaRPr lang="en-GB" altLang="en-US" sz="18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cxnSp>
        <p:nvCxnSpPr>
          <p:cNvPr id="16" name="直接连接符 25"/>
          <p:cNvCxnSpPr/>
          <p:nvPr/>
        </p:nvCxnSpPr>
        <p:spPr>
          <a:xfrm flipV="1">
            <a:off x="6038215" y="4221480"/>
            <a:ext cx="649605" cy="76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2017</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4" name="Text Box 23"/>
          <p:cNvSpPr txBox="1"/>
          <p:nvPr/>
        </p:nvSpPr>
        <p:spPr>
          <a:xfrm>
            <a:off x="231775" y="2769870"/>
            <a:ext cx="1710055" cy="368300"/>
          </a:xfrm>
          <a:prstGeom prst="rect">
            <a:avLst/>
          </a:prstGeom>
          <a:noFill/>
        </p:spPr>
        <p:txBody>
          <a:bodyPr wrap="square" rtlCol="0" anchor="t">
            <a:spAutoFit/>
          </a:bodyPr>
          <a:p>
            <a:r>
              <a:rPr lang="en-GB" alt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t>
            </a:r>
            <a:r>
              <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arser</a:t>
            </a:r>
            <a:endParaRPr lang="en-US" sz="18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5" name="矩形 47"/>
          <p:cNvSpPr/>
          <p:nvPr/>
        </p:nvSpPr>
        <p:spPr>
          <a:xfrm>
            <a:off x="6687820" y="3936365"/>
            <a:ext cx="2583180" cy="576580"/>
          </a:xfrm>
          <a:prstGeom prst="rect">
            <a:avLst/>
          </a:prstGeom>
          <a:solidFill>
            <a:sysClr val="window" lastClr="FFFFFF"/>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Text Box 26"/>
          <p:cNvSpPr txBox="1"/>
          <p:nvPr/>
        </p:nvSpPr>
        <p:spPr>
          <a:xfrm>
            <a:off x="3455035" y="4040505"/>
            <a:ext cx="1894205" cy="368300"/>
          </a:xfrm>
          <a:prstGeom prst="rect">
            <a:avLst/>
          </a:prstGeom>
          <a:noFill/>
        </p:spPr>
        <p:txBody>
          <a:bodyPr wrap="square" rtlCol="0" anchor="t">
            <a:spAutoFit/>
          </a:bodyPr>
          <a:p>
            <a:r>
              <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rPr>
              <a:t>Tirbofun</a:t>
            </a:r>
            <a:endParaRPr lang="en-GB" b="1">
              <a:ln w="22225">
                <a:solidFill>
                  <a:schemeClr val="accent2"/>
                </a:solidFill>
                <a:prstDash val="solid"/>
              </a:ln>
              <a:solidFill>
                <a:schemeClr val="accent2">
                  <a:lumMod val="40000"/>
                  <a:lumOff val="60000"/>
                </a:schemeClr>
              </a:solidFill>
              <a:effectLst/>
              <a:latin typeface="Fira Code Medium" panose="020B0809050000020004" charset="0"/>
              <a:cs typeface="Fira Code Medium" panose="020B0809050000020004" charset="0"/>
              <a:sym typeface="+mn-ea"/>
            </a:endParaRPr>
          </a:p>
        </p:txBody>
      </p:sp>
      <p:sp>
        <p:nvSpPr>
          <p:cNvPr id="30" name="矩形 47"/>
          <p:cNvSpPr/>
          <p:nvPr/>
        </p:nvSpPr>
        <p:spPr>
          <a:xfrm>
            <a:off x="212090" y="3937000"/>
            <a:ext cx="2592070" cy="57594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 name="矩形 47"/>
          <p:cNvSpPr/>
          <p:nvPr/>
        </p:nvSpPr>
        <p:spPr>
          <a:xfrm>
            <a:off x="3455035" y="3937000"/>
            <a:ext cx="2583180" cy="57658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 name="直接连接符 25"/>
          <p:cNvCxnSpPr/>
          <p:nvPr/>
        </p:nvCxnSpPr>
        <p:spPr>
          <a:xfrm>
            <a:off x="1496060" y="1964690"/>
            <a:ext cx="5080" cy="6946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6666230" y="4041140"/>
            <a:ext cx="2591435" cy="368300"/>
          </a:xfrm>
          <a:prstGeom prst="rect">
            <a:avLst/>
          </a:prstGeom>
          <a:noFill/>
        </p:spPr>
        <p:txBody>
          <a:bodyPr wrap="square" rtlCol="0" anchor="t">
            <a:spAutoFit/>
          </a:bodyPr>
          <a:p>
            <a:r>
              <a:rPr lang="en-GB" b="1">
                <a:solidFill>
                  <a:schemeClr val="tx1"/>
                </a:solidFill>
                <a:effectLst/>
                <a:latin typeface="Fira Code Medium" panose="020B0809050000020004" charset="0"/>
                <a:cs typeface="Fira Code Medium" panose="020B0809050000020004" charset="0"/>
                <a:sym typeface="+mn-ea"/>
              </a:rPr>
              <a:t>Optimized Code</a:t>
            </a:r>
            <a:endParaRPr lang="en-GB" b="1">
              <a:solidFill>
                <a:schemeClr val="tx1"/>
              </a:solidFill>
              <a:effectLst/>
              <a:latin typeface="Fira Code Medium" panose="020B0809050000020004" charset="0"/>
              <a:cs typeface="Fira Code Medium" panose="020B0809050000020004" charset="0"/>
              <a:sym typeface="+mn-ea"/>
            </a:endParaRPr>
          </a:p>
        </p:txBody>
      </p:sp>
      <p:pic>
        <p:nvPicPr>
          <p:cNvPr id="26" name="Picture 25" descr="images"/>
          <p:cNvPicPr>
            <a:picLocks noChangeAspect="1"/>
          </p:cNvPicPr>
          <p:nvPr/>
        </p:nvPicPr>
        <p:blipFill>
          <a:blip r:embed="rId2"/>
          <a:stretch>
            <a:fillRect/>
          </a:stretch>
        </p:blipFill>
        <p:spPr>
          <a:xfrm>
            <a:off x="5470525" y="4001770"/>
            <a:ext cx="445770" cy="445770"/>
          </a:xfrm>
          <a:prstGeom prst="rect">
            <a:avLst/>
          </a:prstGeom>
        </p:spPr>
      </p:pic>
      <p:cxnSp>
        <p:nvCxnSpPr>
          <p:cNvPr id="29" name="直接连接符 25"/>
          <p:cNvCxnSpPr/>
          <p:nvPr/>
        </p:nvCxnSpPr>
        <p:spPr>
          <a:xfrm>
            <a:off x="1503680" y="3242310"/>
            <a:ext cx="5080" cy="6946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5"/>
          <p:cNvCxnSpPr/>
          <p:nvPr/>
        </p:nvCxnSpPr>
        <p:spPr>
          <a:xfrm flipV="1">
            <a:off x="2805430" y="4221480"/>
            <a:ext cx="649605" cy="76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3" name="Picture 32" descr="images"/>
          <p:cNvPicPr>
            <a:picLocks noChangeAspect="1"/>
          </p:cNvPicPr>
          <p:nvPr/>
        </p:nvPicPr>
        <p:blipFill>
          <a:blip r:embed="rId3"/>
          <a:stretch>
            <a:fillRect/>
          </a:stretch>
        </p:blipFill>
        <p:spPr>
          <a:xfrm>
            <a:off x="2204085" y="3957320"/>
            <a:ext cx="490220" cy="490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pic>
        <p:nvPicPr>
          <p:cNvPr id="20" name="Content Placeholder 8" descr="1200px-V8_JavaScript_engine_logo_2.svg"/>
          <p:cNvPicPr>
            <a:picLocks noChangeAspect="1"/>
          </p:cNvPicPr>
          <p:nvPr/>
        </p:nvPicPr>
        <p:blipFill>
          <a:blip r:embed="rId1"/>
          <a:stretch>
            <a:fillRect/>
          </a:stretch>
        </p:blipFill>
        <p:spPr>
          <a:xfrm>
            <a:off x="222250" y="92075"/>
            <a:ext cx="1031240" cy="1031240"/>
          </a:xfrm>
          <a:prstGeom prst="rect">
            <a:avLst/>
          </a:prstGeom>
          <a:noFill/>
          <a:ln w="9525">
            <a:noFill/>
          </a:ln>
        </p:spPr>
      </p:pic>
      <p:sp>
        <p:nvSpPr>
          <p:cNvPr id="21" name="文本框 11"/>
          <p:cNvSpPr txBox="1"/>
          <p:nvPr/>
        </p:nvSpPr>
        <p:spPr>
          <a:xfrm>
            <a:off x="934720" y="201295"/>
            <a:ext cx="1148715" cy="368300"/>
          </a:xfrm>
          <a:prstGeom prst="rect">
            <a:avLst/>
          </a:prstGeom>
          <a:noFill/>
          <a:ln w="9525">
            <a:noFill/>
          </a:ln>
        </p:spPr>
        <p:txBody>
          <a:bodyPr wrap="square" anchor="t">
            <a:spAutoFit/>
          </a:bodyPr>
          <a:p>
            <a:pPr algn="ctr">
              <a:buFont typeface="Arial" panose="020B0604020202020204" pitchFamily="34" charset="0"/>
            </a:pPr>
            <a:r>
              <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2018</a:t>
            </a:r>
            <a:endParaRPr lang="en-GB" altLang="zh-CN" sz="1800"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pic>
        <p:nvPicPr>
          <p:cNvPr id="4" name="Picture 3" descr="JS-V8-engine-components"/>
          <p:cNvPicPr>
            <a:picLocks noChangeAspect="1"/>
          </p:cNvPicPr>
          <p:nvPr/>
        </p:nvPicPr>
        <p:blipFill>
          <a:blip r:embed="rId2"/>
          <a:stretch>
            <a:fillRect/>
          </a:stretch>
        </p:blipFill>
        <p:spPr>
          <a:xfrm>
            <a:off x="222250" y="1123315"/>
            <a:ext cx="5471795" cy="5600700"/>
          </a:xfrm>
          <a:prstGeom prst="rect">
            <a:avLst/>
          </a:prstGeom>
        </p:spPr>
      </p:pic>
      <p:pic>
        <p:nvPicPr>
          <p:cNvPr id="8" name="Picture 7" descr="pipeline"/>
          <p:cNvPicPr>
            <a:picLocks noChangeAspect="1"/>
          </p:cNvPicPr>
          <p:nvPr/>
        </p:nvPicPr>
        <p:blipFill>
          <a:blip r:embed="rId3"/>
          <a:stretch>
            <a:fillRect/>
          </a:stretch>
        </p:blipFill>
        <p:spPr>
          <a:xfrm>
            <a:off x="5955030" y="324485"/>
            <a:ext cx="5913755" cy="3964940"/>
          </a:xfrm>
          <a:prstGeom prst="rect">
            <a:avLst/>
          </a:prstGeom>
        </p:spPr>
      </p:pic>
      <p:pic>
        <p:nvPicPr>
          <p:cNvPr id="11" name="Picture 10" descr="zactgvbniosnjhuqfmuvbeazggs"/>
          <p:cNvPicPr>
            <a:picLocks noChangeAspect="1"/>
          </p:cNvPicPr>
          <p:nvPr/>
        </p:nvPicPr>
        <p:blipFill>
          <a:blip r:embed="rId4"/>
          <a:stretch>
            <a:fillRect/>
          </a:stretch>
        </p:blipFill>
        <p:spPr>
          <a:xfrm>
            <a:off x="6917055" y="5060950"/>
            <a:ext cx="1663065" cy="1663065"/>
          </a:xfrm>
          <a:prstGeom prst="rect">
            <a:avLst/>
          </a:prstGeom>
        </p:spPr>
      </p:pic>
      <p:pic>
        <p:nvPicPr>
          <p:cNvPr id="12" name="Picture 11" descr="v8-liftoff"/>
          <p:cNvPicPr>
            <a:picLocks noChangeAspect="1"/>
          </p:cNvPicPr>
          <p:nvPr/>
        </p:nvPicPr>
        <p:blipFill>
          <a:blip r:embed="rId5"/>
          <a:stretch>
            <a:fillRect/>
          </a:stretch>
        </p:blipFill>
        <p:spPr>
          <a:xfrm rot="2520000">
            <a:off x="9274810" y="5090795"/>
            <a:ext cx="1354455" cy="1354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Text Box 5"/>
          <p:cNvSpPr txBox="1"/>
          <p:nvPr/>
        </p:nvSpPr>
        <p:spPr>
          <a:xfrm>
            <a:off x="222250" y="3166110"/>
            <a:ext cx="1616075" cy="398780"/>
          </a:xfrm>
          <a:prstGeom prst="rect">
            <a:avLst/>
          </a:prstGeom>
          <a:noFill/>
        </p:spPr>
        <p:txBody>
          <a:bodyPr wrap="square" rtlCol="0" anchor="t">
            <a:spAutoFit/>
          </a:bodyPr>
          <a:p>
            <a:pPr algn="ctr"/>
            <a:r>
              <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rPr>
              <a:t>Orinoco</a:t>
            </a:r>
            <a:endPar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endParaRPr>
          </a:p>
        </p:txBody>
      </p:sp>
      <p:sp>
        <p:nvSpPr>
          <p:cNvPr id="7" name="Text Box 6"/>
          <p:cNvSpPr txBox="1"/>
          <p:nvPr/>
        </p:nvSpPr>
        <p:spPr>
          <a:xfrm>
            <a:off x="2367915" y="304800"/>
            <a:ext cx="9575165" cy="2306955"/>
          </a:xfrm>
          <a:prstGeom prst="rect">
            <a:avLst/>
          </a:prstGeom>
          <a:noFill/>
        </p:spPr>
        <p:txBody>
          <a:bodyPr wrap="square" rtlCol="0" anchor="t">
            <a:spAutoFit/>
          </a:bodyPr>
          <a:p>
            <a:pPr algn="ctr"/>
            <a:r>
              <a:rPr lang="en-US" sz="1400" b="1">
                <a:latin typeface="Fira Code Medium" panose="020B0809050000020004" charset="0"/>
                <a:cs typeface="Fira Code Medium" panose="020B0809050000020004" charset="0"/>
              </a:rPr>
              <a:t>V8 v6.9 includes Liftoff, a new baseline compiler for WebAssembly. Liftoff is now enabled by default on desktop systems. This article details the motivation to add another compilation tier and describes the implementation and performance of Liftoff.</a:t>
            </a:r>
            <a:endParaRPr lang="en-US" sz="1400" b="1">
              <a:latin typeface="Fira Code Medium" panose="020B0809050000020004" charset="0"/>
              <a:cs typeface="Fira Code Medium" panose="020B0809050000020004" charset="0"/>
            </a:endParaRPr>
          </a:p>
          <a:p>
            <a:pPr algn="ctr"/>
            <a:r>
              <a:rPr lang="en-US" sz="1400" b="1">
                <a:latin typeface="Fira Code Medium" panose="020B0809050000020004" charset="0"/>
                <a:cs typeface="Fira Code Medium" panose="020B0809050000020004" charset="0"/>
              </a:rPr>
              <a:t>But why does it take this long to start up a WebAssembly app, if similar JS apps start up much faster? The reason is that WebAssembly promises to deliver predictable performance, so once the app is running, you can be sure to consistently meet your performance goals (e.g. rendering 60 frames per second, no audio lag or artifacts…). In order to achieve this, WebAssembly code is compiled ahead of time in V8, to avoid any compilation pause introduced by a just-in-time compiler that could result in visible jank in the app</a:t>
            </a:r>
            <a:r>
              <a:rPr lang="en-US"/>
              <a:t>.</a:t>
            </a:r>
            <a:endParaRPr lang="en-US"/>
          </a:p>
        </p:txBody>
      </p:sp>
      <p:pic>
        <p:nvPicPr>
          <p:cNvPr id="8" name="Content Placeholder 7" descr="v8-liftoff"/>
          <p:cNvPicPr>
            <a:picLocks noChangeAspect="1"/>
          </p:cNvPicPr>
          <p:nvPr>
            <p:ph idx="1"/>
          </p:nvPr>
        </p:nvPicPr>
        <p:blipFill>
          <a:blip r:embed="rId1"/>
          <a:stretch>
            <a:fillRect/>
          </a:stretch>
        </p:blipFill>
        <p:spPr>
          <a:xfrm>
            <a:off x="222250" y="784225"/>
            <a:ext cx="1779905" cy="1779905"/>
          </a:xfrm>
          <a:prstGeom prst="rect">
            <a:avLst/>
          </a:prstGeom>
        </p:spPr>
      </p:pic>
      <p:sp>
        <p:nvSpPr>
          <p:cNvPr id="10" name="Text Box 9"/>
          <p:cNvSpPr txBox="1"/>
          <p:nvPr/>
        </p:nvSpPr>
        <p:spPr>
          <a:xfrm>
            <a:off x="304165" y="304800"/>
            <a:ext cx="1616075" cy="398780"/>
          </a:xfrm>
          <a:prstGeom prst="rect">
            <a:avLst/>
          </a:prstGeom>
          <a:noFill/>
        </p:spPr>
        <p:txBody>
          <a:bodyPr wrap="square" rtlCol="0" anchor="t">
            <a:spAutoFit/>
          </a:bodyPr>
          <a:p>
            <a:pPr algn="ctr"/>
            <a:r>
              <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rPr>
              <a:t>Liftoff</a:t>
            </a:r>
            <a:endPar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endParaRPr>
          </a:p>
        </p:txBody>
      </p:sp>
      <p:pic>
        <p:nvPicPr>
          <p:cNvPr id="11" name="Picture 10" descr="zactgvbniosnjhuqfmuvbeazggs"/>
          <p:cNvPicPr>
            <a:picLocks noChangeAspect="1"/>
          </p:cNvPicPr>
          <p:nvPr/>
        </p:nvPicPr>
        <p:blipFill>
          <a:blip r:embed="rId2"/>
          <a:stretch>
            <a:fillRect/>
          </a:stretch>
        </p:blipFill>
        <p:spPr>
          <a:xfrm>
            <a:off x="222250" y="3564890"/>
            <a:ext cx="1779905" cy="1616075"/>
          </a:xfrm>
          <a:prstGeom prst="rect">
            <a:avLst/>
          </a:prstGeom>
        </p:spPr>
      </p:pic>
      <p:sp>
        <p:nvSpPr>
          <p:cNvPr id="14" name="Text Box 13"/>
          <p:cNvSpPr txBox="1"/>
          <p:nvPr/>
        </p:nvSpPr>
        <p:spPr>
          <a:xfrm>
            <a:off x="2367915" y="3166110"/>
            <a:ext cx="9574530" cy="2461260"/>
          </a:xfrm>
          <a:prstGeom prst="rect">
            <a:avLst/>
          </a:prstGeom>
          <a:noFill/>
        </p:spPr>
        <p:txBody>
          <a:bodyPr wrap="square" rtlCol="0" anchor="t">
            <a:spAutoFit/>
          </a:bodyPr>
          <a:p>
            <a:pPr algn="ctr"/>
            <a:r>
              <a:rPr lang="en-US" sz="1400" b="1">
                <a:latin typeface="Fira Code Medium" panose="020B0809050000020004" charset="0"/>
                <a:cs typeface="Fira Code Medium" panose="020B0809050000020004" charset="0"/>
              </a:rPr>
              <a:t>Running over the memory heap, looking for disconnected memory allocations is the Orinoco. Implementing a generational garbage collector, moving objects within the young generation, from the young to the old generation, and within the old generation. These moves leave holes, and Orinoco performs both evacuation and compaction to free space for more objects.</a:t>
            </a:r>
            <a:endParaRPr lang="en-US" sz="1400" b="1">
              <a:latin typeface="Fira Code Medium" panose="020B0809050000020004" charset="0"/>
              <a:cs typeface="Fira Code Medium" panose="020B0809050000020004" charset="0"/>
            </a:endParaRPr>
          </a:p>
          <a:p>
            <a:pPr algn="ctr"/>
            <a:r>
              <a:rPr lang="en-US" sz="1400" b="1">
                <a:latin typeface="Fira Code Medium" panose="020B0809050000020004" charset="0"/>
                <a:cs typeface="Fira Code Medium" panose="020B0809050000020004" charset="0"/>
              </a:rPr>
              <a:t>Another optimization performed by Orinoco is in the way it searches through the heap to find all pointers that contain the old location of the objects moved and update them with the new location. This is made using a data structure called remembered set.</a:t>
            </a:r>
            <a:endParaRPr lang="en-US" sz="1400" b="1">
              <a:latin typeface="Fira Code Medium" panose="020B0809050000020004" charset="0"/>
              <a:cs typeface="Fira Code Medium" panose="020B0809050000020004" charset="0"/>
            </a:endParaRPr>
          </a:p>
          <a:p>
            <a:pPr algn="ctr"/>
            <a:r>
              <a:rPr lang="en-US" sz="1400" b="1">
                <a:latin typeface="Fira Code Medium" panose="020B0809050000020004" charset="0"/>
                <a:cs typeface="Fira Code Medium" panose="020B0809050000020004" charset="0"/>
              </a:rPr>
              <a:t>On top of these, black allocation is added, which basically means the garbage collection process automatically marks living objects in black in order to speed up the iterative marking process.</a:t>
            </a:r>
            <a:endParaRPr lang="en-US" sz="1400" b="1">
              <a:latin typeface="Fira Code Medium" panose="020B0809050000020004" charset="0"/>
              <a:cs typeface="Fira Code Medium" panose="020B0809050000020004" charset="0"/>
            </a:endParaRPr>
          </a:p>
        </p:txBody>
      </p:sp>
      <p:sp>
        <p:nvSpPr>
          <p:cNvPr id="15" name="Text Box 14"/>
          <p:cNvSpPr txBox="1"/>
          <p:nvPr/>
        </p:nvSpPr>
        <p:spPr>
          <a:xfrm>
            <a:off x="128270" y="5410835"/>
            <a:ext cx="2119630" cy="337185"/>
          </a:xfrm>
          <a:prstGeom prst="rect">
            <a:avLst/>
          </a:prstGeom>
          <a:noFill/>
        </p:spPr>
        <p:txBody>
          <a:bodyPr wrap="square" rtlCol="0" anchor="t">
            <a:spAutoFit/>
          </a:bodyPr>
          <a:p>
            <a:r>
              <a:rPr lang="en-US" sz="800" u="sng">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https://v8.dev/blog/liftoff</a:t>
            </a:r>
            <a:endParaRPr lang="en-US" sz="800" u="sng">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a:p>
            <a:r>
              <a:rPr lang="en-US" sz="8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https://v8.dev/blog/trash-talk</a:t>
            </a:r>
            <a:endParaRPr lang="en-US" sz="8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 name="Text Box 6"/>
          <p:cNvSpPr txBox="1"/>
          <p:nvPr/>
        </p:nvSpPr>
        <p:spPr>
          <a:xfrm>
            <a:off x="4170045" y="304800"/>
            <a:ext cx="7554595" cy="1753235"/>
          </a:xfrm>
          <a:prstGeom prst="rect">
            <a:avLst/>
          </a:prstGeom>
          <a:noFill/>
        </p:spPr>
        <p:txBody>
          <a:bodyPr wrap="square" rtlCol="0" anchor="t">
            <a:spAutoFit/>
          </a:bodyPr>
          <a:p>
            <a:pPr algn="ctr"/>
            <a:r>
              <a:rPr lang="en-US" sz="1800" b="1">
                <a:gradFill>
                  <a:gsLst>
                    <a:gs pos="0">
                      <a:srgbClr val="012D86"/>
                    </a:gs>
                    <a:gs pos="100000">
                      <a:srgbClr val="0E2557"/>
                    </a:gs>
                  </a:gsLst>
                  <a:lin scaled="0"/>
                </a:gradFill>
                <a:latin typeface="Fira Code Medium" panose="020B0809050000020004" charset="0"/>
                <a:cs typeface="Fira Code Medium" panose="020B0809050000020004" charset="0"/>
              </a:rPr>
              <a:t>WebAssembly (abbreviated Wasm)</a:t>
            </a:r>
            <a:r>
              <a:rPr lang="en-US" sz="1800" b="1">
                <a:latin typeface="Fira Code Medium" panose="020B0809050000020004" charset="0"/>
                <a:cs typeface="Fira Code Medium" panose="020B0809050000020004" charset="0"/>
              </a:rPr>
              <a:t> is a binary instruction format for a stack-based virtual machine. Wasm is designed as a portable target for compilation of high-level languages like C/C++/Rust, enabling deployment on the web for client and server applications.</a:t>
            </a:r>
            <a:endParaRPr lang="en-US" sz="1800" b="1">
              <a:latin typeface="Fira Code Medium" panose="020B0809050000020004" charset="0"/>
              <a:cs typeface="Fira Code Medium" panose="020B0809050000020004" charset="0"/>
            </a:endParaRPr>
          </a:p>
        </p:txBody>
      </p:sp>
      <p:sp>
        <p:nvSpPr>
          <p:cNvPr id="10" name="Text Box 9"/>
          <p:cNvSpPr txBox="1"/>
          <p:nvPr/>
        </p:nvSpPr>
        <p:spPr>
          <a:xfrm>
            <a:off x="222250" y="304800"/>
            <a:ext cx="3439160" cy="398780"/>
          </a:xfrm>
          <a:prstGeom prst="rect">
            <a:avLst/>
          </a:prstGeom>
          <a:noFill/>
        </p:spPr>
        <p:txBody>
          <a:bodyPr wrap="square" rtlCol="0" anchor="t">
            <a:spAutoFit/>
          </a:bodyPr>
          <a:p>
            <a:pPr algn="ctr"/>
            <a:r>
              <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rPr>
              <a:t>WebAssembly (WASM)</a:t>
            </a:r>
            <a:endPar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endParaRPr>
          </a:p>
        </p:txBody>
      </p:sp>
      <p:pic>
        <p:nvPicPr>
          <p:cNvPr id="2" name="Picture 1" descr="web-assembly"/>
          <p:cNvPicPr>
            <a:picLocks noChangeAspect="1"/>
          </p:cNvPicPr>
          <p:nvPr/>
        </p:nvPicPr>
        <p:blipFill>
          <a:blip r:embed="rId1"/>
          <a:stretch>
            <a:fillRect/>
          </a:stretch>
        </p:blipFill>
        <p:spPr>
          <a:xfrm>
            <a:off x="222250" y="927100"/>
            <a:ext cx="3439160" cy="1896110"/>
          </a:xfrm>
          <a:prstGeom prst="rect">
            <a:avLst/>
          </a:prstGeom>
        </p:spPr>
      </p:pic>
      <p:pic>
        <p:nvPicPr>
          <p:cNvPr id="5" name="Picture 4" descr="1_XdcikPGwbP_aqCsgyK3tMQ"/>
          <p:cNvPicPr>
            <a:picLocks noChangeAspect="1"/>
          </p:cNvPicPr>
          <p:nvPr/>
        </p:nvPicPr>
        <p:blipFill>
          <a:blip r:embed="rId2"/>
          <a:stretch>
            <a:fillRect/>
          </a:stretch>
        </p:blipFill>
        <p:spPr>
          <a:xfrm>
            <a:off x="222250" y="3395345"/>
            <a:ext cx="3872865" cy="2496185"/>
          </a:xfrm>
          <a:prstGeom prst="rect">
            <a:avLst/>
          </a:prstGeom>
        </p:spPr>
      </p:pic>
      <p:pic>
        <p:nvPicPr>
          <p:cNvPr id="9" name="Picture 8" descr="webassembly-2"/>
          <p:cNvPicPr>
            <a:picLocks noChangeAspect="1"/>
          </p:cNvPicPr>
          <p:nvPr/>
        </p:nvPicPr>
        <p:blipFill>
          <a:blip r:embed="rId3"/>
          <a:stretch>
            <a:fillRect/>
          </a:stretch>
        </p:blipFill>
        <p:spPr>
          <a:xfrm>
            <a:off x="4363085" y="2192020"/>
            <a:ext cx="7609205" cy="3802380"/>
          </a:xfrm>
          <a:prstGeom prst="rect">
            <a:avLst/>
          </a:prstGeom>
        </p:spPr>
      </p:pic>
      <p:sp>
        <p:nvSpPr>
          <p:cNvPr id="12" name="Text Box 11"/>
          <p:cNvSpPr txBox="1"/>
          <p:nvPr/>
        </p:nvSpPr>
        <p:spPr>
          <a:xfrm>
            <a:off x="1064895" y="2964180"/>
            <a:ext cx="1753235" cy="213995"/>
          </a:xfrm>
          <a:prstGeom prst="rect">
            <a:avLst/>
          </a:prstGeom>
          <a:noFill/>
        </p:spPr>
        <p:txBody>
          <a:bodyPr wrap="square" rtlCol="0" anchor="t">
            <a:spAutoFit/>
          </a:bodyPr>
          <a:p>
            <a:r>
              <a:rPr lang="en-US" sz="800">
                <a:solidFill>
                  <a:srgbClr val="7030A0"/>
                </a:solidFill>
                <a:latin typeface="Fira Code Medium" panose="020B0809050000020004" charset="0"/>
                <a:cs typeface="Fira Code Medium" panose="020B0809050000020004" charset="0"/>
              </a:rPr>
              <a:t>https://webassembly.org</a:t>
            </a:r>
            <a:endParaRPr lang="en-US" sz="800">
              <a:solidFill>
                <a:srgbClr val="7030A0"/>
              </a:solidFill>
              <a:latin typeface="Fira Code Medium" panose="020B0809050000020004" charset="0"/>
              <a:cs typeface="Fira Code Medium" panose="020B0809050000020004" charset="0"/>
            </a:endParaRPr>
          </a:p>
        </p:txBody>
      </p:sp>
      <p:pic>
        <p:nvPicPr>
          <p:cNvPr id="3" name="Picture 2" descr="microsoft_PNG16"/>
          <p:cNvPicPr>
            <a:picLocks noChangeAspect="1"/>
          </p:cNvPicPr>
          <p:nvPr/>
        </p:nvPicPr>
        <p:blipFill>
          <a:blip r:embed="rId4"/>
          <a:stretch>
            <a:fillRect/>
          </a:stretch>
        </p:blipFill>
        <p:spPr>
          <a:xfrm>
            <a:off x="4502785" y="6241415"/>
            <a:ext cx="1995805" cy="426720"/>
          </a:xfrm>
          <a:prstGeom prst="rect">
            <a:avLst/>
          </a:prstGeom>
        </p:spPr>
      </p:pic>
      <p:pic>
        <p:nvPicPr>
          <p:cNvPr id="4" name="Picture 3" descr="moz-logo-black"/>
          <p:cNvPicPr>
            <a:picLocks noChangeAspect="1"/>
          </p:cNvPicPr>
          <p:nvPr/>
        </p:nvPicPr>
        <p:blipFill>
          <a:blip r:embed="rId5"/>
          <a:stretch>
            <a:fillRect/>
          </a:stretch>
        </p:blipFill>
        <p:spPr>
          <a:xfrm>
            <a:off x="7425055" y="6245860"/>
            <a:ext cx="1485265" cy="424815"/>
          </a:xfrm>
          <a:prstGeom prst="rect">
            <a:avLst/>
          </a:prstGeom>
        </p:spPr>
      </p:pic>
      <p:pic>
        <p:nvPicPr>
          <p:cNvPr id="8" name="Picture 7" descr="logo_2013_google"/>
          <p:cNvPicPr>
            <a:picLocks noChangeAspect="1"/>
          </p:cNvPicPr>
          <p:nvPr/>
        </p:nvPicPr>
        <p:blipFill>
          <a:blip r:embed="rId6"/>
          <a:stretch>
            <a:fillRect/>
          </a:stretch>
        </p:blipFill>
        <p:spPr>
          <a:xfrm>
            <a:off x="9954895" y="6241415"/>
            <a:ext cx="1201420" cy="4241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4516755" y="631825"/>
            <a:ext cx="3439160" cy="398780"/>
          </a:xfrm>
          <a:prstGeom prst="rect">
            <a:avLst/>
          </a:prstGeom>
          <a:noFill/>
        </p:spPr>
        <p:txBody>
          <a:bodyPr wrap="square" rtlCol="0" anchor="t">
            <a:spAutoFit/>
          </a:bodyPr>
          <a:p>
            <a:pPr algn="ctr"/>
            <a:r>
              <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rPr>
              <a:t>Sendbox</a:t>
            </a:r>
            <a:endParaRPr lang="en-GB" altLang="en-US" sz="2000">
              <a:gradFill>
                <a:gsLst>
                  <a:gs pos="21000">
                    <a:srgbClr val="53575C"/>
                  </a:gs>
                  <a:gs pos="88000">
                    <a:srgbClr val="C5C7CA"/>
                  </a:gs>
                </a:gsLst>
                <a:lin ang="5400000"/>
              </a:gradFill>
              <a:effectLst/>
              <a:latin typeface="Fira Code Medium" panose="020B0809050000020004" charset="0"/>
              <a:cs typeface="Fira Code Medium" panose="020B0809050000020004" charset="0"/>
            </a:endParaRPr>
          </a:p>
        </p:txBody>
      </p:sp>
      <p:sp>
        <p:nvSpPr>
          <p:cNvPr id="6" name="矩形 47"/>
          <p:cNvSpPr/>
          <p:nvPr/>
        </p:nvSpPr>
        <p:spPr>
          <a:xfrm>
            <a:off x="2237740" y="1030605"/>
            <a:ext cx="8036560" cy="516255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1" name="矩形 47"/>
          <p:cNvSpPr/>
          <p:nvPr/>
        </p:nvSpPr>
        <p:spPr>
          <a:xfrm>
            <a:off x="2445385" y="2225675"/>
            <a:ext cx="3543300"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 name="矩形 47"/>
          <p:cNvSpPr/>
          <p:nvPr/>
        </p:nvSpPr>
        <p:spPr>
          <a:xfrm>
            <a:off x="6675755" y="1350010"/>
            <a:ext cx="3350260"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 name="矩形 47"/>
          <p:cNvSpPr/>
          <p:nvPr/>
        </p:nvSpPr>
        <p:spPr>
          <a:xfrm>
            <a:off x="6675120" y="2225675"/>
            <a:ext cx="3350895"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矩形 47"/>
          <p:cNvSpPr/>
          <p:nvPr/>
        </p:nvSpPr>
        <p:spPr>
          <a:xfrm>
            <a:off x="2446020" y="3535680"/>
            <a:ext cx="7580630"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矩形 47"/>
          <p:cNvSpPr/>
          <p:nvPr/>
        </p:nvSpPr>
        <p:spPr>
          <a:xfrm>
            <a:off x="2465705" y="5129530"/>
            <a:ext cx="7580630"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7" name="矩形 47"/>
          <p:cNvSpPr/>
          <p:nvPr/>
        </p:nvSpPr>
        <p:spPr>
          <a:xfrm>
            <a:off x="10549255" y="3535680"/>
            <a:ext cx="1463675" cy="55626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18" name="直接连接符 25"/>
          <p:cNvCxnSpPr>
            <a:endCxn id="16" idx="0"/>
          </p:cNvCxnSpPr>
          <p:nvPr/>
        </p:nvCxnSpPr>
        <p:spPr>
          <a:xfrm>
            <a:off x="6253480" y="4091940"/>
            <a:ext cx="2540" cy="10375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5"/>
          <p:cNvCxnSpPr/>
          <p:nvPr/>
        </p:nvCxnSpPr>
        <p:spPr>
          <a:xfrm flipH="1">
            <a:off x="8349615" y="1920240"/>
            <a:ext cx="1905" cy="3054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5"/>
          <p:cNvCxnSpPr/>
          <p:nvPr/>
        </p:nvCxnSpPr>
        <p:spPr>
          <a:xfrm flipH="1">
            <a:off x="4216400" y="2781935"/>
            <a:ext cx="1905" cy="3054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5"/>
          <p:cNvCxnSpPr/>
          <p:nvPr/>
        </p:nvCxnSpPr>
        <p:spPr>
          <a:xfrm flipH="1">
            <a:off x="8347075" y="2781935"/>
            <a:ext cx="1905" cy="30543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5"/>
          <p:cNvCxnSpPr/>
          <p:nvPr/>
        </p:nvCxnSpPr>
        <p:spPr>
          <a:xfrm>
            <a:off x="4218305" y="3087370"/>
            <a:ext cx="4140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5"/>
          <p:cNvCxnSpPr/>
          <p:nvPr/>
        </p:nvCxnSpPr>
        <p:spPr>
          <a:xfrm>
            <a:off x="1227455" y="1619885"/>
            <a:ext cx="5448300" cy="82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5"/>
          <p:cNvCxnSpPr>
            <a:stCxn id="36" idx="3"/>
            <a:endCxn id="29" idx="1"/>
          </p:cNvCxnSpPr>
          <p:nvPr/>
        </p:nvCxnSpPr>
        <p:spPr>
          <a:xfrm>
            <a:off x="1383665" y="2503805"/>
            <a:ext cx="1082040" cy="317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3"/>
            <a:endCxn id="17" idx="1"/>
          </p:cNvCxnSpPr>
          <p:nvPr/>
        </p:nvCxnSpPr>
        <p:spPr>
          <a:xfrm>
            <a:off x="10026650" y="3813810"/>
            <a:ext cx="52260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5"/>
          <p:cNvCxnSpPr>
            <a:endCxn id="15" idx="0"/>
          </p:cNvCxnSpPr>
          <p:nvPr/>
        </p:nvCxnSpPr>
        <p:spPr>
          <a:xfrm>
            <a:off x="6231255" y="3075940"/>
            <a:ext cx="5080" cy="45974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6675755" y="1428750"/>
            <a:ext cx="3269615"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Parser</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9" name="Text Box 28"/>
          <p:cNvSpPr txBox="1"/>
          <p:nvPr/>
        </p:nvSpPr>
        <p:spPr>
          <a:xfrm>
            <a:off x="2465705" y="2307590"/>
            <a:ext cx="3416300"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Decode</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0" name="Text Box 29"/>
          <p:cNvSpPr txBox="1"/>
          <p:nvPr/>
        </p:nvSpPr>
        <p:spPr>
          <a:xfrm>
            <a:off x="6675755" y="2304415"/>
            <a:ext cx="3268980"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Optimize</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1" name="Text Box 30"/>
          <p:cNvSpPr txBox="1"/>
          <p:nvPr/>
        </p:nvSpPr>
        <p:spPr>
          <a:xfrm>
            <a:off x="5304155" y="3614420"/>
            <a:ext cx="1858645"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JIT</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2" name="Text Box 31"/>
          <p:cNvSpPr txBox="1"/>
          <p:nvPr/>
        </p:nvSpPr>
        <p:spPr>
          <a:xfrm>
            <a:off x="5304155" y="5208270"/>
            <a:ext cx="2518410"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Machine Code</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3" name="Text Box 32"/>
          <p:cNvSpPr txBox="1"/>
          <p:nvPr/>
        </p:nvSpPr>
        <p:spPr>
          <a:xfrm>
            <a:off x="10549255" y="3614420"/>
            <a:ext cx="1323975" cy="398780"/>
          </a:xfrm>
          <a:prstGeom prst="rect">
            <a:avLst/>
          </a:prstGeom>
          <a:noFill/>
        </p:spPr>
        <p:txBody>
          <a:bodyPr wrap="square" rtlCol="0" anchor="t">
            <a:spAutoFit/>
          </a:bodyPr>
          <a:p>
            <a:pPr algn="ctr"/>
            <a:r>
              <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APIs</a:t>
            </a:r>
            <a:endParaRPr lang="en-GB" altLang="en-US" sz="200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36" name="Picture 35" descr="68747470733a2f2f692e696d6775722e636f6d2f6d58626c5233392e706e67"/>
          <p:cNvPicPr>
            <a:picLocks noChangeAspect="1"/>
          </p:cNvPicPr>
          <p:nvPr/>
        </p:nvPicPr>
        <p:blipFill>
          <a:blip r:embed="rId1"/>
          <a:stretch>
            <a:fillRect/>
          </a:stretch>
        </p:blipFill>
        <p:spPr>
          <a:xfrm>
            <a:off x="454660" y="2038985"/>
            <a:ext cx="929005" cy="929005"/>
          </a:xfrm>
          <a:prstGeom prst="rect">
            <a:avLst/>
          </a:prstGeom>
        </p:spPr>
      </p:pic>
      <p:pic>
        <p:nvPicPr>
          <p:cNvPr id="37" name="Picture 36" descr="download"/>
          <p:cNvPicPr>
            <a:picLocks noChangeAspect="1"/>
          </p:cNvPicPr>
          <p:nvPr/>
        </p:nvPicPr>
        <p:blipFill>
          <a:blip r:embed="rId2"/>
          <a:stretch>
            <a:fillRect/>
          </a:stretch>
        </p:blipFill>
        <p:spPr>
          <a:xfrm>
            <a:off x="369570" y="944880"/>
            <a:ext cx="1014730" cy="9753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ChangeAspect="1"/>
          </p:cNvPicPr>
          <p:nvPr/>
        </p:nvPicPr>
        <p:blipFill>
          <a:blip r:embed="rId1"/>
          <a:stretch>
            <a:fillRect/>
          </a:stretch>
        </p:blipFill>
        <p:spPr>
          <a:xfrm>
            <a:off x="185420" y="1306830"/>
            <a:ext cx="8494395" cy="4243705"/>
          </a:xfrm>
          <a:prstGeom prst="rect">
            <a:avLst/>
          </a:prstGeom>
          <a:noFill/>
          <a:ln w="9525">
            <a:noFill/>
          </a:ln>
        </p:spPr>
      </p:pic>
      <p:sp>
        <p:nvSpPr>
          <p:cNvPr id="26628" name="矩形 12"/>
          <p:cNvSpPr/>
          <p:nvPr/>
        </p:nvSpPr>
        <p:spPr>
          <a:xfrm>
            <a:off x="1648460" y="1972945"/>
            <a:ext cx="5568950" cy="460375"/>
          </a:xfrm>
          <a:prstGeom prst="rect">
            <a:avLst/>
          </a:prstGeom>
          <a:noFill/>
          <a:ln w="9525">
            <a:noFill/>
          </a:ln>
        </p:spPr>
        <p:txBody>
          <a:bodyPr wrap="square" anchor="t">
            <a:spAutoFit/>
          </a:bodyPr>
          <a:lstStyle/>
          <a:p>
            <a:pPr algn="ctr">
              <a:buFont typeface="Arial" panose="020B0604020202020204" pitchFamily="34" charset="0"/>
            </a:pPr>
            <a:r>
              <a:rPr lang="zh-CN" altLang="zh-CN" sz="2400" i="1"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Example</a:t>
            </a:r>
            <a:endParaRPr lang="zh-CN" altLang="zh-CN" sz="2400" i="1" u="sng"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 name="矩形 47"/>
          <p:cNvSpPr>
            <a:spLocks noChangeArrowheads="1"/>
          </p:cNvSpPr>
          <p:nvPr/>
        </p:nvSpPr>
        <p:spPr bwMode="auto">
          <a:xfrm>
            <a:off x="185420" y="170180"/>
            <a:ext cx="84943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buFont typeface="Arial" panose="020B0604020202020204" pitchFamily="34" charset="0"/>
            </a:pPr>
            <a:r>
              <a:rPr lang="en-GB" altLang="zh-CN" sz="2800" b="1" dirty="0">
                <a:solidFill>
                  <a:schemeClr val="accent5">
                    <a:lumMod val="75000"/>
                  </a:schemeClr>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Microtask and Macrotask</a:t>
            </a:r>
            <a:endParaRPr kumimoji="0" lang="zh-CN" altLang="en-US" sz="2800" b="1"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4"/>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 name="六边形 1"/>
          <p:cNvSpPr/>
          <p:nvPr/>
        </p:nvSpPr>
        <p:spPr>
          <a:xfrm>
            <a:off x="3783965" y="1571625"/>
            <a:ext cx="4585970" cy="371475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六边形 5"/>
          <p:cNvSpPr/>
          <p:nvPr/>
        </p:nvSpPr>
        <p:spPr>
          <a:xfrm>
            <a:off x="8189913" y="2451100"/>
            <a:ext cx="1033463" cy="890588"/>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六边形 6"/>
          <p:cNvSpPr/>
          <p:nvPr/>
        </p:nvSpPr>
        <p:spPr>
          <a:xfrm>
            <a:off x="9031288" y="3236913"/>
            <a:ext cx="677863" cy="582613"/>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六边形 8"/>
          <p:cNvSpPr/>
          <p:nvPr/>
        </p:nvSpPr>
        <p:spPr>
          <a:xfrm>
            <a:off x="3325813" y="3714750"/>
            <a:ext cx="676275" cy="582613"/>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六边形 9"/>
          <p:cNvSpPr/>
          <p:nvPr/>
        </p:nvSpPr>
        <p:spPr>
          <a:xfrm>
            <a:off x="3479800" y="4400550"/>
            <a:ext cx="368300" cy="31750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六边形 10"/>
          <p:cNvSpPr/>
          <p:nvPr/>
        </p:nvSpPr>
        <p:spPr>
          <a:xfrm>
            <a:off x="9185275" y="3903663"/>
            <a:ext cx="369888" cy="317500"/>
          </a:xfrm>
          <a:prstGeom prst="hexagon">
            <a:avLst>
              <a:gd name="adj" fmla="val 26953"/>
              <a:gd name="vf" fmla="val 115470"/>
            </a:avLst>
          </a:prstGeom>
          <a:solidFill>
            <a:schemeClr val="bg1">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801" name="文本框 11"/>
          <p:cNvSpPr txBox="1"/>
          <p:nvPr/>
        </p:nvSpPr>
        <p:spPr>
          <a:xfrm>
            <a:off x="3615690" y="2967990"/>
            <a:ext cx="5318760" cy="922020"/>
          </a:xfrm>
          <a:prstGeom prst="rect">
            <a:avLst/>
          </a:prstGeom>
          <a:noFill/>
          <a:ln w="9525">
            <a:noFill/>
          </a:ln>
        </p:spPr>
        <p:txBody>
          <a:bodyPr wrap="square" anchor="t">
            <a:spAutoFit/>
          </a:bodyPr>
          <a:lstStyle/>
          <a:p>
            <a:pPr algn="ctr"/>
            <a:r>
              <a:rPr lang="en-US" altLang="zh-CN" sz="5400" b="1" dirty="0">
                <a:solidFill>
                  <a:schemeClr val="bg1"/>
                </a:solidFill>
                <a:latin typeface="Fira Code Medium" panose="020B0809050000020004" charset="0"/>
                <a:ea typeface="Microsoft YaHei" panose="020B0503020204020204" pitchFamily="34" charset="-122"/>
                <a:cs typeface="Fira Code Medium" panose="020B0809050000020004" charset="0"/>
              </a:rPr>
              <a:t>Thank you</a:t>
            </a:r>
            <a:r>
              <a:rPr lang="zh-CN" altLang="en-US" sz="5400" b="1" dirty="0">
                <a:solidFill>
                  <a:schemeClr val="bg1"/>
                </a:solidFill>
                <a:latin typeface="Fira Code Medium" panose="020B0809050000020004" charset="0"/>
                <a:ea typeface="Microsoft YaHei" panose="020B0503020204020204" pitchFamily="34" charset="-122"/>
                <a:cs typeface="Fira Code Medium" panose="020B0809050000020004" charset="0"/>
              </a:rPr>
              <a:t>！</a:t>
            </a:r>
            <a:endParaRPr lang="zh-CN" altLang="en-US" sz="5400" b="1" dirty="0">
              <a:solidFill>
                <a:schemeClr val="bg1"/>
              </a:solidFill>
              <a:latin typeface="Fira Code Medium" panose="020B0809050000020004" charset="0"/>
              <a:ea typeface="Microsoft YaHei" panose="020B0503020204020204" pitchFamily="34" charset="-122"/>
              <a:cs typeface="Fira Code Medium" panose="020B0809050000020004" charset="0"/>
            </a:endParaRPr>
          </a:p>
        </p:txBody>
      </p:sp>
      <p:pic>
        <p:nvPicPr>
          <p:cNvPr id="5" name="Content Placeholder 4" descr="nodejslogo"/>
          <p:cNvPicPr>
            <a:picLocks noGrp="1" noChangeAspect="1"/>
          </p:cNvPicPr>
          <p:nvPr>
            <p:ph idx="1"/>
          </p:nvPr>
        </p:nvPicPr>
        <p:blipFill>
          <a:blip r:embed="rId2"/>
          <a:stretch>
            <a:fillRect/>
          </a:stretch>
        </p:blipFill>
        <p:spPr>
          <a:xfrm>
            <a:off x="2410460" y="2621915"/>
            <a:ext cx="991235" cy="991235"/>
          </a:xfrm>
          <a:prstGeom prst="rect">
            <a:avLst/>
          </a:prstGeom>
        </p:spPr>
      </p:pic>
      <p:pic>
        <p:nvPicPr>
          <p:cNvPr id="3" name="Content Placeholder 4" descr="nodejslogo"/>
          <p:cNvPicPr>
            <a:picLocks noGrp="1" noChangeAspect="1"/>
          </p:cNvPicPr>
          <p:nvPr/>
        </p:nvPicPr>
        <p:blipFill>
          <a:blip r:embed="rId2"/>
          <a:stretch>
            <a:fillRect/>
          </a:stretch>
        </p:blipFill>
        <p:spPr>
          <a:xfrm>
            <a:off x="7803515" y="4988560"/>
            <a:ext cx="386715" cy="386715"/>
          </a:xfrm>
          <a:prstGeom prst="rect">
            <a:avLst/>
          </a:prstGeom>
          <a:noFill/>
          <a:ln w="9525">
            <a:noFill/>
          </a:ln>
        </p:spPr>
      </p:pic>
      <p:pic>
        <p:nvPicPr>
          <p:cNvPr id="4" name="Content Placeholder 4" descr="nodejslogo"/>
          <p:cNvPicPr>
            <a:picLocks noGrp="1" noChangeAspect="1"/>
          </p:cNvPicPr>
          <p:nvPr/>
        </p:nvPicPr>
        <p:blipFill>
          <a:blip r:embed="rId2"/>
          <a:stretch>
            <a:fillRect/>
          </a:stretch>
        </p:blipFill>
        <p:spPr>
          <a:xfrm>
            <a:off x="3914140" y="4297680"/>
            <a:ext cx="290195" cy="29019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47"/>
          <p:cNvSpPr>
            <a:spLocks noChangeArrowheads="1"/>
          </p:cNvSpPr>
          <p:nvPr/>
        </p:nvSpPr>
        <p:spPr bwMode="auto">
          <a:xfrm>
            <a:off x="542290" y="151130"/>
            <a:ext cx="38798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Whot is Node.js</a:t>
            </a:r>
            <a:endParaRPr kumimoji="0" lang="en-GB" sz="28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6153" name="矩形 12"/>
          <p:cNvSpPr/>
          <p:nvPr/>
        </p:nvSpPr>
        <p:spPr>
          <a:xfrm>
            <a:off x="327025" y="1296035"/>
            <a:ext cx="6992620" cy="891540"/>
          </a:xfrm>
          <a:prstGeom prst="rect">
            <a:avLst/>
          </a:prstGeom>
          <a:noFill/>
          <a:ln w="9525">
            <a:noFill/>
          </a:ln>
        </p:spPr>
        <p:txBody>
          <a:bodyPr wrap="square" anchor="t">
            <a:spAutoFit/>
          </a:bodyPr>
          <a:lstStyle/>
          <a:p>
            <a:pPr algn="ctr">
              <a:buFont typeface="Arial" panose="020B0604020202020204" pitchFamily="34" charset="0"/>
            </a:pPr>
            <a:r>
              <a:rPr lang="zh-CN" altLang="zh-CN" sz="2400" b="1" dirty="0">
                <a:solidFill>
                  <a:schemeClr val="accent6">
                    <a:lumMod val="50000"/>
                  </a:schemeClr>
                </a:solidFill>
                <a:latin typeface="Microsoft YaHei" panose="020B0503020204020204" pitchFamily="34" charset="-122"/>
                <a:ea typeface="Microsoft YaHei" panose="020B0503020204020204" pitchFamily="34" charset="-122"/>
              </a:rPr>
              <a:t>Node.js   is a JavaScript runtime built on </a:t>
            </a:r>
            <a:r>
              <a:rPr lang="zh-CN" altLang="zh-CN" sz="2800" b="1" u="sng" dirty="0">
                <a:solidFill>
                  <a:srgbClr val="00B050"/>
                </a:solidFill>
                <a:latin typeface="Microsoft YaHei" panose="020B0503020204020204" pitchFamily="34" charset="-122"/>
                <a:ea typeface="Microsoft YaHei" panose="020B0503020204020204" pitchFamily="34" charset="-122"/>
              </a:rPr>
              <a:t>Chrome's V8 JavaScript engine</a:t>
            </a:r>
            <a:r>
              <a:rPr lang="zh-CN" altLang="zh-CN" sz="2800" b="1" dirty="0">
                <a:solidFill>
                  <a:srgbClr val="00B050"/>
                </a:solidFill>
                <a:latin typeface="Microsoft YaHei" panose="020B0503020204020204" pitchFamily="34" charset="-122"/>
                <a:ea typeface="Microsoft YaHei" panose="020B0503020204020204" pitchFamily="34" charset="-122"/>
              </a:rPr>
              <a:t>.</a:t>
            </a:r>
            <a:endParaRPr lang="zh-CN" altLang="zh-CN" sz="2800" b="1" dirty="0">
              <a:solidFill>
                <a:srgbClr val="00B050"/>
              </a:solidFill>
              <a:latin typeface="Microsoft YaHei" panose="020B0503020204020204" pitchFamily="34" charset="-122"/>
              <a:ea typeface="Microsoft YaHei" panose="020B0503020204020204" pitchFamily="34" charset="-122"/>
            </a:endParaRPr>
          </a:p>
        </p:txBody>
      </p:sp>
      <p:sp>
        <p:nvSpPr>
          <p:cNvPr id="6155" name="矩形 19"/>
          <p:cNvSpPr/>
          <p:nvPr/>
        </p:nvSpPr>
        <p:spPr>
          <a:xfrm>
            <a:off x="1037590" y="3161030"/>
            <a:ext cx="4907280" cy="2122805"/>
          </a:xfrm>
          <a:prstGeom prst="rect">
            <a:avLst/>
          </a:prstGeom>
          <a:noFill/>
          <a:ln w="9525">
            <a:noFill/>
          </a:ln>
        </p:spPr>
        <p:txBody>
          <a:bodyPr wrap="square" anchor="t">
            <a:spAutoFit/>
          </a:bodyPr>
          <a:lstStyle/>
          <a:p>
            <a:pPr algn="ctr">
              <a:buFont typeface="Arial" panose="020B0604020202020204" pitchFamily="34" charset="0"/>
            </a:pPr>
            <a:r>
              <a:rPr lang="en-GB" altLang="zh-CN" sz="2400" b="1" dirty="0">
                <a:solidFill>
                  <a:schemeClr val="accent6">
                    <a:lumMod val="50000"/>
                  </a:schemeClr>
                </a:solidFill>
                <a:latin typeface="Microsoft YaHei" panose="020B0503020204020204" pitchFamily="34" charset="-122"/>
                <a:ea typeface="Microsoft YaHei" panose="020B0503020204020204" pitchFamily="34" charset="-122"/>
              </a:rPr>
              <a:t>Node.js uses an </a:t>
            </a:r>
            <a:r>
              <a:rPr lang="en-GB" altLang="zh-CN" sz="2800" b="1" u="sng" dirty="0">
                <a:solidFill>
                  <a:srgbClr val="00B050"/>
                </a:solidFill>
                <a:latin typeface="Microsoft YaHei" panose="020B0503020204020204" pitchFamily="34" charset="-122"/>
                <a:ea typeface="Microsoft YaHei" panose="020B0503020204020204" pitchFamily="34" charset="-122"/>
              </a:rPr>
              <a:t>event</a:t>
            </a:r>
            <a:r>
              <a:rPr lang="en-GB" altLang="zh-CN" sz="2800" b="1" dirty="0">
                <a:solidFill>
                  <a:srgbClr val="00B050"/>
                </a:solidFill>
                <a:latin typeface="Microsoft YaHei" panose="020B0503020204020204" pitchFamily="34" charset="-122"/>
                <a:ea typeface="Microsoft YaHei" panose="020B0503020204020204" pitchFamily="34" charset="-122"/>
              </a:rPr>
              <a:t>-</a:t>
            </a:r>
            <a:r>
              <a:rPr lang="en-GB" altLang="zh-CN" sz="2800" b="1" u="sng" dirty="0">
                <a:solidFill>
                  <a:srgbClr val="00B050"/>
                </a:solidFill>
                <a:latin typeface="Microsoft YaHei" panose="020B0503020204020204" pitchFamily="34" charset="-122"/>
                <a:ea typeface="Microsoft YaHei" panose="020B0503020204020204" pitchFamily="34" charset="-122"/>
              </a:rPr>
              <a:t>driven</a:t>
            </a:r>
            <a:r>
              <a:rPr lang="en-GB" altLang="zh-CN" sz="2800" b="1" dirty="0">
                <a:solidFill>
                  <a:srgbClr val="00B050"/>
                </a:solidFill>
                <a:latin typeface="Microsoft YaHei" panose="020B0503020204020204" pitchFamily="34" charset="-122"/>
                <a:ea typeface="Microsoft YaHei" panose="020B0503020204020204" pitchFamily="34" charset="-122"/>
              </a:rPr>
              <a:t>(</a:t>
            </a:r>
            <a:r>
              <a:rPr lang="en-GB" altLang="zh-CN" sz="2800" b="1" u="sng" dirty="0">
                <a:solidFill>
                  <a:srgbClr val="00B050"/>
                </a:solidFill>
                <a:latin typeface="Microsoft YaHei" panose="020B0503020204020204" pitchFamily="34" charset="-122"/>
                <a:ea typeface="Microsoft YaHei" panose="020B0503020204020204" pitchFamily="34" charset="-122"/>
              </a:rPr>
              <a:t>Reactor Pattern</a:t>
            </a:r>
            <a:r>
              <a:rPr lang="en-GB" altLang="zh-CN" sz="2800" b="1" dirty="0">
                <a:solidFill>
                  <a:srgbClr val="00B050"/>
                </a:solidFill>
                <a:latin typeface="Microsoft YaHei" panose="020B0503020204020204" pitchFamily="34" charset="-122"/>
                <a:ea typeface="Microsoft YaHei" panose="020B0503020204020204" pitchFamily="34" charset="-122"/>
              </a:rPr>
              <a:t>),</a:t>
            </a:r>
            <a:r>
              <a:rPr lang="en-GB" altLang="zh-CN" sz="2800" b="1" u="sng" dirty="0">
                <a:solidFill>
                  <a:srgbClr val="00B050"/>
                </a:solidFill>
                <a:latin typeface="Microsoft YaHei" panose="020B0503020204020204" pitchFamily="34" charset="-122"/>
                <a:ea typeface="Microsoft YaHei" panose="020B0503020204020204" pitchFamily="34" charset="-122"/>
              </a:rPr>
              <a:t> non-blocking I/O</a:t>
            </a:r>
            <a:r>
              <a:rPr lang="en-GB" altLang="zh-CN" sz="2800" b="1" dirty="0">
                <a:solidFill>
                  <a:srgbClr val="00B050"/>
                </a:solidFill>
                <a:latin typeface="Microsoft YaHei" panose="020B0503020204020204" pitchFamily="34" charset="-122"/>
                <a:ea typeface="Microsoft YaHei" panose="020B0503020204020204" pitchFamily="34" charset="-122"/>
              </a:rPr>
              <a:t> </a:t>
            </a:r>
            <a:r>
              <a:rPr lang="en-GB" altLang="zh-CN" sz="2400" b="1" dirty="0">
                <a:solidFill>
                  <a:schemeClr val="accent6">
                    <a:lumMod val="50000"/>
                  </a:schemeClr>
                </a:solidFill>
                <a:latin typeface="Microsoft YaHei" panose="020B0503020204020204" pitchFamily="34" charset="-122"/>
                <a:ea typeface="Microsoft YaHei" panose="020B0503020204020204" pitchFamily="34" charset="-122"/>
              </a:rPr>
              <a:t> model that mastes is lightweight and efficient.</a:t>
            </a:r>
            <a:endParaRPr lang="en-GB" altLang="zh-CN" sz="2400" b="1" dirty="0">
              <a:solidFill>
                <a:schemeClr val="accent6">
                  <a:lumMod val="50000"/>
                </a:schemeClr>
              </a:solidFill>
              <a:latin typeface="Microsoft YaHei" panose="020B0503020204020204" pitchFamily="34" charset="-122"/>
              <a:ea typeface="Microsoft YaHei" panose="020B0503020204020204" pitchFamily="34" charset="-122"/>
            </a:endParaRPr>
          </a:p>
        </p:txBody>
      </p:sp>
      <p:sp>
        <p:nvSpPr>
          <p:cNvPr id="16" name="椭圆 23"/>
          <p:cNvSpPr/>
          <p:nvPr/>
        </p:nvSpPr>
        <p:spPr>
          <a:xfrm>
            <a:off x="6759575" y="2019300"/>
            <a:ext cx="2541588" cy="3683000"/>
          </a:xfrm>
          <a:custGeom>
            <a:avLst/>
            <a:gdLst/>
            <a:ahLst/>
            <a:cxnLst/>
            <a:rect l="l" t="t" r="r" b="b"/>
            <a:pathLst>
              <a:path w="2251968" h="3263462">
                <a:moveTo>
                  <a:pt x="790215" y="0"/>
                </a:moveTo>
                <a:lnTo>
                  <a:pt x="2251968" y="1669228"/>
                </a:lnTo>
                <a:lnTo>
                  <a:pt x="724161" y="3263462"/>
                </a:lnTo>
                <a:cubicBezTo>
                  <a:pt x="279418" y="2872729"/>
                  <a:pt x="0" y="2299437"/>
                  <a:pt x="0" y="1660884"/>
                </a:cubicBezTo>
                <a:cubicBezTo>
                  <a:pt x="0" y="990644"/>
                  <a:pt x="307837" y="392303"/>
                  <a:pt x="790215" y="0"/>
                </a:cubicBezTo>
                <a:close/>
              </a:path>
            </a:pathLst>
          </a:cu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a:off x="7486650" y="2279650"/>
            <a:ext cx="3332163" cy="3330575"/>
          </a:xfrm>
          <a:prstGeom prst="ellipse">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pic>
        <p:nvPicPr>
          <p:cNvPr id="3" name="Picture 2" descr="nodejs.png.pagespeed.ce_.9zN9M5IW0F-800x800"/>
          <p:cNvPicPr>
            <a:picLocks noChangeAspect="1"/>
          </p:cNvPicPr>
          <p:nvPr/>
        </p:nvPicPr>
        <p:blipFill>
          <a:blip r:embed="rId1"/>
          <a:stretch>
            <a:fillRect/>
          </a:stretch>
        </p:blipFill>
        <p:spPr>
          <a:xfrm>
            <a:off x="7663815" y="2455545"/>
            <a:ext cx="2978785" cy="2978785"/>
          </a:xfrm>
          <a:prstGeom prst="rect">
            <a:avLst/>
          </a:prstGeom>
        </p:spPr>
      </p:pic>
      <p:sp>
        <p:nvSpPr>
          <p:cNvPr id="4" name="Text Box 3"/>
          <p:cNvSpPr txBox="1"/>
          <p:nvPr/>
        </p:nvSpPr>
        <p:spPr>
          <a:xfrm>
            <a:off x="1788795" y="1233805"/>
            <a:ext cx="327025" cy="275590"/>
          </a:xfrm>
          <a:prstGeom prst="rect">
            <a:avLst/>
          </a:prstGeom>
          <a:noFill/>
        </p:spPr>
        <p:txBody>
          <a:bodyPr wrap="square" rtlCol="0" anchor="t">
            <a:spAutoFit/>
          </a:bodyPr>
          <a:lstStyle/>
          <a:p>
            <a:r>
              <a:rPr lang="zh-CN" altLang="zh-CN" sz="1200" b="1" dirty="0">
                <a:solidFill>
                  <a:schemeClr val="accent6">
                    <a:lumMod val="50000"/>
                  </a:schemeClr>
                </a:solidFill>
                <a:latin typeface="Microsoft YaHei" panose="020B0503020204020204" pitchFamily="34" charset="-122"/>
                <a:ea typeface="Microsoft YaHei" panose="020B0503020204020204" pitchFamily="34" charset="-122"/>
                <a:sym typeface="+mn-ea"/>
              </a:rPr>
              <a:t>®</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1272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3847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矩形 47"/>
          <p:cNvSpPr/>
          <p:nvPr/>
        </p:nvSpPr>
        <p:spPr>
          <a:xfrm>
            <a:off x="1441450" y="1844675"/>
            <a:ext cx="1746885" cy="195262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矩形 50"/>
          <p:cNvSpPr/>
          <p:nvPr/>
        </p:nvSpPr>
        <p:spPr>
          <a:xfrm>
            <a:off x="4858385" y="1064260"/>
            <a:ext cx="1732915" cy="257810"/>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kumimoji="0" lang="en-GB" altLang="zh-CN" sz="1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rPr>
              <a:t>I/O reques</a:t>
            </a:r>
            <a:endParaRPr kumimoji="0" lang="en-GB" altLang="zh-CN" sz="1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 name="矩形 47"/>
          <p:cNvSpPr>
            <a:spLocks noChangeArrowheads="1"/>
          </p:cNvSpPr>
          <p:nvPr/>
        </p:nvSpPr>
        <p:spPr bwMode="auto">
          <a:xfrm>
            <a:off x="3422015" y="151130"/>
            <a:ext cx="4318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zh-CN" sz="2800" b="1" dirty="0">
                <a:solidFill>
                  <a:srgbClr val="00B050"/>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Reactor Pattern</a:t>
            </a:r>
            <a:endParaRPr kumimoji="0" lang="en-GB" altLang="zh-CN" sz="2800" b="1" i="0"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Microsoft YaHei" panose="020B0503020204020204" pitchFamily="34" charset="-122"/>
              <a:ea typeface="Microsoft YaHei" panose="020B0503020204020204" pitchFamily="34" charset="-122"/>
              <a:cs typeface="+mn-cs"/>
              <a:sym typeface="+mn-ea"/>
            </a:endParaRPr>
          </a:p>
        </p:txBody>
      </p:sp>
      <p:sp>
        <p:nvSpPr>
          <p:cNvPr id="4" name="矩形 50"/>
          <p:cNvSpPr/>
          <p:nvPr/>
        </p:nvSpPr>
        <p:spPr>
          <a:xfrm>
            <a:off x="5152390" y="2919095"/>
            <a:ext cx="1158875" cy="220980"/>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rPr>
              <a:t>Event Loop</a:t>
            </a:r>
            <a:endPar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50"/>
          <p:cNvSpPr/>
          <p:nvPr/>
        </p:nvSpPr>
        <p:spPr>
          <a:xfrm>
            <a:off x="8538210" y="2562860"/>
            <a:ext cx="904875" cy="516255"/>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kumimoji="0" lang="en-GB" altLang="zh-CN" sz="1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rPr>
              <a:t>Event Queue</a:t>
            </a:r>
            <a:endParaRPr kumimoji="0" lang="en-GB" altLang="zh-CN" sz="1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pic>
        <p:nvPicPr>
          <p:cNvPr id="8" name="Picture 7" descr="1_R4HzblupF0U1sgfCqH9SUg"/>
          <p:cNvPicPr>
            <a:picLocks noChangeAspect="1"/>
          </p:cNvPicPr>
          <p:nvPr/>
        </p:nvPicPr>
        <p:blipFill>
          <a:blip r:embed="rId1"/>
          <a:stretch>
            <a:fillRect/>
          </a:stretch>
        </p:blipFill>
        <p:spPr>
          <a:xfrm>
            <a:off x="3309620" y="1844040"/>
            <a:ext cx="4845050" cy="2229485"/>
          </a:xfrm>
          <a:prstGeom prst="rect">
            <a:avLst/>
          </a:prstGeom>
        </p:spPr>
      </p:pic>
      <p:sp>
        <p:nvSpPr>
          <p:cNvPr id="9" name="矩形 47"/>
          <p:cNvSpPr/>
          <p:nvPr/>
        </p:nvSpPr>
        <p:spPr>
          <a:xfrm>
            <a:off x="1441450" y="4073525"/>
            <a:ext cx="1746885" cy="81788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矩形 47"/>
          <p:cNvSpPr/>
          <p:nvPr/>
        </p:nvSpPr>
        <p:spPr>
          <a:xfrm>
            <a:off x="8154670" y="1844675"/>
            <a:ext cx="1746885" cy="269367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1" name="矩形 47"/>
          <p:cNvSpPr/>
          <p:nvPr/>
        </p:nvSpPr>
        <p:spPr>
          <a:xfrm>
            <a:off x="4859020" y="852805"/>
            <a:ext cx="1746885" cy="817880"/>
          </a:xfrm>
          <a:prstGeom prst="rect">
            <a:avLst/>
          </a:prstGeom>
          <a:noFill/>
          <a:extLst>
            <a:ext uri="{909E8E84-426E-40DD-AFC4-6F175D3DCCD1}">
              <a14:hiddenFill xmlns:a14="http://schemas.microsoft.com/office/drawing/2010/main">
                <a:solidFill>
                  <a:schemeClr val="bg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 name="矩形 50"/>
          <p:cNvSpPr/>
          <p:nvPr/>
        </p:nvSpPr>
        <p:spPr>
          <a:xfrm>
            <a:off x="1710690" y="2562860"/>
            <a:ext cx="1193800" cy="663575"/>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rPr>
              <a:t>Synchronous Event Demultiplexer</a:t>
            </a:r>
            <a:endPar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 name="矩形 50"/>
          <p:cNvSpPr/>
          <p:nvPr/>
        </p:nvSpPr>
        <p:spPr>
          <a:xfrm>
            <a:off x="1441450" y="4371975"/>
            <a:ext cx="1732915" cy="220980"/>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rPr>
              <a:t>Hardware I/O</a:t>
            </a:r>
            <a:endParaRPr kumimoji="0" lang="en-GB" altLang="zh-CN" sz="1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Text Box 15"/>
          <p:cNvSpPr txBox="1"/>
          <p:nvPr/>
        </p:nvSpPr>
        <p:spPr>
          <a:xfrm>
            <a:off x="1441450" y="5129530"/>
            <a:ext cx="8460105" cy="953135"/>
          </a:xfrm>
          <a:prstGeom prst="rect">
            <a:avLst/>
          </a:prstGeom>
          <a:noFill/>
        </p:spPr>
        <p:txBody>
          <a:bodyPr wrap="square" rtlCol="0" anchor="t">
            <a:spAutoFit/>
          </a:bodyPr>
          <a:lstStyle/>
          <a:p>
            <a:pPr algn="ctr"/>
            <a:r>
              <a:rPr lang="en-US" sz="1400">
                <a:latin typeface="Fira Code Medium" panose="020B0809050000020004" charset="0"/>
                <a:cs typeface="Fira Code Medium" panose="020B0809050000020004" charset="0"/>
              </a:rPr>
              <a:t>The </a:t>
            </a:r>
            <a:r>
              <a:rPr lang="en-US" sz="1400" b="1">
                <a:solidFill>
                  <a:srgbClr val="00B050"/>
                </a:solidFill>
                <a:latin typeface="Fira Code Medium" panose="020B0809050000020004" charset="0"/>
                <a:cs typeface="Fira Code Medium" panose="020B0809050000020004" charset="0"/>
              </a:rPr>
              <a:t>reactor design pattern</a:t>
            </a:r>
            <a:r>
              <a:rPr lang="en-US" sz="1400">
                <a:latin typeface="Fira Code Medium" panose="020B0809050000020004" charset="0"/>
                <a:cs typeface="Fira Code Medium" panose="020B0809050000020004" charset="0"/>
              </a:rPr>
              <a:t> is an event handling pattern for handling service requests delivered concurrently to a service handler by one or more inputs. The service handler then demultiplexes the incoming requests and dispatches them synchronously to the associated request handlers</a:t>
            </a:r>
            <a:endParaRPr lang="en-US" sz="1400">
              <a:latin typeface="Fira Code Medium" panose="020B0809050000020004" charset="0"/>
              <a:cs typeface="Fira Code Medium" panose="020B0809050000020004" charset="0"/>
            </a:endParaRPr>
          </a:p>
        </p:txBody>
      </p:sp>
      <p:sp>
        <p:nvSpPr>
          <p:cNvPr id="17" name="Text Box 16"/>
          <p:cNvSpPr txBox="1"/>
          <p:nvPr/>
        </p:nvSpPr>
        <p:spPr>
          <a:xfrm>
            <a:off x="1441450" y="6082665"/>
            <a:ext cx="8460105" cy="306705"/>
          </a:xfrm>
          <a:prstGeom prst="rect">
            <a:avLst/>
          </a:prstGeom>
          <a:noFill/>
        </p:spPr>
        <p:txBody>
          <a:bodyPr wrap="square" rtlCol="0" anchor="t">
            <a:spAutoFit/>
          </a:bodyPr>
          <a:lstStyle/>
          <a:p>
            <a:pPr algn="ctr"/>
            <a:r>
              <a:rPr lang="en-US" sz="1400" b="1">
                <a:latin typeface="Fira Code Medium" panose="020B0809050000020004" charset="0"/>
                <a:cs typeface="Fira Code Medium" panose="020B0809050000020004" charset="0"/>
              </a:rPr>
              <a:t>Structure</a:t>
            </a:r>
            <a:r>
              <a:rPr lang="en-GB" altLang="en-US" sz="1400" b="1">
                <a:latin typeface="Fira Code Medium" panose="020B0809050000020004" charset="0"/>
                <a:cs typeface="Fira Code Medium" panose="020B0809050000020004" charset="0"/>
              </a:rPr>
              <a:t>:</a:t>
            </a:r>
            <a:r>
              <a:rPr lang="en-GB" altLang="en-US" sz="1400">
                <a:latin typeface="Fira Code Medium" panose="020B0809050000020004" charset="0"/>
                <a:cs typeface="Fira Code Medium" panose="020B0809050000020004" charset="0"/>
              </a:rPr>
              <a:t> </a:t>
            </a:r>
            <a:r>
              <a:rPr lang="en-GB" altLang="en-US" sz="1400" u="sng">
                <a:latin typeface="Fira Code Medium" panose="020B0809050000020004" charset="0"/>
                <a:cs typeface="Fira Code Medium" panose="020B0809050000020004" charset="0"/>
              </a:rPr>
              <a:t>Synchronous Event Demultiplexer</a:t>
            </a:r>
            <a:r>
              <a:rPr lang="en-GB" altLang="en-US" sz="1400">
                <a:latin typeface="Fira Code Medium" panose="020B0809050000020004" charset="0"/>
                <a:cs typeface="Fira Code Medium" panose="020B0809050000020004" charset="0"/>
              </a:rPr>
              <a:t>, </a:t>
            </a:r>
            <a:r>
              <a:rPr lang="en-GB" altLang="en-US" sz="1400" u="sng">
                <a:latin typeface="Fira Code Medium" panose="020B0809050000020004" charset="0"/>
                <a:cs typeface="Fira Code Medium" panose="020B0809050000020004" charset="0"/>
              </a:rPr>
              <a:t>Dispatcher</a:t>
            </a:r>
            <a:r>
              <a:rPr lang="en-GB" altLang="en-US" sz="1400">
                <a:latin typeface="Fira Code Medium" panose="020B0809050000020004" charset="0"/>
                <a:cs typeface="Fira Code Medium" panose="020B0809050000020004" charset="0"/>
              </a:rPr>
              <a:t>, </a:t>
            </a:r>
            <a:r>
              <a:rPr lang="en-GB" altLang="en-US" sz="1400" u="sng">
                <a:latin typeface="Fira Code Medium" panose="020B0809050000020004" charset="0"/>
                <a:cs typeface="Fira Code Medium" panose="020B0809050000020004" charset="0"/>
              </a:rPr>
              <a:t>Request Handler</a:t>
            </a:r>
            <a:endParaRPr lang="en-GB" altLang="en-US" sz="1400" u="sng">
              <a:latin typeface="Fira Code Medium" panose="020B0809050000020004" charset="0"/>
              <a:cs typeface="Fira Code Medium" panose="020B08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47"/>
          <p:cNvSpPr>
            <a:spLocks noChangeArrowheads="1"/>
          </p:cNvSpPr>
          <p:nvPr/>
        </p:nvSpPr>
        <p:spPr bwMode="auto">
          <a:xfrm>
            <a:off x="2797175" y="116840"/>
            <a:ext cx="599821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32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Node.js Architecture</a:t>
            </a:r>
            <a:endParaRPr kumimoji="0" lang="en-GB" altLang="zh-CN" sz="32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4" name="Picture 3" descr="download"/>
          <p:cNvPicPr>
            <a:picLocks noChangeAspect="1"/>
          </p:cNvPicPr>
          <p:nvPr/>
        </p:nvPicPr>
        <p:blipFill>
          <a:blip r:embed="rId1"/>
          <a:stretch>
            <a:fillRect/>
          </a:stretch>
        </p:blipFill>
        <p:spPr>
          <a:xfrm>
            <a:off x="2637790" y="2129155"/>
            <a:ext cx="1967230" cy="1825625"/>
          </a:xfrm>
          <a:prstGeom prst="rect">
            <a:avLst/>
          </a:prstGeom>
        </p:spPr>
      </p:pic>
      <p:sp>
        <p:nvSpPr>
          <p:cNvPr id="10" name="矩形 47"/>
          <p:cNvSpPr/>
          <p:nvPr/>
        </p:nvSpPr>
        <p:spPr>
          <a:xfrm>
            <a:off x="1953260" y="2080260"/>
            <a:ext cx="3336925" cy="218249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1953260" y="829945"/>
            <a:ext cx="6966585" cy="116840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1" name="矩形 47"/>
          <p:cNvSpPr/>
          <p:nvPr/>
        </p:nvSpPr>
        <p:spPr>
          <a:xfrm>
            <a:off x="5380990" y="3239135"/>
            <a:ext cx="3539490" cy="102362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8" name="矩形 47"/>
          <p:cNvSpPr/>
          <p:nvPr/>
        </p:nvSpPr>
        <p:spPr>
          <a:xfrm>
            <a:off x="5380990" y="2080260"/>
            <a:ext cx="3539490" cy="104775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1" name="矩形 47"/>
          <p:cNvSpPr/>
          <p:nvPr/>
        </p:nvSpPr>
        <p:spPr>
          <a:xfrm>
            <a:off x="1953260" y="4379595"/>
            <a:ext cx="1235075" cy="117538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pic>
        <p:nvPicPr>
          <p:cNvPr id="31" name="Picture 30" descr="logo_libuv"/>
          <p:cNvPicPr>
            <a:picLocks noChangeAspect="1"/>
          </p:cNvPicPr>
          <p:nvPr/>
        </p:nvPicPr>
        <p:blipFill>
          <a:blip r:embed="rId2"/>
          <a:stretch>
            <a:fillRect/>
          </a:stretch>
        </p:blipFill>
        <p:spPr>
          <a:xfrm>
            <a:off x="1953260" y="4379595"/>
            <a:ext cx="1191260" cy="1191260"/>
          </a:xfrm>
          <a:prstGeom prst="rect">
            <a:avLst/>
          </a:prstGeom>
        </p:spPr>
      </p:pic>
      <p:pic>
        <p:nvPicPr>
          <p:cNvPr id="32" name="Picture 31" descr="images"/>
          <p:cNvPicPr>
            <a:picLocks noChangeAspect="1"/>
          </p:cNvPicPr>
          <p:nvPr/>
        </p:nvPicPr>
        <p:blipFill>
          <a:blip r:embed="rId3"/>
          <a:stretch>
            <a:fillRect/>
          </a:stretch>
        </p:blipFill>
        <p:spPr>
          <a:xfrm>
            <a:off x="3269615" y="4438650"/>
            <a:ext cx="1235075" cy="1057910"/>
          </a:xfrm>
          <a:prstGeom prst="rect">
            <a:avLst/>
          </a:prstGeom>
        </p:spPr>
      </p:pic>
      <p:pic>
        <p:nvPicPr>
          <p:cNvPr id="34" name="Picture 33" descr="1200px-ISO_C++_Logo.svg"/>
          <p:cNvPicPr>
            <a:picLocks noChangeAspect="1"/>
          </p:cNvPicPr>
          <p:nvPr/>
        </p:nvPicPr>
        <p:blipFill>
          <a:blip r:embed="rId4"/>
          <a:stretch>
            <a:fillRect/>
          </a:stretch>
        </p:blipFill>
        <p:spPr>
          <a:xfrm>
            <a:off x="6312535" y="2152015"/>
            <a:ext cx="777240" cy="874395"/>
          </a:xfrm>
          <a:prstGeom prst="rect">
            <a:avLst/>
          </a:prstGeom>
        </p:spPr>
      </p:pic>
      <p:pic>
        <p:nvPicPr>
          <p:cNvPr id="35" name="Picture 34" descr="c-programming"/>
          <p:cNvPicPr>
            <a:picLocks noChangeAspect="1"/>
          </p:cNvPicPr>
          <p:nvPr/>
        </p:nvPicPr>
        <p:blipFill>
          <a:blip r:embed="rId5"/>
          <a:stretch>
            <a:fillRect/>
          </a:stretch>
        </p:blipFill>
        <p:spPr>
          <a:xfrm>
            <a:off x="5380990" y="2080260"/>
            <a:ext cx="931545" cy="1018540"/>
          </a:xfrm>
          <a:prstGeom prst="rect">
            <a:avLst/>
          </a:prstGeom>
        </p:spPr>
      </p:pic>
      <p:sp>
        <p:nvSpPr>
          <p:cNvPr id="37" name="Text Box 36"/>
          <p:cNvSpPr txBox="1"/>
          <p:nvPr/>
        </p:nvSpPr>
        <p:spPr>
          <a:xfrm>
            <a:off x="7289165" y="2359660"/>
            <a:ext cx="1506220" cy="521970"/>
          </a:xfrm>
          <a:prstGeom prst="rect">
            <a:avLst/>
          </a:prstGeom>
          <a:noFill/>
        </p:spPr>
        <p:txBody>
          <a:bodyPr wrap="square" rtlCol="0" anchor="t">
            <a:spAutoFit/>
          </a:bodyPr>
          <a:lstStyle/>
          <a:p>
            <a:r>
              <a:rPr lang="en-GB" altLang="en-US" sz="2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Addons</a:t>
            </a:r>
            <a:endParaRPr lang="en-GB" altLang="en-US" sz="2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8" name="Text Box 37"/>
          <p:cNvSpPr txBox="1"/>
          <p:nvPr/>
        </p:nvSpPr>
        <p:spPr>
          <a:xfrm>
            <a:off x="5380990" y="3489960"/>
            <a:ext cx="3331210" cy="521970"/>
          </a:xfrm>
          <a:prstGeom prst="rect">
            <a:avLst/>
          </a:prstGeom>
          <a:noFill/>
        </p:spPr>
        <p:txBody>
          <a:bodyPr wrap="square" rtlCol="0" anchor="t">
            <a:spAutoFit/>
          </a:bodyPr>
          <a:lstStyle/>
          <a:p>
            <a:r>
              <a:rPr lang="en-GB" altLang="en-US" sz="2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Core Modules</a:t>
            </a:r>
            <a:endParaRPr lang="en-GB" altLang="en-US" sz="2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40" name="Picture 39" descr="cares"/>
          <p:cNvPicPr>
            <a:picLocks noChangeAspect="1"/>
          </p:cNvPicPr>
          <p:nvPr/>
        </p:nvPicPr>
        <p:blipFill>
          <a:blip r:embed="rId6"/>
          <a:stretch>
            <a:fillRect/>
          </a:stretch>
        </p:blipFill>
        <p:spPr>
          <a:xfrm>
            <a:off x="4605020" y="4438650"/>
            <a:ext cx="1228090" cy="1045845"/>
          </a:xfrm>
          <a:prstGeom prst="rect">
            <a:avLst/>
          </a:prstGeom>
        </p:spPr>
      </p:pic>
      <p:pic>
        <p:nvPicPr>
          <p:cNvPr id="42" name="Picture 41" descr="1200px-HTTP_logo.svg"/>
          <p:cNvPicPr>
            <a:picLocks noChangeAspect="1"/>
          </p:cNvPicPr>
          <p:nvPr/>
        </p:nvPicPr>
        <p:blipFill>
          <a:blip r:embed="rId7"/>
          <a:stretch>
            <a:fillRect/>
          </a:stretch>
        </p:blipFill>
        <p:spPr>
          <a:xfrm>
            <a:off x="6068695" y="4438650"/>
            <a:ext cx="1235075" cy="1047115"/>
          </a:xfrm>
          <a:prstGeom prst="rect">
            <a:avLst/>
          </a:prstGeom>
        </p:spPr>
      </p:pic>
      <p:pic>
        <p:nvPicPr>
          <p:cNvPr id="50" name="Picture 49" descr="images"/>
          <p:cNvPicPr>
            <a:picLocks noChangeAspect="1"/>
          </p:cNvPicPr>
          <p:nvPr/>
        </p:nvPicPr>
        <p:blipFill>
          <a:blip r:embed="rId8"/>
          <a:stretch>
            <a:fillRect/>
          </a:stretch>
        </p:blipFill>
        <p:spPr>
          <a:xfrm>
            <a:off x="7780020" y="4438650"/>
            <a:ext cx="1043940" cy="1017270"/>
          </a:xfrm>
          <a:prstGeom prst="rect">
            <a:avLst/>
          </a:prstGeom>
        </p:spPr>
      </p:pic>
      <p:pic>
        <p:nvPicPr>
          <p:cNvPr id="52" name="Picture 51" descr="os-logo"/>
          <p:cNvPicPr>
            <a:picLocks noChangeAspect="1"/>
          </p:cNvPicPr>
          <p:nvPr/>
        </p:nvPicPr>
        <p:blipFill>
          <a:blip r:embed="rId9"/>
          <a:stretch>
            <a:fillRect/>
          </a:stretch>
        </p:blipFill>
        <p:spPr>
          <a:xfrm>
            <a:off x="5135880" y="5777230"/>
            <a:ext cx="1040765" cy="986790"/>
          </a:xfrm>
          <a:prstGeom prst="rect">
            <a:avLst/>
          </a:prstGeom>
        </p:spPr>
      </p:pic>
      <p:sp>
        <p:nvSpPr>
          <p:cNvPr id="53" name="矩形 47"/>
          <p:cNvSpPr/>
          <p:nvPr/>
        </p:nvSpPr>
        <p:spPr>
          <a:xfrm>
            <a:off x="1953260" y="5724525"/>
            <a:ext cx="6966585" cy="109283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pic>
        <p:nvPicPr>
          <p:cNvPr id="56" name="Picture 55" descr="Code_Icon"/>
          <p:cNvPicPr>
            <a:picLocks noChangeAspect="1"/>
          </p:cNvPicPr>
          <p:nvPr/>
        </p:nvPicPr>
        <p:blipFill>
          <a:blip r:embed="rId10"/>
          <a:stretch>
            <a:fillRect/>
          </a:stretch>
        </p:blipFill>
        <p:spPr>
          <a:xfrm>
            <a:off x="4384675" y="887730"/>
            <a:ext cx="2282190" cy="1052830"/>
          </a:xfrm>
          <a:prstGeom prst="rect">
            <a:avLst/>
          </a:prstGeom>
        </p:spPr>
      </p:pic>
      <p:sp>
        <p:nvSpPr>
          <p:cNvPr id="61" name="矩形 47"/>
          <p:cNvSpPr/>
          <p:nvPr/>
        </p:nvSpPr>
        <p:spPr>
          <a:xfrm>
            <a:off x="4605020" y="4395470"/>
            <a:ext cx="1235075" cy="117538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矩形 47"/>
          <p:cNvSpPr/>
          <p:nvPr/>
        </p:nvSpPr>
        <p:spPr>
          <a:xfrm>
            <a:off x="3269615" y="4379595"/>
            <a:ext cx="1235075" cy="117538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矩形 47"/>
          <p:cNvSpPr/>
          <p:nvPr/>
        </p:nvSpPr>
        <p:spPr>
          <a:xfrm>
            <a:off x="7684770" y="4373880"/>
            <a:ext cx="1235075" cy="117538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矩形 47"/>
          <p:cNvSpPr/>
          <p:nvPr/>
        </p:nvSpPr>
        <p:spPr>
          <a:xfrm>
            <a:off x="6068695" y="4373880"/>
            <a:ext cx="1235075" cy="1175385"/>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2927668" y="576263"/>
            <a:ext cx="1706563" cy="1470025"/>
          </a:xfrm>
          <a:prstGeom prst="hexagon">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6" name="六边形 5"/>
          <p:cNvSpPr/>
          <p:nvPr/>
        </p:nvSpPr>
        <p:spPr>
          <a:xfrm>
            <a:off x="3037205" y="666750"/>
            <a:ext cx="1493838" cy="1287463"/>
          </a:xfrm>
          <a:prstGeom prst="hexagon">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grpSp>
        <p:nvGrpSpPr>
          <p:cNvPr id="15365" name="组合 9"/>
          <p:cNvGrpSpPr/>
          <p:nvPr/>
        </p:nvGrpSpPr>
        <p:grpSpPr>
          <a:xfrm>
            <a:off x="3130550" y="957580"/>
            <a:ext cx="1301750" cy="797823"/>
            <a:chOff x="1644652" y="3440444"/>
            <a:chExt cx="2226725" cy="668428"/>
          </a:xfrm>
        </p:grpSpPr>
        <p:sp>
          <p:nvSpPr>
            <p:cNvPr id="15366" name="TextBox 35"/>
            <p:cNvSpPr txBox="1"/>
            <p:nvPr/>
          </p:nvSpPr>
          <p:spPr>
            <a:xfrm>
              <a:off x="1875846" y="3723163"/>
              <a:ext cx="1763944" cy="385709"/>
            </a:xfrm>
            <a:prstGeom prst="rect">
              <a:avLst/>
            </a:prstGeom>
            <a:noFill/>
            <a:ln w="9525">
              <a:noFill/>
            </a:ln>
          </p:spPr>
          <p:txBody>
            <a:bodyPr anchor="t">
              <a:spAutoFit/>
            </a:bodyPr>
            <a:lstStyle/>
            <a:p>
              <a:pPr algn="ctr">
                <a:buFont typeface="Arial" panose="020B0604020202020204" pitchFamily="34" charset="0"/>
              </a:pPr>
              <a:r>
                <a:rPr lang="en-GB" sz="2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C</a:t>
              </a:r>
              <a:endParaRPr lang="en-GB" sz="2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15367" name="文本框 11"/>
            <p:cNvSpPr txBox="1"/>
            <p:nvPr/>
          </p:nvSpPr>
          <p:spPr>
            <a:xfrm>
              <a:off x="1644652" y="3440444"/>
              <a:ext cx="2226725" cy="282499"/>
            </a:xfrm>
            <a:prstGeom prst="rect">
              <a:avLst/>
            </a:prstGeom>
            <a:noFill/>
            <a:ln w="9525">
              <a:noFill/>
            </a:ln>
          </p:spPr>
          <p:txBody>
            <a:bodyPr anchor="t">
              <a:spAutoFit/>
            </a:bodyPr>
            <a:lstStyle/>
            <a:p>
              <a:pPr algn="ctr">
                <a:buFont typeface="Arial" panose="020B0604020202020204" pitchFamily="34" charset="0"/>
              </a:pPr>
              <a:r>
                <a:rPr lang="zh-CN" altLang="en-US" sz="1600" b="1" dirty="0">
                  <a:solidFill>
                    <a:schemeClr val="bg1"/>
                  </a:solidFill>
                  <a:latin typeface="Microsoft YaHei" panose="020B0503020204020204" pitchFamily="34" charset="-122"/>
                  <a:ea typeface="Microsoft YaHei" panose="020B0503020204020204" pitchFamily="34" charset="-122"/>
                </a:rPr>
                <a:t>Written in</a:t>
              </a:r>
              <a:endParaRPr lang="zh-C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10" name="六边形 9"/>
          <p:cNvSpPr/>
          <p:nvPr/>
        </p:nvSpPr>
        <p:spPr>
          <a:xfrm>
            <a:off x="1009333" y="2753043"/>
            <a:ext cx="1706563" cy="1471613"/>
          </a:xfrm>
          <a:prstGeom prst="hexagon">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11" name="六边形 10"/>
          <p:cNvSpPr/>
          <p:nvPr/>
        </p:nvSpPr>
        <p:spPr>
          <a:xfrm>
            <a:off x="1118870" y="2845118"/>
            <a:ext cx="1493838" cy="1287463"/>
          </a:xfrm>
          <a:prstGeom prst="hexagon">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grpSp>
        <p:nvGrpSpPr>
          <p:cNvPr id="15370" name="组合 19"/>
          <p:cNvGrpSpPr/>
          <p:nvPr/>
        </p:nvGrpSpPr>
        <p:grpSpPr>
          <a:xfrm>
            <a:off x="1104476" y="2950210"/>
            <a:ext cx="1609725" cy="1043941"/>
            <a:chOff x="1456569" y="3269907"/>
            <a:chExt cx="2753536" cy="1044822"/>
          </a:xfrm>
        </p:grpSpPr>
        <p:sp>
          <p:nvSpPr>
            <p:cNvPr id="15371" name="TextBox 35"/>
            <p:cNvSpPr txBox="1"/>
            <p:nvPr/>
          </p:nvSpPr>
          <p:spPr>
            <a:xfrm>
              <a:off x="1456569" y="3792318"/>
              <a:ext cx="2753536" cy="522411"/>
            </a:xfrm>
            <a:prstGeom prst="rect">
              <a:avLst/>
            </a:prstGeom>
            <a:noFill/>
            <a:ln w="9525">
              <a:noFill/>
            </a:ln>
          </p:spPr>
          <p:txBody>
            <a:bodyPr wrap="square" anchor="t">
              <a:spAutoFit/>
            </a:bodyPr>
            <a:lstStyle/>
            <a:p>
              <a:pPr algn="ctr">
                <a:buFont typeface="Arial" panose="020B0604020202020204" pitchFamily="34" charset="0"/>
              </a:pPr>
              <a:r>
                <a:rPr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Cross-platform</a:t>
              </a:r>
              <a:endParaRPr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15372" name="文本框 21"/>
            <p:cNvSpPr txBox="1"/>
            <p:nvPr/>
          </p:nvSpPr>
          <p:spPr>
            <a:xfrm>
              <a:off x="1645753" y="3269907"/>
              <a:ext cx="2226725" cy="522411"/>
            </a:xfrm>
            <a:prstGeom prst="rect">
              <a:avLst/>
            </a:prstGeom>
            <a:noFill/>
            <a:ln w="9525">
              <a:noFill/>
            </a:ln>
          </p:spPr>
          <p:txBody>
            <a:bodyPr anchor="t">
              <a:spAutoFit/>
            </a:bodyPr>
            <a:lstStyle/>
            <a:p>
              <a:pPr algn="ctr">
                <a:buFont typeface="Arial" panose="020B0604020202020204" pitchFamily="34" charset="0"/>
              </a:pPr>
              <a:r>
                <a:rPr lang="zh-CN" altLang="en-US" sz="1400" b="1" dirty="0">
                  <a:solidFill>
                    <a:schemeClr val="bg1"/>
                  </a:solidFill>
                  <a:latin typeface="Microsoft YaHei" panose="020B0503020204020204" pitchFamily="34" charset="-122"/>
                  <a:ea typeface="Microsoft YaHei" panose="020B0503020204020204" pitchFamily="34" charset="-122"/>
                </a:rPr>
                <a:t>Operating system</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15" name="六边形 14"/>
          <p:cNvSpPr/>
          <p:nvPr/>
        </p:nvSpPr>
        <p:spPr>
          <a:xfrm>
            <a:off x="8725853" y="2753043"/>
            <a:ext cx="1706563" cy="1471613"/>
          </a:xfrm>
          <a:prstGeom prst="hexagon">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16" name="六边形 15"/>
          <p:cNvSpPr/>
          <p:nvPr/>
        </p:nvSpPr>
        <p:spPr>
          <a:xfrm>
            <a:off x="8835390" y="2845118"/>
            <a:ext cx="1493838" cy="1287463"/>
          </a:xfrm>
          <a:prstGeom prst="hexagon">
            <a:avLst/>
          </a:prstGeom>
          <a:solidFill>
            <a:srgbClr val="3887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grpSp>
        <p:nvGrpSpPr>
          <p:cNvPr id="15375" name="组合 24"/>
          <p:cNvGrpSpPr/>
          <p:nvPr/>
        </p:nvGrpSpPr>
        <p:grpSpPr>
          <a:xfrm>
            <a:off x="8829358" y="2949893"/>
            <a:ext cx="1493520" cy="1043939"/>
            <a:chOff x="1456745" y="3277844"/>
            <a:chExt cx="2554760" cy="1041299"/>
          </a:xfrm>
        </p:grpSpPr>
        <p:sp>
          <p:nvSpPr>
            <p:cNvPr id="15376" name="TextBox 35"/>
            <p:cNvSpPr txBox="1"/>
            <p:nvPr/>
          </p:nvSpPr>
          <p:spPr>
            <a:xfrm>
              <a:off x="1456745" y="3583773"/>
              <a:ext cx="2554760" cy="735370"/>
            </a:xfrm>
            <a:prstGeom prst="rect">
              <a:avLst/>
            </a:prstGeom>
            <a:noFill/>
            <a:ln w="9525">
              <a:noFill/>
            </a:ln>
          </p:spPr>
          <p:txBody>
            <a:bodyPr wrap="square" anchor="t">
              <a:spAutoFit/>
            </a:bodyPr>
            <a:lstStyle/>
            <a:p>
              <a:pPr algn="ctr">
                <a:buFont typeface="Arial" panose="020B0604020202020204" pitchFamily="34" charset="0"/>
              </a:pPr>
              <a:r>
                <a:rPr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I/O abstraction library</a:t>
              </a:r>
              <a:endParaRPr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15377" name="文本框 26"/>
            <p:cNvSpPr txBox="1"/>
            <p:nvPr/>
          </p:nvSpPr>
          <p:spPr>
            <a:xfrm>
              <a:off x="1631625" y="3277844"/>
              <a:ext cx="2226725" cy="305929"/>
            </a:xfrm>
            <a:prstGeom prst="rect">
              <a:avLst/>
            </a:prstGeom>
            <a:noFill/>
            <a:ln w="9525">
              <a:noFill/>
            </a:ln>
          </p:spPr>
          <p:txBody>
            <a:bodyPr anchor="t">
              <a:spAutoFit/>
            </a:bodyPr>
            <a:lstStyle/>
            <a:p>
              <a:pPr algn="ctr">
                <a:buFont typeface="Arial" panose="020B0604020202020204" pitchFamily="34" charset="0"/>
              </a:pPr>
              <a:r>
                <a:rPr lang="en-GB" altLang="zh-CN" sz="1400" b="1" dirty="0">
                  <a:solidFill>
                    <a:schemeClr val="bg1"/>
                  </a:solidFill>
                  <a:latin typeface="Fira Code Medium" panose="020B0809050000020004" charset="0"/>
                  <a:ea typeface="Microsoft YaHei" panose="020B0503020204020204" pitchFamily="34" charset="-122"/>
                  <a:cs typeface="Fira Code Medium" panose="020B0809050000020004" charset="0"/>
                </a:rPr>
                <a:t>Type</a:t>
              </a:r>
              <a:endParaRPr lang="en-GB" altLang="zh-CN" sz="1400" b="1" dirty="0">
                <a:solidFill>
                  <a:schemeClr val="bg1"/>
                </a:solidFill>
                <a:latin typeface="Fira Code Medium" panose="020B0809050000020004" charset="0"/>
                <a:ea typeface="Microsoft YaHei" panose="020B0503020204020204" pitchFamily="34" charset="-122"/>
                <a:cs typeface="Fira Code Medium" panose="020B0809050000020004" charset="0"/>
              </a:endParaRPr>
            </a:p>
          </p:txBody>
        </p:sp>
      </p:grpSp>
      <p:sp>
        <p:nvSpPr>
          <p:cNvPr id="22" name="六边形 21"/>
          <p:cNvSpPr/>
          <p:nvPr/>
        </p:nvSpPr>
        <p:spPr>
          <a:xfrm>
            <a:off x="7122478" y="574675"/>
            <a:ext cx="1706563" cy="1471613"/>
          </a:xfrm>
          <a:prstGeom prst="hexagon">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23" name="六边形 22"/>
          <p:cNvSpPr/>
          <p:nvPr/>
        </p:nvSpPr>
        <p:spPr>
          <a:xfrm>
            <a:off x="7232015" y="666750"/>
            <a:ext cx="1493838" cy="1287463"/>
          </a:xfrm>
          <a:prstGeom prst="hexagon">
            <a:avLst/>
          </a:prstGeom>
          <a:solidFill>
            <a:srgbClr val="DDAA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bg1"/>
              </a:solidFill>
              <a:effectLst/>
              <a:uLnTx/>
              <a:uFillTx/>
              <a:latin typeface="+mn-lt"/>
              <a:ea typeface="+mn-ea"/>
              <a:cs typeface="+mn-cs"/>
            </a:endParaRPr>
          </a:p>
        </p:txBody>
      </p:sp>
      <p:sp>
        <p:nvSpPr>
          <p:cNvPr id="15382" name="文本框 31"/>
          <p:cNvSpPr txBox="1"/>
          <p:nvPr/>
        </p:nvSpPr>
        <p:spPr>
          <a:xfrm>
            <a:off x="7327900" y="1157605"/>
            <a:ext cx="1303020" cy="306705"/>
          </a:xfrm>
          <a:prstGeom prst="rect">
            <a:avLst/>
          </a:prstGeom>
          <a:noFill/>
          <a:ln w="9525">
            <a:noFill/>
          </a:ln>
        </p:spPr>
        <p:txBody>
          <a:bodyPr anchor="t">
            <a:spAutoFit/>
          </a:bodyPr>
          <a:lstStyle/>
          <a:p>
            <a:pPr algn="ctr">
              <a:buFont typeface="Arial" panose="020B0604020202020204" pitchFamily="34" charset="0"/>
            </a:pPr>
            <a:r>
              <a:rPr lang="en-GB"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Event Loop</a:t>
            </a:r>
            <a:endParaRPr lang="en-GB"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27" name="六边形 26"/>
          <p:cNvSpPr/>
          <p:nvPr/>
        </p:nvSpPr>
        <p:spPr>
          <a:xfrm>
            <a:off x="6532563" y="5017453"/>
            <a:ext cx="1706563" cy="1470025"/>
          </a:xfrm>
          <a:prstGeom prst="hexagon">
            <a:avLst/>
          </a:prstGeom>
          <a:noFill/>
          <a:ln w="19050">
            <a:solidFill>
              <a:srgbClr val="38874E"/>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chemeClr val="bg1"/>
              </a:solidFill>
              <a:effectLst/>
              <a:uLnTx/>
              <a:uFillTx/>
              <a:latin typeface="+mn-lt"/>
              <a:ea typeface="+mn-ea"/>
              <a:cs typeface="+mn-cs"/>
            </a:endParaRPr>
          </a:p>
        </p:txBody>
      </p:sp>
      <p:sp>
        <p:nvSpPr>
          <p:cNvPr id="29" name="六边形 28"/>
          <p:cNvSpPr/>
          <p:nvPr/>
        </p:nvSpPr>
        <p:spPr>
          <a:xfrm>
            <a:off x="4864100" y="1283335"/>
            <a:ext cx="1706880" cy="1470025"/>
          </a:xfrm>
          <a:prstGeom prst="hexagon">
            <a:avLst/>
          </a:prstGeom>
          <a:noFill/>
          <a:ln w="19050">
            <a:solidFill>
              <a:srgbClr val="38874E"/>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chemeClr val="bg1"/>
              </a:solidFill>
              <a:effectLst/>
              <a:uLnTx/>
              <a:uFillTx/>
              <a:latin typeface="+mn-lt"/>
              <a:ea typeface="+mn-ea"/>
              <a:cs typeface="+mn-cs"/>
            </a:endParaRPr>
          </a:p>
        </p:txBody>
      </p:sp>
      <p:sp>
        <p:nvSpPr>
          <p:cNvPr id="31" name="六边形 30"/>
          <p:cNvSpPr/>
          <p:nvPr/>
        </p:nvSpPr>
        <p:spPr>
          <a:xfrm>
            <a:off x="550863" y="5017453"/>
            <a:ext cx="1708150" cy="1470025"/>
          </a:xfrm>
          <a:prstGeom prst="hexagon">
            <a:avLst/>
          </a:prstGeom>
          <a:noFill/>
          <a:ln w="19050">
            <a:solidFill>
              <a:srgbClr val="F4BB3D"/>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chemeClr val="bg1"/>
              </a:solidFill>
              <a:effectLst/>
              <a:uLnTx/>
              <a:uFillTx/>
              <a:latin typeface="+mn-lt"/>
              <a:ea typeface="+mn-ea"/>
              <a:cs typeface="+mn-cs"/>
            </a:endParaRPr>
          </a:p>
        </p:txBody>
      </p:sp>
      <p:sp>
        <p:nvSpPr>
          <p:cNvPr id="33" name="六边形 32"/>
          <p:cNvSpPr/>
          <p:nvPr/>
        </p:nvSpPr>
        <p:spPr>
          <a:xfrm>
            <a:off x="8335010" y="5017770"/>
            <a:ext cx="1706563" cy="1471613"/>
          </a:xfrm>
          <a:prstGeom prst="hexagon">
            <a:avLst/>
          </a:prstGeom>
          <a:noFill/>
          <a:ln w="19050">
            <a:solidFill>
              <a:srgbClr val="F4BB3D"/>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rgbClr val="444446"/>
              </a:solidFill>
              <a:effectLst/>
              <a:uLnTx/>
              <a:uFillTx/>
              <a:latin typeface="+mn-lt"/>
              <a:ea typeface="+mn-ea"/>
              <a:cs typeface="+mn-cs"/>
            </a:endParaRPr>
          </a:p>
        </p:txBody>
      </p:sp>
      <p:sp>
        <p:nvSpPr>
          <p:cNvPr id="2" name="矩形 47"/>
          <p:cNvSpPr>
            <a:spLocks noChangeArrowheads="1"/>
          </p:cNvSpPr>
          <p:nvPr/>
        </p:nvSpPr>
        <p:spPr bwMode="auto">
          <a:xfrm>
            <a:off x="4863783" y="576580"/>
            <a:ext cx="20256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4000" b="1" strike="noStrike"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Libuv</a:t>
            </a:r>
            <a:endParaRPr kumimoji="0" lang="en-GB" altLang="zh-CN" sz="40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4" name="Picture 3" descr="Libuv.svg"/>
          <p:cNvPicPr>
            <a:picLocks noChangeAspect="1"/>
          </p:cNvPicPr>
          <p:nvPr/>
        </p:nvPicPr>
        <p:blipFill>
          <a:blip r:embed="rId1"/>
          <a:stretch>
            <a:fillRect/>
          </a:stretch>
        </p:blipFill>
        <p:spPr>
          <a:xfrm>
            <a:off x="5093335" y="1414780"/>
            <a:ext cx="1248410" cy="1265555"/>
          </a:xfrm>
          <a:prstGeom prst="rect">
            <a:avLst/>
          </a:prstGeom>
        </p:spPr>
      </p:pic>
      <p:sp>
        <p:nvSpPr>
          <p:cNvPr id="7" name="Text Box 6"/>
          <p:cNvSpPr txBox="1"/>
          <p:nvPr/>
        </p:nvSpPr>
        <p:spPr>
          <a:xfrm>
            <a:off x="3195955" y="2886075"/>
            <a:ext cx="5043805" cy="953135"/>
          </a:xfrm>
          <a:prstGeom prst="rect">
            <a:avLst/>
          </a:prstGeom>
          <a:noFill/>
        </p:spPr>
        <p:txBody>
          <a:bodyPr wrap="square" rtlCol="0" anchor="t">
            <a:spAutoFit/>
          </a:bodyPr>
          <a:lstStyle/>
          <a:p>
            <a:pPr algn="ctr"/>
            <a:r>
              <a:rPr lang="en-GB" altLang="en-US" sz="1400">
                <a:solidFill>
                  <a:srgbClr val="00B050"/>
                </a:solidFill>
                <a:latin typeface="Fira Code Medium" panose="020B0809050000020004" charset="0"/>
                <a:cs typeface="Fira Code Medium" panose="020B0809050000020004" charset="0"/>
              </a:rPr>
              <a:t>L</a:t>
            </a:r>
            <a:r>
              <a:rPr lang="en-US" sz="1400">
                <a:solidFill>
                  <a:srgbClr val="00B050"/>
                </a:solidFill>
                <a:latin typeface="Fira Code Medium" panose="020B0809050000020004" charset="0"/>
                <a:cs typeface="Fira Code Medium" panose="020B0809050000020004" charset="0"/>
              </a:rPr>
              <a:t>ibuv</a:t>
            </a:r>
            <a:r>
              <a:rPr lang="en-US" sz="1400">
                <a:latin typeface="Fira Code Medium" panose="020B0809050000020004" charset="0"/>
                <a:cs typeface="Fira Code Medium" panose="020B0809050000020004" charset="0"/>
              </a:rPr>
              <a:t> (</a:t>
            </a:r>
            <a:r>
              <a:rPr lang="en-US" sz="1400">
                <a:solidFill>
                  <a:srgbClr val="00B050"/>
                </a:solidFill>
                <a:latin typeface="Fira Code Medium" panose="020B0809050000020004" charset="0"/>
                <a:cs typeface="Fira Code Medium" panose="020B0809050000020004" charset="0"/>
              </a:rPr>
              <a:t>Unicorn Velociraptor Library</a:t>
            </a:r>
            <a:r>
              <a:rPr lang="en-US" sz="1400">
                <a:latin typeface="Fira Code Medium" panose="020B0809050000020004" charset="0"/>
                <a:cs typeface="Fira Code Medium" panose="020B0809050000020004" charset="0"/>
              </a:rPr>
              <a:t>) is a multi-platform C library that provides support for asynchronous I/O based on event loops</a:t>
            </a:r>
            <a:r>
              <a:rPr lang="en-GB" altLang="en-US" sz="1400">
                <a:latin typeface="Fira Code Medium" panose="020B0809050000020004" charset="0"/>
                <a:cs typeface="Fira Code Medium" panose="020B0809050000020004" charset="0"/>
              </a:rPr>
              <a:t>.</a:t>
            </a:r>
            <a:endParaRPr lang="en-GB" altLang="en-US" sz="1400">
              <a:latin typeface="Fira Code Medium" panose="020B0809050000020004" charset="0"/>
              <a:cs typeface="Fira Code Medium" panose="020B0809050000020004" charset="0"/>
            </a:endParaRPr>
          </a:p>
        </p:txBody>
      </p:sp>
      <p:sp>
        <p:nvSpPr>
          <p:cNvPr id="8" name="六边形 26"/>
          <p:cNvSpPr/>
          <p:nvPr/>
        </p:nvSpPr>
        <p:spPr>
          <a:xfrm>
            <a:off x="10343198" y="5019358"/>
            <a:ext cx="1706563" cy="1470025"/>
          </a:xfrm>
          <a:prstGeom prst="hexagon">
            <a:avLst/>
          </a:prstGeom>
          <a:noFill/>
          <a:ln w="19050">
            <a:solidFill>
              <a:srgbClr val="38874E"/>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chemeClr val="bg1"/>
              </a:solidFill>
              <a:effectLst/>
              <a:uLnTx/>
              <a:uFillTx/>
              <a:latin typeface="+mn-lt"/>
              <a:ea typeface="+mn-ea"/>
              <a:cs typeface="+mn-cs"/>
            </a:endParaRPr>
          </a:p>
        </p:txBody>
      </p:sp>
      <p:sp>
        <p:nvSpPr>
          <p:cNvPr id="9" name="六边形 32"/>
          <p:cNvSpPr/>
          <p:nvPr/>
        </p:nvSpPr>
        <p:spPr>
          <a:xfrm>
            <a:off x="4634865" y="5015865"/>
            <a:ext cx="1706563" cy="1471613"/>
          </a:xfrm>
          <a:prstGeom prst="hexagon">
            <a:avLst/>
          </a:prstGeom>
          <a:noFill/>
          <a:ln w="19050">
            <a:solidFill>
              <a:srgbClr val="F4BB3D"/>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rgbClr val="444446"/>
              </a:solidFill>
              <a:effectLst/>
              <a:uLnTx/>
              <a:uFillTx/>
              <a:latin typeface="+mn-lt"/>
              <a:ea typeface="+mn-ea"/>
              <a:cs typeface="+mn-cs"/>
            </a:endParaRPr>
          </a:p>
        </p:txBody>
      </p:sp>
      <p:sp>
        <p:nvSpPr>
          <p:cNvPr id="12" name="六边形 26"/>
          <p:cNvSpPr/>
          <p:nvPr/>
        </p:nvSpPr>
        <p:spPr>
          <a:xfrm>
            <a:off x="2716213" y="5017453"/>
            <a:ext cx="1706563" cy="1470025"/>
          </a:xfrm>
          <a:prstGeom prst="hexagon">
            <a:avLst/>
          </a:prstGeom>
          <a:noFill/>
          <a:ln w="19050">
            <a:solidFill>
              <a:srgbClr val="38874E"/>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solidFill>
                  <a:srgbClr val="F4BB3D"/>
                </a:solidFill>
              </a:ln>
              <a:solidFill>
                <a:schemeClr val="bg1"/>
              </a:solidFill>
              <a:effectLst/>
              <a:uLnTx/>
              <a:uFillTx/>
              <a:latin typeface="+mn-lt"/>
              <a:ea typeface="+mn-ea"/>
              <a:cs typeface="+mn-cs"/>
            </a:endParaRPr>
          </a:p>
        </p:txBody>
      </p:sp>
      <p:sp>
        <p:nvSpPr>
          <p:cNvPr id="13" name="Text Box 12"/>
          <p:cNvSpPr txBox="1"/>
          <p:nvPr/>
        </p:nvSpPr>
        <p:spPr>
          <a:xfrm>
            <a:off x="4495165" y="3971290"/>
            <a:ext cx="2444750" cy="583565"/>
          </a:xfrm>
          <a:prstGeom prst="rect">
            <a:avLst/>
          </a:prstGeom>
          <a:noFill/>
        </p:spPr>
        <p:txBody>
          <a:bodyPr wrap="square" rtlCol="0" anchor="t">
            <a:spAutoFit/>
          </a:bodyPr>
          <a:lstStyle/>
          <a:p>
            <a:r>
              <a:rPr lang="en-US" sz="3200" b="1">
                <a:solidFill>
                  <a:srgbClr val="00B05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Features</a:t>
            </a:r>
            <a:endParaRPr lang="en-US" sz="3200" b="1">
              <a:solidFill>
                <a:srgbClr val="00B05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4" name="Text Box 13"/>
          <p:cNvSpPr txBox="1"/>
          <p:nvPr/>
        </p:nvSpPr>
        <p:spPr>
          <a:xfrm>
            <a:off x="698500" y="5288915"/>
            <a:ext cx="1413510" cy="1198880"/>
          </a:xfrm>
          <a:prstGeom prst="rect">
            <a:avLst/>
          </a:prstGeom>
          <a:noFill/>
        </p:spPr>
        <p:txBody>
          <a:bodyPr wrap="square" rtlCol="0" anchor="t">
            <a:spAutoFit/>
          </a:bodyPr>
          <a:lstStyle/>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Full-featured event loop backed by </a:t>
            </a:r>
            <a:r>
              <a:rPr 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epoll</a:t>
            </a: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a:t>
            </a:r>
            <a:r>
              <a:rPr 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kqueue</a:t>
            </a: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a:t>
            </a:r>
            <a:r>
              <a:rPr 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IOCP</a:t>
            </a: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a:t>
            </a:r>
            <a:r>
              <a:rPr 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event ports.</a:t>
            </a:r>
            <a:endParaRPr lang="en-GB" alt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7" name="Text Box 16"/>
          <p:cNvSpPr txBox="1"/>
          <p:nvPr/>
        </p:nvSpPr>
        <p:spPr>
          <a:xfrm>
            <a:off x="2623185" y="5288915"/>
            <a:ext cx="1893570" cy="829945"/>
          </a:xfrm>
          <a:prstGeom prst="rect">
            <a:avLst/>
          </a:prstGeom>
          <a:noFill/>
        </p:spPr>
        <p:txBody>
          <a:bodyPr wrap="square" rtlCol="0" anchor="t">
            <a:spAutoFit/>
          </a:bodyPr>
          <a:lstStyle/>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Asynchronous</a:t>
            </a:r>
            <a:endPar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TCP and UDP sockets</a:t>
            </a: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DNS resolution.</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8" name="Text Box 17"/>
          <p:cNvSpPr txBox="1"/>
          <p:nvPr/>
        </p:nvSpPr>
        <p:spPr>
          <a:xfrm>
            <a:off x="4424045" y="5288915"/>
            <a:ext cx="2146935" cy="1198880"/>
          </a:xfrm>
          <a:prstGeom prst="rect">
            <a:avLst/>
          </a:prstGeom>
          <a:noFill/>
        </p:spPr>
        <p:txBody>
          <a:bodyPr wrap="square" rtlCol="0" anchor="t">
            <a:spAutoFit/>
          </a:bodyPr>
          <a:lstStyle/>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Asynchronous</a:t>
            </a:r>
            <a:endPar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file and file system </a:t>
            </a:r>
            <a:endPar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operations</a:t>
            </a: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File system </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events.</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9" name="Text Box 18"/>
          <p:cNvSpPr txBox="1"/>
          <p:nvPr/>
        </p:nvSpPr>
        <p:spPr>
          <a:xfrm>
            <a:off x="6692900" y="5290820"/>
            <a:ext cx="1386205" cy="1198880"/>
          </a:xfrm>
          <a:prstGeom prst="rect">
            <a:avLst/>
          </a:prstGeom>
          <a:noFill/>
        </p:spPr>
        <p:txBody>
          <a:bodyPr wrap="square" rtlCol="0" anchor="t">
            <a:spAutoFit/>
          </a:bodyPr>
          <a:lstStyle/>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 escape code controlled TTY</a:t>
            </a: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Child processes.</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0" name="Text Box 19"/>
          <p:cNvSpPr txBox="1"/>
          <p:nvPr/>
        </p:nvSpPr>
        <p:spPr>
          <a:xfrm>
            <a:off x="8335010" y="5288915"/>
            <a:ext cx="1706880" cy="1198880"/>
          </a:xfrm>
          <a:prstGeom prst="rect">
            <a:avLst/>
          </a:prstGeom>
          <a:noFill/>
        </p:spPr>
        <p:txBody>
          <a:bodyPr wrap="square" rtlCol="0" anchor="t">
            <a:spAutoFit/>
          </a:bodyPr>
          <a:lstStyle/>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IPC with </a:t>
            </a:r>
            <a:endPar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socket sharing, using Unix domain sockets or named</a:t>
            </a:r>
            <a:endPar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 pipes</a:t>
            </a: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1" name="Text Box 20"/>
          <p:cNvSpPr txBox="1"/>
          <p:nvPr/>
        </p:nvSpPr>
        <p:spPr>
          <a:xfrm>
            <a:off x="10491470" y="5290820"/>
            <a:ext cx="1494790" cy="1198880"/>
          </a:xfrm>
          <a:prstGeom prst="rect">
            <a:avLst/>
          </a:prstGeom>
          <a:noFill/>
        </p:spPr>
        <p:txBody>
          <a:bodyPr wrap="square" rtlCol="0" anchor="t">
            <a:spAutoFit/>
          </a:bodyPr>
          <a:lstStyle/>
          <a:p>
            <a:pPr algn="ctr"/>
            <a:r>
              <a:rPr lang="en-US" sz="1200" b="1" u="sng">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Thread pool</a:t>
            </a: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Signal handling.</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algn="ctr"/>
            <a:r>
              <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High resolution clock.</a:t>
            </a:r>
            <a:endParaRPr lang="en-GB" altLang="en-US"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文本框 13"/>
          <p:cNvSpPr txBox="1"/>
          <p:nvPr/>
        </p:nvSpPr>
        <p:spPr>
          <a:xfrm>
            <a:off x="1080135" y="2890520"/>
            <a:ext cx="2179320" cy="521970"/>
          </a:xfrm>
          <a:prstGeom prst="rect">
            <a:avLst/>
          </a:prstGeom>
          <a:noFill/>
          <a:ln w="9525">
            <a:noFill/>
          </a:ln>
        </p:spPr>
        <p:txBody>
          <a:bodyPr wrap="square" anchor="t">
            <a:spAutoFit/>
          </a:bodyPr>
          <a:lstStyle/>
          <a:p>
            <a:pPr algn="l">
              <a:buFont typeface="Arial" panose="020B0604020202020204" pitchFamily="34" charset="0"/>
            </a:pPr>
            <a:r>
              <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rPr>
              <a:t>I/O.</a:t>
            </a:r>
            <a:endPar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endParaRPr>
          </a:p>
          <a:p>
            <a:pPr algn="l">
              <a:buFont typeface="Arial" panose="020B0604020202020204" pitchFamily="34" charset="0"/>
            </a:pPr>
            <a:r>
              <a:rPr lang="en-GB" altLang="zh-CN" sz="1400" b="1" dirty="0">
                <a:solidFill>
                  <a:srgbClr val="0070C0"/>
                </a:solidFill>
                <a:latin typeface="Fira Code Medium" panose="020B0809050000020004" charset="0"/>
                <a:ea typeface="Microsoft YaHei" panose="020B0503020204020204" pitchFamily="34" charset="-122"/>
                <a:cs typeface="Fira Code Medium" panose="020B0809050000020004" charset="0"/>
              </a:rPr>
              <a:t>Collback,network...</a:t>
            </a:r>
            <a:endParaRPr lang="en-GB" altLang="zh-CN" sz="1400" b="1" dirty="0">
              <a:solidFill>
                <a:srgbClr val="0070C0"/>
              </a:solidFill>
              <a:latin typeface="Fira Code Medium" panose="020B0809050000020004" charset="0"/>
              <a:ea typeface="Microsoft YaHei" panose="020B0503020204020204" pitchFamily="34" charset="-122"/>
              <a:cs typeface="Fira Code Medium" panose="020B0809050000020004" charset="0"/>
            </a:endParaRPr>
          </a:p>
        </p:txBody>
      </p:sp>
      <p:sp>
        <p:nvSpPr>
          <p:cNvPr id="11275" name="文本框 20"/>
          <p:cNvSpPr txBox="1"/>
          <p:nvPr/>
        </p:nvSpPr>
        <p:spPr>
          <a:xfrm>
            <a:off x="427990" y="5957888"/>
            <a:ext cx="3386138" cy="368300"/>
          </a:xfrm>
          <a:prstGeom prst="rect">
            <a:avLst/>
          </a:prstGeom>
          <a:noFill/>
          <a:ln w="9525">
            <a:noFill/>
          </a:ln>
        </p:spPr>
        <p:txBody>
          <a:bodyPr anchor="t">
            <a:spAutoFit/>
          </a:bodyPr>
          <a:lstStyle/>
          <a:p>
            <a:pPr algn="ctr">
              <a:buFont typeface="Arial" panose="020B0604020202020204" pitchFamily="34" charset="0"/>
            </a:pPr>
            <a:r>
              <a:rPr lang="zh-CN" altLang="en-US" dirty="0">
                <a:solidFill>
                  <a:schemeClr val="bg1"/>
                </a:solidFill>
                <a:latin typeface="Microsoft YaHei" panose="020B0503020204020204" pitchFamily="34" charset="-122"/>
                <a:ea typeface="Microsoft YaHei" panose="020B0503020204020204" pitchFamily="34" charset="-122"/>
              </a:rPr>
              <a:t>Add your title</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1277" name="文本框 22"/>
          <p:cNvSpPr txBox="1"/>
          <p:nvPr/>
        </p:nvSpPr>
        <p:spPr>
          <a:xfrm>
            <a:off x="8628063" y="2371725"/>
            <a:ext cx="3386137" cy="368300"/>
          </a:xfrm>
          <a:prstGeom prst="rect">
            <a:avLst/>
          </a:prstGeom>
          <a:noFill/>
          <a:ln w="9525">
            <a:noFill/>
          </a:ln>
        </p:spPr>
        <p:txBody>
          <a:bodyPr anchor="t">
            <a:spAutoFit/>
          </a:bodyPr>
          <a:lstStyle/>
          <a:p>
            <a:pPr algn="ctr">
              <a:buFont typeface="Arial" panose="020B0604020202020204" pitchFamily="34" charset="0"/>
            </a:pPr>
            <a:r>
              <a:rPr lang="zh-CN" altLang="en-US" dirty="0">
                <a:solidFill>
                  <a:schemeClr val="bg1"/>
                </a:solidFill>
                <a:latin typeface="Microsoft YaHei" panose="020B0503020204020204" pitchFamily="34" charset="-122"/>
                <a:ea typeface="Microsoft YaHei" panose="020B0503020204020204" pitchFamily="34" charset="-122"/>
              </a:rPr>
              <a:t>Add your title</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1279" name="文本框 24"/>
          <p:cNvSpPr txBox="1"/>
          <p:nvPr/>
        </p:nvSpPr>
        <p:spPr>
          <a:xfrm>
            <a:off x="8628063" y="3475038"/>
            <a:ext cx="3386137" cy="368300"/>
          </a:xfrm>
          <a:prstGeom prst="rect">
            <a:avLst/>
          </a:prstGeom>
          <a:noFill/>
          <a:ln w="9525">
            <a:noFill/>
          </a:ln>
        </p:spPr>
        <p:txBody>
          <a:bodyPr anchor="t">
            <a:spAutoFit/>
          </a:bodyPr>
          <a:lstStyle/>
          <a:p>
            <a:pPr algn="ctr">
              <a:buFont typeface="Arial" panose="020B0604020202020204" pitchFamily="34" charset="0"/>
            </a:pPr>
            <a:r>
              <a:rPr lang="zh-CN" altLang="en-US" dirty="0">
                <a:solidFill>
                  <a:schemeClr val="bg1"/>
                </a:solidFill>
                <a:latin typeface="Microsoft YaHei" panose="020B0503020204020204" pitchFamily="34" charset="-122"/>
                <a:ea typeface="Microsoft YaHei" panose="020B0503020204020204" pitchFamily="34" charset="-122"/>
              </a:rPr>
              <a:t>Add your title</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1281" name="文本框 26"/>
          <p:cNvSpPr txBox="1"/>
          <p:nvPr/>
        </p:nvSpPr>
        <p:spPr>
          <a:xfrm>
            <a:off x="8628063" y="4579938"/>
            <a:ext cx="3386137" cy="368300"/>
          </a:xfrm>
          <a:prstGeom prst="rect">
            <a:avLst/>
          </a:prstGeom>
          <a:noFill/>
          <a:ln w="9525">
            <a:noFill/>
          </a:ln>
        </p:spPr>
        <p:txBody>
          <a:bodyPr anchor="t">
            <a:spAutoFit/>
          </a:bodyPr>
          <a:lstStyle/>
          <a:p>
            <a:pPr algn="ctr">
              <a:buFont typeface="Arial" panose="020B0604020202020204" pitchFamily="34" charset="0"/>
            </a:pPr>
            <a:r>
              <a:rPr lang="zh-CN" altLang="en-US" dirty="0">
                <a:solidFill>
                  <a:schemeClr val="bg1"/>
                </a:solidFill>
                <a:latin typeface="Microsoft YaHei" panose="020B0503020204020204" pitchFamily="34" charset="-122"/>
                <a:ea typeface="Microsoft YaHei" panose="020B0503020204020204" pitchFamily="34" charset="-122"/>
              </a:rPr>
              <a:t>Add your title</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2" name="矩形 47"/>
          <p:cNvSpPr>
            <a:spLocks noChangeArrowheads="1"/>
          </p:cNvSpPr>
          <p:nvPr/>
        </p:nvSpPr>
        <p:spPr bwMode="auto">
          <a:xfrm>
            <a:off x="109855" y="171450"/>
            <a:ext cx="73310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u="sng" dirty="0" smtClean="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Event Loop</a:t>
            </a:r>
            <a:r>
              <a:rPr lang="en-US" altLang="zh-CN" sz="2800" b="1" dirty="0" smtClean="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 </a:t>
            </a:r>
            <a:r>
              <a:rPr lang="en-GB" altLang="en-US" sz="2800" b="1" dirty="0" smtClean="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or </a:t>
            </a:r>
            <a:r>
              <a:rPr lang="en-GB" altLang="en-US" sz="2800" b="1" u="sng" dirty="0" smtClean="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Semi-infinite Loop</a:t>
            </a:r>
            <a:endParaRPr lang="en-GB" altLang="en-US" sz="2800" b="1" u="sng" dirty="0" smtClean="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3" name="Picture 2" descr="1_GYkdiL25aLDgkSW0phpAag"/>
          <p:cNvPicPr>
            <a:picLocks noChangeAspect="1"/>
          </p:cNvPicPr>
          <p:nvPr/>
        </p:nvPicPr>
        <p:blipFill>
          <a:blip r:embed="rId1"/>
          <a:stretch>
            <a:fillRect/>
          </a:stretch>
        </p:blipFill>
        <p:spPr>
          <a:xfrm>
            <a:off x="4132580" y="1107440"/>
            <a:ext cx="7589520" cy="5572760"/>
          </a:xfrm>
          <a:prstGeom prst="rect">
            <a:avLst/>
          </a:prstGeom>
        </p:spPr>
      </p:pic>
      <p:sp>
        <p:nvSpPr>
          <p:cNvPr id="55" name="矩形 54"/>
          <p:cNvSpPr/>
          <p:nvPr/>
        </p:nvSpPr>
        <p:spPr>
          <a:xfrm rot="18930472">
            <a:off x="161925" y="4794885"/>
            <a:ext cx="659765" cy="582295"/>
          </a:xfrm>
          <a:prstGeom prst="rect">
            <a:avLst/>
          </a:prstGeom>
          <a:solidFill>
            <a:srgbClr val="7030A0"/>
          </a:solidFill>
          <a:ln w="57150">
            <a:solidFill>
              <a:srgbClr val="F5F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矩形 49"/>
          <p:cNvSpPr/>
          <p:nvPr/>
        </p:nvSpPr>
        <p:spPr>
          <a:xfrm rot="2670473">
            <a:off x="249555" y="2840990"/>
            <a:ext cx="542290" cy="620395"/>
          </a:xfrm>
          <a:prstGeom prst="rect">
            <a:avLst/>
          </a:prstGeom>
          <a:solidFill>
            <a:srgbClr val="0070C0"/>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tx1"/>
              </a:solidFill>
              <a:effectLst/>
              <a:uLnTx/>
              <a:uFillTx/>
              <a:latin typeface="+mn-lt"/>
              <a:ea typeface="+mn-ea"/>
              <a:cs typeface="+mn-cs"/>
            </a:endParaRPr>
          </a:p>
        </p:txBody>
      </p:sp>
      <p:sp>
        <p:nvSpPr>
          <p:cNvPr id="11" name="文本框 13"/>
          <p:cNvSpPr txBox="1"/>
          <p:nvPr/>
        </p:nvSpPr>
        <p:spPr>
          <a:xfrm>
            <a:off x="1080135" y="1939290"/>
            <a:ext cx="2734310" cy="52197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l">
              <a:buFont typeface="Arial" panose="020B0604020202020204" pitchFamily="34" charset="0"/>
            </a:pPr>
            <a:r>
              <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rPr>
              <a:t>Timer.</a:t>
            </a:r>
            <a:r>
              <a:rPr lang="en-GB" altLang="zh-CN" sz="1400" b="1" dirty="0">
                <a:solidFill>
                  <a:schemeClr val="accent4"/>
                </a:solidFill>
                <a:latin typeface="Fira Code Medium" panose="020B0809050000020004" charset="0"/>
                <a:ea typeface="Microsoft YaHei" panose="020B0503020204020204" pitchFamily="34" charset="-122"/>
                <a:cs typeface="Fira Code Medium" panose="020B0809050000020004" charset="0"/>
              </a:rPr>
              <a:t> </a:t>
            </a:r>
            <a:r>
              <a:rPr lang="en-GB" altLang="zh-CN" sz="1400"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rPr>
              <a:t>setTimeout,setInterval</a:t>
            </a:r>
            <a:endParaRPr lang="en-GB" altLang="zh-CN" sz="1400" b="1" dirty="0">
              <a:solidFill>
                <a:schemeClr val="accent4"/>
              </a:solidFill>
              <a:effectLst/>
              <a:latin typeface="Fira Code Medium" panose="020B0809050000020004" charset="0"/>
              <a:ea typeface="Microsoft YaHei" panose="020B0503020204020204" pitchFamily="34" charset="-122"/>
              <a:cs typeface="Fira Code Medium" panose="020B0809050000020004" charset="0"/>
            </a:endParaRPr>
          </a:p>
        </p:txBody>
      </p:sp>
      <p:sp>
        <p:nvSpPr>
          <p:cNvPr id="13" name="文本框 13"/>
          <p:cNvSpPr txBox="1"/>
          <p:nvPr/>
        </p:nvSpPr>
        <p:spPr>
          <a:xfrm>
            <a:off x="1080135" y="3880485"/>
            <a:ext cx="1969770" cy="521970"/>
          </a:xfrm>
          <a:prstGeom prst="rect">
            <a:avLst/>
          </a:prstGeom>
          <a:noFill/>
          <a:ln w="9525">
            <a:noFill/>
          </a:ln>
        </p:spPr>
        <p:txBody>
          <a:bodyPr wrap="square" anchor="t">
            <a:spAutoFit/>
          </a:bodyPr>
          <a:p>
            <a:pPr algn="l">
              <a:buFont typeface="Arial" panose="020B0604020202020204" pitchFamily="34" charset="0"/>
            </a:pPr>
            <a:r>
              <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rPr>
              <a:t>Immediate.</a:t>
            </a:r>
            <a:endPar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endParaRPr>
          </a:p>
          <a:p>
            <a:pPr algn="l">
              <a:buFont typeface="Arial" panose="020B0604020202020204" pitchFamily="34" charset="0"/>
            </a:pPr>
            <a:r>
              <a:rPr lang="en-GB" altLang="zh-CN" sz="1400" b="1" dirty="0">
                <a:solidFill>
                  <a:srgbClr val="FF0000"/>
                </a:solidFill>
                <a:latin typeface="Fira Code Medium" panose="020B0809050000020004" charset="0"/>
                <a:ea typeface="Microsoft YaHei" panose="020B0503020204020204" pitchFamily="34" charset="-122"/>
                <a:cs typeface="Fira Code Medium" panose="020B0809050000020004" charset="0"/>
              </a:rPr>
              <a:t>setImmediate</a:t>
            </a:r>
            <a:endParaRPr lang="en-GB" altLang="zh-CN" sz="1400" b="1" dirty="0">
              <a:solidFill>
                <a:srgbClr val="FF0000"/>
              </a:solidFill>
              <a:latin typeface="Fira Code Medium" panose="020B0809050000020004" charset="0"/>
              <a:ea typeface="Microsoft YaHei" panose="020B0503020204020204" pitchFamily="34" charset="-122"/>
              <a:cs typeface="Fira Code Medium" panose="020B0809050000020004" charset="0"/>
            </a:endParaRPr>
          </a:p>
        </p:txBody>
      </p:sp>
      <p:sp>
        <p:nvSpPr>
          <p:cNvPr id="15" name="矩形 54"/>
          <p:cNvSpPr/>
          <p:nvPr/>
        </p:nvSpPr>
        <p:spPr>
          <a:xfrm rot="18930472">
            <a:off x="219075" y="1909445"/>
            <a:ext cx="659765" cy="582295"/>
          </a:xfrm>
          <a:prstGeom prst="rect">
            <a:avLst/>
          </a:prstGeom>
          <a:solidFill>
            <a:schemeClr val="accent4"/>
          </a:solidFill>
          <a:ln w="57150">
            <a:solidFill>
              <a:srgbClr val="F5F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文本框 13"/>
          <p:cNvSpPr txBox="1"/>
          <p:nvPr/>
        </p:nvSpPr>
        <p:spPr>
          <a:xfrm>
            <a:off x="1080135" y="4807585"/>
            <a:ext cx="2599055" cy="521970"/>
          </a:xfrm>
          <a:prstGeom prst="rect">
            <a:avLst/>
          </a:prstGeom>
          <a:noFill/>
          <a:ln w="9525">
            <a:noFill/>
          </a:ln>
        </p:spPr>
        <p:txBody>
          <a:bodyPr wrap="square" anchor="t">
            <a:spAutoFit/>
          </a:bodyPr>
          <a:p>
            <a:pPr algn="l">
              <a:buFont typeface="Arial" panose="020B0604020202020204" pitchFamily="34" charset="0"/>
            </a:pPr>
            <a:r>
              <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rPr>
              <a:t>Closee events.</a:t>
            </a:r>
            <a:endParaRPr lang="en-GB" altLang="zh-CN" sz="1400" b="1" dirty="0">
              <a:solidFill>
                <a:schemeClr val="tx1"/>
              </a:solidFill>
              <a:latin typeface="Fira Code Medium" panose="020B0809050000020004" charset="0"/>
              <a:ea typeface="Microsoft YaHei" panose="020B0503020204020204" pitchFamily="34" charset="-122"/>
              <a:cs typeface="Fira Code Medium" panose="020B0809050000020004" charset="0"/>
            </a:endParaRPr>
          </a:p>
          <a:p>
            <a:pPr algn="l">
              <a:buFont typeface="Arial" panose="020B0604020202020204" pitchFamily="34" charset="0"/>
            </a:pPr>
            <a:r>
              <a:rPr lang="en-GB" altLang="zh-CN" sz="1400" b="1" dirty="0">
                <a:solidFill>
                  <a:srgbClr val="7030A0"/>
                </a:solidFill>
                <a:latin typeface="Fira Code Medium" panose="020B0809050000020004" charset="0"/>
                <a:ea typeface="Microsoft YaHei" panose="020B0503020204020204" pitchFamily="34" charset="-122"/>
                <a:cs typeface="Fira Code Medium" panose="020B0809050000020004" charset="0"/>
              </a:rPr>
              <a:t>DB close conection</a:t>
            </a:r>
            <a:endParaRPr lang="en-GB" altLang="zh-CN" sz="1400" b="1" dirty="0">
              <a:solidFill>
                <a:srgbClr val="7030A0"/>
              </a:solidFill>
              <a:latin typeface="Fira Code Medium" panose="020B0809050000020004" charset="0"/>
              <a:ea typeface="Microsoft YaHei" panose="020B0503020204020204" pitchFamily="34" charset="-122"/>
              <a:cs typeface="Fira Code Medium" panose="020B0809050000020004" charset="0"/>
            </a:endParaRPr>
          </a:p>
        </p:txBody>
      </p:sp>
      <p:sp>
        <p:nvSpPr>
          <p:cNvPr id="19" name="矩形 54"/>
          <p:cNvSpPr/>
          <p:nvPr/>
        </p:nvSpPr>
        <p:spPr>
          <a:xfrm rot="18930472">
            <a:off x="161925" y="3850640"/>
            <a:ext cx="659765" cy="582295"/>
          </a:xfrm>
          <a:prstGeom prst="rect">
            <a:avLst/>
          </a:prstGeom>
          <a:solidFill>
            <a:srgbClr val="FF0000"/>
          </a:solidFill>
          <a:ln w="57150">
            <a:solidFill>
              <a:srgbClr val="F5F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文本框 13"/>
          <p:cNvSpPr txBox="1"/>
          <p:nvPr/>
        </p:nvSpPr>
        <p:spPr>
          <a:xfrm>
            <a:off x="6908800" y="1270000"/>
            <a:ext cx="79121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refs=0</a:t>
            </a:r>
            <a:endPar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21" name="文本框 13"/>
          <p:cNvSpPr txBox="1"/>
          <p:nvPr/>
        </p:nvSpPr>
        <p:spPr>
          <a:xfrm>
            <a:off x="10704830" y="5682615"/>
            <a:ext cx="114046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latin typeface="Fira Code Medium" panose="020B0809050000020004" charset="0"/>
                <a:ea typeface="Microsoft YaHei" panose="020B0503020204020204" pitchFamily="34" charset="-122"/>
                <a:cs typeface="Fira Code Medium" panose="020B0809050000020004" charset="0"/>
              </a:rPr>
              <a:t>while loop</a:t>
            </a:r>
            <a:endParaRPr lang="en-GB" altLang="zh-CN" sz="1200" b="1" dirty="0">
              <a:solidFill>
                <a:schemeClr val="tx1"/>
              </a:solidFill>
              <a:latin typeface="Fira Code Medium" panose="020B0809050000020004" charset="0"/>
              <a:ea typeface="Microsoft YaHei" panose="020B0503020204020204" pitchFamily="34" charset="-122"/>
              <a:cs typeface="Fira Code Medium" panose="020B0809050000020004" charset="0"/>
            </a:endParaRPr>
          </a:p>
        </p:txBody>
      </p:sp>
      <p:sp>
        <p:nvSpPr>
          <p:cNvPr id="22" name="文本框 13"/>
          <p:cNvSpPr txBox="1"/>
          <p:nvPr/>
        </p:nvSpPr>
        <p:spPr>
          <a:xfrm>
            <a:off x="9057640" y="1107440"/>
            <a:ext cx="79121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refs++</a:t>
            </a:r>
            <a:endPar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24" name="文本框 13"/>
          <p:cNvSpPr txBox="1"/>
          <p:nvPr/>
        </p:nvSpPr>
        <p:spPr>
          <a:xfrm>
            <a:off x="9057640" y="2639060"/>
            <a:ext cx="79121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refs--</a:t>
            </a:r>
            <a:endPar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25" name="文本框 13"/>
          <p:cNvSpPr txBox="1"/>
          <p:nvPr/>
        </p:nvSpPr>
        <p:spPr>
          <a:xfrm>
            <a:off x="6733540" y="3756025"/>
            <a:ext cx="79121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refs&gt;0</a:t>
            </a:r>
            <a:endPar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26" name="文本框 13"/>
          <p:cNvSpPr txBox="1"/>
          <p:nvPr/>
        </p:nvSpPr>
        <p:spPr>
          <a:xfrm>
            <a:off x="6649720" y="6191250"/>
            <a:ext cx="875030" cy="275590"/>
          </a:xfrm>
          <a:prstGeom prst="rect">
            <a:avLst/>
          </a:prstGeom>
          <a:noFill/>
          <a:ln w="9525">
            <a:noFill/>
          </a:ln>
        </p:spPr>
        <p:txBody>
          <a:bodyPr wrap="square" anchor="t">
            <a:spAutoFit/>
          </a:bodyPr>
          <a:p>
            <a:pPr algn="l">
              <a:buFont typeface="Arial" panose="020B0604020202020204" pitchFamily="34" charset="0"/>
            </a:pPr>
            <a:r>
              <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refs==0</a:t>
            </a:r>
            <a:endParaRPr lang="en-GB" altLang="zh-CN"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pic>
        <p:nvPicPr>
          <p:cNvPr id="31" name="Picture 30" descr="Sport_icons_3264px-12-512"/>
          <p:cNvPicPr>
            <a:picLocks noChangeAspect="1"/>
          </p:cNvPicPr>
          <p:nvPr/>
        </p:nvPicPr>
        <p:blipFill>
          <a:blip r:embed="rId2"/>
          <a:stretch>
            <a:fillRect/>
          </a:stretch>
        </p:blipFill>
        <p:spPr>
          <a:xfrm>
            <a:off x="318135" y="1968500"/>
            <a:ext cx="462915" cy="462915"/>
          </a:xfrm>
          <a:prstGeom prst="rect">
            <a:avLst/>
          </a:prstGeom>
        </p:spPr>
      </p:pic>
      <p:pic>
        <p:nvPicPr>
          <p:cNvPr id="32" name="Picture 31" descr="25856"/>
          <p:cNvPicPr>
            <a:picLocks noChangeAspect="1"/>
          </p:cNvPicPr>
          <p:nvPr/>
        </p:nvPicPr>
        <p:blipFill>
          <a:blip r:embed="rId3"/>
          <a:stretch>
            <a:fillRect/>
          </a:stretch>
        </p:blipFill>
        <p:spPr>
          <a:xfrm>
            <a:off x="240030" y="4866640"/>
            <a:ext cx="504190" cy="462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7"/>
          <p:cNvSpPr/>
          <p:nvPr/>
        </p:nvSpPr>
        <p:spPr>
          <a:xfrm>
            <a:off x="222250" y="201295"/>
            <a:ext cx="760413" cy="460375"/>
          </a:xfrm>
          <a:prstGeom prst="rect">
            <a:avLst/>
          </a:prstGeom>
          <a:noFill/>
          <a:ln w="9525">
            <a:noFill/>
          </a:ln>
        </p:spPr>
        <p:txBody>
          <a:bodyPr anchor="t">
            <a:spAutoFit/>
          </a:bodyPr>
          <a:lstStyle/>
          <a:p>
            <a:pPr>
              <a:buFont typeface="Arial" panose="020B0604020202020204" pitchFamily="34" charset="0"/>
            </a:pPr>
            <a:r>
              <a:rPr lang="en-US" altLang="zh-CN" sz="2400" b="1" dirty="0">
                <a:solidFill>
                  <a:schemeClr val="bg1"/>
                </a:solidFill>
                <a:latin typeface="Microsoft YaHei" panose="020B0503020204020204" pitchFamily="34" charset="-122"/>
                <a:ea typeface="Microsoft YaHei" panose="020B0503020204020204" pitchFamily="34" charset="-122"/>
              </a:rPr>
              <a:t>4.2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222250" y="2541905"/>
            <a:ext cx="4418965" cy="1363345"/>
          </a:xfrm>
          <a:prstGeom prst="rect">
            <a:avLst/>
          </a:prstGeom>
          <a:solidFill>
            <a:schemeClr val="bg2">
              <a:lumMod val="90000"/>
            </a:schemeClr>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Text Box 9"/>
          <p:cNvSpPr txBox="1"/>
          <p:nvPr/>
        </p:nvSpPr>
        <p:spPr>
          <a:xfrm>
            <a:off x="6911340" y="1511300"/>
            <a:ext cx="2462530" cy="398780"/>
          </a:xfrm>
          <a:prstGeom prst="rect">
            <a:avLst/>
          </a:prstGeom>
          <a:noFill/>
        </p:spPr>
        <p:txBody>
          <a:bodyPr wrap="square" rtlCol="0" anchor="t">
            <a:spAutoFit/>
          </a:bodyPr>
          <a:p>
            <a:r>
              <a:rPr lang="en-GB"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Blocking I/O</a:t>
            </a:r>
            <a:endParaRPr lang="en-GB"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30" name="矩形 47"/>
          <p:cNvSpPr/>
          <p:nvPr/>
        </p:nvSpPr>
        <p:spPr>
          <a:xfrm>
            <a:off x="1770380" y="4090670"/>
            <a:ext cx="1376045" cy="84836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 name="Text Box 13"/>
          <p:cNvSpPr txBox="1"/>
          <p:nvPr/>
        </p:nvSpPr>
        <p:spPr>
          <a:xfrm>
            <a:off x="8902065" y="2729230"/>
            <a:ext cx="1164590" cy="306705"/>
          </a:xfrm>
          <a:prstGeom prst="rect">
            <a:avLst/>
          </a:prstGeom>
          <a:noFill/>
        </p:spPr>
        <p:txBody>
          <a:bodyPr wrap="square" rtlCol="0" anchor="t">
            <a:spAutoFit/>
          </a:bodyPr>
          <a:p>
            <a:pPr algn="ctr"/>
            <a:r>
              <a:rPr lang="en-GB" sz="1400" b="1">
                <a:solidFill>
                  <a:schemeClr val="tx1"/>
                </a:solidFill>
                <a:effectLst/>
                <a:latin typeface="Fira Code Medium" panose="020B0809050000020004" charset="0"/>
                <a:cs typeface="Fira Code Medium" panose="020B0809050000020004" charset="0"/>
                <a:sym typeface="+mn-ea"/>
              </a:rPr>
              <a:t>etc...</a:t>
            </a:r>
            <a:endParaRPr lang="en-GB" sz="1400" b="1">
              <a:solidFill>
                <a:schemeClr val="tx1"/>
              </a:solidFill>
              <a:effectLst/>
              <a:latin typeface="Fira Code Medium" panose="020B0809050000020004" charset="0"/>
              <a:cs typeface="Fira Code Medium" panose="020B0809050000020004" charset="0"/>
              <a:sym typeface="+mn-ea"/>
            </a:endParaRPr>
          </a:p>
        </p:txBody>
      </p:sp>
      <p:sp>
        <p:nvSpPr>
          <p:cNvPr id="2" name="Text Box 1"/>
          <p:cNvSpPr txBox="1"/>
          <p:nvPr/>
        </p:nvSpPr>
        <p:spPr>
          <a:xfrm>
            <a:off x="222250" y="1511300"/>
            <a:ext cx="4419600" cy="398780"/>
          </a:xfrm>
          <a:prstGeom prst="rect">
            <a:avLst/>
          </a:prstGeom>
          <a:noFill/>
        </p:spPr>
        <p:txBody>
          <a:bodyPr wrap="square" rtlCol="0" anchor="t">
            <a:spAutoFit/>
          </a:bodyPr>
          <a:p>
            <a:pPr algn="ctr"/>
            <a:r>
              <a:rPr lang="en-GB"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Non-Blocking I/O</a:t>
            </a:r>
            <a:endParaRPr lang="en-GB"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4" name="矩形 47"/>
          <p:cNvSpPr/>
          <p:nvPr/>
        </p:nvSpPr>
        <p:spPr>
          <a:xfrm>
            <a:off x="3265805" y="4090670"/>
            <a:ext cx="1376045" cy="84836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矩形 47"/>
          <p:cNvSpPr/>
          <p:nvPr/>
        </p:nvSpPr>
        <p:spPr>
          <a:xfrm>
            <a:off x="6267450" y="2541905"/>
            <a:ext cx="1164590" cy="68072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 name="Text Box 7"/>
          <p:cNvSpPr txBox="1"/>
          <p:nvPr/>
        </p:nvSpPr>
        <p:spPr>
          <a:xfrm>
            <a:off x="3266440" y="5098415"/>
            <a:ext cx="1375410" cy="368300"/>
          </a:xfrm>
          <a:prstGeom prst="rect">
            <a:avLst/>
          </a:prstGeom>
          <a:noFill/>
        </p:spPr>
        <p:txBody>
          <a:bodyPr wrap="square" rtlCol="0" anchor="t">
            <a:spAutoFit/>
          </a:bodyPr>
          <a:p>
            <a:pPr algn="ctr"/>
            <a:r>
              <a:rPr lang="en-GB" sz="1800">
                <a:solidFill>
                  <a:schemeClr val="accent4">
                    <a:lumMod val="50000"/>
                  </a:schemeClr>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BSD</a:t>
            </a:r>
            <a:endParaRPr lang="en-GB" sz="1800">
              <a:solidFill>
                <a:schemeClr val="accent4">
                  <a:lumMod val="50000"/>
                </a:schemeClr>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1" name="Text Box 10"/>
          <p:cNvSpPr txBox="1"/>
          <p:nvPr/>
        </p:nvSpPr>
        <p:spPr>
          <a:xfrm>
            <a:off x="1771015" y="5098415"/>
            <a:ext cx="1375410" cy="368300"/>
          </a:xfrm>
          <a:prstGeom prst="rect">
            <a:avLst/>
          </a:prstGeom>
          <a:noFill/>
        </p:spPr>
        <p:txBody>
          <a:bodyPr wrap="square" rtlCol="0" anchor="t">
            <a:spAutoFit/>
          </a:bodyPr>
          <a:p>
            <a:pPr algn="ctr"/>
            <a:r>
              <a:rPr lang="en-GB" sz="1800">
                <a:solidFill>
                  <a:schemeClr val="accent4"/>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Linux</a:t>
            </a:r>
            <a:endParaRPr lang="en-GB" sz="1800">
              <a:solidFill>
                <a:schemeClr val="accent4"/>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5" name="Text Box 14"/>
          <p:cNvSpPr txBox="1"/>
          <p:nvPr/>
        </p:nvSpPr>
        <p:spPr>
          <a:xfrm>
            <a:off x="222250" y="5129530"/>
            <a:ext cx="1375410" cy="368300"/>
          </a:xfrm>
          <a:prstGeom prst="rect">
            <a:avLst/>
          </a:prstGeom>
          <a:noFill/>
        </p:spPr>
        <p:txBody>
          <a:bodyPr wrap="square" rtlCol="0" anchor="t">
            <a:spAutoFit/>
          </a:bodyPr>
          <a:p>
            <a:pPr algn="ctr"/>
            <a:r>
              <a:rPr lang="en-GB" sz="1800">
                <a:solidFill>
                  <a:srgbClr val="0070C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Windows</a:t>
            </a:r>
            <a:endParaRPr lang="en-GB" sz="1800">
              <a:solidFill>
                <a:srgbClr val="0070C0"/>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7" name="Text Box 16"/>
          <p:cNvSpPr txBox="1"/>
          <p:nvPr/>
        </p:nvSpPr>
        <p:spPr>
          <a:xfrm>
            <a:off x="3277235" y="4196080"/>
            <a:ext cx="1364615" cy="368300"/>
          </a:xfrm>
          <a:prstGeom prst="rect">
            <a:avLst/>
          </a:prstGeom>
          <a:noFill/>
        </p:spPr>
        <p:txBody>
          <a:bodyPr wrap="square" rtlCol="0" anchor="t">
            <a:spAutoFit/>
          </a:bodyPr>
          <a:p>
            <a:pPr algn="ctr"/>
            <a:r>
              <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kqueue</a:t>
            </a:r>
            <a:endPar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8" name="Text Box 17"/>
          <p:cNvSpPr txBox="1"/>
          <p:nvPr/>
        </p:nvSpPr>
        <p:spPr>
          <a:xfrm>
            <a:off x="1770380" y="4196080"/>
            <a:ext cx="1364615" cy="368300"/>
          </a:xfrm>
          <a:prstGeom prst="rect">
            <a:avLst/>
          </a:prstGeom>
          <a:noFill/>
        </p:spPr>
        <p:txBody>
          <a:bodyPr wrap="square" rtlCol="0" anchor="t">
            <a:spAutoFit/>
          </a:bodyPr>
          <a:p>
            <a:pPr algn="ctr"/>
            <a:r>
              <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epoll</a:t>
            </a:r>
            <a:endPar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9" name="Text Box 18"/>
          <p:cNvSpPr txBox="1"/>
          <p:nvPr/>
        </p:nvSpPr>
        <p:spPr>
          <a:xfrm>
            <a:off x="222250" y="2960370"/>
            <a:ext cx="3420745" cy="521970"/>
          </a:xfrm>
          <a:prstGeom prst="rect">
            <a:avLst/>
          </a:prstGeom>
          <a:noFill/>
        </p:spPr>
        <p:txBody>
          <a:bodyPr wrap="square" rtlCol="0" anchor="t">
            <a:spAutoFit/>
            <a:scene3d>
              <a:camera prst="orthographicFront"/>
              <a:lightRig rig="threePt" dir="t"/>
            </a:scene3d>
          </a:bodyPr>
          <a:p>
            <a:pPr algn="ctr"/>
            <a:r>
              <a:rPr lang="en-GB" sz="28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Network I/O</a:t>
            </a:r>
            <a:endParaRPr lang="en-GB" sz="28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
        <p:nvSpPr>
          <p:cNvPr id="22" name="Text Box 21"/>
          <p:cNvSpPr txBox="1"/>
          <p:nvPr/>
        </p:nvSpPr>
        <p:spPr>
          <a:xfrm>
            <a:off x="234315" y="4227195"/>
            <a:ext cx="1364615" cy="368300"/>
          </a:xfrm>
          <a:prstGeom prst="rect">
            <a:avLst/>
          </a:prstGeom>
          <a:noFill/>
        </p:spPr>
        <p:txBody>
          <a:bodyPr wrap="square" rtlCol="0" anchor="t">
            <a:spAutoFit/>
          </a:bodyPr>
          <a:p>
            <a:pPr algn="ctr"/>
            <a:r>
              <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IOCP</a:t>
            </a:r>
            <a:endParaRPr lang="en-GB" sz="18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23" name="矩形 47"/>
          <p:cNvSpPr>
            <a:spLocks noChangeArrowheads="1"/>
          </p:cNvSpPr>
          <p:nvPr/>
        </p:nvSpPr>
        <p:spPr bwMode="auto">
          <a:xfrm>
            <a:off x="4640898" y="318135"/>
            <a:ext cx="20256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4000" b="1" strike="noStrike"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rPr>
              <a:t>Libuv</a:t>
            </a:r>
            <a:endParaRPr kumimoji="0" lang="en-GB" altLang="zh-CN" sz="4000" b="1" i="0" u="none" strike="noStrike" kern="1200" cap="none" spc="0" normalizeH="0" baseline="0" noProof="0" dirty="0">
              <a:solidFill>
                <a:srgbClr val="00B050"/>
              </a:solidFill>
              <a:effectLst>
                <a:outerShdw blurRad="38100" dist="19050" dir="2700000" algn="tl" rotWithShape="0">
                  <a:schemeClr val="dk1">
                    <a:alpha val="40000"/>
                  </a:schemeClr>
                </a:outerShdw>
              </a:effectLst>
              <a:uLnTx/>
              <a:uFillTx/>
              <a:latin typeface="Fira Code Medium" panose="020B0809050000020004" charset="0"/>
              <a:ea typeface="Microsoft YaHei" panose="020B0503020204020204" pitchFamily="34" charset="-122"/>
              <a:cs typeface="Fira Code Medium" panose="020B0809050000020004" charset="0"/>
              <a:sym typeface="+mn-ea"/>
            </a:endParaRPr>
          </a:p>
        </p:txBody>
      </p:sp>
      <p:sp>
        <p:nvSpPr>
          <p:cNvPr id="28" name="矩形 47"/>
          <p:cNvSpPr/>
          <p:nvPr/>
        </p:nvSpPr>
        <p:spPr>
          <a:xfrm>
            <a:off x="222250" y="4090670"/>
            <a:ext cx="1376045" cy="84836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1" name="矩形 47"/>
          <p:cNvSpPr/>
          <p:nvPr/>
        </p:nvSpPr>
        <p:spPr>
          <a:xfrm>
            <a:off x="6267450" y="3622675"/>
            <a:ext cx="3799205" cy="848360"/>
          </a:xfrm>
          <a:prstGeom prst="rect">
            <a:avLst/>
          </a:prstGeom>
          <a:solidFill>
            <a:schemeClr val="accent1">
              <a:lumMod val="20000"/>
              <a:lumOff val="80000"/>
            </a:schemeClr>
          </a:solidFill>
          <a:ln w="25400" cap="flat" cmpd="sng" algn="ctr">
            <a:solidFill>
              <a:srgbClr val="969696"/>
            </a:solidFill>
            <a:prstDash val="solid"/>
          </a:ln>
          <a:effec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9" name="Text Box 38"/>
          <p:cNvSpPr txBox="1"/>
          <p:nvPr/>
        </p:nvSpPr>
        <p:spPr>
          <a:xfrm>
            <a:off x="7059295" y="3847465"/>
            <a:ext cx="2216150" cy="398780"/>
          </a:xfrm>
          <a:prstGeom prst="rect">
            <a:avLst/>
          </a:prstGeom>
          <a:noFill/>
        </p:spPr>
        <p:txBody>
          <a:bodyPr wrap="square" rtlCol="0" anchor="t">
            <a:spAutoFit/>
          </a:bodyPr>
          <a:p>
            <a:r>
              <a:rPr lang="en-GB" sz="2000" b="1">
                <a:solidFill>
                  <a:schemeClr val="tx1"/>
                </a:solidFill>
                <a:effectLst/>
                <a:latin typeface="Fira Code Medium" panose="020B0809050000020004" charset="0"/>
                <a:cs typeface="Fira Code Medium" panose="020B0809050000020004" charset="0"/>
                <a:sym typeface="+mn-ea"/>
              </a:rPr>
              <a:t>Thread Pool</a:t>
            </a:r>
            <a:endParaRPr lang="en-GB" sz="2000" b="1">
              <a:solidFill>
                <a:schemeClr val="tx1"/>
              </a:solidFill>
              <a:effectLst/>
              <a:latin typeface="Fira Code Medium" panose="020B0809050000020004" charset="0"/>
              <a:cs typeface="Fira Code Medium" panose="020B0809050000020004" charset="0"/>
              <a:sym typeface="+mn-ea"/>
            </a:endParaRPr>
          </a:p>
        </p:txBody>
      </p:sp>
      <p:sp>
        <p:nvSpPr>
          <p:cNvPr id="41" name="矩形 47"/>
          <p:cNvSpPr/>
          <p:nvPr/>
        </p:nvSpPr>
        <p:spPr>
          <a:xfrm>
            <a:off x="7560310" y="2541905"/>
            <a:ext cx="1164590" cy="68072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2" name="矩形 47"/>
          <p:cNvSpPr/>
          <p:nvPr/>
        </p:nvSpPr>
        <p:spPr>
          <a:xfrm>
            <a:off x="8902065" y="2533015"/>
            <a:ext cx="1164590" cy="680720"/>
          </a:xfrm>
          <a:prstGeom prst="rect">
            <a:avLst/>
          </a:prstGeom>
          <a:noFill/>
          <a:ln w="25400" cap="flat" cmpd="sng" algn="ctr">
            <a:solidFill>
              <a:srgbClr val="969696"/>
            </a:solidFill>
            <a:prstDash val="solid"/>
          </a:ln>
          <a:effectLst/>
          <a:extLst>
            <a:ext uri="{909E8E84-426E-40DD-AFC4-6F175D3DCCD1}">
              <a14:hiddenFill xmlns:a14="http://schemas.microsoft.com/office/drawing/2010/main">
                <a:solidFill>
                  <a:sysClr val="window" lastClr="FFFFFF"/>
                </a:solidFill>
              </a14:hiddenFill>
            </a:ext>
          </a:extLst>
        </p:spPr>
        <p:txBody>
          <a:bodyPr rtlCol="0" anchor="ct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Text Box 43"/>
          <p:cNvSpPr txBox="1"/>
          <p:nvPr/>
        </p:nvSpPr>
        <p:spPr>
          <a:xfrm>
            <a:off x="7560310" y="2719705"/>
            <a:ext cx="1164590" cy="306705"/>
          </a:xfrm>
          <a:prstGeom prst="rect">
            <a:avLst/>
          </a:prstGeom>
          <a:noFill/>
        </p:spPr>
        <p:txBody>
          <a:bodyPr wrap="square" rtlCol="0" anchor="t">
            <a:spAutoFit/>
          </a:bodyPr>
          <a:p>
            <a:pPr algn="ctr"/>
            <a:r>
              <a:rPr lang="en-GB" sz="1400" b="1">
                <a:solidFill>
                  <a:schemeClr val="tx1"/>
                </a:solidFill>
                <a:effectLst/>
                <a:latin typeface="Fira Code Medium" panose="020B0809050000020004" charset="0"/>
                <a:cs typeface="Fira Code Medium" panose="020B0809050000020004" charset="0"/>
                <a:sym typeface="+mn-ea"/>
              </a:rPr>
              <a:t>DNS</a:t>
            </a:r>
            <a:endParaRPr lang="en-GB" sz="1400" b="1">
              <a:solidFill>
                <a:schemeClr val="tx1"/>
              </a:solidFill>
              <a:effectLst/>
              <a:latin typeface="Fira Code Medium" panose="020B0809050000020004" charset="0"/>
              <a:cs typeface="Fira Code Medium" panose="020B0809050000020004" charset="0"/>
              <a:sym typeface="+mn-ea"/>
            </a:endParaRPr>
          </a:p>
        </p:txBody>
      </p:sp>
      <p:sp>
        <p:nvSpPr>
          <p:cNvPr id="45" name="Text Box 44"/>
          <p:cNvSpPr txBox="1"/>
          <p:nvPr/>
        </p:nvSpPr>
        <p:spPr>
          <a:xfrm>
            <a:off x="6267450" y="2720340"/>
            <a:ext cx="1164590" cy="306705"/>
          </a:xfrm>
          <a:prstGeom prst="rect">
            <a:avLst/>
          </a:prstGeom>
          <a:noFill/>
        </p:spPr>
        <p:txBody>
          <a:bodyPr wrap="square" rtlCol="0" anchor="t">
            <a:spAutoFit/>
          </a:bodyPr>
          <a:p>
            <a:pPr algn="ctr"/>
            <a:r>
              <a:rPr lang="en-GB" sz="1400" b="1">
                <a:solidFill>
                  <a:schemeClr val="tx1"/>
                </a:solidFill>
                <a:effectLst/>
                <a:latin typeface="Fira Code Medium" panose="020B0809050000020004" charset="0"/>
                <a:cs typeface="Fira Code Medium" panose="020B0809050000020004" charset="0"/>
                <a:sym typeface="+mn-ea"/>
              </a:rPr>
              <a:t>File I/O</a:t>
            </a:r>
            <a:endParaRPr lang="en-GB" sz="1400" b="1">
              <a:solidFill>
                <a:schemeClr val="tx1"/>
              </a:solidFill>
              <a:effectLst/>
              <a:latin typeface="Fira Code Medium" panose="020B0809050000020004" charset="0"/>
              <a:cs typeface="Fira Code Medium" panose="020B08090500000200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251"/>
          <p:cNvSpPr>
            <a:spLocks noEditPoints="1"/>
          </p:cNvSpPr>
          <p:nvPr/>
        </p:nvSpPr>
        <p:spPr bwMode="auto">
          <a:xfrm>
            <a:off x="8724900" y="3027045"/>
            <a:ext cx="531813" cy="496888"/>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矩形 47"/>
          <p:cNvSpPr/>
          <p:nvPr/>
        </p:nvSpPr>
        <p:spPr>
          <a:xfrm>
            <a:off x="739775" y="2804795"/>
            <a:ext cx="7472045" cy="2767965"/>
          </a:xfrm>
          <a:prstGeom prst="rect">
            <a:avLst/>
          </a:prstGeom>
          <a:solidFill>
            <a:schemeClr val="bg1"/>
          </a:solidFill>
          <a:ln w="25400" cap="flat" cmpd="sng" algn="ctr">
            <a:solidFill>
              <a:srgbClr val="969696"/>
            </a:solid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9" name="Text Box 38"/>
          <p:cNvSpPr txBox="1"/>
          <p:nvPr/>
        </p:nvSpPr>
        <p:spPr>
          <a:xfrm>
            <a:off x="735965" y="5635625"/>
            <a:ext cx="7032625" cy="275590"/>
          </a:xfrm>
          <a:prstGeom prst="rect">
            <a:avLst/>
          </a:prstGeom>
          <a:noFill/>
        </p:spPr>
        <p:txBody>
          <a:bodyPr wrap="square" rtlCol="0" anchor="t">
            <a:spAutoFit/>
          </a:bodyPr>
          <a:p>
            <a:r>
              <a:rPr lang="en-GB" sz="1200" b="1">
                <a:solidFill>
                  <a:schemeClr val="tx1"/>
                </a:solidFill>
                <a:effectLst/>
                <a:latin typeface="Fira Code Medium" panose="020B0809050000020004" charset="0"/>
                <a:cs typeface="Fira Code Medium" panose="020B0809050000020004" charset="0"/>
                <a:sym typeface="+mn-ea"/>
              </a:rPr>
              <a:t>UV_THREADPOOL_SIZE =</a:t>
            </a:r>
            <a:r>
              <a:rPr lang="en-GB" sz="1200" b="1">
                <a:solidFill>
                  <a:schemeClr val="accent1"/>
                </a:solidFill>
                <a:effectLst/>
                <a:latin typeface="Fira Code Medium" panose="020B0809050000020004" charset="0"/>
                <a:cs typeface="Fira Code Medium" panose="020B0809050000020004" charset="0"/>
                <a:sym typeface="+mn-ea"/>
              </a:rPr>
              <a:t> </a:t>
            </a:r>
            <a:r>
              <a:rPr lang="en-GB" sz="1200" b="1" u="sng">
                <a:solidFill>
                  <a:schemeClr val="accent1"/>
                </a:solidFill>
                <a:effectLst/>
                <a:latin typeface="Fira Code Medium" panose="020B0809050000020004" charset="0"/>
                <a:cs typeface="Fira Code Medium" panose="020B0809050000020004" charset="0"/>
                <a:sym typeface="+mn-ea"/>
              </a:rPr>
              <a:t>8</a:t>
            </a:r>
            <a:r>
              <a:rPr lang="en-GB" sz="1200" b="1">
                <a:solidFill>
                  <a:schemeClr val="tx1"/>
                </a:solidFill>
                <a:effectLst/>
                <a:latin typeface="Fira Code Medium" panose="020B0809050000020004" charset="0"/>
                <a:cs typeface="Fira Code Medium" panose="020B0809050000020004" charset="0"/>
                <a:sym typeface="+mn-ea"/>
              </a:rPr>
              <a:t>  SIZE &lt;= </a:t>
            </a:r>
            <a:r>
              <a:rPr lang="en-GB" sz="1200" b="1" u="sng">
                <a:solidFill>
                  <a:schemeClr val="accent1"/>
                </a:solidFill>
                <a:effectLst/>
                <a:latin typeface="Fira Code Medium" panose="020B0809050000020004" charset="0"/>
                <a:cs typeface="Fira Code Medium" panose="020B0809050000020004" charset="0"/>
                <a:sym typeface="+mn-ea"/>
              </a:rPr>
              <a:t>128</a:t>
            </a:r>
            <a:endParaRPr lang="en-GB" sz="1200" b="1" u="sng">
              <a:solidFill>
                <a:schemeClr val="accent1"/>
              </a:solidFill>
              <a:effectLst/>
              <a:latin typeface="Fira Code Medium" panose="020B0809050000020004" charset="0"/>
              <a:cs typeface="Fira Code Medium" panose="020B0809050000020004" charset="0"/>
              <a:sym typeface="+mn-ea"/>
            </a:endParaRPr>
          </a:p>
        </p:txBody>
      </p:sp>
      <p:sp>
        <p:nvSpPr>
          <p:cNvPr id="46" name="文本框 11"/>
          <p:cNvSpPr txBox="1"/>
          <p:nvPr/>
        </p:nvSpPr>
        <p:spPr>
          <a:xfrm>
            <a:off x="4267835" y="35560"/>
            <a:ext cx="3500755" cy="645160"/>
          </a:xfrm>
          <a:prstGeom prst="rect">
            <a:avLst/>
          </a:prstGeom>
          <a:noFill/>
          <a:ln w="9525">
            <a:noFill/>
          </a:ln>
        </p:spPr>
        <p:txBody>
          <a:bodyPr wrap="square" anchor="t">
            <a:spAutoFit/>
          </a:bodyPr>
          <a:p>
            <a:pPr algn="ctr">
              <a:buFont typeface="Arial" panose="020B0604020202020204" pitchFamily="34" charset="0"/>
            </a:pPr>
            <a:r>
              <a:rPr lang="en-GB" altLang="zh-CN" sz="3600" b="1" dirty="0">
                <a:solidFill>
                  <a:schemeClr val="accent6"/>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rPr>
              <a:t>Threads </a:t>
            </a:r>
            <a:endParaRPr lang="en-GB" altLang="zh-CN" sz="3600" b="1" u="sng" dirty="0">
              <a:solidFill>
                <a:schemeClr val="accent6"/>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sym typeface="+mn-ea"/>
            </a:endParaRPr>
          </a:p>
        </p:txBody>
      </p:sp>
      <p:pic>
        <p:nvPicPr>
          <p:cNvPr id="3" name="Content Placeholder 2" descr="Libuv.svg"/>
          <p:cNvPicPr>
            <a:picLocks noChangeAspect="1"/>
          </p:cNvPicPr>
          <p:nvPr>
            <p:ph idx="1"/>
          </p:nvPr>
        </p:nvPicPr>
        <p:blipFill>
          <a:blip r:embed="rId1"/>
          <a:stretch>
            <a:fillRect/>
          </a:stretch>
        </p:blipFill>
        <p:spPr>
          <a:xfrm>
            <a:off x="8492490" y="4624070"/>
            <a:ext cx="997585" cy="1011555"/>
          </a:xfrm>
          <a:prstGeom prst="rect">
            <a:avLst/>
          </a:prstGeom>
        </p:spPr>
      </p:pic>
      <p:sp>
        <p:nvSpPr>
          <p:cNvPr id="9" name="Text Box 8"/>
          <p:cNvSpPr txBox="1"/>
          <p:nvPr/>
        </p:nvSpPr>
        <p:spPr>
          <a:xfrm>
            <a:off x="735965" y="2406015"/>
            <a:ext cx="2462530" cy="398780"/>
          </a:xfrm>
          <a:prstGeom prst="rect">
            <a:avLst/>
          </a:prstGeom>
          <a:noFill/>
        </p:spPr>
        <p:txBody>
          <a:bodyPr wrap="square" rtlCol="0" anchor="t">
            <a:spAutoFit/>
          </a:bodyPr>
          <a:p>
            <a:r>
              <a:rPr lang="en-GB" sz="2000" b="1" i="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Blocking I/O</a:t>
            </a:r>
            <a:endParaRPr lang="en-GB" sz="2000" b="1" i="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2" name="Text Box 11"/>
          <p:cNvSpPr txBox="1"/>
          <p:nvPr/>
        </p:nvSpPr>
        <p:spPr>
          <a:xfrm>
            <a:off x="5749290" y="2406015"/>
            <a:ext cx="2462530" cy="398780"/>
          </a:xfrm>
          <a:prstGeom prst="rect">
            <a:avLst/>
          </a:prstGeom>
          <a:noFill/>
        </p:spPr>
        <p:txBody>
          <a:bodyPr wrap="square" rtlCol="0" anchor="t">
            <a:spAutoFit/>
          </a:bodyPr>
          <a:p>
            <a:r>
              <a:rPr lang="en-GB" sz="2000" b="1" i="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CPU intensive</a:t>
            </a:r>
            <a:endParaRPr lang="en-GB" sz="2000" b="1" i="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3" name="Text Box 12"/>
          <p:cNvSpPr txBox="1"/>
          <p:nvPr/>
        </p:nvSpPr>
        <p:spPr>
          <a:xfrm>
            <a:off x="9490075" y="5297170"/>
            <a:ext cx="1433830" cy="275590"/>
          </a:xfrm>
          <a:prstGeom prst="rect">
            <a:avLst/>
          </a:prstGeom>
          <a:noFill/>
        </p:spPr>
        <p:txBody>
          <a:bodyPr wrap="square" rtlCol="0" anchor="t">
            <a:spAutoFit/>
          </a:bodyPr>
          <a:p>
            <a:r>
              <a:rPr lang="en-GB"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Thread Pool</a:t>
            </a:r>
            <a:endParaRPr lang="en-GB" sz="12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grpSp>
        <p:nvGrpSpPr>
          <p:cNvPr id="94" name="Group 93"/>
          <p:cNvGrpSpPr/>
          <p:nvPr/>
        </p:nvGrpSpPr>
        <p:grpSpPr>
          <a:xfrm>
            <a:off x="871162" y="2931444"/>
            <a:ext cx="467524" cy="467524"/>
            <a:chOff x="1763648" y="5582895"/>
            <a:chExt cx="474106" cy="474106"/>
          </a:xfrm>
          <a:effectLst>
            <a:outerShdw blurRad="63500" sx="102000" sy="102000" algn="ctr" rotWithShape="0">
              <a:prstClr val="black">
                <a:alpha val="40000"/>
              </a:prstClr>
            </a:outerShdw>
          </a:effectLst>
        </p:grpSpPr>
        <p:sp>
          <p:nvSpPr>
            <p:cNvPr id="95" name="Oval 94"/>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5400" dirty="0">
                <a:latin typeface="Raleway" panose="020B0503030101060003" charset="0"/>
                <a:cs typeface="Raleway" panose="020B0503030101060003" charset="0"/>
              </a:endParaRPr>
            </a:p>
          </p:txBody>
        </p:sp>
        <p:sp>
          <p:nvSpPr>
            <p:cNvPr id="96" name="Oval 95"/>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5400">
                <a:latin typeface="Raleway" panose="020B0503030101060003" charset="0"/>
                <a:cs typeface="Raleway" panose="020B0503030101060003" charset="0"/>
              </a:endParaRPr>
            </a:p>
          </p:txBody>
        </p:sp>
      </p:grpSp>
      <p:grpSp>
        <p:nvGrpSpPr>
          <p:cNvPr id="16" name="Group 15"/>
          <p:cNvGrpSpPr/>
          <p:nvPr/>
        </p:nvGrpSpPr>
        <p:grpSpPr>
          <a:xfrm>
            <a:off x="1431867" y="2930809"/>
            <a:ext cx="467524" cy="467524"/>
            <a:chOff x="1763648" y="5582895"/>
            <a:chExt cx="474106" cy="474106"/>
          </a:xfrm>
          <a:effectLst>
            <a:outerShdw blurRad="63500" sx="102000" sy="102000" algn="ctr" rotWithShape="0">
              <a:prstClr val="black">
                <a:alpha val="40000"/>
              </a:prstClr>
            </a:outerShdw>
          </a:effectLst>
        </p:grpSpPr>
        <p:sp>
          <p:nvSpPr>
            <p:cNvPr id="20" name="Oval 19"/>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21" name="Oval 20"/>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sp>
        <p:nvSpPr>
          <p:cNvPr id="25" name="Oval 24"/>
          <p:cNvSpPr/>
          <p:nvPr/>
        </p:nvSpPr>
        <p:spPr>
          <a:xfrm>
            <a:off x="1991995" y="2930525"/>
            <a:ext cx="467360" cy="46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26" name="Oval 25"/>
          <p:cNvSpPr/>
          <p:nvPr/>
        </p:nvSpPr>
        <p:spPr>
          <a:xfrm>
            <a:off x="2070100" y="3019425"/>
            <a:ext cx="287655" cy="287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nvGrpSpPr>
          <p:cNvPr id="27" name="Group 26"/>
          <p:cNvGrpSpPr/>
          <p:nvPr/>
        </p:nvGrpSpPr>
        <p:grpSpPr>
          <a:xfrm>
            <a:off x="2595187" y="2939699"/>
            <a:ext cx="467524" cy="467524"/>
            <a:chOff x="1763648" y="5582895"/>
            <a:chExt cx="474106" cy="474106"/>
          </a:xfrm>
          <a:effectLst>
            <a:outerShdw blurRad="63500" sx="102000" sy="102000" algn="ctr" rotWithShape="0">
              <a:prstClr val="black">
                <a:alpha val="40000"/>
              </a:prstClr>
            </a:outerShdw>
          </a:effectLst>
        </p:grpSpPr>
        <p:sp>
          <p:nvSpPr>
            <p:cNvPr id="29" name="Oval 28"/>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32" name="Oval 31"/>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grpSp>
        <p:nvGrpSpPr>
          <p:cNvPr id="33" name="Group 32"/>
          <p:cNvGrpSpPr/>
          <p:nvPr/>
        </p:nvGrpSpPr>
        <p:grpSpPr>
          <a:xfrm>
            <a:off x="3198437" y="2930174"/>
            <a:ext cx="467524" cy="467524"/>
            <a:chOff x="1763648" y="5582895"/>
            <a:chExt cx="474106" cy="474106"/>
          </a:xfrm>
          <a:effectLst>
            <a:outerShdw blurRad="63500" sx="102000" sy="102000" algn="ctr" rotWithShape="0">
              <a:prstClr val="black">
                <a:alpha val="40000"/>
              </a:prstClr>
            </a:outerShdw>
          </a:effectLst>
        </p:grpSpPr>
        <p:sp>
          <p:nvSpPr>
            <p:cNvPr id="34" name="Oval 33"/>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35" name="Oval 34"/>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grpSp>
        <p:nvGrpSpPr>
          <p:cNvPr id="36" name="Group 35"/>
          <p:cNvGrpSpPr/>
          <p:nvPr/>
        </p:nvGrpSpPr>
        <p:grpSpPr>
          <a:xfrm>
            <a:off x="3758507" y="2939699"/>
            <a:ext cx="467524" cy="467524"/>
            <a:chOff x="1763648" y="5582895"/>
            <a:chExt cx="474106" cy="474106"/>
          </a:xfrm>
          <a:effectLst>
            <a:outerShdw blurRad="63500" sx="102000" sy="102000" algn="ctr" rotWithShape="0">
              <a:prstClr val="black">
                <a:alpha val="40000"/>
              </a:prstClr>
            </a:outerShdw>
          </a:effectLst>
        </p:grpSpPr>
        <p:sp>
          <p:nvSpPr>
            <p:cNvPr id="37" name="Oval 36"/>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38" name="Oval 37"/>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grpSp>
        <p:nvGrpSpPr>
          <p:cNvPr id="40" name="Group 39"/>
          <p:cNvGrpSpPr/>
          <p:nvPr/>
        </p:nvGrpSpPr>
        <p:grpSpPr>
          <a:xfrm>
            <a:off x="4370647" y="2940334"/>
            <a:ext cx="467524" cy="467524"/>
            <a:chOff x="1763648" y="5582895"/>
            <a:chExt cx="474106" cy="474106"/>
          </a:xfrm>
          <a:effectLst>
            <a:outerShdw blurRad="63500" sx="102000" sy="102000" algn="ctr" rotWithShape="0">
              <a:prstClr val="black">
                <a:alpha val="40000"/>
              </a:prstClr>
            </a:outerShdw>
          </a:effectLst>
        </p:grpSpPr>
        <p:sp>
          <p:nvSpPr>
            <p:cNvPr id="43" name="Oval 42"/>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48" name="Oval 47"/>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grpSp>
        <p:nvGrpSpPr>
          <p:cNvPr id="49" name="Group 48"/>
          <p:cNvGrpSpPr/>
          <p:nvPr/>
        </p:nvGrpSpPr>
        <p:grpSpPr>
          <a:xfrm>
            <a:off x="4982787" y="2939699"/>
            <a:ext cx="467524" cy="467524"/>
            <a:chOff x="1763648" y="5582895"/>
            <a:chExt cx="474106" cy="474106"/>
          </a:xfrm>
          <a:effectLst>
            <a:outerShdw blurRad="63500" sx="102000" sy="102000" algn="ctr" rotWithShape="0">
              <a:prstClr val="black">
                <a:alpha val="40000"/>
              </a:prstClr>
            </a:outerShdw>
          </a:effectLst>
        </p:grpSpPr>
        <p:sp>
          <p:nvSpPr>
            <p:cNvPr id="50" name="Oval 49"/>
            <p:cNvSpPr/>
            <p:nvPr/>
          </p:nvSpPr>
          <p:spPr>
            <a:xfrm>
              <a:off x="1763648" y="5582895"/>
              <a:ext cx="474106" cy="4741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Raleway" panose="020B0503030101060003" charset="0"/>
                <a:cs typeface="Raleway" panose="020B0503030101060003" charset="0"/>
              </a:endParaRPr>
            </a:p>
          </p:txBody>
        </p:sp>
        <p:sp>
          <p:nvSpPr>
            <p:cNvPr id="51" name="Oval 50"/>
            <p:cNvSpPr/>
            <p:nvPr/>
          </p:nvSpPr>
          <p:spPr>
            <a:xfrm>
              <a:off x="1854737" y="5673984"/>
              <a:ext cx="291927" cy="2919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Raleway" panose="020B0503030101060003" charset="0"/>
                <a:cs typeface="Raleway" panose="020B0503030101060003" charset="0"/>
              </a:endParaRPr>
            </a:p>
          </p:txBody>
        </p:sp>
      </p:grpSp>
      <p:sp>
        <p:nvSpPr>
          <p:cNvPr id="52" name="Text Box 51"/>
          <p:cNvSpPr txBox="1"/>
          <p:nvPr/>
        </p:nvSpPr>
        <p:spPr>
          <a:xfrm>
            <a:off x="10452735" y="6119495"/>
            <a:ext cx="1397000" cy="306705"/>
          </a:xfrm>
          <a:prstGeom prst="rect">
            <a:avLst/>
          </a:prstGeom>
          <a:noFill/>
        </p:spPr>
        <p:txBody>
          <a:bodyPr wrap="square" rtlCol="0" anchor="t">
            <a:spAutoFit/>
          </a:bodyPr>
          <a:p>
            <a:r>
              <a:rPr lang="en-US" sz="1400" i="1">
                <a:solidFill>
                  <a:srgbClr val="7030A0"/>
                </a:solidFill>
                <a:latin typeface="Fira Code Medium" panose="020B0809050000020004" charset="0"/>
                <a:cs typeface="Fira Code Medium" panose="020B0809050000020004" charset="0"/>
              </a:rPr>
              <a:t>Web Workers</a:t>
            </a:r>
            <a:endParaRPr lang="en-US" sz="1400" i="1">
              <a:solidFill>
                <a:srgbClr val="7030A0"/>
              </a:solidFill>
              <a:latin typeface="Fira Code Medium" panose="020B0809050000020004" charset="0"/>
              <a:cs typeface="Fira Code Medium" panose="020B0809050000020004" charset="0"/>
            </a:endParaRPr>
          </a:p>
        </p:txBody>
      </p:sp>
      <p:pic>
        <p:nvPicPr>
          <p:cNvPr id="53" name="Picture 52" descr="Screenshot_1"/>
          <p:cNvPicPr>
            <a:picLocks noChangeAspect="1"/>
          </p:cNvPicPr>
          <p:nvPr/>
        </p:nvPicPr>
        <p:blipFill>
          <a:blip r:embed="rId2"/>
          <a:stretch>
            <a:fillRect/>
          </a:stretch>
        </p:blipFill>
        <p:spPr>
          <a:xfrm>
            <a:off x="735965" y="754380"/>
            <a:ext cx="5616575" cy="138938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10160</Words>
  <Application>WPS Presentation</Application>
  <PresentationFormat>Widescreen</PresentationFormat>
  <Paragraphs>442</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SimSun</vt:lpstr>
      <vt:lpstr>Wingdings</vt:lpstr>
      <vt:lpstr>Calibri</vt:lpstr>
      <vt:lpstr>黑体</vt:lpstr>
      <vt:lpstr>Fira Code Medium</vt:lpstr>
      <vt:lpstr>Microsoft YaHei</vt:lpstr>
      <vt:lpstr>Impact</vt:lpstr>
      <vt:lpstr>Raleway</vt:lpstr>
      <vt:lpstr>Calibri Light</vt:lpstr>
      <vt:lpstr>Arial Unicode MS</vt:lpstr>
      <vt:lpstr>Fira Code</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electus</cp:lastModifiedBy>
  <cp:revision>149</cp:revision>
  <dcterms:created xsi:type="dcterms:W3CDTF">2015-09-23T05:25:00Z</dcterms:created>
  <dcterms:modified xsi:type="dcterms:W3CDTF">2020-01-03T20:59:42Z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