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0" r:id="rId3"/>
    <p:sldId id="269" r:id="rId4"/>
    <p:sldId id="257" r:id="rId5"/>
    <p:sldId id="258" r:id="rId6"/>
    <p:sldId id="260" r:id="rId7"/>
    <p:sldId id="263" r:id="rId8"/>
    <p:sldId id="266" r:id="rId9"/>
    <p:sldId id="264" r:id="rId10"/>
    <p:sldId id="282" r:id="rId11"/>
    <p:sldId id="267" r:id="rId12"/>
    <p:sldId id="268" r:id="rId13"/>
    <p:sldId id="262" r:id="rId14"/>
    <p:sldId id="26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47" autoAdjust="0"/>
    <p:restoredTop sz="94591" autoAdjust="0"/>
  </p:normalViewPr>
  <p:slideViewPr>
    <p:cSldViewPr>
      <p:cViewPr>
        <p:scale>
          <a:sx n="70" d="100"/>
          <a:sy n="70" d="100"/>
        </p:scale>
        <p:origin x="-196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0F4FC-889C-429D-B6B9-8DED70A0E5B0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B57B9-583D-415D-8132-18F55030068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3381EB-80F7-46F7-BCFB-D14D942EE8E0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AB7F-3A30-4F24-84B2-9EB39F10C66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AF-20EA-490F-9D36-C9C9466E1A2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ԵՐԵՎԱՆԻ ՊԵՏԱԿԱՆ ՀԱՄԱԼՍԱՐԱՆ</a:t>
            </a:r>
            <a:endParaRPr lang="ru-RU" dirty="0"/>
          </a:p>
          <a:p>
            <a:pPr algn="ctr">
              <a:buNone/>
            </a:pPr>
            <a:r>
              <a:rPr lang="en-US" b="1" dirty="0"/>
              <a:t>ՌԱԴԻՈՖԻԶԻԿԱՅԻ ՖԱԿՈՒԼՏԵՏ</a:t>
            </a:r>
            <a:endParaRPr lang="ru-RU" dirty="0"/>
          </a:p>
          <a:p>
            <a:pPr algn="ctr">
              <a:buNone/>
            </a:pPr>
            <a:r>
              <a:rPr lang="en-US" sz="2000" dirty="0"/>
              <a:t>Կիսահաղորդիչների Ֆիզիկայի և միկրոէլեկտրոնիկայի </a:t>
            </a:r>
            <a:r>
              <a:rPr lang="en-US" sz="2000" dirty="0" smtClean="0"/>
              <a:t>ամբիոն</a:t>
            </a:r>
            <a:endParaRPr lang="en-US" sz="2000" dirty="0" smtClean="0"/>
          </a:p>
          <a:p>
            <a:pPr algn="ctr">
              <a:buNone/>
            </a:pPr>
            <a:endParaRPr lang="ru-RU" dirty="0"/>
          </a:p>
          <a:p>
            <a:pPr algn="ctr">
              <a:buNone/>
            </a:pPr>
            <a:r>
              <a:rPr lang="en-US" b="1" i="1" dirty="0"/>
              <a:t> </a:t>
            </a:r>
            <a:r>
              <a:rPr lang="en-US" sz="2400" b="1" dirty="0" smtClean="0"/>
              <a:t>ՄԱԳԻՍՏՐՈՍԱԿԱՆ ԹԵԶ </a:t>
            </a:r>
            <a:endParaRPr lang="ru-RU" sz="2400" dirty="0" smtClean="0"/>
          </a:p>
          <a:p>
            <a:pPr algn="ctr">
              <a:buNone/>
            </a:pPr>
            <a:r>
              <a:rPr lang="en-US" b="1" i="1" dirty="0"/>
              <a:t> </a:t>
            </a:r>
            <a:endParaRPr lang="ru-RU" b="1" dirty="0"/>
          </a:p>
          <a:p>
            <a:pPr algn="ctr">
              <a:buNone/>
            </a:pPr>
            <a:r>
              <a:rPr lang="en-US" sz="20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մոնոբյուրեղի հիման վրա պատրաստված ֆոտոընդունիիչների օպտիկական հատկությունների ուսումնասիրությունը</a:t>
            </a:r>
            <a:endParaRPr 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u="sng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Կատարող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՝     </a:t>
            </a:r>
            <a:r>
              <a:rPr lang="en-US" i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Անդրանիկ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Բարսեղյան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u="sng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Ղեկավար</a:t>
            </a:r>
            <a:r>
              <a:rPr lang="en-US" u="sng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՝</a:t>
            </a:r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en-US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Կարեն Ղամբարյան</a:t>
            </a:r>
            <a:endParaRPr lang="en-US" altLang="en-US" i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793354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Դիմադրության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հարաբերական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փոփոխության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կախվածությունը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ճառագայթման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հզորության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խտությունից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501130" y="2000250"/>
            <a:ext cx="2276475" cy="3929380"/>
          </a:xfrm>
        </p:spPr>
        <p:txBody>
          <a:bodyPr>
            <a:normAutofit lnSpcReduction="10000"/>
          </a:bodyPr>
          <a:lstStyle/>
          <a:p>
            <a:pPr marL="342900" lvl="1" indent="-342900" algn="ctr"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Սենյակային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ջերմաստիճանում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ru-RU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λ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=3.39 </a:t>
            </a: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մկմ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ալիքի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երկարությամբ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լազերային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ճառագայթման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դեպքում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դիտվել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է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ֆոտոընդունիչի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մակերևութային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դիմադրության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17 % 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առավելագույն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փոքրացում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ru-RU" sz="1800" dirty="0"/>
          </a:p>
        </p:txBody>
      </p:sp>
      <p:pic>
        <p:nvPicPr>
          <p:cNvPr id="1026" name="Picture 2" descr="C:\Users\Mariam\Desktop\32.png"/>
          <p:cNvPicPr>
            <a:picLocks noChangeAspect="1" noChangeArrowheads="1"/>
          </p:cNvPicPr>
          <p:nvPr/>
        </p:nvPicPr>
        <p:blipFill>
          <a:blip r:embed="rId1" cstate="print">
            <a:lum bright="6000"/>
          </a:blip>
          <a:srcRect/>
          <a:stretch>
            <a:fillRect/>
          </a:stretch>
        </p:blipFill>
        <p:spPr bwMode="auto">
          <a:xfrm>
            <a:off x="142844" y="1928802"/>
            <a:ext cx="6786610" cy="4382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944216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Դիմադրության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հարաբերական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փոփոխության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կախվածությունը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ճառագայթման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հզորության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խտությունից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643570" y="1857364"/>
            <a:ext cx="3286116" cy="3929090"/>
          </a:xfrm>
        </p:spPr>
        <p:txBody>
          <a:bodyPr>
            <a:normAutofit/>
          </a:bodyPr>
          <a:lstStyle/>
          <a:p>
            <a:pPr marL="342900" lvl="1" indent="-342900" algn="ctr">
              <a:buNone/>
            </a:pP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Սենյակային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ջերմաստիճանում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λ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=1.15 </a:t>
            </a:r>
            <a:r>
              <a:rPr lang="en-US" sz="1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մկմ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ալիքի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երկարությամբ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լազերային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ճառագայթման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դեպքում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դիտվել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է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ֆոտոընդունիչների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մակերևութային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դիմադրության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14 %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առավելագույն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փոքրացում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1100" dirty="0"/>
          </a:p>
        </p:txBody>
      </p:sp>
      <p:pic>
        <p:nvPicPr>
          <p:cNvPr id="2050" name="Picture 2" descr="C:\Users\Mariam\Desktop\31.png"/>
          <p:cNvPicPr>
            <a:picLocks noChangeAspect="1" noChangeArrowheads="1"/>
          </p:cNvPicPr>
          <p:nvPr/>
        </p:nvPicPr>
        <p:blipFill>
          <a:blip r:embed="rId1" cstate="print">
            <a:lum bright="6000"/>
          </a:blip>
          <a:srcRect/>
          <a:stretch>
            <a:fillRect/>
          </a:stretch>
        </p:blipFill>
        <p:spPr bwMode="auto">
          <a:xfrm>
            <a:off x="214282" y="1928802"/>
            <a:ext cx="5715040" cy="43827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42852"/>
            <a:ext cx="6910784" cy="91444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Եզրակացություն</a:t>
            </a:r>
            <a:endParaRPr lang="en-US" sz="36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1124744"/>
            <a:ext cx="8062912" cy="5733256"/>
          </a:xfrm>
        </p:spPr>
        <p:txBody>
          <a:bodyPr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ՈՒսումնասիրվել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է ՀԷ միջոցով արդյունաբերական InAs  տակդիրի վրա In-As-Sb-P քառաբաղադրիչ հեղուկ ֆազից, Ստրանսկի-Կրաստանով մեթոդով աճեցվ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ած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ՔԿ-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երեր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Պատրաստվել են միջին ենթակարմիր (2-5մկմ)  տիրույթի ՔԿ-երով ֆոտոընդունիչներ: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Նկատվել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է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Ֆոտոարձագանքի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սպեկտրի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լայնացում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պայմանավորված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ՔԿ-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երով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(3.7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մկմ-ից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միչև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մկմ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): 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Այսպիսով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ՔԿ-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երի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առկայությ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ու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նը դիտարկվող համակարգում ապահովեց ֆոտոարձագանքի մեծացմանը: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Սենյակային ջերմաստիճանում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=1.15 մկմ ալիքի երկարությամբ լազերային ճառագայթման դեպքում դիտվել է ֆոտոընդունիչների մակերևութային դիմադրության 14 %  առավելագույն փոքրացում, իսկ </a:t>
            </a:r>
            <a:r>
              <a:rPr lang="ru-RU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λ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=3.39 մկմ-ի դեպքում` միչև 17 %: 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Մոնոբյուրեղային InAs տակդիրի հիման վրա պատրաստած ՖԸ-1-ի համար դիտվել է միայն մեկ մաքսիմում, որը դիտվել է 3.48 մկմ ալիքի երկարության դեպքում: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ՖԸ-2-ի համար դիտվել է  λ=3.48 մկմ, λ=3.68 մկմ, λ=3.89 մկմ մաքսիմումն</a:t>
            </a:r>
            <a:r>
              <a:rPr 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ե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ր: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0.14 Վտ/սմ</a:t>
            </a:r>
            <a:r>
              <a:rPr lang="en-US" sz="1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հզորության խտության դեպքում 1.15 մկմ ալիքի համար դիտվել է մոտ 10 % մակերևույթային դիմադրության փոփոխություն, իսկ 3.39 մկմ-ի համար` 16 %, այսինքն 1.6 անգամ ավելի շատ: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Տվյալ արդյունքները կարևոր են հատկապես սենյակային ջերմաստիճանում աշխատող ինֆրակարմիր տիրույթի ֆոտոընդունիչների համար:</a:t>
            </a: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ru-RU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0950" y="2286000"/>
            <a:ext cx="6866255" cy="142875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     </a:t>
            </a:r>
            <a:r>
              <a:rPr lang="en-US" sz="600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Շնորհակալություն</a:t>
            </a:r>
            <a:endParaRPr lang="en-US" sz="6000" dirty="0" err="1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ԲՈՎԱՆԴԱԿՈՒԹՅՈՒՆ</a:t>
            </a:r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3829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Ներածություն</a:t>
            </a:r>
            <a:endParaRPr lang="ru-RU" sz="2000" b="1" dirty="0"/>
          </a:p>
          <a:p>
            <a:pPr>
              <a:buNone/>
            </a:pPr>
            <a:r>
              <a:rPr lang="en-US" sz="2000" b="1" dirty="0"/>
              <a:t>Գլուխ 1. Գրականության </a:t>
            </a:r>
            <a:r>
              <a:rPr lang="en-US" sz="2000" b="1" dirty="0" smtClean="0"/>
              <a:t>տեսություն</a:t>
            </a:r>
            <a:endParaRPr lang="ru-RU" sz="2000" b="1" dirty="0"/>
          </a:p>
          <a:p>
            <a:pPr>
              <a:buNone/>
            </a:pPr>
            <a:r>
              <a:rPr lang="en-US" sz="2000" b="1" dirty="0"/>
              <a:t>Գլուխ 2. Քվանտային կետերով ֆոտոընդունիչի </a:t>
            </a:r>
            <a:r>
              <a:rPr lang="en-US" sz="2000" b="1" dirty="0" smtClean="0"/>
              <a:t>պատրաստում</a:t>
            </a:r>
            <a:endParaRPr lang="ru-RU" sz="2000" b="1" dirty="0"/>
          </a:p>
          <a:p>
            <a:pPr>
              <a:buNone/>
            </a:pPr>
            <a:r>
              <a:rPr lang="en-US" sz="2000" b="1" dirty="0"/>
              <a:t>Գլուխ 3</a:t>
            </a:r>
            <a:r>
              <a:rPr lang="en-US" sz="2000" b="1" dirty="0" smtClean="0"/>
              <a:t>.Օպտիկական հատկությունների ուսումնասիրությունը</a:t>
            </a:r>
            <a:endParaRPr lang="ru-RU" sz="2000" dirty="0"/>
          </a:p>
          <a:p>
            <a:pPr>
              <a:buNone/>
            </a:pPr>
            <a:r>
              <a:rPr lang="en-US" sz="1800" dirty="0"/>
              <a:t>3.1 Ֆոտոարձագանքի սպեկտրի </a:t>
            </a:r>
            <a:r>
              <a:rPr lang="en-US" sz="1800" dirty="0" smtClean="0"/>
              <a:t>ուսումնասիրությունը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3.2 Մակերևույթային դիմադրության ուսումնասիրությունը մոնոքրոմատիկ  ճառագայթման </a:t>
            </a:r>
            <a:r>
              <a:rPr lang="en-US" sz="1800" dirty="0" smtClean="0"/>
              <a:t>դեպքում</a:t>
            </a:r>
            <a:endParaRPr lang="ru-RU" sz="1800" dirty="0"/>
          </a:p>
          <a:p>
            <a:pPr>
              <a:buNone/>
            </a:pPr>
            <a:r>
              <a:rPr lang="en-US" sz="2000" b="1" dirty="0" smtClean="0"/>
              <a:t>Եզրակացություն</a:t>
            </a:r>
            <a:endParaRPr lang="ru-RU" sz="2000" dirty="0"/>
          </a:p>
          <a:p>
            <a:pPr>
              <a:buNone/>
            </a:pPr>
            <a:r>
              <a:rPr lang="en-US" sz="2000" b="1" dirty="0" smtClean="0"/>
              <a:t>Գրականությու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842538"/>
          </a:xfrm>
        </p:spPr>
        <p:txBody>
          <a:bodyPr>
            <a:normAutofit/>
          </a:bodyPr>
          <a:lstStyle/>
          <a:p>
            <a:pPr algn="ctr"/>
            <a:r>
              <a:rPr lang="en-US" sz="2400" b="0" i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Աշխատանքի</a:t>
            </a:r>
            <a:r>
              <a:rPr lang="en-US" sz="2400" b="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i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նպատակը</a:t>
            </a:r>
            <a:r>
              <a:rPr lang="en-US" sz="2400" b="0" i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b="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endParaRPr lang="ru-RU" sz="2400" b="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46085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Ներկայացվող թեզի նպատակն է եղել ուսումնասիրել հեղուկային էպիտաքսիայի եղանակով աճեցված InAs քառաբաղադրիչ քվանտային կետերի օպտիկական հատկությունների ուսումնասիրումը: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Քվանտային կետերը (ՔԿ) հետազոտվել են ատոմաուժային (ԱՈւՄ) (Asylum Research MFP-3D-AFM) մանրադիտակի միջոցով՝ ուսումնասիրվելով նրանց մորֆոլոգիան, մասնավորապես՝ նրանց ըստ իրենց չափերի բաշխումը: Ուսումնասիրվել են պատրաստված ֆոտոընդունիչների ֆոտոարձագանքի սպեկտրները: He-Ne լազերի ճառագայթմամբ հետազոտվել են քվանտային կետերով պատրաստված  ֆոտոընդունիչների մակերևութային դիմադրության փոփոխությունը: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Էպիտաքսիալ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աճի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երեք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հիմնական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տարբերակների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սխեմա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pic"/>
          <p:cNvPicPr>
            <a:picLocks noChangeAspect="1" noChangeArrowheads="1"/>
          </p:cNvPicPr>
          <p:nvPr/>
        </p:nvPicPr>
        <p:blipFill>
          <a:blip r:embed="rId1" cstate="print">
            <a:lum bright="6000"/>
          </a:blip>
          <a:srcRect b="5125"/>
          <a:stretch>
            <a:fillRect/>
          </a:stretch>
        </p:blipFill>
        <p:spPr bwMode="auto">
          <a:xfrm>
            <a:off x="395536" y="1700808"/>
            <a:ext cx="835292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body" sz="half" idx="3"/>
          </p:nvPr>
        </p:nvSpPr>
        <p:spPr>
          <a:xfrm>
            <a:off x="356870" y="4287520"/>
            <a:ext cx="6924675" cy="192786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ՀԷ-ով աճեցված InAs ՔԿ-երի ատոմաուժային մանրադիտակովստացված պատկերը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ՔԿ­երի խտությունը (6­8)∙10</a:t>
            </a:r>
            <a:r>
              <a:rPr lang="en-US" sz="2000" baseline="30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9 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սմ</a:t>
            </a:r>
            <a:r>
              <a:rPr lang="en-US" sz="2000" baseline="30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 </a:t>
            </a:r>
            <a:endParaRPr lang="en-US" sz="2000" baseline="30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Բարձրությունները 0.5-ից 20 նմ</a:t>
            </a:r>
            <a:endParaRPr lang="en-US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Միջին տրամագծերը`10-ից 50 նմ </a:t>
            </a:r>
            <a:endParaRPr lang="en-US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578600" y="29210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086" name="Picture 2" descr="Description: AFM-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" y="188595"/>
            <a:ext cx="5869940" cy="4098290"/>
          </a:xfrm>
          <a:prstGeom prst="rect">
            <a:avLst/>
          </a:prstGeom>
          <a:noFill/>
        </p:spPr>
      </p:pic>
      <p:sp>
        <p:nvSpPr>
          <p:cNvPr id="3" name="Замещающее содержимое 2"/>
          <p:cNvSpPr/>
          <p:nvPr>
            <p:ph sz="quarter" idx="1"/>
          </p:nvPr>
        </p:nvSpPr>
        <p:spPr>
          <a:xfrm>
            <a:off x="6456045" y="1721485"/>
            <a:ext cx="2440305" cy="1032510"/>
          </a:xfrm>
        </p:spPr>
        <p:txBody>
          <a:bodyPr/>
          <a:p>
            <a:pPr marL="0" indent="0" algn="ctr">
              <a:buNone/>
            </a:pPr>
            <a:r>
              <a:rPr lang="en-US" altLang="ru-RU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 </a:t>
            </a:r>
            <a:r>
              <a:rPr lang="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տաքդիրի վրա աճեցված </a:t>
            </a:r>
            <a:r>
              <a:rPr lang="en-US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InAsSbP-</a:t>
            </a:r>
            <a:r>
              <a:rPr lang="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ի</a:t>
            </a:r>
            <a:r>
              <a:rPr lang="en-US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ՔԿ</a:t>
            </a:r>
            <a:endParaRPr lang="en-US" altLang="en-US" sz="2000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595"/>
            <a:ext cx="8820785" cy="1169035"/>
          </a:xfrm>
        </p:spPr>
        <p:txBody>
          <a:bodyPr>
            <a:normAutofit fontScale="90000"/>
          </a:bodyPr>
          <a:lstStyle/>
          <a:p>
            <a:pPr marL="941705" indent="-457200" algn="ctr"/>
            <a: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ՖԸ-1 - </a:t>
            </a:r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ֆոտոդիմադրություն: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ՖԸ-2- InAs ֆոտոդիմադրություն ՔԿ-</a:t>
            </a:r>
            <a:r>
              <a:rPr lang="en-US" sz="28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երով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sz="2800" dirty="0" smtClean="0"/>
              <a:t>  </a:t>
            </a:r>
            <a:br>
              <a:rPr lang="en-US" sz="2800" dirty="0" smtClean="0"/>
            </a:br>
            <a:endParaRPr lang="ru-RU" sz="2800" dirty="0"/>
          </a:p>
        </p:txBody>
      </p:sp>
      <p:pic>
        <p:nvPicPr>
          <p:cNvPr id="4" name="Содержимое 3" descr="13187870_1744728472410163_2108311508_n.jpg"/>
          <p:cNvPicPr>
            <a:picLocks noGrp="1" noChangeAspect="1"/>
          </p:cNvPicPr>
          <p:nvPr>
            <p:ph idx="1"/>
          </p:nvPr>
        </p:nvPicPr>
        <p:blipFill>
          <a:blip r:embed="rId1" cstate="print">
            <a:lum bright="6000"/>
          </a:blip>
          <a:stretch>
            <a:fillRect/>
          </a:stretch>
        </p:blipFill>
        <p:spPr>
          <a:xfrm>
            <a:off x="187960" y="1170305"/>
            <a:ext cx="8444230" cy="3473450"/>
          </a:xfr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337185" y="5198745"/>
            <a:ext cx="8364855" cy="144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41705" indent="-457200" algn="ctr"/>
            <a:r>
              <a:rPr lang="en-US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Օ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հմական հպակներ ստեղծելու նպատակով փոշեցրվել է Cr/Au</a:t>
            </a:r>
            <a:r>
              <a:rPr lang="en-US" alt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Դա իրագործելու հմար</a:t>
            </a:r>
            <a:r>
              <a:rPr lang="en-US" sz="28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օգտագործվել է ջերմային վակուումային փոշեցրման (ՋՎՓ) տեխնոլոգիան</a:t>
            </a:r>
            <a:br>
              <a:rPr lang="en-US" sz="2800" dirty="0" smtClean="0"/>
            </a:b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489825" y="1124585"/>
            <a:ext cx="466725" cy="288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3187709_1746097345606609_43593983_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 cstate="print"/>
          <a:srcRect t="1332" b="1332"/>
          <a:stretch>
            <a:fillRect/>
          </a:stretch>
        </p:blipFill>
        <p:spPr bwMode="auto">
          <a:xfrm>
            <a:off x="215265" y="197485"/>
            <a:ext cx="8712835" cy="479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9552" y="5157192"/>
            <a:ext cx="8064896" cy="1396008"/>
          </a:xfrm>
        </p:spPr>
        <p:txBody>
          <a:bodyPr>
            <a:normAutofit fontScale="90000" lnSpcReduction="10000"/>
          </a:bodyPr>
          <a:lstStyle/>
          <a:p>
            <a:pPr algn="ctr"/>
            <a:r>
              <a:rPr lang="en-US" altLang="en-US" sz="26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Ինֆրակարմիր սպեկտրոսկոպի </a:t>
            </a:r>
            <a:r>
              <a:rPr lang="ru-RU" altLang="en-US" sz="26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en-US" altLang="ru-RU" sz="26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ԻԿՍ-21</a:t>
            </a:r>
            <a:r>
              <a:rPr lang="ru-RU" altLang="en-US" sz="2600" dirty="0" err="1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en-US" altLang="en-US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միջոցով </a:t>
            </a:r>
            <a:r>
              <a:rPr lang="ru-RU" altLang="en-US" sz="2600">
                <a:sym typeface="+mn-ea"/>
              </a:rPr>
              <a:t>հետազոտվել են</a:t>
            </a:r>
            <a:r>
              <a:rPr lang="en-US" altLang="en-US" sz="26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</a:t>
            </a:r>
            <a:r>
              <a:rPr lang="en-US" sz="2600" dirty="0" smtClean="0">
                <a:sym typeface="+mn-ea"/>
              </a:rPr>
              <a:t>ՖԸ-1(</a:t>
            </a:r>
            <a:r>
              <a:rPr lang="en-US" sz="2600" dirty="0" err="1" smtClean="0">
                <a:sym typeface="+mn-ea"/>
              </a:rPr>
              <a:t>InAs</a:t>
            </a:r>
            <a:r>
              <a:rPr lang="en-US" sz="2600" dirty="0" smtClean="0">
                <a:sym typeface="+mn-ea"/>
              </a:rPr>
              <a:t>), ՖԸ-2(</a:t>
            </a:r>
            <a:r>
              <a:rPr lang="en-US" sz="2600" dirty="0" err="1" smtClean="0">
                <a:sym typeface="+mn-ea"/>
              </a:rPr>
              <a:t>InAs</a:t>
            </a:r>
            <a:r>
              <a:rPr lang="en-US" sz="2600" dirty="0" smtClean="0">
                <a:sym typeface="+mn-ea"/>
              </a:rPr>
              <a:t> ՔԿ-</a:t>
            </a:r>
            <a:r>
              <a:rPr lang="en-US" sz="2600" dirty="0" err="1" smtClean="0">
                <a:sym typeface="+mn-ea"/>
              </a:rPr>
              <a:t>երով</a:t>
            </a:r>
            <a:r>
              <a:rPr lang="en-US" sz="2600" dirty="0" smtClean="0">
                <a:sym typeface="+mn-ea"/>
              </a:rPr>
              <a:t>) նմուշների ֆոտոարձագանքի </a:t>
            </a:r>
            <a:r>
              <a:rPr lang="en-US" sz="2600" dirty="0" err="1" smtClean="0">
                <a:sym typeface="+mn-ea"/>
              </a:rPr>
              <a:t>սպեկտրների</a:t>
            </a:r>
            <a:r>
              <a:rPr lang="en-US" sz="2600" dirty="0" smtClean="0">
                <a:sym typeface="+mn-ea"/>
              </a:rPr>
              <a:t> կախվածությ</a:t>
            </a:r>
            <a:r>
              <a:rPr lang="en-US" altLang="en-US" sz="2600" dirty="0" smtClean="0">
                <a:sym typeface="+mn-ea"/>
              </a:rPr>
              <a:t>ունը</a:t>
            </a:r>
            <a:r>
              <a:rPr lang="en-US" sz="2600" dirty="0" smtClean="0">
                <a:sym typeface="+mn-ea"/>
              </a:rPr>
              <a:t> ալիքի երկարությունից:</a:t>
            </a:r>
            <a:endParaRPr lang="en-US" sz="26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363585" cy="1842770"/>
          </a:xfrm>
        </p:spPr>
        <p:txBody>
          <a:bodyPr>
            <a:noAutofit/>
          </a:bodyPr>
          <a:lstStyle/>
          <a:p>
            <a:pPr algn="ctr"/>
            <a:r>
              <a:rPr lang="ru-RU" sz="3200" i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InAsSbP</a:t>
            </a:r>
            <a:r>
              <a:rPr lang="ru-RU" sz="3200" i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sz="3200" i="1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InAs</a:t>
            </a:r>
            <a:r>
              <a:rPr lang="ru-RU" sz="32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32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ՔԿ-երի էներգետիկ գոտիական դիա</a:t>
            </a:r>
            <a:r>
              <a:rPr lang="en-US" sz="3200" dirty="0" err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գրամ</a:t>
            </a:r>
            <a:r>
              <a:rPr lang="en-US" sz="3200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b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720725" y="2477770"/>
            <a:ext cx="7957185" cy="3860165"/>
            <a:chOff x="2739" y="5611"/>
            <a:chExt cx="5629" cy="3577"/>
          </a:xfrm>
        </p:grpSpPr>
        <p:pic>
          <p:nvPicPr>
            <p:cNvPr id="2051" name="Picture 3" descr="ենեռդիագռ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739" y="5611"/>
              <a:ext cx="5629" cy="3577"/>
            </a:xfrm>
            <a:prstGeom prst="rect">
              <a:avLst/>
            </a:prstGeom>
            <a:ln>
              <a:headEnd type="arrow" w="med" len="med"/>
              <a:tailEnd type="arrow" w="med" len="med"/>
            </a:ln>
          </p:spPr>
        </p:pic>
        <p:sp>
          <p:nvSpPr>
            <p:cNvPr id="2052" name="Text Box 4"/>
            <p:cNvSpPr>
              <a:spLocks noChangeAspect="1" noChangeArrowheads="1"/>
            </p:cNvSpPr>
            <p:nvPr/>
          </p:nvSpPr>
          <p:spPr bwMode="auto">
            <a:xfrm>
              <a:off x="3887" y="8336"/>
              <a:ext cx="689" cy="431"/>
            </a:xfrm>
            <a:prstGeom prst="rect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ru-RU" sz="1600" b="1" i="1" u="none" strike="noStrike" cap="none" normalizeH="0" baseline="0" dirty="0" err="1" smtClean="0">
                  <a:ln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InAs</a:t>
              </a:r>
              <a:r>
                <a:rPr kumimoji="0" lang="ru-RU" sz="1600" b="1" i="1" u="none" strike="noStrike" cap="none" normalizeH="0" baseline="0" dirty="0" smtClean="0">
                  <a:ln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 </a:t>
              </a:r>
              <a:r>
                <a:rPr kumimoji="0" lang="ru-RU" sz="1600" b="1" i="1" u="none" strike="noStrike" cap="none" normalizeH="0" baseline="0" dirty="0" err="1" smtClean="0">
                  <a:ln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տակդիր</a:t>
              </a:r>
              <a:endParaRPr kumimoji="0" lang="ru-RU" sz="1600" b="1" i="1" u="none" strike="noStrike" cap="none" normalizeH="0" baseline="0" dirty="0" err="1" smtClean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3" name="Text Box 5"/>
            <p:cNvSpPr>
              <a:spLocks noChangeAspect="1" noChangeArrowheads="1"/>
            </p:cNvSpPr>
            <p:nvPr/>
          </p:nvSpPr>
          <p:spPr bwMode="auto">
            <a:xfrm>
              <a:off x="5351" y="7350"/>
              <a:ext cx="770" cy="566"/>
            </a:xfrm>
            <a:prstGeom prst="rect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ru-RU" sz="16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InAsSbP</a:t>
              </a:r>
              <a:r>
                <a:rPr kumimoji="0" lang="ru-RU" sz="1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 </a:t>
              </a:r>
              <a:r>
                <a:rPr kumimoji="0" lang="ru-RU" sz="16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lfaen" panose="010A0502050306030303" pitchFamily="18" charset="0"/>
                  <a:cs typeface="Arial" panose="020B0604020202020204" pitchFamily="34" charset="0"/>
                </a:rPr>
                <a:t>ՔԿ-եր</a:t>
              </a:r>
              <a:endParaRPr kumimoji="0" lang="ru-RU" sz="16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" name="Text Box 8"/>
            <p:cNvSpPr>
              <a:spLocks noChangeAspect="1" noChangeArrowheads="1"/>
            </p:cNvSpPr>
            <p:nvPr/>
          </p:nvSpPr>
          <p:spPr bwMode="auto">
            <a:xfrm>
              <a:off x="7585" y="7144"/>
              <a:ext cx="360" cy="460"/>
            </a:xfrm>
            <a:prstGeom prst="rect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7200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cs typeface="Arial" panose="020B0604020202020204" pitchFamily="34" charset="0"/>
                </a:rPr>
                <a:t>Գ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7452360" y="2420620"/>
            <a:ext cx="1296670" cy="3916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6326505" y="3228975"/>
            <a:ext cx="1073150" cy="31089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Текстовое поле 22"/>
          <p:cNvSpPr txBox="1"/>
          <p:nvPr/>
        </p:nvSpPr>
        <p:spPr>
          <a:xfrm>
            <a:off x="4471035" y="2279650"/>
            <a:ext cx="394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InAsSbP ՔԿ-րին համապատասխանող՝ λ=3.48 մկմ, λ=3.68 մկմ, λ=3.89 մկմ </a:t>
            </a:r>
            <a:r>
              <a:rPr lang="en-US" altLang="en-US"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ալիքի</a:t>
            </a:r>
            <a:r>
              <a:rPr lang="en-US" altLang="ru-RU"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16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կլանում</a:t>
            </a:r>
            <a:endParaRPr lang="en-US" altLang="ru-RU" sz="1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1109345" y="2583815"/>
            <a:ext cx="2397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λ=3.48 մկմ</a:t>
            </a:r>
            <a:r>
              <a:rPr lang="" alt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ալիքի կլանում</a:t>
            </a:r>
            <a:r>
              <a:rPr lang="" altLang="en-US"/>
              <a:t> </a:t>
            </a:r>
            <a:endParaRPr lang="" altLang="en-US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6042025" y="3246120"/>
            <a:ext cx="17145" cy="27797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5633085" y="3246120"/>
            <a:ext cx="9525" cy="30632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53060" y="564515"/>
            <a:ext cx="8437245" cy="183578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ru-RU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He-Ne</a:t>
            </a:r>
            <a:r>
              <a:rPr lang="ru-RU" altLang="en-US" sz="2000"/>
              <a:t> լազերի ճառագայթմամբ հետազոտվել են քվանտային կետերով պատրաստված  ֆոտոընդունիչների մակերևութային դիմադրության փոփոխությունը: </a:t>
            </a:r>
            <a:r>
              <a:rPr lang="en-US" altLang="ru-RU" sz="2000"/>
              <a:t>Որի օգնությամբ կարելի է կառավարել ալիքի երկարությունը</a:t>
            </a:r>
            <a:r>
              <a:rPr lang="en-US" altLang="ru-RU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ru-RU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λ</a:t>
            </a:r>
            <a:r>
              <a:rPr lang="en-US" altLang="ru-RU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`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3.39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մկմ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1.15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մկմ</a:t>
            </a:r>
            <a:r>
              <a:rPr lang="en-US" altLang="en-US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0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.</a:t>
            </a:r>
            <a:r>
              <a:rPr lang="en-US" altLang="en-US" sz="2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en-US" altLang="en-US" sz="2000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մկմ։</a:t>
            </a:r>
            <a:endParaRPr lang="en-US" altLang="en-US" sz="2000" dirty="0" err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sz="1400" dirty="0" smtClean="0">
                <a:sym typeface="+mn-ea"/>
              </a:rPr>
              <a:t>                                                                                                                                        </a:t>
            </a:r>
            <a:endParaRPr lang="ru-RU" sz="1400" dirty="0"/>
          </a:p>
          <a:p>
            <a:pPr marL="0" indent="0">
              <a:buNone/>
            </a:pPr>
            <a:endParaRPr lang="en-US" altLang="en-US" sz="1400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en-US" altLang="en-US" sz="1400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4" name="Изображение 3" descr="800px-Laser_DSC090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4440" y="2029460"/>
            <a:ext cx="6673850" cy="4460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3994</Words>
  <Application>WPS Presentation</Application>
  <PresentationFormat>Экран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Sylfaen</vt:lpstr>
      <vt:lpstr>Calibri</vt:lpstr>
      <vt:lpstr>Microsoft YaHei</vt:lpstr>
      <vt:lpstr/>
      <vt:lpstr>Arial Unicode MS</vt:lpstr>
      <vt:lpstr>Segoe Print</vt:lpstr>
      <vt:lpstr>Тема Office</vt:lpstr>
      <vt:lpstr>PowerPoint 演示文稿</vt:lpstr>
      <vt:lpstr>ԲՈՎԱՆԴԱԿՈՒԹՅՈՒՆ</vt:lpstr>
      <vt:lpstr>Աշխատանքի նպատակը            </vt:lpstr>
      <vt:lpstr>Էպիտաքսիալ աճի երեք հիմնական տարբերակների սխեմա:</vt:lpstr>
      <vt:lpstr>PowerPoint 演示文稿</vt:lpstr>
      <vt:lpstr> ՖԸ-1 - InAs ֆոտոդիմադրություն: ՖԸ-2- InAs ֆոտոդիմադրություն ՔԿ-երով:   </vt:lpstr>
      <vt:lpstr>PowerPoint 演示文稿</vt:lpstr>
      <vt:lpstr>InAsSbP/InAs ՔԿ-երի էներգետիկ գոտիական դիագրամ:   Ա-ն՝ համապատասխանում է InAs-ի էլեկտրոների կողմից միջգոտային  անցմանը: Բ ՝ InAsSbP Քկ-րին համապատասխանող անցումներով:</vt:lpstr>
      <vt:lpstr>PowerPoint 演示文稿</vt:lpstr>
      <vt:lpstr>Դիմադրության հարաբերական փոփոխության կախվածությունը ճառագայթման հզորության խտությունից:</vt:lpstr>
      <vt:lpstr>Դիմադրության հարաբերական փոփոխության կախվածությունը ճառագայթման հզորության խտությունից:</vt:lpstr>
      <vt:lpstr>Եզրակացություն</vt:lpstr>
      <vt:lpstr>     Շնորհակալություն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InAsSbP պինդ լուծույթի հիման վրա պատրաստված              ֆոտրընդունիչի օպտիկական հատկությունների ուսումնասիրությունը</dc:title>
  <dc:creator>Mariam</dc:creator>
  <cp:lastModifiedBy>User</cp:lastModifiedBy>
  <cp:revision>99</cp:revision>
  <dcterms:created xsi:type="dcterms:W3CDTF">2016-05-14T06:49:00Z</dcterms:created>
  <dcterms:modified xsi:type="dcterms:W3CDTF">2018-05-19T16:48:42Z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1049-10.2.0.6051</vt:lpwstr>
  </property>
</Properties>
</file>