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0" r:id="rId4"/>
    <p:sldId id="265" r:id="rId5"/>
    <p:sldId id="257" r:id="rId6"/>
    <p:sldId id="258" r:id="rId8"/>
    <p:sldId id="259" r:id="rId9"/>
    <p:sldId id="263" r:id="rId10"/>
    <p:sldId id="266" r:id="rId11"/>
    <p:sldId id="264" r:id="rId12"/>
    <p:sldId id="267" r:id="rId13"/>
    <p:sldId id="268" r:id="rId14"/>
    <p:sldId id="277" r:id="rId15"/>
    <p:sldId id="270" r:id="rId16"/>
    <p:sldId id="271" r:id="rId17"/>
    <p:sldId id="272" r:id="rId18"/>
    <p:sldId id="273" r:id="rId19"/>
    <p:sldId id="269" r:id="rId20"/>
    <p:sldId id="274" r:id="rId21"/>
    <p:sldId id="275" r:id="rId22"/>
    <p:sldId id="278" r:id="rId23"/>
    <p:sldId id="276" r:id="rId24"/>
    <p:sldId id="261" r:id="rId25"/>
    <p:sldId id="279" r:id="rId26"/>
    <p:sldId id="262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5209" autoAdjust="0"/>
  </p:normalViewPr>
  <p:slideViewPr>
    <p:cSldViewPr snapToGrid="0">
      <p:cViewPr varScale="1">
        <p:scale>
          <a:sx n="94" d="100"/>
          <a:sy n="94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BABD8E-3102-406E-A6C1-4EC58C9573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9.jpeg"/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en.wikipedia.org/wiki/Documentati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120"/>
            <a:ext cx="8656320" cy="1059180"/>
          </a:xfrm>
        </p:spPr>
        <p:txBody>
          <a:bodyPr/>
          <a:p>
            <a:br>
              <a:rPr lang="en-GB" altLang="en-US" sz="3200" b="1">
                <a:solidFill>
                  <a:srgbClr val="FFC000"/>
                </a:solidFill>
              </a:rPr>
            </a:br>
            <a:r>
              <a:rPr lang="en-GB" altLang="en-US" sz="3600" b="1" u="sng">
                <a:solidFill>
                  <a:srgbClr val="FFC000"/>
                </a:solidFill>
                <a:sym typeface="+mn-ea"/>
              </a:rPr>
              <a:t>Flow:</a:t>
            </a:r>
            <a:r>
              <a:rPr lang="en-GB" altLang="en-US" sz="3200" b="1">
                <a:solidFill>
                  <a:srgbClr val="FFC000"/>
                </a:solidFill>
                <a:sym typeface="+mn-ea"/>
              </a:rPr>
              <a:t> </a:t>
            </a:r>
            <a:r>
              <a:rPr lang="en-GB" altLang="en-US" sz="2800" b="1">
                <a:solidFill>
                  <a:srgbClr val="FFC000"/>
                </a:solidFill>
              </a:rPr>
              <a:t>Static Type Checker for JavaScript</a:t>
            </a:r>
            <a:br>
              <a:rPr lang="en-GB" altLang="en-US" sz="2800" b="1">
                <a:solidFill>
                  <a:srgbClr val="FFC000"/>
                </a:solidFill>
              </a:rPr>
            </a:br>
            <a:r>
              <a:rPr lang="en-GB" altLang="en-US" sz="2400" b="1" u="sng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Andranik Barseghyan</a:t>
            </a:r>
            <a:br>
              <a:rPr lang="en-GB" altLang="en-US" sz="2400" b="1" u="sng">
                <a:solidFill>
                  <a:srgbClr val="FFC000"/>
                </a:solidFill>
              </a:rPr>
            </a:br>
            <a:endParaRPr lang="en-GB" altLang="en-US" sz="2400" b="1" u="sng">
              <a:solidFill>
                <a:srgbClr val="FFC000"/>
              </a:solidFill>
            </a:endParaRPr>
          </a:p>
        </p:txBody>
      </p:sp>
      <p:pic>
        <p:nvPicPr>
          <p:cNvPr id="8" name="Picture 7" descr="10734318_532468876895314_1483297363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1384300"/>
            <a:ext cx="9162415" cy="5459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1014"/>
            <a:ext cx="3869473" cy="680225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Primitive Types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08815"/>
            <a:ext cx="4592321" cy="2280424"/>
          </a:xfrm>
        </p:spPr>
        <p:txBody>
          <a:bodyPr/>
          <a:lstStyle/>
          <a:p>
            <a:r>
              <a:rPr lang="en-US" sz="2000" dirty="0" smtClean="0"/>
              <a:t>Number (Infinity, </a:t>
            </a:r>
            <a:r>
              <a:rPr lang="en-US" sz="2000" dirty="0" err="1" smtClean="0"/>
              <a:t>NaN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String</a:t>
            </a:r>
            <a:endParaRPr lang="en-US" sz="2000" dirty="0" smtClean="0"/>
          </a:p>
          <a:p>
            <a:r>
              <a:rPr lang="en-US" sz="2000" dirty="0" smtClean="0"/>
              <a:t>Boolean</a:t>
            </a:r>
            <a:endParaRPr lang="en-US" sz="2000" dirty="0" smtClean="0"/>
          </a:p>
          <a:p>
            <a:r>
              <a:rPr lang="en-US" sz="2000" dirty="0" smtClean="0"/>
              <a:t>null</a:t>
            </a:r>
            <a:endParaRPr lang="en-US" sz="2000" dirty="0" smtClean="0"/>
          </a:p>
          <a:p>
            <a:r>
              <a:rPr lang="en-US" sz="2000" dirty="0">
                <a:solidFill>
                  <a:srgbClr val="FFC000"/>
                </a:solidFill>
              </a:rPr>
              <a:t>u</a:t>
            </a:r>
            <a:r>
              <a:rPr lang="en-US" sz="2000" dirty="0" smtClean="0">
                <a:solidFill>
                  <a:srgbClr val="FFC000"/>
                </a:solidFill>
              </a:rPr>
              <a:t>ndefined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C000"/>
                </a:solidFill>
              </a:rPr>
              <a:t>void</a:t>
            </a:r>
            <a:r>
              <a:rPr lang="en-US" sz="2000" dirty="0" smtClean="0"/>
              <a:t> in Flow types)</a:t>
            </a:r>
            <a:endParaRPr lang="en-US" sz="2000" dirty="0" smtClean="0"/>
          </a:p>
          <a:p>
            <a:r>
              <a:rPr lang="en-US" sz="2000" dirty="0" smtClean="0"/>
              <a:t>Symbols (not yet supported in Flow)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080815"/>
            <a:ext cx="3458058" cy="1295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341120" cy="64008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Type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515480" cy="5201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99" y="1417638"/>
            <a:ext cx="3134162" cy="2896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20" y="4468752"/>
            <a:ext cx="3270180" cy="866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2"/>
            <a:ext cx="4415883" cy="748565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Mixed &amp; </a:t>
            </a:r>
            <a:r>
              <a:rPr lang="en-US" sz="3600" dirty="0" smtClean="0">
                <a:solidFill>
                  <a:srgbClr val="00B0F0"/>
                </a:solidFill>
              </a:rPr>
              <a:t>Any</a:t>
            </a:r>
            <a:r>
              <a:rPr lang="en-US" sz="3600" dirty="0" smtClean="0">
                <a:solidFill>
                  <a:srgbClr val="FFC000"/>
                </a:solidFill>
              </a:rPr>
              <a:t> Types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2" y="2985550"/>
            <a:ext cx="4460488" cy="311416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difference is the ‘vice-</a:t>
            </a:r>
            <a:r>
              <a:rPr lang="en-US" sz="1800" dirty="0" err="1"/>
              <a:t>verca</a:t>
            </a:r>
            <a:r>
              <a:rPr lang="en-US" sz="1800" dirty="0" smtClean="0"/>
              <a:t>’: </a:t>
            </a:r>
            <a:r>
              <a:rPr lang="en-US" sz="1800" dirty="0" smtClean="0">
                <a:solidFill>
                  <a:srgbClr val="00B0F0"/>
                </a:solidFill>
              </a:rPr>
              <a:t>any</a:t>
            </a:r>
            <a:r>
              <a:rPr lang="en-US" sz="1800" dirty="0" smtClean="0"/>
              <a:t> can flow into other types but </a:t>
            </a:r>
            <a:r>
              <a:rPr lang="en-US" sz="1800" dirty="0" smtClean="0">
                <a:solidFill>
                  <a:srgbClr val="FFC000"/>
                </a:solidFill>
              </a:rPr>
              <a:t>mixed</a:t>
            </a:r>
            <a:r>
              <a:rPr lang="en-US" sz="1800" dirty="0" smtClean="0"/>
              <a:t> can not.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Any </a:t>
            </a:r>
            <a:r>
              <a:rPr lang="en-US" sz="1800" dirty="0" smtClean="0"/>
              <a:t>supports covariance and </a:t>
            </a:r>
            <a:r>
              <a:rPr lang="en-US" sz="1800" dirty="0" err="1" smtClean="0"/>
              <a:t>contravariance</a:t>
            </a:r>
            <a:r>
              <a:rPr lang="en-US" sz="1800" dirty="0" smtClean="0"/>
              <a:t>. It’s a super-type and a subtype of all types.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Mixed</a:t>
            </a:r>
            <a:r>
              <a:rPr lang="en-US" sz="1800" dirty="0" smtClean="0"/>
              <a:t> supports covariance </a:t>
            </a:r>
            <a:r>
              <a:rPr lang="en-US" sz="1800" dirty="0"/>
              <a:t>o</a:t>
            </a:r>
            <a:r>
              <a:rPr lang="en-US" sz="1800" dirty="0" smtClean="0"/>
              <a:t>nly. </a:t>
            </a:r>
            <a:r>
              <a:rPr lang="en-US" sz="1800" dirty="0"/>
              <a:t>It’s a super-type and </a:t>
            </a:r>
            <a:r>
              <a:rPr lang="en-US" sz="1800" b="1" dirty="0" smtClean="0"/>
              <a:t>not</a:t>
            </a:r>
            <a:r>
              <a:rPr lang="en-US" sz="1800" dirty="0" smtClean="0"/>
              <a:t> a sub type of all types.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7"/>
            <a:ext cx="5285677" cy="143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3561"/>
            <a:ext cx="4226313" cy="1298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142299"/>
            <a:ext cx="4226313" cy="230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560"/>
            <a:ext cx="6423102" cy="747133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Variables, Array &amp; Tuple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4" y="1417638"/>
            <a:ext cx="2687289" cy="19388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4" y="3356517"/>
            <a:ext cx="3133338" cy="1717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2" y="1393903"/>
            <a:ext cx="4828478" cy="10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2" y="2531327"/>
            <a:ext cx="3401121" cy="591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3" y="3211552"/>
            <a:ext cx="3947532" cy="1282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3" y="5174166"/>
            <a:ext cx="5776178" cy="1258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560"/>
            <a:ext cx="2765502" cy="735981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Union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903"/>
            <a:ext cx="4616605" cy="2767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5" y="1380903"/>
            <a:ext cx="4527395" cy="2767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6426"/>
            <a:ext cx="6035040" cy="218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90"/>
            <a:ext cx="5901070" cy="701749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Intersection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2864"/>
            <a:ext cx="4401164" cy="310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03897"/>
            <a:ext cx="3444949" cy="22434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62" y="1392864"/>
            <a:ext cx="3307578" cy="2620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4107"/>
            <a:ext cx="3746810" cy="769434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Maybe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8226"/>
            <a:ext cx="5135526" cy="3015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33777"/>
            <a:ext cx="6432698" cy="2248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8"/>
            <a:ext cx="3508744" cy="81870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Generic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5" y="1429105"/>
            <a:ext cx="5172806" cy="3681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28" y="1429105"/>
            <a:ext cx="3286584" cy="2133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28" y="3563003"/>
            <a:ext cx="3654972" cy="1771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480"/>
            <a:ext cx="3576320" cy="74168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Class (Interface)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1034"/>
            <a:ext cx="4673600" cy="3629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1411034"/>
            <a:ext cx="4013200" cy="905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2393402"/>
            <a:ext cx="2834640" cy="1540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3999147"/>
            <a:ext cx="2092960" cy="159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3088640" cy="59944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Prop Types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1" y="1437519"/>
            <a:ext cx="3880129" cy="5176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6553200" cy="904240"/>
          </a:xfrm>
        </p:spPr>
        <p:txBody>
          <a:bodyPr/>
          <a:lstStyle/>
          <a:p>
            <a:pPr algn="l"/>
            <a:r>
              <a:rPr lang="en-US" sz="3600" b="1" dirty="0"/>
              <a:t>Static Type </a:t>
            </a:r>
            <a:r>
              <a:rPr lang="en-US" sz="3600" b="1" dirty="0" smtClean="0"/>
              <a:t>Checker </a:t>
            </a:r>
            <a:r>
              <a:rPr lang="en-US" sz="3600" b="1" dirty="0" smtClean="0">
                <a:solidFill>
                  <a:srgbClr val="FFC000"/>
                </a:solidFill>
              </a:rPr>
              <a:t>(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C000"/>
                </a:solidFill>
              </a:rPr>
              <a:t>Flow )</a:t>
            </a:r>
            <a:endParaRPr lang="en-US" sz="3600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61477"/>
          <a:ext cx="8686800" cy="5125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421778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4217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Static type checker</a:t>
                      </a:r>
                      <a:endParaRPr lang="en-US" dirty="0" smtClean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r>
                        <a:rPr lang="en-US" baseline="0" dirty="0" smtClean="0"/>
                        <a:t> &amp;&amp;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endParaRPr lang="en-US" baseline="0" dirty="0" smtClean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aseline="0" dirty="0" smtClean="0"/>
                        <a:t>-   </a:t>
                      </a:r>
                      <a:r>
                        <a:rPr lang="en-US" dirty="0" smtClean="0"/>
                        <a:t>What is Flow? </a:t>
                      </a:r>
                      <a:endParaRPr lang="en-US" baseline="0" dirty="0" smtClean="0"/>
                    </a:p>
                  </a:txBody>
                  <a:tcPr/>
                </a:tc>
              </a:tr>
              <a:tr h="57452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How dose it work? </a:t>
                      </a:r>
                      <a:endParaRPr 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Basic Setup</a:t>
                      </a:r>
                      <a:endParaRPr lang="en-US" dirty="0" smtClean="0"/>
                    </a:p>
                  </a:txBody>
                  <a:tcPr/>
                </a:tc>
              </a:tr>
              <a:tr h="73811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What dose it look like?</a:t>
                      </a: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    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Code Example.</a:t>
                      </a:r>
                      <a:endParaRPr lang="en-US" sz="1100" dirty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   Conclusion</a:t>
                      </a:r>
                      <a:endParaRPr lang="en-US" dirty="0" smtClean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r>
                        <a:rPr lang="en-US" dirty="0" smtClean="0"/>
                        <a:t>-   Resources</a:t>
                      </a:r>
                      <a:endParaRPr lang="en-US" dirty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305560"/>
            <a:ext cx="22371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Overview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  <a:ext cx="7792720" cy="57912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FFC000"/>
                </a:solidFill>
              </a:rPr>
              <a:t>Class &amp; Functional Component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619"/>
            <a:ext cx="5455919" cy="2859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557784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OCaml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05" y="1343546"/>
            <a:ext cx="4937282" cy="1614115"/>
          </a:xfrm>
          <a:prstGeom prst="rect">
            <a:avLst/>
          </a:prstGeom>
        </p:spPr>
      </p:pic>
      <p:pic>
        <p:nvPicPr>
          <p:cNvPr id="10" name="Изображение 9" descr="reactRe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05" y="3708593"/>
            <a:ext cx="5290295" cy="3149407"/>
          </a:xfrm>
          <a:prstGeom prst="rect">
            <a:avLst/>
          </a:prstGeom>
        </p:spPr>
      </p:pic>
      <p:pic>
        <p:nvPicPr>
          <p:cNvPr id="11" name="Изображение 10" descr="deliver-react-native-app-to-the-cli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3" y="4560493"/>
            <a:ext cx="3005594" cy="1530350"/>
          </a:xfrm>
          <a:prstGeom prst="rect">
            <a:avLst/>
          </a:prstGeom>
        </p:spPr>
      </p:pic>
      <p:pic>
        <p:nvPicPr>
          <p:cNvPr id="12" name="Изображение 11" descr="1_w_PvZk82e1tWhshVXOKjM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9" y="2356678"/>
            <a:ext cx="3241963" cy="18157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0444" y="557153"/>
            <a:ext cx="5424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Objective </a:t>
            </a:r>
            <a:r>
              <a:rPr lang="en-US" sz="3600" b="1" dirty="0" err="1" smtClean="0">
                <a:solidFill>
                  <a:srgbClr val="FFC000"/>
                </a:solidFill>
              </a:rPr>
              <a:t>Caml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F0"/>
                </a:solidFill>
              </a:rPr>
              <a:t>Facebook.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920"/>
            <a:ext cx="5527040" cy="58928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440"/>
            <a:ext cx="3556000" cy="4510723"/>
          </a:xfrm>
        </p:spPr>
        <p:txBody>
          <a:bodyPr/>
          <a:lstStyle/>
          <a:p>
            <a:r>
              <a:rPr lang="en-US" dirty="0" smtClean="0"/>
              <a:t>Bub &amp; Error </a:t>
            </a:r>
            <a:endParaRPr lang="en-US" dirty="0" smtClean="0"/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Refactoring</a:t>
            </a:r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u="sng" dirty="0">
              <a:hlinkClick r:id="rId1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1_bWAm_lI7CL0vtiei2CX7Z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326004"/>
            <a:ext cx="8961120" cy="6531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标题 5"/>
          <p:cNvSpPr>
            <a:spLocks noGrp="1"/>
          </p:cNvSpPr>
          <p:nvPr>
            <p:ph type="title"/>
          </p:nvPr>
        </p:nvSpPr>
        <p:spPr>
          <a:xfrm>
            <a:off x="162838" y="457200"/>
            <a:ext cx="5535435" cy="960438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sz="2800" b="1" dirty="0"/>
              <a:t>Static Type Checker</a:t>
            </a:r>
            <a:endParaRPr lang="en-US" sz="2800" b="1" dirty="0"/>
          </a:p>
        </p:txBody>
      </p:sp>
      <p:pic>
        <p:nvPicPr>
          <p:cNvPr id="2" name="Изображение 1" descr="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012" y="3876358"/>
            <a:ext cx="2575560" cy="2217661"/>
          </a:xfrm>
          <a:prstGeom prst="rect">
            <a:avLst/>
          </a:prstGeom>
        </p:spPr>
      </p:pic>
      <p:pic>
        <p:nvPicPr>
          <p:cNvPr id="3" name="Изображение 2" descr="Dar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9"/>
            <a:ext cx="2956143" cy="2217660"/>
          </a:xfrm>
          <a:prstGeom prst="rect">
            <a:avLst/>
          </a:prstGeom>
        </p:spPr>
      </p:pic>
      <p:pic>
        <p:nvPicPr>
          <p:cNvPr id="4" name="Изображение 3" descr="7mfszmjJ_400x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92" y="1417638"/>
            <a:ext cx="2596515" cy="2217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79228"/>
            <a:ext cx="2906202" cy="638409"/>
          </a:xfrm>
        </p:spPr>
        <p:txBody>
          <a:bodyPr/>
          <a:lstStyle/>
          <a:p>
            <a:pPr algn="l"/>
            <a:r>
              <a:rPr lang="en-US" altLang="ru-RU" sz="2800" b="1" dirty="0" err="1">
                <a:solidFill>
                  <a:srgbClr val="0070C0"/>
                </a:solidFill>
                <a:uFillTx/>
              </a:rPr>
              <a:t>TypeScript</a:t>
            </a:r>
            <a:endParaRPr lang="en-US" altLang="ru-RU" sz="2800" b="1" dirty="0">
              <a:solidFill>
                <a:srgbClr val="0070C0"/>
              </a:solidFill>
              <a:uFillTx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741186" y="1661160"/>
            <a:ext cx="4047214" cy="1129030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TypeScript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is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a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typed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superset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of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JavaScript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that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compiles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to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plain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JavaScript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.</a:t>
            </a:r>
            <a:endParaRPr lang="ru-RU" altLang="en-US" sz="2000" b="1" dirty="0">
              <a:solidFill>
                <a:srgbClr val="0070C0"/>
              </a:solidFill>
              <a:uFillTx/>
              <a:ea typeface="+Основной текст (восточно-азиат" charset="0"/>
            </a:endParaRPr>
          </a:p>
        </p:txBody>
      </p:sp>
      <p:pic>
        <p:nvPicPr>
          <p:cNvPr id="4" name="Изображение 3" descr="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1661160"/>
            <a:ext cx="2301240" cy="1951355"/>
          </a:xfrm>
          <a:prstGeom prst="rect">
            <a:avLst/>
          </a:prstGeom>
        </p:spPr>
      </p:pic>
      <p:pic>
        <p:nvPicPr>
          <p:cNvPr id="5" name="Изображение 4" descr="ms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840480"/>
            <a:ext cx="2172970" cy="1202690"/>
          </a:xfrm>
          <a:prstGeom prst="rect">
            <a:avLst/>
          </a:prstGeom>
        </p:spPr>
      </p:pic>
      <p:pic>
        <p:nvPicPr>
          <p:cNvPr id="6" name="Изображение 5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842" y="3058740"/>
            <a:ext cx="2423160" cy="1211580"/>
          </a:xfrm>
          <a:prstGeom prst="rect">
            <a:avLst/>
          </a:prstGeom>
        </p:spPr>
      </p:pic>
      <p:pic>
        <p:nvPicPr>
          <p:cNvPr id="7" name="Изображение 6" descr="download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226" y="4441825"/>
            <a:ext cx="1714500" cy="17068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8273" y="6221214"/>
            <a:ext cx="2976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https://</a:t>
            </a:r>
            <a:r>
              <a:rPr lang="en-US" sz="2000" dirty="0" smtClean="0">
                <a:solidFill>
                  <a:srgbClr val="0070C0"/>
                </a:solidFill>
              </a:rPr>
              <a:t>www.typescriptlang.org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7866"/>
            <a:ext cx="1729409" cy="719772"/>
          </a:xfrm>
        </p:spPr>
        <p:txBody>
          <a:bodyPr/>
          <a:lstStyle/>
          <a:p>
            <a:pPr algn="l"/>
            <a:r>
              <a:rPr lang="en-US" altLang="ru-RU" sz="2800" b="1" dirty="0">
                <a:solidFill>
                  <a:srgbClr val="FFC000"/>
                </a:solidFill>
                <a:uFillTx/>
              </a:rPr>
              <a:t>Flow</a:t>
            </a:r>
            <a:endParaRPr lang="en-US" altLang="ru-RU" sz="2800" b="1" dirty="0">
              <a:solidFill>
                <a:srgbClr val="FFC000"/>
              </a:solidFill>
              <a:uFillTx/>
            </a:endParaRPr>
          </a:p>
        </p:txBody>
      </p:sp>
      <p:pic>
        <p:nvPicPr>
          <p:cNvPr id="4" name="Изображение 3" descr="7mfszmjJ_4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289" y="3202622"/>
            <a:ext cx="1729409" cy="1664751"/>
          </a:xfrm>
          <a:prstGeom prst="rect">
            <a:avLst/>
          </a:prstGeom>
        </p:spPr>
      </p:pic>
      <p:pic>
        <p:nvPicPr>
          <p:cNvPr id="5" name="Изображение 4" descr="OCaml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17637"/>
            <a:ext cx="3962400" cy="1593191"/>
          </a:xfrm>
          <a:prstGeom prst="rect">
            <a:avLst/>
          </a:prstGeom>
        </p:spPr>
      </p:pic>
      <p:pic>
        <p:nvPicPr>
          <p:cNvPr id="7" name="Изображение 6" descr="download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78" y="3390665"/>
            <a:ext cx="2631716" cy="1288664"/>
          </a:xfrm>
          <a:prstGeom prst="rect">
            <a:avLst/>
          </a:prstGeom>
        </p:spPr>
      </p:pic>
      <p:pic>
        <p:nvPicPr>
          <p:cNvPr id="8" name="Изображение 7" descr="flat,550x550,075,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968" y="4168873"/>
            <a:ext cx="2302510" cy="139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199" y="644009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https://flow.org/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3153095"/>
          <a:ext cx="9144000" cy="4606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976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                        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                     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9587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-Checker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-Compiler</a:t>
                      </a:r>
                      <a:endParaRPr lang="en-US" dirty="0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r>
                        <a:rPr lang="en-US" dirty="0" smtClean="0"/>
                        <a:t>-Non-</a:t>
                      </a:r>
                      <a:r>
                        <a:rPr lang="en-US" dirty="0" err="1" smtClean="0"/>
                        <a:t>nullable</a:t>
                      </a:r>
                      <a:r>
                        <a:rPr lang="en-US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Nullable</a:t>
                      </a:r>
                      <a:r>
                        <a:rPr lang="en-US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</a:tr>
              <a:tr h="430782">
                <a:tc>
                  <a:txBody>
                    <a:bodyPr/>
                    <a:lstStyle/>
                    <a:p>
                      <a:r>
                        <a:rPr lang="en-US" dirty="0" smtClean="0"/>
                        <a:t>-Focused on </a:t>
                      </a:r>
                      <a:r>
                        <a:rPr lang="en-US" sz="2000" b="1" dirty="0" smtClean="0">
                          <a:solidFill>
                            <a:srgbClr val="FFC000"/>
                          </a:solidFill>
                        </a:rPr>
                        <a:t>Soundness</a:t>
                      </a:r>
                      <a:endParaRPr 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-Focused on  </a:t>
                      </a:r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Tooling &amp; Scalability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r>
                        <a:rPr lang="en-US" dirty="0" smtClean="0"/>
                        <a:t>-Written in </a:t>
                      </a:r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OCaml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: OSX Linux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-Written in </a:t>
                      </a:r>
                      <a:r>
                        <a:rPr lang="en-US" b="1" dirty="0" err="1" smtClean="0">
                          <a:solidFill>
                            <a:srgbClr val="00B0F0"/>
                          </a:solidFill>
                        </a:rPr>
                        <a:t>TypeScript</a:t>
                      </a:r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: any OS 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r>
                        <a:rPr lang="en-US" dirty="0" smtClean="0"/>
                        <a:t>-Works without any annotations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-Great IDE/Editor</a:t>
                      </a:r>
                      <a:endParaRPr lang="en-US" dirty="0"/>
                    </a:p>
                  </a:txBody>
                  <a:tcPr/>
                </a:tc>
              </a:tr>
              <a:tr h="695878">
                <a:tc>
                  <a:txBody>
                    <a:bodyPr/>
                    <a:lstStyle/>
                    <a:p>
                      <a:r>
                        <a:rPr lang="en-US" dirty="0" smtClean="0"/>
                        <a:t>-Works out of the box with</a:t>
                      </a:r>
                      <a:r>
                        <a:rPr lang="en-US" baseline="0" dirty="0" smtClean="0"/>
                        <a:t> React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-Used as default by more and more libraries</a:t>
                      </a:r>
                      <a:endParaRPr lang="en-US" dirty="0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Изображение 3" descr="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824" y="2048757"/>
            <a:ext cx="1566407" cy="1448924"/>
          </a:xfrm>
          <a:prstGeom prst="rect">
            <a:avLst/>
          </a:prstGeom>
        </p:spPr>
      </p:pic>
      <p:pic>
        <p:nvPicPr>
          <p:cNvPr id="4" name="Изображение 4" descr="7mfszmjJ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35" y="2073504"/>
            <a:ext cx="1781093" cy="1448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203" y="704334"/>
            <a:ext cx="3517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Flow</a:t>
            </a:r>
            <a:r>
              <a:rPr lang="en-US" sz="3600" b="1" dirty="0" smtClean="0"/>
              <a:t> </a:t>
            </a:r>
            <a:r>
              <a:rPr lang="en-US" sz="2000" b="1" dirty="0" smtClean="0"/>
              <a:t>vs</a:t>
            </a:r>
            <a:r>
              <a:rPr lang="en-US" sz="3600" b="1" dirty="0" smtClean="0"/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TypeScript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34" y="657922"/>
            <a:ext cx="3339788" cy="713678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C000"/>
                </a:solidFill>
              </a:rPr>
              <a:t>How dose it work?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1333" y="1371600"/>
          <a:ext cx="674648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6487"/>
              </a:tblGrid>
              <a:tr h="38187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Parse Code and generate AST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78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Inference phase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Traverse AST and gather information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Create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Flow Graph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6540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Traverse 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Flow Graph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and find errors</a:t>
                      </a:r>
                      <a:endParaRPr 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93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 smtClean="0"/>
                        <a:t>For multiple modules</a:t>
                      </a:r>
                      <a:endParaRPr lang="en-US" sz="2000" b="1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First, create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Flow Graph for each module in parallel</a:t>
                      </a:r>
                      <a:endParaRPr lang="en-US" sz="18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. Then connect Flow Graphs at their touch points</a:t>
                      </a:r>
                      <a:endParaRPr lang="en-US" sz="18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8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rgbClr val="FFC000"/>
                          </a:solidFill>
                        </a:rPr>
                        <a:t>Flow Graph</a:t>
                      </a:r>
                      <a:endParaRPr lang="en-US" sz="2000" b="1" baseline="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Not the typical eager approach for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type checking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Type is decided as late as possible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Possibilities beyond type-checking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. Tracking data through the application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. Dead code elimination 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(inverse approach of tree-shaking)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9" y="4516244"/>
            <a:ext cx="4672362" cy="231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" y="755374"/>
            <a:ext cx="3551885" cy="662263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C000"/>
                </a:solidFill>
              </a:rPr>
              <a:t>Features</a:t>
            </a:r>
            <a:endParaRPr lang="en-US" sz="3600" b="1" dirty="0">
              <a:solidFill>
                <a:srgbClr val="FFC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5472" y="1417640"/>
          <a:ext cx="8998528" cy="410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264"/>
                <a:gridCol w="4499264"/>
              </a:tblGrid>
              <a:tr h="513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Maybe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 and Intersection Types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Array and 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Aliases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TypeoOf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Dinamic</a:t>
                      </a:r>
                      <a:r>
                        <a:rPr lang="en-US" dirty="0" smtClean="0"/>
                        <a:t> Type Tests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Disjoint Unions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Destructuring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746"/>
            <a:ext cx="2832409" cy="892099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Example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9" y="1438508"/>
            <a:ext cx="3639058" cy="2295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96" y="1438507"/>
            <a:ext cx="410584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9" y="3991865"/>
            <a:ext cx="5633246" cy="2219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图示制作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 Narrow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图示制作模板</Template>
  <TotalTime>0</TotalTime>
  <Words>2094</Words>
  <Application>WPS Presentation</Application>
  <PresentationFormat>On-screen Show (4:3)</PresentationFormat>
  <Paragraphs>165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 Narrow</vt:lpstr>
      <vt:lpstr>Microsoft YaHei</vt:lpstr>
      <vt:lpstr>Calibri</vt:lpstr>
      <vt:lpstr>+Основной текст (восточно-азиат</vt:lpstr>
      <vt:lpstr>Segoe Print</vt:lpstr>
      <vt:lpstr>Consolas</vt:lpstr>
      <vt:lpstr>Arial Unicode MS</vt:lpstr>
      <vt:lpstr>图示制作模板</vt:lpstr>
      <vt:lpstr>Business Cooperate</vt:lpstr>
      <vt:lpstr>PowerPoint 演示文稿</vt:lpstr>
      <vt:lpstr>Static Type Checker ( Flow )</vt:lpstr>
      <vt:lpstr>Static Type Checker</vt:lpstr>
      <vt:lpstr>TypeScript</vt:lpstr>
      <vt:lpstr>Flow</vt:lpstr>
      <vt:lpstr>PowerPoint 演示文稿</vt:lpstr>
      <vt:lpstr>How dose it work?</vt:lpstr>
      <vt:lpstr>Features</vt:lpstr>
      <vt:lpstr>Example</vt:lpstr>
      <vt:lpstr>Primitive Types</vt:lpstr>
      <vt:lpstr>Type</vt:lpstr>
      <vt:lpstr>Mixed &amp; Any Types</vt:lpstr>
      <vt:lpstr>Variables, Array &amp; Tuple Types</vt:lpstr>
      <vt:lpstr>Union Types</vt:lpstr>
      <vt:lpstr>Intersection Types</vt:lpstr>
      <vt:lpstr>Maybe Types</vt:lpstr>
      <vt:lpstr>Generic Types</vt:lpstr>
      <vt:lpstr>Class (Interface) </vt:lpstr>
      <vt:lpstr>Prop Types</vt:lpstr>
      <vt:lpstr>Class &amp; Functional Component</vt:lpstr>
      <vt:lpstr>PowerPoint 演示文稿</vt:lpstr>
      <vt:lpstr>Conclusion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请在这里输入您的标题</dc:title>
  <dc:creator>谢小莉</dc:creator>
  <cp:lastModifiedBy>entos</cp:lastModifiedBy>
  <cp:revision>89</cp:revision>
  <dcterms:created xsi:type="dcterms:W3CDTF">2014-04-30T09:59:00Z</dcterms:created>
  <dcterms:modified xsi:type="dcterms:W3CDTF">2019-08-05T06:56:53Z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A000320140430B04PPTS.pptx</vt:lpwstr>
  </property>
  <property fmtid="{D5CDD505-2E9C-101B-9397-08002B2CF9AE}" pid="3" name="标题">
    <vt:lpwstr>ÈýÏîÁ÷³Ì</vt:lpwstr>
  </property>
  <property fmtid="{D5CDD505-2E9C-101B-9397-08002B2CF9AE}" pid="4" name="关键字">
    <vt:lpwstr>Á÷³Ì²½Öè 3 ¶àÉ« Ô² Ïß ÎÄ±¾¿ò ÎÄ×Ö Á÷³Ì ²½Öè µÝ½ø</vt:lpwstr>
  </property>
  <property fmtid="{D5CDD505-2E9C-101B-9397-08002B2CF9AE}" pid="5" name="HaveTip">
    <vt:bool>true</vt:bool>
  </property>
  <property fmtid="{D5CDD505-2E9C-101B-9397-08002B2CF9AE}" pid="6" name="KSOProductBuildVer">
    <vt:lpwstr>2057-11.2.0.8684</vt:lpwstr>
  </property>
</Properties>
</file>