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19824700" cy="11898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32"/>
  </p:normalViewPr>
  <p:slideViewPr>
    <p:cSldViewPr snapToGrid="0" snapToObjects="1">
      <p:cViewPr>
        <p:scale>
          <a:sx n="74" d="100"/>
          <a:sy n="74" d="100"/>
        </p:scale>
        <p:origin x="1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088" y="1947248"/>
            <a:ext cx="14868525" cy="4142376"/>
          </a:xfrm>
        </p:spPr>
        <p:txBody>
          <a:bodyPr anchor="b"/>
          <a:lstStyle>
            <a:lvl1pPr algn="ctr">
              <a:defRPr sz="9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088" y="6249369"/>
            <a:ext cx="14868525" cy="2872671"/>
          </a:xfrm>
        </p:spPr>
        <p:txBody>
          <a:bodyPr/>
          <a:lstStyle>
            <a:lvl1pPr marL="0" indent="0" algn="ctr">
              <a:buNone/>
              <a:defRPr sz="3902"/>
            </a:lvl1pPr>
            <a:lvl2pPr marL="743407" indent="0" algn="ctr">
              <a:buNone/>
              <a:defRPr sz="3252"/>
            </a:lvl2pPr>
            <a:lvl3pPr marL="1486814" indent="0" algn="ctr">
              <a:buNone/>
              <a:defRPr sz="2927"/>
            </a:lvl3pPr>
            <a:lvl4pPr marL="2230222" indent="0" algn="ctr">
              <a:buNone/>
              <a:defRPr sz="2602"/>
            </a:lvl4pPr>
            <a:lvl5pPr marL="2973629" indent="0" algn="ctr">
              <a:buNone/>
              <a:defRPr sz="2602"/>
            </a:lvl5pPr>
            <a:lvl6pPr marL="3717036" indent="0" algn="ctr">
              <a:buNone/>
              <a:defRPr sz="2602"/>
            </a:lvl6pPr>
            <a:lvl7pPr marL="4460443" indent="0" algn="ctr">
              <a:buNone/>
              <a:defRPr sz="2602"/>
            </a:lvl7pPr>
            <a:lvl8pPr marL="5203850" indent="0" algn="ctr">
              <a:buNone/>
              <a:defRPr sz="2602"/>
            </a:lvl8pPr>
            <a:lvl9pPr marL="5947258" indent="0" algn="ctr">
              <a:buNone/>
              <a:defRPr sz="26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87051" y="633475"/>
            <a:ext cx="4274701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2948" y="633475"/>
            <a:ext cx="12576294" cy="100832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623" y="2966317"/>
            <a:ext cx="17098804" cy="4949367"/>
          </a:xfrm>
        </p:spPr>
        <p:txBody>
          <a:bodyPr anchor="b"/>
          <a:lstStyle>
            <a:lvl1pPr>
              <a:defRPr sz="9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623" y="7962507"/>
            <a:ext cx="17098804" cy="2602755"/>
          </a:xfrm>
        </p:spPr>
        <p:txBody>
          <a:bodyPr/>
          <a:lstStyle>
            <a:lvl1pPr marL="0" indent="0">
              <a:buNone/>
              <a:defRPr sz="3902">
                <a:solidFill>
                  <a:schemeClr val="tx1">
                    <a:tint val="75000"/>
                  </a:schemeClr>
                </a:solidFill>
              </a:defRPr>
            </a:lvl1pPr>
            <a:lvl2pPr marL="743407" indent="0">
              <a:buNone/>
              <a:defRPr sz="3252">
                <a:solidFill>
                  <a:schemeClr val="tx1">
                    <a:tint val="75000"/>
                  </a:schemeClr>
                </a:solidFill>
              </a:defRPr>
            </a:lvl2pPr>
            <a:lvl3pPr marL="1486814" indent="0">
              <a:buNone/>
              <a:defRPr sz="2927">
                <a:solidFill>
                  <a:schemeClr val="tx1">
                    <a:tint val="75000"/>
                  </a:schemeClr>
                </a:solidFill>
              </a:defRPr>
            </a:lvl3pPr>
            <a:lvl4pPr marL="2230222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4pPr>
            <a:lvl5pPr marL="2973629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5pPr>
            <a:lvl6pPr marL="3717036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6pPr>
            <a:lvl7pPr marL="4460443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7pPr>
            <a:lvl8pPr marL="5203850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8pPr>
            <a:lvl9pPr marL="5947258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2948" y="3167375"/>
            <a:ext cx="8425498" cy="7549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6254" y="3167375"/>
            <a:ext cx="8425498" cy="7549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0" y="633476"/>
            <a:ext cx="17098804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531" y="2916740"/>
            <a:ext cx="8386777" cy="1429449"/>
          </a:xfrm>
        </p:spPr>
        <p:txBody>
          <a:bodyPr anchor="b"/>
          <a:lstStyle>
            <a:lvl1pPr marL="0" indent="0">
              <a:buNone/>
              <a:defRPr sz="3902" b="1"/>
            </a:lvl1pPr>
            <a:lvl2pPr marL="743407" indent="0">
              <a:buNone/>
              <a:defRPr sz="3252" b="1"/>
            </a:lvl2pPr>
            <a:lvl3pPr marL="1486814" indent="0">
              <a:buNone/>
              <a:defRPr sz="2927" b="1"/>
            </a:lvl3pPr>
            <a:lvl4pPr marL="2230222" indent="0">
              <a:buNone/>
              <a:defRPr sz="2602" b="1"/>
            </a:lvl4pPr>
            <a:lvl5pPr marL="2973629" indent="0">
              <a:buNone/>
              <a:defRPr sz="2602" b="1"/>
            </a:lvl5pPr>
            <a:lvl6pPr marL="3717036" indent="0">
              <a:buNone/>
              <a:defRPr sz="2602" b="1"/>
            </a:lvl6pPr>
            <a:lvl7pPr marL="4460443" indent="0">
              <a:buNone/>
              <a:defRPr sz="2602" b="1"/>
            </a:lvl7pPr>
            <a:lvl8pPr marL="5203850" indent="0">
              <a:buNone/>
              <a:defRPr sz="2602" b="1"/>
            </a:lvl8pPr>
            <a:lvl9pPr marL="5947258" indent="0">
              <a:buNone/>
              <a:defRPr sz="26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5531" y="4346189"/>
            <a:ext cx="8386777" cy="6392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36254" y="2916740"/>
            <a:ext cx="8428080" cy="1429449"/>
          </a:xfrm>
        </p:spPr>
        <p:txBody>
          <a:bodyPr anchor="b"/>
          <a:lstStyle>
            <a:lvl1pPr marL="0" indent="0">
              <a:buNone/>
              <a:defRPr sz="3902" b="1"/>
            </a:lvl1pPr>
            <a:lvl2pPr marL="743407" indent="0">
              <a:buNone/>
              <a:defRPr sz="3252" b="1"/>
            </a:lvl2pPr>
            <a:lvl3pPr marL="1486814" indent="0">
              <a:buNone/>
              <a:defRPr sz="2927" b="1"/>
            </a:lvl3pPr>
            <a:lvl4pPr marL="2230222" indent="0">
              <a:buNone/>
              <a:defRPr sz="2602" b="1"/>
            </a:lvl4pPr>
            <a:lvl5pPr marL="2973629" indent="0">
              <a:buNone/>
              <a:defRPr sz="2602" b="1"/>
            </a:lvl5pPr>
            <a:lvl6pPr marL="3717036" indent="0">
              <a:buNone/>
              <a:defRPr sz="2602" b="1"/>
            </a:lvl6pPr>
            <a:lvl7pPr marL="4460443" indent="0">
              <a:buNone/>
              <a:defRPr sz="2602" b="1"/>
            </a:lvl7pPr>
            <a:lvl8pPr marL="5203850" indent="0">
              <a:buNone/>
              <a:defRPr sz="2602" b="1"/>
            </a:lvl8pPr>
            <a:lvl9pPr marL="5947258" indent="0">
              <a:buNone/>
              <a:defRPr sz="26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36254" y="4346189"/>
            <a:ext cx="8428080" cy="6392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1" y="793221"/>
            <a:ext cx="6393981" cy="2776273"/>
          </a:xfrm>
        </p:spPr>
        <p:txBody>
          <a:bodyPr anchor="b"/>
          <a:lstStyle>
            <a:lvl1pPr>
              <a:defRPr sz="52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8080" y="1713138"/>
            <a:ext cx="10036254" cy="8455514"/>
          </a:xfrm>
        </p:spPr>
        <p:txBody>
          <a:bodyPr/>
          <a:lstStyle>
            <a:lvl1pPr>
              <a:defRPr sz="5203"/>
            </a:lvl1pPr>
            <a:lvl2pPr>
              <a:defRPr sz="4553"/>
            </a:lvl2pPr>
            <a:lvl3pPr>
              <a:defRPr sz="3902"/>
            </a:lvl3pPr>
            <a:lvl4pPr>
              <a:defRPr sz="3252"/>
            </a:lvl4pPr>
            <a:lvl5pPr>
              <a:defRPr sz="3252"/>
            </a:lvl5pPr>
            <a:lvl6pPr>
              <a:defRPr sz="3252"/>
            </a:lvl6pPr>
            <a:lvl7pPr>
              <a:defRPr sz="3252"/>
            </a:lvl7pPr>
            <a:lvl8pPr>
              <a:defRPr sz="3252"/>
            </a:lvl8pPr>
            <a:lvl9pPr>
              <a:defRPr sz="325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531" y="3569494"/>
            <a:ext cx="6393981" cy="6612929"/>
          </a:xfrm>
        </p:spPr>
        <p:txBody>
          <a:bodyPr/>
          <a:lstStyle>
            <a:lvl1pPr marL="0" indent="0">
              <a:buNone/>
              <a:defRPr sz="2602"/>
            </a:lvl1pPr>
            <a:lvl2pPr marL="743407" indent="0">
              <a:buNone/>
              <a:defRPr sz="2276"/>
            </a:lvl2pPr>
            <a:lvl3pPr marL="1486814" indent="0">
              <a:buNone/>
              <a:defRPr sz="1951"/>
            </a:lvl3pPr>
            <a:lvl4pPr marL="2230222" indent="0">
              <a:buNone/>
              <a:defRPr sz="1626"/>
            </a:lvl4pPr>
            <a:lvl5pPr marL="2973629" indent="0">
              <a:buNone/>
              <a:defRPr sz="1626"/>
            </a:lvl5pPr>
            <a:lvl6pPr marL="3717036" indent="0">
              <a:buNone/>
              <a:defRPr sz="1626"/>
            </a:lvl6pPr>
            <a:lvl7pPr marL="4460443" indent="0">
              <a:buNone/>
              <a:defRPr sz="1626"/>
            </a:lvl7pPr>
            <a:lvl8pPr marL="5203850" indent="0">
              <a:buNone/>
              <a:defRPr sz="1626"/>
            </a:lvl8pPr>
            <a:lvl9pPr marL="5947258" indent="0">
              <a:buNone/>
              <a:defRPr sz="16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1" y="793221"/>
            <a:ext cx="6393981" cy="2776273"/>
          </a:xfrm>
        </p:spPr>
        <p:txBody>
          <a:bodyPr anchor="b"/>
          <a:lstStyle>
            <a:lvl1pPr>
              <a:defRPr sz="52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28080" y="1713138"/>
            <a:ext cx="10036254" cy="8455514"/>
          </a:xfrm>
        </p:spPr>
        <p:txBody>
          <a:bodyPr anchor="t"/>
          <a:lstStyle>
            <a:lvl1pPr marL="0" indent="0">
              <a:buNone/>
              <a:defRPr sz="5203"/>
            </a:lvl1pPr>
            <a:lvl2pPr marL="743407" indent="0">
              <a:buNone/>
              <a:defRPr sz="4553"/>
            </a:lvl2pPr>
            <a:lvl3pPr marL="1486814" indent="0">
              <a:buNone/>
              <a:defRPr sz="3902"/>
            </a:lvl3pPr>
            <a:lvl4pPr marL="2230222" indent="0">
              <a:buNone/>
              <a:defRPr sz="3252"/>
            </a:lvl4pPr>
            <a:lvl5pPr marL="2973629" indent="0">
              <a:buNone/>
              <a:defRPr sz="3252"/>
            </a:lvl5pPr>
            <a:lvl6pPr marL="3717036" indent="0">
              <a:buNone/>
              <a:defRPr sz="3252"/>
            </a:lvl6pPr>
            <a:lvl7pPr marL="4460443" indent="0">
              <a:buNone/>
              <a:defRPr sz="3252"/>
            </a:lvl7pPr>
            <a:lvl8pPr marL="5203850" indent="0">
              <a:buNone/>
              <a:defRPr sz="3252"/>
            </a:lvl8pPr>
            <a:lvl9pPr marL="5947258" indent="0">
              <a:buNone/>
              <a:defRPr sz="32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5531" y="3569494"/>
            <a:ext cx="6393981" cy="6612929"/>
          </a:xfrm>
        </p:spPr>
        <p:txBody>
          <a:bodyPr/>
          <a:lstStyle>
            <a:lvl1pPr marL="0" indent="0">
              <a:buNone/>
              <a:defRPr sz="2602"/>
            </a:lvl1pPr>
            <a:lvl2pPr marL="743407" indent="0">
              <a:buNone/>
              <a:defRPr sz="2276"/>
            </a:lvl2pPr>
            <a:lvl3pPr marL="1486814" indent="0">
              <a:buNone/>
              <a:defRPr sz="1951"/>
            </a:lvl3pPr>
            <a:lvl4pPr marL="2230222" indent="0">
              <a:buNone/>
              <a:defRPr sz="1626"/>
            </a:lvl4pPr>
            <a:lvl5pPr marL="2973629" indent="0">
              <a:buNone/>
              <a:defRPr sz="1626"/>
            </a:lvl5pPr>
            <a:lvl6pPr marL="3717036" indent="0">
              <a:buNone/>
              <a:defRPr sz="1626"/>
            </a:lvl6pPr>
            <a:lvl7pPr marL="4460443" indent="0">
              <a:buNone/>
              <a:defRPr sz="1626"/>
            </a:lvl7pPr>
            <a:lvl8pPr marL="5203850" indent="0">
              <a:buNone/>
              <a:defRPr sz="1626"/>
            </a:lvl8pPr>
            <a:lvl9pPr marL="5947258" indent="0">
              <a:buNone/>
              <a:defRPr sz="16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2948" y="633476"/>
            <a:ext cx="17098804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948" y="3167375"/>
            <a:ext cx="17098804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2948" y="11027974"/>
            <a:ext cx="4460558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05B-831E-C846-A76E-EAE8342C5A9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6932" y="11027974"/>
            <a:ext cx="6690836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01194" y="11027974"/>
            <a:ext cx="4460558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DF4A-4B12-394F-8A5A-4FB80308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86814" rtl="0" eaLnBrk="1" latinLnBrk="0" hangingPunct="1">
        <a:lnSpc>
          <a:spcPct val="90000"/>
        </a:lnSpc>
        <a:spcBef>
          <a:spcPct val="0"/>
        </a:spcBef>
        <a:buNone/>
        <a:defRPr sz="71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704" indent="-371704" algn="l" defTabSz="1486814" rtl="0" eaLnBrk="1" latinLnBrk="0" hangingPunct="1">
        <a:lnSpc>
          <a:spcPct val="90000"/>
        </a:lnSpc>
        <a:spcBef>
          <a:spcPts val="1626"/>
        </a:spcBef>
        <a:buFont typeface="Arial" panose="020B0604020202020204" pitchFamily="34" charset="0"/>
        <a:buChar char="•"/>
        <a:defRPr sz="4553" kern="1200">
          <a:solidFill>
            <a:schemeClr val="tx1"/>
          </a:solidFill>
          <a:latin typeface="+mn-lt"/>
          <a:ea typeface="+mn-ea"/>
          <a:cs typeface="+mn-cs"/>
        </a:defRPr>
      </a:lvl1pPr>
      <a:lvl2pPr marL="1115111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3902" kern="1200">
          <a:solidFill>
            <a:schemeClr val="tx1"/>
          </a:solidFill>
          <a:latin typeface="+mn-lt"/>
          <a:ea typeface="+mn-ea"/>
          <a:cs typeface="+mn-cs"/>
        </a:defRPr>
      </a:lvl2pPr>
      <a:lvl3pPr marL="1858518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3252" kern="1200">
          <a:solidFill>
            <a:schemeClr val="tx1"/>
          </a:solidFill>
          <a:latin typeface="+mn-lt"/>
          <a:ea typeface="+mn-ea"/>
          <a:cs typeface="+mn-cs"/>
        </a:defRPr>
      </a:lvl3pPr>
      <a:lvl4pPr marL="2601925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4pPr>
      <a:lvl5pPr marL="3345332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5pPr>
      <a:lvl6pPr marL="4088740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6pPr>
      <a:lvl7pPr marL="4832147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7pPr>
      <a:lvl8pPr marL="5575554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8pPr>
      <a:lvl9pPr marL="6318961" indent="-371704" algn="l" defTabSz="1486814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9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1pPr>
      <a:lvl2pPr marL="743407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2pPr>
      <a:lvl3pPr marL="1486814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3pPr>
      <a:lvl4pPr marL="2230222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4pPr>
      <a:lvl5pPr marL="2973629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5pPr>
      <a:lvl6pPr marL="3717036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6pPr>
      <a:lvl7pPr marL="4460443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7pPr>
      <a:lvl8pPr marL="5203850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8pPr>
      <a:lvl9pPr marL="5947258" algn="l" defTabSz="1486814" rtl="0" eaLnBrk="1" latinLnBrk="0" hangingPunct="1">
        <a:defRPr sz="29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68814F-F5D7-E04B-B7B0-FD2D7432AAD4}"/>
              </a:ext>
            </a:extLst>
          </p:cNvPr>
          <p:cNvSpPr/>
          <p:nvPr/>
        </p:nvSpPr>
        <p:spPr>
          <a:xfrm>
            <a:off x="7131106" y="350487"/>
            <a:ext cx="1802757" cy="7802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QuEST.h</a:t>
            </a:r>
            <a:endParaRPr lang="en-GB" sz="1000" b="1" dirty="0"/>
          </a:p>
          <a:p>
            <a:br>
              <a:rPr lang="en-GB" sz="1000" dirty="0"/>
            </a:br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calcTotalProbability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closeQuESTEnv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collapseToOutcome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controlledCompactUnitary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controlledNot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createMultiQubit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destroyMultiQubit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findProbabilityOfOutcome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getEnvironmentString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getImagAmpEl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getNumAmps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getNumQubits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getProbEl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getRealAmpEl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hadamard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initClassicalState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initStatePlus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initStateZero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</a:rPr>
              <a:t>measure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measureWithStats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multiControlledPhaseGate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multiControlledUnitary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reportMultiQubitParams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reportStateToScreen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rotateAroundAxis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rotateZ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seedQuESTDefault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sigmaX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sigmaY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sigmaZ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syncQuESTEnv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syncQuESTSuccess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</a:rPr>
              <a:t>tGate</a:t>
            </a:r>
            <a:endParaRPr lang="en-GB" sz="1000" dirty="0">
              <a:solidFill>
                <a:schemeClr val="accent1"/>
              </a:solidFill>
            </a:endParaRPr>
          </a:p>
          <a:p>
            <a:r>
              <a:rPr lang="en-GB" sz="1000">
                <a:solidFill>
                  <a:schemeClr val="accent1"/>
                </a:solidFill>
                <a:latin typeface="Arial" panose="020B0604020202020204" pitchFamily="34" charset="0"/>
              </a:rPr>
              <a:t>unitary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E40D0-2034-EF46-AD1C-DFC3E8594779}"/>
              </a:ext>
            </a:extLst>
          </p:cNvPr>
          <p:cNvSpPr/>
          <p:nvPr/>
        </p:nvSpPr>
        <p:spPr>
          <a:xfrm>
            <a:off x="4159306" y="388588"/>
            <a:ext cx="1802757" cy="38010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.cpp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1"/>
                </a:solidFill>
              </a:rPr>
              <a:t>controlledRotateAroundAxis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controlledRotateX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controlledRotateZ</a:t>
            </a:r>
          </a:p>
          <a:p>
            <a:r>
              <a:rPr lang="en-GB" sz="1000">
                <a:solidFill>
                  <a:schemeClr val="accent1"/>
                </a:solidFill>
              </a:rPr>
              <a:t>getNumAmps</a:t>
            </a:r>
          </a:p>
          <a:p>
            <a:r>
              <a:rPr lang="en-GB" sz="1000">
                <a:solidFill>
                  <a:schemeClr val="accent1"/>
                </a:solidFill>
              </a:rPr>
              <a:t>getNumQubits</a:t>
            </a:r>
          </a:p>
          <a:p>
            <a:r>
              <a:rPr lang="en-GB" sz="1000">
                <a:solidFill>
                  <a:schemeClr val="accent1"/>
                </a:solidFill>
              </a:rPr>
              <a:t>getProbEl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1"/>
                </a:solidFill>
              </a:rPr>
              <a:t>reportMultiQubitParams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</a:t>
            </a:r>
          </a:p>
          <a:p>
            <a:r>
              <a:rPr lang="en-GB" sz="1000">
                <a:solidFill>
                  <a:schemeClr val="accent1"/>
                </a:solidFill>
              </a:rPr>
              <a:t>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rotateX</a:t>
            </a:r>
          </a:p>
          <a:p>
            <a:r>
              <a:rPr lang="en-GB" sz="1000">
                <a:solidFill>
                  <a:schemeClr val="accent1"/>
                </a:solidFill>
              </a:rPr>
              <a:t>rotateY</a:t>
            </a:r>
          </a:p>
          <a:p>
            <a:r>
              <a:rPr lang="en-GB" sz="1000">
                <a:solidFill>
                  <a:schemeClr val="accent1"/>
                </a:solidFill>
              </a:rPr>
              <a:t>rotateZ</a:t>
            </a:r>
          </a:p>
          <a:p>
            <a:r>
              <a:rPr lang="en-GB" sz="1000">
                <a:solidFill>
                  <a:schemeClr val="accent1"/>
                </a:solidFill>
              </a:rPr>
              <a:t>sGate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seedQuESTDefault</a:t>
            </a:r>
          </a:p>
          <a:p>
            <a:r>
              <a:rPr lang="en-GB" sz="1000">
                <a:solidFill>
                  <a:schemeClr val="accent1"/>
                </a:solidFill>
              </a:rPr>
              <a:t>sigmaZ</a:t>
            </a:r>
          </a:p>
          <a:p>
            <a:r>
              <a:rPr lang="en-GB" sz="1000">
                <a:solidFill>
                  <a:schemeClr val="accent1"/>
                </a:solidFill>
              </a:rPr>
              <a:t>tGate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F4B4D-B155-944D-B21A-E91C1061A9A5}"/>
              </a:ext>
            </a:extLst>
          </p:cNvPr>
          <p:cNvSpPr/>
          <p:nvPr/>
        </p:nvSpPr>
        <p:spPr>
          <a:xfrm>
            <a:off x="195914" y="388588"/>
            <a:ext cx="1802757" cy="18004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2"/>
                </a:solidFill>
              </a:rPr>
              <a:t>measureInZero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784E7-BD59-504D-866E-501B2FAAD2D8}"/>
              </a:ext>
            </a:extLst>
          </p:cNvPr>
          <p:cNvSpPr/>
          <p:nvPr/>
        </p:nvSpPr>
        <p:spPr>
          <a:xfrm>
            <a:off x="2129970" y="396618"/>
            <a:ext cx="1886602" cy="112030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QuEST_env_localGPU.cu</a:t>
            </a:r>
            <a:endParaRPr lang="en-GB" sz="1000" b="1" dirty="0"/>
          </a:p>
          <a:p>
            <a:br>
              <a:rPr lang="en-GB" sz="1000"/>
            </a:br>
            <a:r>
              <a:rPr lang="en-GB" sz="1000"/>
              <a:t>GPUExists</a:t>
            </a:r>
          </a:p>
          <a:p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/>
              <a:t>collapseToOutcomeKernel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/>
              <a:t>compactUnitaryKernel</a:t>
            </a: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/>
              <a:t>controlledCompactUnitaryKernel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/>
              <a:t>controlledNotKernel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controlledPhaseGate</a:t>
            </a:r>
          </a:p>
          <a:p>
            <a:r>
              <a:rPr lang="en-GB" sz="1000"/>
              <a:t>controlledPhaseGateKernel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/>
              <a:t>controlledUnitaryKernel</a:t>
            </a:r>
          </a:p>
          <a:p>
            <a:r>
              <a:rPr lang="en-GB" sz="1000"/>
              <a:t>copySharedReduceBlock</a:t>
            </a:r>
          </a:p>
          <a:p>
            <a:r>
              <a:rPr lang="en-GB" sz="1000"/>
              <a:t>copyStateFromGPU</a:t>
            </a:r>
          </a:p>
          <a:p>
            <a:r>
              <a:rPr lang="en-GB" sz="1000"/>
              <a:t>copyStateToGPU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/>
              <a:t>extractBit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</a:t>
            </a:r>
          </a:p>
          <a:p>
            <a:r>
              <a:rPr lang="en-GB" sz="1000"/>
              <a:t>findProbabilityOfZeroKernel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/>
              <a:t>getNumReductionLevels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/>
              <a:t>hadamardKernel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/>
              <a:t>initClassicalStateKernel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/>
              <a:t>initStateDebugKernel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/>
              <a:t>initStateOfSingleQubitKernel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/>
              <a:t>initStatePlusKernel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/>
              <a:t>initStateZeroKernel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r>
              <a:rPr lang="en-GB" sz="1000"/>
              <a:t>log2Int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2"/>
                </a:solidFill>
              </a:rPr>
              <a:t>measureInZero</a:t>
            </a:r>
          </a:p>
          <a:p>
            <a:r>
              <a:rPr lang="en-GB" sz="1000"/>
              <a:t>measureInZeroKernel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/>
              <a:t>multiControlledPhaseGateKernel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/>
              <a:t>multiControlledUnitaryKernel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r>
              <a:rPr lang="en-GB" sz="1000"/>
              <a:t>phaseGateKernel</a:t>
            </a:r>
          </a:p>
          <a:p>
            <a:r>
              <a:rPr lang="en-GB" sz="1000"/>
              <a:t>reduceBlock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/>
              <a:t>sigmaXKernel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/>
              <a:t>sigmaYKernel</a:t>
            </a:r>
          </a:p>
          <a:p>
            <a:r>
              <a:rPr lang="en-GB" sz="1000"/>
              <a:t>swapDouble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r>
              <a:rPr lang="en-GB" sz="1000"/>
              <a:t>unitaryKernel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F27BA-F947-454F-B6C0-43C74D81ED6F}"/>
              </a:ext>
            </a:extLst>
          </p:cNvPr>
          <p:cNvSpPr/>
          <p:nvPr/>
        </p:nvSpPr>
        <p:spPr>
          <a:xfrm>
            <a:off x="9936118" y="388595"/>
            <a:ext cx="2310063" cy="104182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 err="1">
                <a:solidFill>
                  <a:srgbClr val="000000"/>
                </a:solidFill>
                <a:latin typeface="Arial" panose="020B0604020202020204" pitchFamily="34" charset="0"/>
              </a:rPr>
              <a:t>QuEST</a:t>
            </a:r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controlledPhaseGate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controlledRotateX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controlledRotateZ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1"/>
                </a:solidFill>
              </a:rPr>
              <a:t>createMultiQubit</a:t>
            </a:r>
          </a:p>
          <a:p>
            <a:r>
              <a:rPr lang="en-GB" sz="1000">
                <a:solidFill>
                  <a:schemeClr val="accent1"/>
                </a:solidFill>
              </a:rPr>
              <a:t>destroyMultiQubit</a:t>
            </a: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1"/>
                </a:solidFill>
              </a:rPr>
              <a:t>getEnvironmentString</a:t>
            </a:r>
          </a:p>
          <a:p>
            <a:r>
              <a:rPr lang="en-GB" sz="1000">
                <a:solidFill>
                  <a:schemeClr val="accent1"/>
                </a:solidFill>
              </a:rPr>
              <a:t>getNumAmps</a:t>
            </a:r>
          </a:p>
          <a:p>
            <a:r>
              <a:rPr lang="en-GB" sz="1000">
                <a:solidFill>
                  <a:schemeClr val="accent1"/>
                </a:solidFill>
              </a:rPr>
              <a:t>getNumQubits</a:t>
            </a:r>
          </a:p>
          <a:p>
            <a:r>
              <a:rPr lang="en-GB" sz="1000">
                <a:solidFill>
                  <a:schemeClr val="accent1"/>
                </a:solidFill>
              </a:rPr>
              <a:t>getProbEl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1"/>
                </a:solidFill>
              </a:rPr>
              <a:t>initClassicalState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initStatePlus</a:t>
            </a:r>
          </a:p>
          <a:p>
            <a:r>
              <a:rPr lang="en-GB" sz="1000">
                <a:solidFill>
                  <a:schemeClr val="accent1"/>
                </a:solidFill>
              </a:rPr>
              <a:t>initStateZero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multiControlledPhaseGate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1"/>
                </a:solidFill>
              </a:rPr>
              <a:t>reportMultiQubitParams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</a:t>
            </a:r>
          </a:p>
          <a:p>
            <a:r>
              <a:rPr lang="en-GB" sz="1000">
                <a:solidFill>
                  <a:schemeClr val="accent1"/>
                </a:solidFill>
              </a:rPr>
              <a:t>reportStateToScreen</a:t>
            </a:r>
          </a:p>
          <a:p>
            <a:r>
              <a:rPr lang="en-GB" sz="1000">
                <a:solidFill>
                  <a:schemeClr val="accent1"/>
                </a:solidFill>
              </a:rPr>
              <a:t>rotateAroundAxis</a:t>
            </a:r>
          </a:p>
          <a:p>
            <a:r>
              <a:rPr lang="en-GB" sz="1000">
                <a:solidFill>
                  <a:schemeClr val="accent1"/>
                </a:solidFill>
              </a:rPr>
              <a:t>rotateX</a:t>
            </a:r>
          </a:p>
          <a:p>
            <a:r>
              <a:rPr lang="en-GB" sz="1000">
                <a:solidFill>
                  <a:schemeClr val="accent1"/>
                </a:solidFill>
              </a:rPr>
              <a:t>rotateY</a:t>
            </a:r>
          </a:p>
          <a:p>
            <a:r>
              <a:rPr lang="en-GB" sz="1000">
                <a:solidFill>
                  <a:schemeClr val="accent1"/>
                </a:solidFill>
              </a:rPr>
              <a:t>rotateZ</a:t>
            </a:r>
          </a:p>
          <a:p>
            <a:r>
              <a:rPr lang="en-GB" sz="1000">
                <a:solidFill>
                  <a:schemeClr val="accent1"/>
                </a:solidFill>
              </a:rPr>
              <a:t>sGate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</a:t>
            </a:r>
          </a:p>
          <a:p>
            <a:r>
              <a:rPr lang="en-GB" sz="1000">
                <a:solidFill>
                  <a:schemeClr val="accent1"/>
                </a:solidFill>
              </a:rPr>
              <a:t>seedQuESTDefault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1"/>
                </a:solidFill>
              </a:rPr>
              <a:t>sigmaZ</a:t>
            </a:r>
          </a:p>
          <a:p>
            <a:r>
              <a:rPr lang="en-GB" sz="1000">
                <a:solidFill>
                  <a:schemeClr val="accent1"/>
                </a:solidFill>
              </a:rPr>
              <a:t>tGate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</a:p>
          <a:p>
            <a:endParaRPr lang="en-GB" sz="1000">
              <a:solidFill>
                <a:schemeClr val="accent2"/>
              </a:solidFill>
            </a:endParaRPr>
          </a:p>
          <a:p>
            <a:pPr algn="ctr"/>
            <a:r>
              <a:rPr lang="en-GB" sz="1000" b="1"/>
              <a:t>Prototyped:</a:t>
            </a:r>
            <a:endParaRPr lang="en-GB" sz="1000">
              <a:solidFill>
                <a:schemeClr val="accent2"/>
              </a:solidFill>
            </a:endParaRPr>
          </a:p>
          <a:p>
            <a:r>
              <a:rPr lang="en-GB" sz="1000">
                <a:solidFill>
                  <a:srgbClr val="C00000"/>
                </a:solidFill>
              </a:rPr>
              <a:t>extractBit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B39A7-A615-DF4C-9DB7-4B55E4BA087D}"/>
              </a:ext>
            </a:extLst>
          </p:cNvPr>
          <p:cNvSpPr/>
          <p:nvPr/>
        </p:nvSpPr>
        <p:spPr>
          <a:xfrm>
            <a:off x="17299822" y="396618"/>
            <a:ext cx="2310063" cy="5493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QuEST_internal.h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collapseToOutcomeDistributedRenorm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collapseToOutcomeDistributedSetZero</a:t>
            </a:r>
          </a:p>
          <a:p>
            <a:r>
              <a:rPr lang="en-GB" sz="1000">
                <a:solidFill>
                  <a:schemeClr val="accent2"/>
                </a:solidFill>
              </a:rPr>
              <a:t>collapseToOutcomeLocal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controlledCompactUnitaryLocal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controlledNotLocal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findProbabilityOfZeroLocal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hadamardLocal</a:t>
            </a:r>
          </a:p>
          <a:p>
            <a:r>
              <a:rPr lang="en-GB" sz="1000">
                <a:solidFill>
                  <a:schemeClr val="accent2"/>
                </a:solidFill>
              </a:rPr>
              <a:t>hashString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multiControlledUnitaryLocal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sigmaXDistributed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sigmaXLocal</a:t>
            </a:r>
          </a:p>
          <a:p>
            <a:r>
              <a:rPr lang="en-GB" sz="1000">
                <a:solidFill>
                  <a:schemeClr val="accent2"/>
                </a:solidFill>
              </a:rPr>
              <a:t>sigmaYDistributed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sigmaYLocal</a:t>
            </a:r>
          </a:p>
          <a:p>
            <a:r>
              <a:rPr lang="en-GB" sz="1000">
                <a:solidFill>
                  <a:schemeClr val="accent2"/>
                </a:solidFill>
              </a:rPr>
              <a:t>unitaryDistributed</a:t>
            </a:r>
          </a:p>
          <a:p>
            <a:r>
              <a:rPr lang="en-GB" sz="1000">
                <a:solidFill>
                  <a:schemeClr val="accent2"/>
                </a:solidFill>
              </a:rPr>
              <a:t>unitaryLocal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validateAlphaBeta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validateMatrixIsUnitary</a:t>
            </a:r>
          </a:p>
          <a:p>
            <a:r>
              <a:rPr lang="en-GB" sz="1000">
                <a:solidFill>
                  <a:schemeClr val="accent2"/>
                </a:solidFill>
              </a:rPr>
              <a:t>validateUnitVector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909B-66D5-504B-85B8-D151C4EFE36F}"/>
              </a:ext>
            </a:extLst>
          </p:cNvPr>
          <p:cNvSpPr/>
          <p:nvPr/>
        </p:nvSpPr>
        <p:spPr>
          <a:xfrm>
            <a:off x="12382540" y="412659"/>
            <a:ext cx="2310063" cy="44165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QuEST_env_local.c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F8B5A-F8CB-E14A-80D3-4004BED75494}"/>
              </a:ext>
            </a:extLst>
          </p:cNvPr>
          <p:cNvSpPr/>
          <p:nvPr/>
        </p:nvSpPr>
        <p:spPr>
          <a:xfrm>
            <a:off x="14828962" y="396618"/>
            <a:ext cx="2310063" cy="6878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QuEST_env_mpi.c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chemeClr val="accent2"/>
                </a:solidFill>
              </a:rPr>
              <a:t>QuESTAssert</a:t>
            </a:r>
          </a:p>
          <a:p>
            <a:r>
              <a:rPr lang="en-GB" sz="1000">
                <a:solidFill>
                  <a:schemeClr val="accent1"/>
                </a:solidFill>
              </a:rPr>
              <a:t>calcTotalProbability</a:t>
            </a: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chemeClr val="accent1"/>
                </a:solidFill>
              </a:rPr>
              <a:t>closeQuESTEnv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collapseToOutcome</a:t>
            </a:r>
          </a:p>
          <a:p>
            <a:r>
              <a:rPr lang="en-GB" sz="1000">
                <a:solidFill>
                  <a:schemeClr val="accent1"/>
                </a:solidFill>
              </a:rPr>
              <a:t>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controlledCompactUnitary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controlledNot</a:t>
            </a:r>
          </a:p>
          <a:p>
            <a:r>
              <a:rPr lang="en-GB" sz="1000">
                <a:solidFill>
                  <a:schemeClr val="accent1"/>
                </a:solidFill>
              </a:rPr>
              <a:t>controlledUnitary</a:t>
            </a:r>
          </a:p>
          <a:p>
            <a:r>
              <a:rPr lang="en-GB" sz="1000"/>
              <a:t>exchangeStateVectors</a:t>
            </a:r>
          </a:p>
          <a:p>
            <a:r>
              <a:rPr lang="en-GB" sz="1000">
                <a:solidFill>
                  <a:schemeClr val="accent2"/>
                </a:solidFill>
              </a:rPr>
              <a:t>exitWithError</a:t>
            </a:r>
          </a:p>
          <a:p>
            <a:r>
              <a:rPr lang="en-GB" sz="1000">
                <a:solidFill>
                  <a:schemeClr val="accent1"/>
                </a:solidFill>
              </a:rPr>
              <a:t>findProbabilityOfOutcome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chemeClr val="accent1"/>
                </a:solidFill>
              </a:rPr>
              <a:t>getImagAmpEl</a:t>
            </a:r>
          </a:p>
          <a:p>
            <a:r>
              <a:rPr lang="en-GB" sz="1000">
                <a:solidFill>
                  <a:schemeClr val="accent1"/>
                </a:solidFill>
              </a:rPr>
              <a:t>getRealAmpEl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/>
              <a:t>getRotAngleFromUnitaryMatrix</a:t>
            </a:r>
          </a:p>
          <a:p>
            <a:r>
              <a:rPr lang="en-GB" sz="1000">
                <a:solidFill>
                  <a:schemeClr val="accent1"/>
                </a:solidFill>
              </a:rPr>
              <a:t>hadamard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</a:p>
          <a:p>
            <a:r>
              <a:rPr lang="en-GB" sz="1000">
                <a:solidFill>
                  <a:schemeClr val="accent1"/>
                </a:solidFill>
              </a:rPr>
              <a:t>initQuESTEnv</a:t>
            </a: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  <a:p>
            <a:r>
              <a:rPr lang="en-GB" sz="1000">
                <a:solidFill>
                  <a:schemeClr val="accent1"/>
                </a:solidFill>
              </a:rPr>
              <a:t>measure</a:t>
            </a:r>
          </a:p>
          <a:p>
            <a:r>
              <a:rPr lang="en-GB" sz="1000">
                <a:solidFill>
                  <a:schemeClr val="accent1"/>
                </a:solidFill>
              </a:rPr>
              <a:t>measureWithStats</a:t>
            </a:r>
          </a:p>
          <a:p>
            <a:r>
              <a:rPr lang="en-GB" sz="1000">
                <a:solidFill>
                  <a:schemeClr val="accent1"/>
                </a:solidFill>
              </a:rPr>
              <a:t>multiControlledUnitary</a:t>
            </a:r>
          </a:p>
          <a:p>
            <a:r>
              <a:rPr lang="en-GB" sz="1000">
                <a:solidFill>
                  <a:schemeClr val="accent2"/>
                </a:solidFill>
              </a:rPr>
              <a:t>phaseGate</a:t>
            </a: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</a:p>
          <a:p>
            <a:r>
              <a:rPr lang="en-GB" sz="1000">
                <a:solidFill>
                  <a:schemeClr val="accent1"/>
                </a:solidFill>
              </a:rPr>
              <a:t>reportQuESTEnv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sigmaX</a:t>
            </a:r>
          </a:p>
          <a:p>
            <a:r>
              <a:rPr lang="en-GB" sz="1000">
                <a:solidFill>
                  <a:schemeClr val="accent1"/>
                </a:solidFill>
              </a:rPr>
              <a:t>sigmaY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syncQuESTEnv</a:t>
            </a:r>
          </a:p>
          <a:p>
            <a:r>
              <a:rPr lang="en-GB" sz="1000">
                <a:solidFill>
                  <a:schemeClr val="accent1"/>
                </a:solidFill>
              </a:rPr>
              <a:t>syncQuESTSuccess</a:t>
            </a:r>
          </a:p>
          <a:p>
            <a:r>
              <a:rPr lang="en-GB" sz="1000">
                <a:solidFill>
                  <a:schemeClr val="accent1"/>
                </a:solidFill>
              </a:rPr>
              <a:t>Unitary</a:t>
            </a:r>
          </a:p>
          <a:p>
            <a:endParaRPr lang="en-GB" sz="1000">
              <a:solidFill>
                <a:schemeClr val="accent1"/>
              </a:solidFill>
            </a:endParaRPr>
          </a:p>
          <a:p>
            <a:pPr algn="ctr"/>
            <a:r>
              <a:rPr lang="en-GB" sz="1000" b="1"/>
              <a:t>Prototyped:</a:t>
            </a:r>
          </a:p>
          <a:p>
            <a:r>
              <a:rPr lang="en-GB" sz="1000">
                <a:solidFill>
                  <a:srgbClr val="C00000"/>
                </a:solidFill>
              </a:rPr>
              <a:t>chunkIsUpper</a:t>
            </a:r>
          </a:p>
          <a:p>
            <a:r>
              <a:rPr lang="en-GB" sz="1000">
                <a:solidFill>
                  <a:srgbClr val="C00000"/>
                </a:solidFill>
              </a:rPr>
              <a:t>getChunkIdFromIndex</a:t>
            </a:r>
          </a:p>
          <a:p>
            <a:r>
              <a:rPr lang="en-GB" sz="1000">
                <a:solidFill>
                  <a:srgbClr val="C00000"/>
                </a:solidFill>
              </a:rPr>
              <a:t>getChunkPairId</a:t>
            </a:r>
          </a:p>
          <a:p>
            <a:r>
              <a:rPr lang="en-GB" sz="1000">
                <a:solidFill>
                  <a:srgbClr val="C00000"/>
                </a:solidFill>
              </a:rPr>
              <a:t>getRotAngle</a:t>
            </a:r>
          </a:p>
          <a:p>
            <a:r>
              <a:rPr lang="en-GB" sz="1000">
                <a:solidFill>
                  <a:srgbClr val="C00000"/>
                </a:solidFill>
              </a:rPr>
              <a:t>halfMatrixBlockFitsInChunk</a:t>
            </a:r>
          </a:p>
          <a:p>
            <a:r>
              <a:rPr lang="en-GB" sz="1000">
                <a:solidFill>
                  <a:srgbClr val="C00000"/>
                </a:solidFill>
              </a:rPr>
              <a:t>isChunkToSkipInFindPZero</a:t>
            </a:r>
          </a:p>
          <a:p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902AA-B565-E74E-95E7-AF55E11460FB}"/>
              </a:ext>
            </a:extLst>
          </p:cNvPr>
          <p:cNvSpPr txBox="1"/>
          <p:nvPr/>
        </p:nvSpPr>
        <p:spPr>
          <a:xfrm>
            <a:off x="2865930" y="19581"/>
            <a:ext cx="6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6A11-7920-CD4B-909D-2BAAD40F49FD}"/>
              </a:ext>
            </a:extLst>
          </p:cNvPr>
          <p:cNvSpPr txBox="1"/>
          <p:nvPr/>
        </p:nvSpPr>
        <p:spPr>
          <a:xfrm>
            <a:off x="14164576" y="19581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CPU &amp; MPI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A3A87-15BE-9147-A24F-7E525A805080}"/>
              </a:ext>
            </a:extLst>
          </p:cNvPr>
          <p:cNvSpPr/>
          <p:nvPr/>
        </p:nvSpPr>
        <p:spPr>
          <a:xfrm>
            <a:off x="7131106" y="8290758"/>
            <a:ext cx="1802757" cy="11849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rgbClr val="000000"/>
                </a:solidFill>
                <a:latin typeface="Arial" panose="020B0604020202020204" pitchFamily="34" charset="0"/>
              </a:rPr>
              <a:t>QuEST_debug.h</a:t>
            </a:r>
            <a:endParaRPr lang="en-GB" sz="1000" b="1" dirty="0"/>
          </a:p>
          <a:p>
            <a:br>
              <a:rPr lang="en-GB" sz="1000"/>
            </a:br>
            <a:r>
              <a:rPr lang="en-GB" sz="1000">
                <a:solidFill>
                  <a:srgbClr val="7030A0"/>
                </a:solidFill>
              </a:rPr>
              <a:t>compareStates</a:t>
            </a:r>
          </a:p>
          <a:p>
            <a:r>
              <a:rPr lang="en-GB" sz="1000">
                <a:solidFill>
                  <a:srgbClr val="7030A0"/>
                </a:solidFill>
              </a:rPr>
              <a:t>initStateDebug</a:t>
            </a:r>
          </a:p>
          <a:p>
            <a:r>
              <a:rPr lang="en-GB" sz="1000">
                <a:solidFill>
                  <a:srgbClr val="7030A0"/>
                </a:solidFill>
              </a:rPr>
              <a:t>initStateOfSingleQubit</a:t>
            </a:r>
          </a:p>
          <a:p>
            <a:r>
              <a:rPr lang="en-GB" sz="1000">
                <a:solidFill>
                  <a:srgbClr val="7030A0"/>
                </a:solidFill>
              </a:rPr>
              <a:t>initializeStateFromSingleFile</a:t>
            </a:r>
          </a:p>
          <a:p>
            <a:r>
              <a:rPr lang="en-GB" sz="1000">
                <a:solidFill>
                  <a:srgbClr val="7030A0"/>
                </a:solidFill>
              </a:rPr>
              <a:t>reportNodeList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6D690-D7BC-1548-971F-226BA0E12BD9}"/>
              </a:ext>
            </a:extLst>
          </p:cNvPr>
          <p:cNvSpPr txBox="1"/>
          <p:nvPr/>
        </p:nvSpPr>
        <p:spPr>
          <a:xfrm>
            <a:off x="7781025" y="-549"/>
            <a:ext cx="7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641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50</Words>
  <Application>Microsoft Macintosh PowerPoint</Application>
  <PresentationFormat>Custom</PresentationFormat>
  <Paragraphs>326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Jones</dc:creator>
  <cp:lastModifiedBy>Tyson Jones</cp:lastModifiedBy>
  <cp:revision>23</cp:revision>
  <dcterms:created xsi:type="dcterms:W3CDTF">2018-07-16T18:46:19Z</dcterms:created>
  <dcterms:modified xsi:type="dcterms:W3CDTF">2018-07-16T23:56:42Z</dcterms:modified>
</cp:coreProperties>
</file>