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4"/>
  </p:notesMasterIdLst>
  <p:sldIdLst>
    <p:sldId id="256" r:id="rId2"/>
    <p:sldId id="257" r:id="rId3"/>
  </p:sldIdLst>
  <p:sldSz cx="19824700" cy="11898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/>
    <p:restoredTop sz="94632"/>
  </p:normalViewPr>
  <p:slideViewPr>
    <p:cSldViewPr snapToGrid="0" snapToObjects="1">
      <p:cViewPr varScale="1">
        <p:scale>
          <a:sx n="64" d="100"/>
          <a:sy n="64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944CE-78EF-F74B-9784-7D46EC8EF4C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87AA-0DB7-1441-AD52-A116D66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3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87AA-0DB7-1441-AD52-A116D66CD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4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87AA-0DB7-1441-AD52-A116D66CD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088" y="1947248"/>
            <a:ext cx="14868525" cy="4142376"/>
          </a:xfrm>
        </p:spPr>
        <p:txBody>
          <a:bodyPr anchor="b"/>
          <a:lstStyle>
            <a:lvl1pPr algn="ctr">
              <a:defRPr sz="9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088" y="6249369"/>
            <a:ext cx="14868525" cy="2872671"/>
          </a:xfrm>
        </p:spPr>
        <p:txBody>
          <a:bodyPr/>
          <a:lstStyle>
            <a:lvl1pPr marL="0" indent="0" algn="ctr">
              <a:buNone/>
              <a:defRPr sz="3902"/>
            </a:lvl1pPr>
            <a:lvl2pPr marL="743407" indent="0" algn="ctr">
              <a:buNone/>
              <a:defRPr sz="3252"/>
            </a:lvl2pPr>
            <a:lvl3pPr marL="1486814" indent="0" algn="ctr">
              <a:buNone/>
              <a:defRPr sz="2927"/>
            </a:lvl3pPr>
            <a:lvl4pPr marL="2230222" indent="0" algn="ctr">
              <a:buNone/>
              <a:defRPr sz="2602"/>
            </a:lvl4pPr>
            <a:lvl5pPr marL="2973629" indent="0" algn="ctr">
              <a:buNone/>
              <a:defRPr sz="2602"/>
            </a:lvl5pPr>
            <a:lvl6pPr marL="3717036" indent="0" algn="ctr">
              <a:buNone/>
              <a:defRPr sz="2602"/>
            </a:lvl6pPr>
            <a:lvl7pPr marL="4460443" indent="0" algn="ctr">
              <a:buNone/>
              <a:defRPr sz="2602"/>
            </a:lvl7pPr>
            <a:lvl8pPr marL="5203850" indent="0" algn="ctr">
              <a:buNone/>
              <a:defRPr sz="2602"/>
            </a:lvl8pPr>
            <a:lvl9pPr marL="5947258" indent="0" algn="ctr">
              <a:buNone/>
              <a:defRPr sz="26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87051" y="633475"/>
            <a:ext cx="4274701" cy="10083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2948" y="633475"/>
            <a:ext cx="12576294" cy="100832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623" y="2966317"/>
            <a:ext cx="17098804" cy="4949367"/>
          </a:xfrm>
        </p:spPr>
        <p:txBody>
          <a:bodyPr anchor="b"/>
          <a:lstStyle>
            <a:lvl1pPr>
              <a:defRPr sz="9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2623" y="7962507"/>
            <a:ext cx="17098804" cy="2602755"/>
          </a:xfrm>
        </p:spPr>
        <p:txBody>
          <a:bodyPr/>
          <a:lstStyle>
            <a:lvl1pPr marL="0" indent="0">
              <a:buNone/>
              <a:defRPr sz="3902">
                <a:solidFill>
                  <a:schemeClr val="tx1">
                    <a:tint val="75000"/>
                  </a:schemeClr>
                </a:solidFill>
              </a:defRPr>
            </a:lvl1pPr>
            <a:lvl2pPr marL="743407" indent="0">
              <a:buNone/>
              <a:defRPr sz="3252">
                <a:solidFill>
                  <a:schemeClr val="tx1">
                    <a:tint val="75000"/>
                  </a:schemeClr>
                </a:solidFill>
              </a:defRPr>
            </a:lvl2pPr>
            <a:lvl3pPr marL="1486814" indent="0">
              <a:buNone/>
              <a:defRPr sz="2927">
                <a:solidFill>
                  <a:schemeClr val="tx1">
                    <a:tint val="75000"/>
                  </a:schemeClr>
                </a:solidFill>
              </a:defRPr>
            </a:lvl3pPr>
            <a:lvl4pPr marL="2230222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4pPr>
            <a:lvl5pPr marL="2973629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5pPr>
            <a:lvl6pPr marL="3717036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6pPr>
            <a:lvl7pPr marL="4460443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7pPr>
            <a:lvl8pPr marL="5203850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8pPr>
            <a:lvl9pPr marL="5947258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2948" y="3167375"/>
            <a:ext cx="8425498" cy="7549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36254" y="3167375"/>
            <a:ext cx="8425498" cy="7549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0" y="633476"/>
            <a:ext cx="17098804" cy="2299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531" y="2916740"/>
            <a:ext cx="8386777" cy="1429449"/>
          </a:xfrm>
        </p:spPr>
        <p:txBody>
          <a:bodyPr anchor="b"/>
          <a:lstStyle>
            <a:lvl1pPr marL="0" indent="0">
              <a:buNone/>
              <a:defRPr sz="3902" b="1"/>
            </a:lvl1pPr>
            <a:lvl2pPr marL="743407" indent="0">
              <a:buNone/>
              <a:defRPr sz="3252" b="1"/>
            </a:lvl2pPr>
            <a:lvl3pPr marL="1486814" indent="0">
              <a:buNone/>
              <a:defRPr sz="2927" b="1"/>
            </a:lvl3pPr>
            <a:lvl4pPr marL="2230222" indent="0">
              <a:buNone/>
              <a:defRPr sz="2602" b="1"/>
            </a:lvl4pPr>
            <a:lvl5pPr marL="2973629" indent="0">
              <a:buNone/>
              <a:defRPr sz="2602" b="1"/>
            </a:lvl5pPr>
            <a:lvl6pPr marL="3717036" indent="0">
              <a:buNone/>
              <a:defRPr sz="2602" b="1"/>
            </a:lvl6pPr>
            <a:lvl7pPr marL="4460443" indent="0">
              <a:buNone/>
              <a:defRPr sz="2602" b="1"/>
            </a:lvl7pPr>
            <a:lvl8pPr marL="5203850" indent="0">
              <a:buNone/>
              <a:defRPr sz="2602" b="1"/>
            </a:lvl8pPr>
            <a:lvl9pPr marL="5947258" indent="0">
              <a:buNone/>
              <a:defRPr sz="260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5531" y="4346189"/>
            <a:ext cx="8386777" cy="6392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36254" y="2916740"/>
            <a:ext cx="8428080" cy="1429449"/>
          </a:xfrm>
        </p:spPr>
        <p:txBody>
          <a:bodyPr anchor="b"/>
          <a:lstStyle>
            <a:lvl1pPr marL="0" indent="0">
              <a:buNone/>
              <a:defRPr sz="3902" b="1"/>
            </a:lvl1pPr>
            <a:lvl2pPr marL="743407" indent="0">
              <a:buNone/>
              <a:defRPr sz="3252" b="1"/>
            </a:lvl2pPr>
            <a:lvl3pPr marL="1486814" indent="0">
              <a:buNone/>
              <a:defRPr sz="2927" b="1"/>
            </a:lvl3pPr>
            <a:lvl4pPr marL="2230222" indent="0">
              <a:buNone/>
              <a:defRPr sz="2602" b="1"/>
            </a:lvl4pPr>
            <a:lvl5pPr marL="2973629" indent="0">
              <a:buNone/>
              <a:defRPr sz="2602" b="1"/>
            </a:lvl5pPr>
            <a:lvl6pPr marL="3717036" indent="0">
              <a:buNone/>
              <a:defRPr sz="2602" b="1"/>
            </a:lvl6pPr>
            <a:lvl7pPr marL="4460443" indent="0">
              <a:buNone/>
              <a:defRPr sz="2602" b="1"/>
            </a:lvl7pPr>
            <a:lvl8pPr marL="5203850" indent="0">
              <a:buNone/>
              <a:defRPr sz="2602" b="1"/>
            </a:lvl8pPr>
            <a:lvl9pPr marL="5947258" indent="0">
              <a:buNone/>
              <a:defRPr sz="260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36254" y="4346189"/>
            <a:ext cx="8428080" cy="6392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1" y="793221"/>
            <a:ext cx="6393981" cy="2776273"/>
          </a:xfrm>
        </p:spPr>
        <p:txBody>
          <a:bodyPr anchor="b"/>
          <a:lstStyle>
            <a:lvl1pPr>
              <a:defRPr sz="52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8080" y="1713138"/>
            <a:ext cx="10036254" cy="8455514"/>
          </a:xfrm>
        </p:spPr>
        <p:txBody>
          <a:bodyPr/>
          <a:lstStyle>
            <a:lvl1pPr>
              <a:defRPr sz="5203"/>
            </a:lvl1pPr>
            <a:lvl2pPr>
              <a:defRPr sz="4553"/>
            </a:lvl2pPr>
            <a:lvl3pPr>
              <a:defRPr sz="3902"/>
            </a:lvl3pPr>
            <a:lvl4pPr>
              <a:defRPr sz="3252"/>
            </a:lvl4pPr>
            <a:lvl5pPr>
              <a:defRPr sz="3252"/>
            </a:lvl5pPr>
            <a:lvl6pPr>
              <a:defRPr sz="3252"/>
            </a:lvl6pPr>
            <a:lvl7pPr>
              <a:defRPr sz="3252"/>
            </a:lvl7pPr>
            <a:lvl8pPr>
              <a:defRPr sz="3252"/>
            </a:lvl8pPr>
            <a:lvl9pPr>
              <a:defRPr sz="325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5531" y="3569494"/>
            <a:ext cx="6393981" cy="6612929"/>
          </a:xfrm>
        </p:spPr>
        <p:txBody>
          <a:bodyPr/>
          <a:lstStyle>
            <a:lvl1pPr marL="0" indent="0">
              <a:buNone/>
              <a:defRPr sz="2602"/>
            </a:lvl1pPr>
            <a:lvl2pPr marL="743407" indent="0">
              <a:buNone/>
              <a:defRPr sz="2276"/>
            </a:lvl2pPr>
            <a:lvl3pPr marL="1486814" indent="0">
              <a:buNone/>
              <a:defRPr sz="1951"/>
            </a:lvl3pPr>
            <a:lvl4pPr marL="2230222" indent="0">
              <a:buNone/>
              <a:defRPr sz="1626"/>
            </a:lvl4pPr>
            <a:lvl5pPr marL="2973629" indent="0">
              <a:buNone/>
              <a:defRPr sz="1626"/>
            </a:lvl5pPr>
            <a:lvl6pPr marL="3717036" indent="0">
              <a:buNone/>
              <a:defRPr sz="1626"/>
            </a:lvl6pPr>
            <a:lvl7pPr marL="4460443" indent="0">
              <a:buNone/>
              <a:defRPr sz="1626"/>
            </a:lvl7pPr>
            <a:lvl8pPr marL="5203850" indent="0">
              <a:buNone/>
              <a:defRPr sz="1626"/>
            </a:lvl8pPr>
            <a:lvl9pPr marL="5947258" indent="0">
              <a:buNone/>
              <a:defRPr sz="16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2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1" y="793221"/>
            <a:ext cx="6393981" cy="2776273"/>
          </a:xfrm>
        </p:spPr>
        <p:txBody>
          <a:bodyPr anchor="b"/>
          <a:lstStyle>
            <a:lvl1pPr>
              <a:defRPr sz="52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28080" y="1713138"/>
            <a:ext cx="10036254" cy="8455514"/>
          </a:xfrm>
        </p:spPr>
        <p:txBody>
          <a:bodyPr anchor="t"/>
          <a:lstStyle>
            <a:lvl1pPr marL="0" indent="0">
              <a:buNone/>
              <a:defRPr sz="5203"/>
            </a:lvl1pPr>
            <a:lvl2pPr marL="743407" indent="0">
              <a:buNone/>
              <a:defRPr sz="4553"/>
            </a:lvl2pPr>
            <a:lvl3pPr marL="1486814" indent="0">
              <a:buNone/>
              <a:defRPr sz="3902"/>
            </a:lvl3pPr>
            <a:lvl4pPr marL="2230222" indent="0">
              <a:buNone/>
              <a:defRPr sz="3252"/>
            </a:lvl4pPr>
            <a:lvl5pPr marL="2973629" indent="0">
              <a:buNone/>
              <a:defRPr sz="3252"/>
            </a:lvl5pPr>
            <a:lvl6pPr marL="3717036" indent="0">
              <a:buNone/>
              <a:defRPr sz="3252"/>
            </a:lvl6pPr>
            <a:lvl7pPr marL="4460443" indent="0">
              <a:buNone/>
              <a:defRPr sz="3252"/>
            </a:lvl7pPr>
            <a:lvl8pPr marL="5203850" indent="0">
              <a:buNone/>
              <a:defRPr sz="3252"/>
            </a:lvl8pPr>
            <a:lvl9pPr marL="5947258" indent="0">
              <a:buNone/>
              <a:defRPr sz="32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5531" y="3569494"/>
            <a:ext cx="6393981" cy="6612929"/>
          </a:xfrm>
        </p:spPr>
        <p:txBody>
          <a:bodyPr/>
          <a:lstStyle>
            <a:lvl1pPr marL="0" indent="0">
              <a:buNone/>
              <a:defRPr sz="2602"/>
            </a:lvl1pPr>
            <a:lvl2pPr marL="743407" indent="0">
              <a:buNone/>
              <a:defRPr sz="2276"/>
            </a:lvl2pPr>
            <a:lvl3pPr marL="1486814" indent="0">
              <a:buNone/>
              <a:defRPr sz="1951"/>
            </a:lvl3pPr>
            <a:lvl4pPr marL="2230222" indent="0">
              <a:buNone/>
              <a:defRPr sz="1626"/>
            </a:lvl4pPr>
            <a:lvl5pPr marL="2973629" indent="0">
              <a:buNone/>
              <a:defRPr sz="1626"/>
            </a:lvl5pPr>
            <a:lvl6pPr marL="3717036" indent="0">
              <a:buNone/>
              <a:defRPr sz="1626"/>
            </a:lvl6pPr>
            <a:lvl7pPr marL="4460443" indent="0">
              <a:buNone/>
              <a:defRPr sz="1626"/>
            </a:lvl7pPr>
            <a:lvl8pPr marL="5203850" indent="0">
              <a:buNone/>
              <a:defRPr sz="1626"/>
            </a:lvl8pPr>
            <a:lvl9pPr marL="5947258" indent="0">
              <a:buNone/>
              <a:defRPr sz="16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2948" y="633476"/>
            <a:ext cx="17098804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948" y="3167375"/>
            <a:ext cx="17098804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2948" y="11027974"/>
            <a:ext cx="4460558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05B-831E-C846-A76E-EAE8342C5A95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6932" y="11027974"/>
            <a:ext cx="6690836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01194" y="11027974"/>
            <a:ext cx="4460558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486814" rtl="0" eaLnBrk="1" latinLnBrk="0" hangingPunct="1">
        <a:lnSpc>
          <a:spcPct val="90000"/>
        </a:lnSpc>
        <a:spcBef>
          <a:spcPct val="0"/>
        </a:spcBef>
        <a:buNone/>
        <a:defRPr sz="71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704" indent="-371704" algn="l" defTabSz="1486814" rtl="0" eaLnBrk="1" latinLnBrk="0" hangingPunct="1">
        <a:lnSpc>
          <a:spcPct val="90000"/>
        </a:lnSpc>
        <a:spcBef>
          <a:spcPts val="1626"/>
        </a:spcBef>
        <a:buFont typeface="Arial" panose="020B0604020202020204" pitchFamily="34" charset="0"/>
        <a:buChar char="•"/>
        <a:defRPr sz="4553" kern="1200">
          <a:solidFill>
            <a:schemeClr val="tx1"/>
          </a:solidFill>
          <a:latin typeface="+mn-lt"/>
          <a:ea typeface="+mn-ea"/>
          <a:cs typeface="+mn-cs"/>
        </a:defRPr>
      </a:lvl1pPr>
      <a:lvl2pPr marL="1115111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3902" kern="1200">
          <a:solidFill>
            <a:schemeClr val="tx1"/>
          </a:solidFill>
          <a:latin typeface="+mn-lt"/>
          <a:ea typeface="+mn-ea"/>
          <a:cs typeface="+mn-cs"/>
        </a:defRPr>
      </a:lvl2pPr>
      <a:lvl3pPr marL="1858518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3252" kern="1200">
          <a:solidFill>
            <a:schemeClr val="tx1"/>
          </a:solidFill>
          <a:latin typeface="+mn-lt"/>
          <a:ea typeface="+mn-ea"/>
          <a:cs typeface="+mn-cs"/>
        </a:defRPr>
      </a:lvl3pPr>
      <a:lvl4pPr marL="2601925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4pPr>
      <a:lvl5pPr marL="3345332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5pPr>
      <a:lvl6pPr marL="4088740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6pPr>
      <a:lvl7pPr marL="4832147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7pPr>
      <a:lvl8pPr marL="5575554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8pPr>
      <a:lvl9pPr marL="6318961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1pPr>
      <a:lvl2pPr marL="743407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2pPr>
      <a:lvl3pPr marL="1486814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3pPr>
      <a:lvl4pPr marL="2230222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4pPr>
      <a:lvl5pPr marL="2973629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5pPr>
      <a:lvl6pPr marL="3717036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6pPr>
      <a:lvl7pPr marL="4460443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7pPr>
      <a:lvl8pPr marL="5203850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8pPr>
      <a:lvl9pPr marL="5947258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68814F-F5D7-E04B-B7B0-FD2D7432AAD4}"/>
              </a:ext>
            </a:extLst>
          </p:cNvPr>
          <p:cNvSpPr/>
          <p:nvPr/>
        </p:nvSpPr>
        <p:spPr>
          <a:xfrm>
            <a:off x="7131106" y="350487"/>
            <a:ext cx="1802757" cy="780213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QuEST.h</a:t>
            </a:r>
            <a:endParaRPr lang="en-GB" sz="1000" b="1" dirty="0"/>
          </a:p>
          <a:p>
            <a:br>
              <a:rPr lang="en-GB" sz="1000" dirty="0"/>
            </a:br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calcTotalProbability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closeQuESTEnv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collapseToOutcome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compactUnitary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controlledCompactUnitary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controlledNot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controlledPhaseGate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controlledRotateAroundAxis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createMultiQubit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destroyMultiQubit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findProbabilityOfOutcome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getEnvironmentString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getImagAmpEl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getNumAmps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getNumQubits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getProbEl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getRealAmpEl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hadamard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initClassicalState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initStatePlus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initStateZero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</a:rPr>
              <a:t>measure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measureWithStats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multiControlledPhaseGate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multiControlledUnitary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reportMultiQubitParams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reportState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reportStateToScreen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rotateAroundAxis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seedQuEST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seedQuESTDefault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syncQuESTEnv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syncQuESTSuccess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tGate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1"/>
                </a:solidFill>
                <a:latin typeface="Arial" panose="020B0604020202020204" pitchFamily="34" charset="0"/>
              </a:rPr>
              <a:t>unitary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E40D0-2034-EF46-AD1C-DFC3E8594779}"/>
              </a:ext>
            </a:extLst>
          </p:cNvPr>
          <p:cNvSpPr/>
          <p:nvPr/>
        </p:nvSpPr>
        <p:spPr>
          <a:xfrm>
            <a:off x="4159306" y="388588"/>
            <a:ext cx="1802757" cy="41088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err="1">
                <a:solidFill>
                  <a:srgbClr val="000000"/>
                </a:solidFill>
                <a:latin typeface="Arial" panose="020B0604020202020204" pitchFamily="34" charset="0"/>
              </a:rPr>
              <a:t>QuEST</a:t>
            </a:r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.cpp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controlledRotateAroundAxis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controlledRotateX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controlledRotateZ</a:t>
            </a:r>
          </a:p>
          <a:p>
            <a:r>
              <a:rPr lang="en-GB" sz="1000">
                <a:solidFill>
                  <a:schemeClr val="accent1"/>
                </a:solidFill>
              </a:rPr>
              <a:t>getNumAmps</a:t>
            </a:r>
          </a:p>
          <a:p>
            <a:r>
              <a:rPr lang="en-GB" sz="1000">
                <a:solidFill>
                  <a:schemeClr val="accent1"/>
                </a:solidFill>
              </a:rPr>
              <a:t>getNumQubits</a:t>
            </a:r>
          </a:p>
          <a:p>
            <a:r>
              <a:rPr lang="en-GB" sz="1000">
                <a:solidFill>
                  <a:schemeClr val="accent1"/>
                </a:solidFill>
              </a:rPr>
              <a:t>getProbEl</a:t>
            </a:r>
          </a:p>
          <a:p>
            <a:r>
              <a:rPr lang="en-GB" sz="1000">
                <a:solidFill>
                  <a:schemeClr val="accent1"/>
                </a:solidFill>
              </a:rPr>
              <a:t>reportMultiQubitParams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</a:t>
            </a:r>
          </a:p>
          <a:p>
            <a:r>
              <a:rPr lang="en-GB" sz="1000">
                <a:solidFill>
                  <a:schemeClr val="accent1"/>
                </a:solidFill>
              </a:rPr>
              <a:t>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rotateX</a:t>
            </a:r>
          </a:p>
          <a:p>
            <a:r>
              <a:rPr lang="en-GB" sz="1000">
                <a:solidFill>
                  <a:schemeClr val="accent1"/>
                </a:solidFill>
              </a:rPr>
              <a:t>rotateY</a:t>
            </a:r>
          </a:p>
          <a:p>
            <a:r>
              <a:rPr lang="en-GB" sz="1000">
                <a:solidFill>
                  <a:schemeClr val="accent1"/>
                </a:solidFill>
              </a:rPr>
              <a:t>rotateZ</a:t>
            </a:r>
          </a:p>
          <a:p>
            <a:r>
              <a:rPr lang="en-GB" sz="1000">
                <a:solidFill>
                  <a:schemeClr val="accent1"/>
                </a:solidFill>
              </a:rPr>
              <a:t>sGate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seedQuESTDefault</a:t>
            </a:r>
          </a:p>
          <a:p>
            <a:r>
              <a:rPr lang="en-GB" sz="1000">
                <a:solidFill>
                  <a:schemeClr val="accent1"/>
                </a:solidFill>
              </a:rPr>
              <a:t>sigmaZ</a:t>
            </a:r>
          </a:p>
          <a:p>
            <a:r>
              <a:rPr lang="en-GB" sz="1000">
                <a:solidFill>
                  <a:schemeClr val="accent1"/>
                </a:solidFill>
              </a:rPr>
              <a:t>tGate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6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6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F4B4D-B155-944D-B21A-E91C1061A9A5}"/>
              </a:ext>
            </a:extLst>
          </p:cNvPr>
          <p:cNvSpPr/>
          <p:nvPr/>
        </p:nvSpPr>
        <p:spPr>
          <a:xfrm>
            <a:off x="195914" y="388588"/>
            <a:ext cx="1802757" cy="1954381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QuEST_internal.h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rgbClr val="FF0000"/>
                </a:solidFill>
              </a:rPr>
              <a:t>QuESTAssert</a:t>
            </a:r>
          </a:p>
          <a:p>
            <a:r>
              <a:rPr lang="en-GB" sz="1000">
                <a:solidFill>
                  <a:srgbClr val="FF0000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</a:t>
            </a:r>
          </a:p>
          <a:p>
            <a:r>
              <a:rPr lang="en-GB" sz="1000">
                <a:solidFill>
                  <a:schemeClr val="accent2"/>
                </a:solidFill>
              </a:rPr>
              <a:t>measureInZero</a:t>
            </a:r>
          </a:p>
          <a:p>
            <a:r>
              <a:rPr lang="en-GB" sz="1000">
                <a:solidFill>
                  <a:srgbClr val="00B050"/>
                </a:solidFill>
              </a:rPr>
              <a:t>phaseGate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</a:p>
          <a:p>
            <a:r>
              <a:rPr lang="en-GB" sz="1000">
                <a:solidFill>
                  <a:schemeClr val="accent6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6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784E7-BD59-504D-866E-501B2FAAD2D8}"/>
              </a:ext>
            </a:extLst>
          </p:cNvPr>
          <p:cNvSpPr/>
          <p:nvPr/>
        </p:nvSpPr>
        <p:spPr>
          <a:xfrm>
            <a:off x="2129970" y="396618"/>
            <a:ext cx="1886602" cy="116493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QuEST_env_localGPU.cu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createMultiQubit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destroyMultiQubit</a:t>
            </a:r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1"/>
                </a:solidFill>
              </a:rPr>
              <a:t>getEnvironmentString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</a:p>
          <a:p>
            <a:r>
              <a:rPr lang="en-GB" sz="1000">
                <a:solidFill>
                  <a:schemeClr val="accent1"/>
                </a:solidFill>
              </a:rPr>
              <a:t>initClassicalState</a:t>
            </a: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initStatePlus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initStateZero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reportStateToScreen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endParaRPr lang="en-GB" sz="1000"/>
          </a:p>
          <a:p>
            <a:r>
              <a:rPr lang="en-GB" sz="1000">
                <a:solidFill>
                  <a:srgbClr val="FF0000"/>
                </a:solidFill>
              </a:rPr>
              <a:t>QuESTAssert</a:t>
            </a:r>
          </a:p>
          <a:p>
            <a:r>
              <a:rPr lang="en-GB" sz="1000">
                <a:solidFill>
                  <a:srgbClr val="FF0000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</a:t>
            </a:r>
          </a:p>
          <a:p>
            <a:r>
              <a:rPr lang="en-GB" sz="1000">
                <a:solidFill>
                  <a:schemeClr val="accent2"/>
                </a:solidFill>
              </a:rPr>
              <a:t>measureInZero</a:t>
            </a:r>
          </a:p>
          <a:p>
            <a:r>
              <a:rPr lang="en-GB" sz="1000">
                <a:solidFill>
                  <a:schemeClr val="accent6"/>
                </a:solidFill>
              </a:rPr>
              <a:t>phaseGate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endParaRPr lang="en-GB" sz="1000">
              <a:solidFill>
                <a:srgbClr val="7030A0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  <a:endParaRPr lang="en-GB" sz="1000">
              <a:solidFill>
                <a:srgbClr val="7030A0"/>
              </a:solidFill>
            </a:endParaRPr>
          </a:p>
          <a:p>
            <a:endParaRPr lang="en-GB" sz="1000">
              <a:solidFill>
                <a:srgbClr val="7030A0"/>
              </a:solidFill>
            </a:endParaRPr>
          </a:p>
          <a:p>
            <a:r>
              <a:rPr lang="en-GB" sz="1000"/>
              <a:t>GPUExists</a:t>
            </a:r>
          </a:p>
          <a:p>
            <a:r>
              <a:rPr lang="en-GB" sz="1000"/>
              <a:t>collapseToOutcomeKernel</a:t>
            </a:r>
          </a:p>
          <a:p>
            <a:r>
              <a:rPr lang="en-GB" sz="1000"/>
              <a:t>compactUnitaryKernel</a:t>
            </a:r>
          </a:p>
          <a:p>
            <a:r>
              <a:rPr lang="en-GB" sz="1000"/>
              <a:t>controlledCompactUnitaryKernel</a:t>
            </a:r>
          </a:p>
          <a:p>
            <a:r>
              <a:rPr lang="en-GB" sz="1000"/>
              <a:t>controlledNotKernel</a:t>
            </a:r>
          </a:p>
          <a:p>
            <a:r>
              <a:rPr lang="en-GB" sz="1000"/>
              <a:t>controlledPhaseGateKernel</a:t>
            </a:r>
          </a:p>
          <a:p>
            <a:r>
              <a:rPr lang="en-GB" sz="1000"/>
              <a:t>controlledUnitaryKernel</a:t>
            </a:r>
          </a:p>
          <a:p>
            <a:r>
              <a:rPr lang="en-GB" sz="1000"/>
              <a:t>copySharedReduceBlock</a:t>
            </a:r>
          </a:p>
          <a:p>
            <a:r>
              <a:rPr lang="en-GB" sz="1000"/>
              <a:t>copyStateFromGPU</a:t>
            </a:r>
          </a:p>
          <a:p>
            <a:r>
              <a:rPr lang="en-GB" sz="1000"/>
              <a:t>copyStateToGPU</a:t>
            </a:r>
          </a:p>
          <a:p>
            <a:r>
              <a:rPr lang="en-GB" sz="1000"/>
              <a:t>findProbabilityOfZeroKernel</a:t>
            </a:r>
          </a:p>
          <a:p>
            <a:r>
              <a:rPr lang="en-GB" sz="1000"/>
              <a:t>getNumReductionLevels</a:t>
            </a:r>
          </a:p>
          <a:p>
            <a:r>
              <a:rPr lang="en-GB" sz="1000"/>
              <a:t>hadamardKernel</a:t>
            </a:r>
          </a:p>
          <a:p>
            <a:r>
              <a:rPr lang="en-GB" sz="1000"/>
              <a:t>initClassicalStateKernel</a:t>
            </a:r>
          </a:p>
          <a:p>
            <a:r>
              <a:rPr lang="en-GB" sz="1000"/>
              <a:t>initStateDebugKernel</a:t>
            </a:r>
          </a:p>
          <a:p>
            <a:r>
              <a:rPr lang="en-GB" sz="1000"/>
              <a:t>initStateOfSingleQubitKernel</a:t>
            </a:r>
          </a:p>
          <a:p>
            <a:r>
              <a:rPr lang="en-GB" sz="1000"/>
              <a:t>initStatePlusKernel</a:t>
            </a:r>
          </a:p>
          <a:p>
            <a:r>
              <a:rPr lang="en-GB" sz="1000"/>
              <a:t>initStateZeroKernel</a:t>
            </a:r>
          </a:p>
          <a:p>
            <a:r>
              <a:rPr lang="en-GB" sz="1000"/>
              <a:t>log2Int</a:t>
            </a:r>
          </a:p>
          <a:p>
            <a:r>
              <a:rPr lang="en-GB" sz="1000"/>
              <a:t>measureInZeroKernel</a:t>
            </a:r>
          </a:p>
          <a:p>
            <a:r>
              <a:rPr lang="en-GB" sz="1000"/>
              <a:t>multiControlledPhaseGateKernel</a:t>
            </a:r>
          </a:p>
          <a:p>
            <a:r>
              <a:rPr lang="en-GB" sz="1000"/>
              <a:t>multiControlledUnitaryKernel</a:t>
            </a:r>
          </a:p>
          <a:p>
            <a:r>
              <a:rPr lang="en-GB" sz="1000"/>
              <a:t>phaseGateKernel</a:t>
            </a:r>
          </a:p>
          <a:p>
            <a:r>
              <a:rPr lang="en-GB" sz="1000"/>
              <a:t>reduceBlock</a:t>
            </a:r>
          </a:p>
          <a:p>
            <a:r>
              <a:rPr lang="en-GB" sz="1000"/>
              <a:t>sigmaXKernel</a:t>
            </a:r>
          </a:p>
          <a:p>
            <a:r>
              <a:rPr lang="en-GB" sz="1000"/>
              <a:t>sigmaYKernel</a:t>
            </a:r>
          </a:p>
          <a:p>
            <a:r>
              <a:rPr lang="en-GB" sz="1000"/>
              <a:t>swapDouble</a:t>
            </a:r>
          </a:p>
          <a:p>
            <a:r>
              <a:rPr lang="en-GB" sz="1000"/>
              <a:t>unitaryKernel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F27BA-F947-454F-B6C0-43C74D81ED6F}"/>
              </a:ext>
            </a:extLst>
          </p:cNvPr>
          <p:cNvSpPr/>
          <p:nvPr/>
        </p:nvSpPr>
        <p:spPr>
          <a:xfrm>
            <a:off x="9936118" y="388595"/>
            <a:ext cx="2310063" cy="108799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err="1">
                <a:solidFill>
                  <a:srgbClr val="000000"/>
                </a:solidFill>
                <a:latin typeface="Arial" panose="020B0604020202020204" pitchFamily="34" charset="0"/>
              </a:rPr>
              <a:t>QuEST</a:t>
            </a:r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rgbClr val="FF0000"/>
                </a:solidFill>
              </a:rPr>
              <a:t>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controlledRotateX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controlledRotateZ</a:t>
            </a:r>
          </a:p>
          <a:p>
            <a:r>
              <a:rPr lang="en-GB" sz="1000">
                <a:solidFill>
                  <a:schemeClr val="accent1"/>
                </a:solidFill>
              </a:rPr>
              <a:t>createMultiQubit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destroyMultiQubit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getEnvironmentString</a:t>
            </a:r>
          </a:p>
          <a:p>
            <a:r>
              <a:rPr lang="en-GB" sz="1000">
                <a:solidFill>
                  <a:schemeClr val="accent1"/>
                </a:solidFill>
              </a:rPr>
              <a:t>getNumAmps</a:t>
            </a:r>
          </a:p>
          <a:p>
            <a:r>
              <a:rPr lang="en-GB" sz="1000">
                <a:solidFill>
                  <a:schemeClr val="accent1"/>
                </a:solidFill>
              </a:rPr>
              <a:t>getNumQubits</a:t>
            </a:r>
          </a:p>
          <a:p>
            <a:r>
              <a:rPr lang="en-GB" sz="1000">
                <a:solidFill>
                  <a:schemeClr val="accent1"/>
                </a:solidFill>
              </a:rPr>
              <a:t>getProbEl</a:t>
            </a:r>
          </a:p>
          <a:p>
            <a:r>
              <a:rPr lang="en-GB" sz="1000">
                <a:solidFill>
                  <a:schemeClr val="accent1"/>
                </a:solidFill>
              </a:rPr>
              <a:t>initClassicalState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initStatePlus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initStateZero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reportMultiQubitParams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reportStateToScreen</a:t>
            </a:r>
          </a:p>
          <a:p>
            <a:r>
              <a:rPr lang="en-GB" sz="1000">
                <a:solidFill>
                  <a:schemeClr val="accent1"/>
                </a:solidFill>
              </a:rPr>
              <a:t>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rotateX</a:t>
            </a:r>
          </a:p>
          <a:p>
            <a:r>
              <a:rPr lang="en-GB" sz="1000">
                <a:solidFill>
                  <a:schemeClr val="accent1"/>
                </a:solidFill>
              </a:rPr>
              <a:t>rotateY</a:t>
            </a:r>
          </a:p>
          <a:p>
            <a:r>
              <a:rPr lang="en-GB" sz="1000">
                <a:solidFill>
                  <a:schemeClr val="accent1"/>
                </a:solidFill>
              </a:rPr>
              <a:t>rotateZ</a:t>
            </a:r>
          </a:p>
          <a:p>
            <a:r>
              <a:rPr lang="en-GB" sz="1000">
                <a:solidFill>
                  <a:schemeClr val="accent1"/>
                </a:solidFill>
              </a:rPr>
              <a:t>sGate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seedQuESTDefault</a:t>
            </a:r>
          </a:p>
          <a:p>
            <a:r>
              <a:rPr lang="en-GB" sz="1000">
                <a:solidFill>
                  <a:schemeClr val="accent1"/>
                </a:solidFill>
              </a:rPr>
              <a:t>sigmaZ</a:t>
            </a:r>
          </a:p>
          <a:p>
            <a:r>
              <a:rPr lang="en-GB" sz="1000">
                <a:solidFill>
                  <a:schemeClr val="accent1"/>
                </a:solidFill>
              </a:rPr>
              <a:t>tGate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collapseToOutcomeDistributedRenorm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collapseToOutcomeDistributedSetZero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collapseToOutcomeLocal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findProbabilityOfZeroLocal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hadamardLocal</a:t>
            </a: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sigmaXDistributed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sigmaXLocal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sigmaYLocal</a:t>
            </a:r>
          </a:p>
          <a:p>
            <a:r>
              <a:rPr lang="en-GB" sz="1000">
                <a:solidFill>
                  <a:schemeClr val="accent2"/>
                </a:solidFill>
              </a:rPr>
              <a:t>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endParaRPr lang="en-GB" sz="1000">
              <a:solidFill>
                <a:srgbClr val="7030A0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  <a:endParaRPr lang="en-GB" sz="1000">
              <a:solidFill>
                <a:schemeClr val="accent2"/>
              </a:solidFill>
            </a:endParaRPr>
          </a:p>
          <a:p>
            <a:pPr algn="ctr"/>
            <a:r>
              <a:rPr lang="en-GB" sz="1000" b="1"/>
              <a:t>Prototyped:</a:t>
            </a:r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B39A7-A615-DF4C-9DB7-4B55E4BA087D}"/>
              </a:ext>
            </a:extLst>
          </p:cNvPr>
          <p:cNvSpPr/>
          <p:nvPr/>
        </p:nvSpPr>
        <p:spPr>
          <a:xfrm>
            <a:off x="17299822" y="396618"/>
            <a:ext cx="2310063" cy="564770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QuEST_internal.h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2"/>
                </a:solidFill>
              </a:rPr>
              <a:t>collapseToOutcomeDistributedRenorm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collapseToOutcomeDistributedSetZero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collapseToOutcomeLocal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findProbabilityOfZeroLocal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hadamardLocal</a:t>
            </a: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sigmaXDistributed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sigmaXLocal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sigmaYLocal</a:t>
            </a:r>
          </a:p>
          <a:p>
            <a:r>
              <a:rPr lang="en-GB" sz="1000">
                <a:solidFill>
                  <a:schemeClr val="accent2"/>
                </a:solidFill>
              </a:rPr>
              <a:t>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4909B-66D5-504B-85B8-D151C4EFE36F}"/>
              </a:ext>
            </a:extLst>
          </p:cNvPr>
          <p:cNvSpPr/>
          <p:nvPr/>
        </p:nvSpPr>
        <p:spPr>
          <a:xfrm>
            <a:off x="12382540" y="412659"/>
            <a:ext cx="2310063" cy="4724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QuEST_env_local.c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  <a:endParaRPr lang="en-GB" sz="1000">
              <a:solidFill>
                <a:schemeClr val="accent2"/>
              </a:solidFill>
            </a:endParaRPr>
          </a:p>
          <a:p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F8B5A-F8CB-E14A-80D3-4004BED75494}"/>
              </a:ext>
            </a:extLst>
          </p:cNvPr>
          <p:cNvSpPr/>
          <p:nvPr/>
        </p:nvSpPr>
        <p:spPr>
          <a:xfrm>
            <a:off x="14828962" y="396618"/>
            <a:ext cx="2310063" cy="73404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QuEST_env_mpi.c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  <a:endParaRPr lang="en-GB" sz="1000"/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  <a:endParaRPr lang="en-GB" sz="1000">
              <a:solidFill>
                <a:srgbClr val="C00000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  <a:endParaRPr lang="en-GB" sz="1000">
              <a:solidFill>
                <a:srgbClr val="7030A0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chunkIsUpper</a:t>
            </a:r>
          </a:p>
          <a:p>
            <a:r>
              <a:rPr lang="en-GB" sz="1000">
                <a:solidFill>
                  <a:srgbClr val="C00000"/>
                </a:solidFill>
              </a:rPr>
              <a:t>getChunkIdFromIndex</a:t>
            </a:r>
          </a:p>
          <a:p>
            <a:r>
              <a:rPr lang="en-GB" sz="1000">
                <a:solidFill>
                  <a:srgbClr val="C00000"/>
                </a:solidFill>
              </a:rPr>
              <a:t>getChunkPairId</a:t>
            </a:r>
          </a:p>
          <a:p>
            <a:r>
              <a:rPr lang="en-GB" sz="1000">
                <a:solidFill>
                  <a:srgbClr val="C00000"/>
                </a:solidFill>
              </a:rPr>
              <a:t>getRotAngle</a:t>
            </a:r>
          </a:p>
          <a:p>
            <a:r>
              <a:rPr lang="en-GB" sz="1000">
                <a:solidFill>
                  <a:srgbClr val="C00000"/>
                </a:solidFill>
              </a:rPr>
              <a:t>halfMatrixBlockFitsInChunk</a:t>
            </a:r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isChunkToSkipInFindPZero</a:t>
            </a:r>
          </a:p>
          <a:p>
            <a:endParaRPr lang="en-GB" sz="1000">
              <a:solidFill>
                <a:srgbClr val="C00000"/>
              </a:solidFill>
            </a:endParaRPr>
          </a:p>
          <a:p>
            <a:r>
              <a:rPr lang="en-GB" sz="1000"/>
              <a:t>exchangeStateVectors</a:t>
            </a:r>
          </a:p>
          <a:p>
            <a:r>
              <a:rPr lang="en-GB" sz="1000"/>
              <a:t>getRotAngleFromUnitaryMatrix</a:t>
            </a:r>
            <a:endParaRPr lang="en-GB" sz="1000">
              <a:solidFill>
                <a:srgbClr val="C00000"/>
              </a:solidFill>
            </a:endParaRPr>
          </a:p>
          <a:p>
            <a:endParaRPr lang="en-GB" sz="1000">
              <a:solidFill>
                <a:schemeClr val="accent1"/>
              </a:solidFill>
            </a:endParaRPr>
          </a:p>
          <a:p>
            <a:pPr algn="ctr"/>
            <a:r>
              <a:rPr lang="en-GB" sz="1000" b="1"/>
              <a:t>Prototyped:</a:t>
            </a:r>
          </a:p>
          <a:p>
            <a:r>
              <a:rPr lang="en-GB" sz="1000">
                <a:solidFill>
                  <a:srgbClr val="C00000"/>
                </a:solidFill>
              </a:rPr>
              <a:t>chunkIsUpper</a:t>
            </a:r>
          </a:p>
          <a:p>
            <a:r>
              <a:rPr lang="en-GB" sz="1000">
                <a:solidFill>
                  <a:srgbClr val="C00000"/>
                </a:solidFill>
              </a:rPr>
              <a:t>getChunkIdFromIndex</a:t>
            </a:r>
          </a:p>
          <a:p>
            <a:r>
              <a:rPr lang="en-GB" sz="1000">
                <a:solidFill>
                  <a:srgbClr val="C00000"/>
                </a:solidFill>
              </a:rPr>
              <a:t>getChunkPairId</a:t>
            </a:r>
          </a:p>
          <a:p>
            <a:r>
              <a:rPr lang="en-GB" sz="1000">
                <a:solidFill>
                  <a:srgbClr val="C00000"/>
                </a:solidFill>
              </a:rPr>
              <a:t>getRotAngle</a:t>
            </a:r>
          </a:p>
          <a:p>
            <a:r>
              <a:rPr lang="en-GB" sz="1000">
                <a:solidFill>
                  <a:srgbClr val="C00000"/>
                </a:solidFill>
              </a:rPr>
              <a:t>halfMatrixBlockFitsInChunk</a:t>
            </a:r>
          </a:p>
          <a:p>
            <a:r>
              <a:rPr lang="en-GB" sz="1000">
                <a:solidFill>
                  <a:srgbClr val="C00000"/>
                </a:solidFill>
              </a:rPr>
              <a:t>isChunkToSkipInFindPZero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902AA-B565-E74E-95E7-AF55E11460FB}"/>
              </a:ext>
            </a:extLst>
          </p:cNvPr>
          <p:cNvSpPr txBox="1"/>
          <p:nvPr/>
        </p:nvSpPr>
        <p:spPr>
          <a:xfrm>
            <a:off x="2865930" y="19581"/>
            <a:ext cx="6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36A11-7920-CD4B-909D-2BAAD40F49FD}"/>
              </a:ext>
            </a:extLst>
          </p:cNvPr>
          <p:cNvSpPr txBox="1"/>
          <p:nvPr/>
        </p:nvSpPr>
        <p:spPr>
          <a:xfrm>
            <a:off x="14164576" y="19581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CPU &amp; MPI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5A3A87-15BE-9147-A24F-7E525A805080}"/>
              </a:ext>
            </a:extLst>
          </p:cNvPr>
          <p:cNvSpPr/>
          <p:nvPr/>
        </p:nvSpPr>
        <p:spPr>
          <a:xfrm>
            <a:off x="7131106" y="8290758"/>
            <a:ext cx="1802757" cy="118494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QuEST_debug.h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  <a:endParaRPr lang="en-GB" sz="10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6D690-D7BC-1548-971F-226BA0E12BD9}"/>
              </a:ext>
            </a:extLst>
          </p:cNvPr>
          <p:cNvSpPr txBox="1"/>
          <p:nvPr/>
        </p:nvSpPr>
        <p:spPr>
          <a:xfrm>
            <a:off x="7781025" y="-549"/>
            <a:ext cx="78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4925-34C5-CB4C-BE83-F76B1FA2E733}"/>
              </a:ext>
            </a:extLst>
          </p:cNvPr>
          <p:cNvSpPr txBox="1"/>
          <p:nvPr/>
        </p:nvSpPr>
        <p:spPr>
          <a:xfrm>
            <a:off x="285085" y="5597712"/>
            <a:ext cx="188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* Aren’t GPU specific </a:t>
            </a:r>
            <a:r>
              <a:rPr lang="en-US" sz="1200" b="1">
                <a:solidFill>
                  <a:srgbClr val="FF0000"/>
                </a:solidFill>
              </a:rPr>
              <a:t>AND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chemeClr val="accent2"/>
                </a:solidFill>
              </a:rPr>
              <a:t>* Aren’t used by QuEST.cpp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615E7-EE4D-7849-96DB-C19D8C48C2A6}"/>
              </a:ext>
            </a:extLst>
          </p:cNvPr>
          <p:cNvSpPr txBox="1"/>
          <p:nvPr/>
        </p:nvSpPr>
        <p:spPr>
          <a:xfrm>
            <a:off x="4177369" y="4625742"/>
            <a:ext cx="2766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* Aren’t used by QuEST_env_localGPU.cu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E9EF0-B7C2-0944-B322-8F1845D15521}"/>
              </a:ext>
            </a:extLst>
          </p:cNvPr>
          <p:cNvSpPr txBox="1"/>
          <p:nvPr/>
        </p:nvSpPr>
        <p:spPr>
          <a:xfrm>
            <a:off x="14362500" y="9647085"/>
            <a:ext cx="4214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OLD STRUCTURE</a:t>
            </a:r>
          </a:p>
        </p:txBody>
      </p:sp>
    </p:spTree>
    <p:extLst>
      <p:ext uri="{BB962C8B-B14F-4D97-AF65-F5344CB8AC3E}">
        <p14:creationId xmlns:p14="http://schemas.microsoft.com/office/powerpoint/2010/main" val="6418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68814F-F5D7-E04B-B7B0-FD2D7432AAD4}"/>
              </a:ext>
            </a:extLst>
          </p:cNvPr>
          <p:cNvSpPr/>
          <p:nvPr/>
        </p:nvSpPr>
        <p:spPr>
          <a:xfrm>
            <a:off x="7131106" y="350487"/>
            <a:ext cx="1802757" cy="780213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QuEST.h</a:t>
            </a:r>
            <a:endParaRPr lang="en-GB" sz="1000" b="1" dirty="0"/>
          </a:p>
          <a:p>
            <a:br>
              <a:rPr lang="en-GB" sz="1000" dirty="0"/>
            </a:br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calcTotalProbability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closeQuESTEnv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collapseToOutcome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compactUnitary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controlledCompactUnitary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controlledNot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controlledPhaseGate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controlledRotateAroundAxis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createMultiQubit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destroyMultiQubit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findProbabilityOfOutcome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getEnvironmentString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getImagAmpEl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getNumAmps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getNumQubits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getProbEl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getRealAmpEl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hadamard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initClassicalState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initStatePlus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initStateZero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</a:rPr>
              <a:t>measure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measureWithStats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multiControlledPhaseGate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multiControlledUnitary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reportMultiQubitParams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reportState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reportStateToScreen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rotateAroundAxis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seedQuEST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seedQuESTDefault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syncQuESTEnv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syncQuESTSuccess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tGate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1"/>
                </a:solidFill>
                <a:latin typeface="Arial" panose="020B0604020202020204" pitchFamily="34" charset="0"/>
              </a:rPr>
              <a:t>unitary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784E7-BD59-504D-866E-501B2FAAD2D8}"/>
              </a:ext>
            </a:extLst>
          </p:cNvPr>
          <p:cNvSpPr/>
          <p:nvPr/>
        </p:nvSpPr>
        <p:spPr>
          <a:xfrm>
            <a:off x="301170" y="396618"/>
            <a:ext cx="1886602" cy="107260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QuEST_env_localGPU.cu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createMultiQubit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destroyMultiQubit</a:t>
            </a:r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1"/>
                </a:solidFill>
              </a:rPr>
              <a:t>getEnvironmentString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</a:p>
          <a:p>
            <a:r>
              <a:rPr lang="en-GB" sz="1000">
                <a:solidFill>
                  <a:schemeClr val="accent1"/>
                </a:solidFill>
              </a:rPr>
              <a:t>initClassicalState</a:t>
            </a: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initStatePlus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initStateZero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reportStateToScreen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endParaRPr lang="en-GB" sz="1000">
              <a:solidFill>
                <a:srgbClr val="7030A0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  <a:endParaRPr lang="en-GB" sz="1000">
              <a:solidFill>
                <a:srgbClr val="7030A0"/>
              </a:solidFill>
            </a:endParaRPr>
          </a:p>
          <a:p>
            <a:endParaRPr lang="en-GB" sz="1000">
              <a:solidFill>
                <a:srgbClr val="7030A0"/>
              </a:solidFill>
            </a:endParaRPr>
          </a:p>
          <a:p>
            <a:r>
              <a:rPr lang="en-GB" sz="1000"/>
              <a:t>GPUExists</a:t>
            </a:r>
          </a:p>
          <a:p>
            <a:r>
              <a:rPr lang="en-GB" sz="1000"/>
              <a:t>collapseToOutcomeKernel</a:t>
            </a:r>
          </a:p>
          <a:p>
            <a:r>
              <a:rPr lang="en-GB" sz="1000"/>
              <a:t>compactUnitaryKernel</a:t>
            </a:r>
          </a:p>
          <a:p>
            <a:r>
              <a:rPr lang="en-GB" sz="1000"/>
              <a:t>controlledCompactUnitaryKernel</a:t>
            </a:r>
          </a:p>
          <a:p>
            <a:r>
              <a:rPr lang="en-GB" sz="1000"/>
              <a:t>controlledNotKernel</a:t>
            </a:r>
          </a:p>
          <a:p>
            <a:r>
              <a:rPr lang="en-GB" sz="1000"/>
              <a:t>controlledPhaseGateKernel</a:t>
            </a:r>
          </a:p>
          <a:p>
            <a:r>
              <a:rPr lang="en-GB" sz="1000"/>
              <a:t>controlledUnitaryKernel</a:t>
            </a:r>
          </a:p>
          <a:p>
            <a:r>
              <a:rPr lang="en-GB" sz="1000"/>
              <a:t>copySharedReduceBlock</a:t>
            </a:r>
          </a:p>
          <a:p>
            <a:r>
              <a:rPr lang="en-GB" sz="1000"/>
              <a:t>copyStateFromGPU</a:t>
            </a:r>
          </a:p>
          <a:p>
            <a:r>
              <a:rPr lang="en-GB" sz="1000"/>
              <a:t>copyStateToGPU</a:t>
            </a:r>
          </a:p>
          <a:p>
            <a:r>
              <a:rPr lang="en-GB" sz="1000"/>
              <a:t>findProbabilityOfZeroKernel</a:t>
            </a:r>
          </a:p>
          <a:p>
            <a:r>
              <a:rPr lang="en-GB" sz="1000"/>
              <a:t>getNumReductionLevels</a:t>
            </a:r>
          </a:p>
          <a:p>
            <a:r>
              <a:rPr lang="en-GB" sz="1000"/>
              <a:t>hadamardKernel</a:t>
            </a:r>
          </a:p>
          <a:p>
            <a:r>
              <a:rPr lang="en-GB" sz="1000"/>
              <a:t>initClassicalStateKernel</a:t>
            </a:r>
          </a:p>
          <a:p>
            <a:r>
              <a:rPr lang="en-GB" sz="1000"/>
              <a:t>initStateDebugKernel</a:t>
            </a:r>
          </a:p>
          <a:p>
            <a:r>
              <a:rPr lang="en-GB" sz="1000"/>
              <a:t>initStateOfSingleQubitKernel</a:t>
            </a:r>
          </a:p>
          <a:p>
            <a:r>
              <a:rPr lang="en-GB" sz="1000"/>
              <a:t>initStatePlusKernel</a:t>
            </a:r>
          </a:p>
          <a:p>
            <a:r>
              <a:rPr lang="en-GB" sz="1000"/>
              <a:t>initStateZeroKernel</a:t>
            </a:r>
          </a:p>
          <a:p>
            <a:r>
              <a:rPr lang="en-GB" sz="1000"/>
              <a:t>log2Int</a:t>
            </a:r>
          </a:p>
          <a:p>
            <a:r>
              <a:rPr lang="en-GB" sz="1000"/>
              <a:t>measureInZeroKernel</a:t>
            </a:r>
          </a:p>
          <a:p>
            <a:r>
              <a:rPr lang="en-GB" sz="1000"/>
              <a:t>multiControlledPhaseGateKernel</a:t>
            </a:r>
          </a:p>
          <a:p>
            <a:r>
              <a:rPr lang="en-GB" sz="1000"/>
              <a:t>multiControlledUnitaryKernel</a:t>
            </a:r>
          </a:p>
          <a:p>
            <a:r>
              <a:rPr lang="en-GB" sz="1000"/>
              <a:t>phaseGateKernel</a:t>
            </a:r>
          </a:p>
          <a:p>
            <a:r>
              <a:rPr lang="en-GB" sz="1000"/>
              <a:t>reduceBlock</a:t>
            </a:r>
          </a:p>
          <a:p>
            <a:r>
              <a:rPr lang="en-GB" sz="1000"/>
              <a:t>sigmaXKernel</a:t>
            </a:r>
          </a:p>
          <a:p>
            <a:r>
              <a:rPr lang="en-GB" sz="1000"/>
              <a:t>sigmaYKernel</a:t>
            </a:r>
          </a:p>
          <a:p>
            <a:r>
              <a:rPr lang="en-GB" sz="1000"/>
              <a:t>swapDouble</a:t>
            </a:r>
          </a:p>
          <a:p>
            <a:r>
              <a:rPr lang="en-GB" sz="1000"/>
              <a:t>unitaryKernel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F27BA-F947-454F-B6C0-43C74D81ED6F}"/>
              </a:ext>
            </a:extLst>
          </p:cNvPr>
          <p:cNvSpPr/>
          <p:nvPr/>
        </p:nvSpPr>
        <p:spPr>
          <a:xfrm>
            <a:off x="9936118" y="388595"/>
            <a:ext cx="2310063" cy="71865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err="1">
                <a:solidFill>
                  <a:srgbClr val="000000"/>
                </a:solidFill>
                <a:latin typeface="Arial" panose="020B0604020202020204" pitchFamily="34" charset="0"/>
              </a:rPr>
              <a:t>QuEST</a:t>
            </a:r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rgbClr val="FF0000"/>
                </a:solidFill>
              </a:rPr>
              <a:t>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createMultiQubit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destroyMultiQubit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getEnvironmentString</a:t>
            </a:r>
          </a:p>
          <a:p>
            <a:r>
              <a:rPr lang="en-GB" sz="1000">
                <a:solidFill>
                  <a:schemeClr val="accent1"/>
                </a:solidFill>
              </a:rPr>
              <a:t>initClassicalState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initStatePlus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initStateZero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reportStateToScreen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collapseToOutcomeDistributedRenorm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collapseToOutcomeDistributedSetZero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collapseToOutcomeLocal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findProbabilityOfZeroLocal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hadamardLocal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sigmaXDistributed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sigmaXLocal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sigmaYLocal</a:t>
            </a:r>
          </a:p>
          <a:p>
            <a:r>
              <a:rPr lang="en-GB" sz="1000">
                <a:solidFill>
                  <a:schemeClr val="accent2"/>
                </a:solidFill>
              </a:rPr>
              <a:t>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unitaryLocal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endParaRPr lang="en-GB" sz="1000">
              <a:solidFill>
                <a:srgbClr val="7030A0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  <a:endParaRPr lang="en-GB" sz="1000">
              <a:solidFill>
                <a:schemeClr val="accent2"/>
              </a:solidFill>
            </a:endParaRPr>
          </a:p>
          <a:p>
            <a:pPr algn="ctr"/>
            <a:r>
              <a:rPr lang="en-GB" sz="1000" b="1"/>
              <a:t>Prototyped:</a:t>
            </a:r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B39A7-A615-DF4C-9DB7-4B55E4BA087D}"/>
              </a:ext>
            </a:extLst>
          </p:cNvPr>
          <p:cNvSpPr/>
          <p:nvPr/>
        </p:nvSpPr>
        <p:spPr>
          <a:xfrm>
            <a:off x="17299822" y="396618"/>
            <a:ext cx="2310063" cy="441659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QuEST_internal.h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2"/>
                </a:solidFill>
              </a:rPr>
              <a:t>collapseToOutcomeDistributedRenorm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collapseToOutcomeDistributedSetZero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collapseToOutcomeLocal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findProbabilityOfZeroLocal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hadamardLocal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sigmaXDistributed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sigmaXLocal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sigmaYLocal</a:t>
            </a:r>
          </a:p>
          <a:p>
            <a:r>
              <a:rPr lang="en-GB" sz="1000">
                <a:solidFill>
                  <a:schemeClr val="accent2"/>
                </a:solidFill>
              </a:rPr>
              <a:t>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unitaryLocal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4909B-66D5-504B-85B8-D151C4EFE36F}"/>
              </a:ext>
            </a:extLst>
          </p:cNvPr>
          <p:cNvSpPr/>
          <p:nvPr/>
        </p:nvSpPr>
        <p:spPr>
          <a:xfrm>
            <a:off x="12382540" y="412659"/>
            <a:ext cx="2310063" cy="42627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QuEST_env_local.c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  <a:endParaRPr lang="en-GB" sz="1000">
              <a:solidFill>
                <a:schemeClr val="accent2"/>
              </a:solidFill>
            </a:endParaRPr>
          </a:p>
          <a:p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F8B5A-F8CB-E14A-80D3-4004BED75494}"/>
              </a:ext>
            </a:extLst>
          </p:cNvPr>
          <p:cNvSpPr/>
          <p:nvPr/>
        </p:nvSpPr>
        <p:spPr>
          <a:xfrm>
            <a:off x="14828962" y="396618"/>
            <a:ext cx="2310063" cy="67249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QuEST_env_mpi.c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  <a:endParaRPr lang="en-GB" sz="1000"/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  <a:endParaRPr lang="en-GB" sz="1000">
              <a:solidFill>
                <a:srgbClr val="C00000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  <a:endParaRPr lang="en-GB" sz="1000">
              <a:solidFill>
                <a:srgbClr val="7030A0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chunkIsUpper</a:t>
            </a:r>
          </a:p>
          <a:p>
            <a:r>
              <a:rPr lang="en-GB" sz="1000">
                <a:solidFill>
                  <a:srgbClr val="C00000"/>
                </a:solidFill>
              </a:rPr>
              <a:t>getChunkIdFromIndex</a:t>
            </a:r>
          </a:p>
          <a:p>
            <a:r>
              <a:rPr lang="en-GB" sz="1000">
                <a:solidFill>
                  <a:srgbClr val="C00000"/>
                </a:solidFill>
              </a:rPr>
              <a:t>getChunkPairId</a:t>
            </a:r>
          </a:p>
          <a:p>
            <a:r>
              <a:rPr lang="en-GB" sz="1000">
                <a:solidFill>
                  <a:srgbClr val="C00000"/>
                </a:solidFill>
              </a:rPr>
              <a:t>getRotAngle</a:t>
            </a:r>
          </a:p>
          <a:p>
            <a:r>
              <a:rPr lang="en-GB" sz="1000">
                <a:solidFill>
                  <a:srgbClr val="C00000"/>
                </a:solidFill>
              </a:rPr>
              <a:t>halfMatrixBlockFitsInChunk</a:t>
            </a:r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isChunkToSkipInFindPZero</a:t>
            </a:r>
          </a:p>
          <a:p>
            <a:endParaRPr lang="en-GB" sz="1000">
              <a:solidFill>
                <a:srgbClr val="C00000"/>
              </a:solidFill>
            </a:endParaRPr>
          </a:p>
          <a:p>
            <a:r>
              <a:rPr lang="en-GB" sz="1000"/>
              <a:t>exchangeStateVectors</a:t>
            </a:r>
          </a:p>
          <a:p>
            <a:r>
              <a:rPr lang="en-GB" sz="1000"/>
              <a:t>getRotAngleFromUnitaryMatrix</a:t>
            </a:r>
            <a:endParaRPr lang="en-GB" sz="1000">
              <a:solidFill>
                <a:srgbClr val="C00000"/>
              </a:solidFill>
            </a:endParaRPr>
          </a:p>
          <a:p>
            <a:endParaRPr lang="en-GB" sz="1000">
              <a:solidFill>
                <a:schemeClr val="accent1"/>
              </a:solidFill>
            </a:endParaRPr>
          </a:p>
          <a:p>
            <a:pPr algn="ctr"/>
            <a:r>
              <a:rPr lang="en-GB" sz="1000" b="1"/>
              <a:t>Prototyped:</a:t>
            </a:r>
          </a:p>
          <a:p>
            <a:r>
              <a:rPr lang="en-GB" sz="1000">
                <a:solidFill>
                  <a:srgbClr val="C00000"/>
                </a:solidFill>
              </a:rPr>
              <a:t>chunkIsUpper</a:t>
            </a:r>
          </a:p>
          <a:p>
            <a:r>
              <a:rPr lang="en-GB" sz="1000">
                <a:solidFill>
                  <a:srgbClr val="C00000"/>
                </a:solidFill>
              </a:rPr>
              <a:t>getChunkIdFromIndex</a:t>
            </a:r>
          </a:p>
          <a:p>
            <a:r>
              <a:rPr lang="en-GB" sz="1000">
                <a:solidFill>
                  <a:srgbClr val="C00000"/>
                </a:solidFill>
              </a:rPr>
              <a:t>getChunkPairId</a:t>
            </a:r>
          </a:p>
          <a:p>
            <a:r>
              <a:rPr lang="en-GB" sz="1000">
                <a:solidFill>
                  <a:srgbClr val="C00000"/>
                </a:solidFill>
              </a:rPr>
              <a:t>getRotAngle</a:t>
            </a:r>
          </a:p>
          <a:p>
            <a:r>
              <a:rPr lang="en-GB" sz="1000">
                <a:solidFill>
                  <a:srgbClr val="C00000"/>
                </a:solidFill>
              </a:rPr>
              <a:t>halfMatrixBlockFitsInChunk</a:t>
            </a:r>
          </a:p>
          <a:p>
            <a:r>
              <a:rPr lang="en-GB" sz="1000">
                <a:solidFill>
                  <a:srgbClr val="C00000"/>
                </a:solidFill>
              </a:rPr>
              <a:t>isChunkToSkipInFindPZero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902AA-B565-E74E-95E7-AF55E11460FB}"/>
              </a:ext>
            </a:extLst>
          </p:cNvPr>
          <p:cNvSpPr txBox="1"/>
          <p:nvPr/>
        </p:nvSpPr>
        <p:spPr>
          <a:xfrm>
            <a:off x="1037130" y="19581"/>
            <a:ext cx="6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36A11-7920-CD4B-909D-2BAAD40F49FD}"/>
              </a:ext>
            </a:extLst>
          </p:cNvPr>
          <p:cNvSpPr txBox="1"/>
          <p:nvPr/>
        </p:nvSpPr>
        <p:spPr>
          <a:xfrm>
            <a:off x="14164576" y="19581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CPU &amp; MPI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5A3A87-15BE-9147-A24F-7E525A805080}"/>
              </a:ext>
            </a:extLst>
          </p:cNvPr>
          <p:cNvSpPr/>
          <p:nvPr/>
        </p:nvSpPr>
        <p:spPr>
          <a:xfrm>
            <a:off x="7131106" y="8290758"/>
            <a:ext cx="1802757" cy="118494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QuEST_debug.h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  <a:endParaRPr lang="en-GB" sz="10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6D690-D7BC-1548-971F-226BA0E12BD9}"/>
              </a:ext>
            </a:extLst>
          </p:cNvPr>
          <p:cNvSpPr txBox="1"/>
          <p:nvPr/>
        </p:nvSpPr>
        <p:spPr>
          <a:xfrm>
            <a:off x="7781025" y="-549"/>
            <a:ext cx="78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A78B8-B2E1-0946-B221-12AD35A331BB}"/>
              </a:ext>
            </a:extLst>
          </p:cNvPr>
          <p:cNvSpPr/>
          <p:nvPr/>
        </p:nvSpPr>
        <p:spPr>
          <a:xfrm>
            <a:off x="4260148" y="412659"/>
            <a:ext cx="1886602" cy="14927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QuEST_newinternal.h</a:t>
            </a:r>
            <a:endParaRPr lang="en-GB" sz="1000" b="1" dirty="0"/>
          </a:p>
          <a:p>
            <a:br>
              <a:rPr lang="en-GB" sz="1000"/>
            </a:br>
            <a:r>
              <a:rPr lang="en-GB" sz="1000"/>
              <a:t>QuESTAssert</a:t>
            </a:r>
          </a:p>
          <a:p>
            <a:r>
              <a:rPr lang="en-GB" sz="1000"/>
              <a:t>exitWithError</a:t>
            </a:r>
          </a:p>
          <a:p>
            <a:r>
              <a:rPr lang="en-GB" sz="1000"/>
              <a:t>hashString</a:t>
            </a:r>
          </a:p>
          <a:p>
            <a:r>
              <a:rPr lang="en-GB" sz="1000"/>
              <a:t>phaseGate</a:t>
            </a:r>
          </a:p>
          <a:p>
            <a:r>
              <a:rPr lang="en-GB" sz="1000"/>
              <a:t>validateAlphaBeta</a:t>
            </a:r>
          </a:p>
          <a:p>
            <a:r>
              <a:rPr lang="en-GB" sz="1000"/>
              <a:t>validateMatrixIsUnitary</a:t>
            </a:r>
          </a:p>
          <a:p>
            <a:r>
              <a:rPr lang="en-GB" sz="1000"/>
              <a:t>validadateUnitVector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2159B-9B71-894A-8217-692ACBFA49F2}"/>
              </a:ext>
            </a:extLst>
          </p:cNvPr>
          <p:cNvSpPr txBox="1"/>
          <p:nvPr/>
        </p:nvSpPr>
        <p:spPr>
          <a:xfrm>
            <a:off x="4649900" y="-9638"/>
            <a:ext cx="14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common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5691B5-18DB-414B-AFDD-C09F8DA5B477}"/>
              </a:ext>
            </a:extLst>
          </p:cNvPr>
          <p:cNvSpPr/>
          <p:nvPr/>
        </p:nvSpPr>
        <p:spPr>
          <a:xfrm>
            <a:off x="4255954" y="2028486"/>
            <a:ext cx="1886602" cy="41088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QuEST_common.c</a:t>
            </a:r>
            <a:endParaRPr lang="en-GB" sz="1000" b="1" dirty="0"/>
          </a:p>
          <a:p>
            <a:br>
              <a:rPr lang="en-GB" sz="1000"/>
            </a:br>
            <a:r>
              <a:rPr lang="en-GB" sz="1000"/>
              <a:t>QuESTAssert</a:t>
            </a:r>
          </a:p>
          <a:p>
            <a:r>
              <a:rPr lang="en-GB" sz="1000"/>
              <a:t>controlledRotateAroundAxis</a:t>
            </a:r>
          </a:p>
          <a:p>
            <a:r>
              <a:rPr lang="en-GB" sz="1000"/>
              <a:t>controlledRotateX</a:t>
            </a:r>
          </a:p>
          <a:p>
            <a:r>
              <a:rPr lang="en-GB" sz="1000"/>
              <a:t>controlledRotateY</a:t>
            </a:r>
          </a:p>
          <a:p>
            <a:r>
              <a:rPr lang="en-GB" sz="1000"/>
              <a:t>controlledRotateZ</a:t>
            </a:r>
          </a:p>
          <a:p>
            <a:r>
              <a:rPr lang="en-GB" sz="1000"/>
              <a:t>exitWithError</a:t>
            </a:r>
          </a:p>
          <a:p>
            <a:r>
              <a:rPr lang="en-GB" sz="1000"/>
              <a:t>getNumAmps</a:t>
            </a:r>
          </a:p>
          <a:p>
            <a:r>
              <a:rPr lang="en-GB" sz="1000"/>
              <a:t>getNumQubits</a:t>
            </a:r>
          </a:p>
          <a:p>
            <a:r>
              <a:rPr lang="en-GB" sz="1000"/>
              <a:t>getProbEl</a:t>
            </a:r>
          </a:p>
          <a:p>
            <a:r>
              <a:rPr lang="en-GB" sz="1000"/>
              <a:t>hashString</a:t>
            </a:r>
          </a:p>
          <a:p>
            <a:r>
              <a:rPr lang="en-GB" sz="1000"/>
              <a:t>reportMultiQubitParams</a:t>
            </a:r>
          </a:p>
          <a:p>
            <a:r>
              <a:rPr lang="en-GB" sz="1000"/>
              <a:t>reportState</a:t>
            </a:r>
          </a:p>
          <a:p>
            <a:r>
              <a:rPr lang="en-GB" sz="1000"/>
              <a:t>rotateAroundAxis</a:t>
            </a:r>
          </a:p>
          <a:p>
            <a:r>
              <a:rPr lang="en-GB" sz="1000"/>
              <a:t>rotateX</a:t>
            </a:r>
          </a:p>
          <a:p>
            <a:r>
              <a:rPr lang="en-GB" sz="1000"/>
              <a:t>rotateY</a:t>
            </a:r>
          </a:p>
          <a:p>
            <a:r>
              <a:rPr lang="en-GB" sz="1000"/>
              <a:t>rotateZ</a:t>
            </a:r>
          </a:p>
          <a:p>
            <a:r>
              <a:rPr lang="en-GB" sz="1000"/>
              <a:t>sGate</a:t>
            </a:r>
          </a:p>
          <a:p>
            <a:r>
              <a:rPr lang="en-GB" sz="1000"/>
              <a:t>seedQuEST</a:t>
            </a:r>
          </a:p>
          <a:p>
            <a:r>
              <a:rPr lang="en-GB" sz="1000"/>
              <a:t>seedQuESTDefault</a:t>
            </a:r>
          </a:p>
          <a:p>
            <a:r>
              <a:rPr lang="en-GB" sz="1000"/>
              <a:t>sigmaZ</a:t>
            </a:r>
          </a:p>
          <a:p>
            <a:r>
              <a:rPr lang="en-GB" sz="1000"/>
              <a:t>tGate</a:t>
            </a:r>
          </a:p>
          <a:p>
            <a:r>
              <a:rPr lang="en-GB" sz="1000"/>
              <a:t>validateAlphaBeta</a:t>
            </a:r>
          </a:p>
          <a:p>
            <a:r>
              <a:rPr lang="en-GB" sz="1000"/>
              <a:t>validateMatrixIsUnitary</a:t>
            </a:r>
          </a:p>
          <a:p>
            <a:r>
              <a:rPr lang="en-GB" sz="1000"/>
              <a:t>validateUnitVector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87922-DCF4-0044-B59E-16C4EE30D648}"/>
              </a:ext>
            </a:extLst>
          </p:cNvPr>
          <p:cNvSpPr txBox="1"/>
          <p:nvPr/>
        </p:nvSpPr>
        <p:spPr>
          <a:xfrm>
            <a:off x="10478412" y="8598535"/>
            <a:ext cx="6239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NOT UP TO DATE!!</a:t>
            </a:r>
          </a:p>
        </p:txBody>
      </p:sp>
    </p:spTree>
    <p:extLst>
      <p:ext uri="{BB962C8B-B14F-4D97-AF65-F5344CB8AC3E}">
        <p14:creationId xmlns:p14="http://schemas.microsoft.com/office/powerpoint/2010/main" val="347018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2805</TotalTime>
  <Words>135</Words>
  <Application>Microsoft Macintosh PowerPoint</Application>
  <PresentationFormat>Custom</PresentationFormat>
  <Paragraphs>644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Jones</dc:creator>
  <cp:lastModifiedBy>Tyson Jones</cp:lastModifiedBy>
  <cp:revision>61</cp:revision>
  <cp:lastPrinted>2018-07-17T14:39:34Z</cp:lastPrinted>
  <dcterms:created xsi:type="dcterms:W3CDTF">2018-07-16T18:46:19Z</dcterms:created>
  <dcterms:modified xsi:type="dcterms:W3CDTF">2018-07-18T17:53:30Z</dcterms:modified>
</cp:coreProperties>
</file>