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48C8-3262-4A29-88B6-123CB532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564F-CC9E-47EF-9397-158F16D4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2ACD-CA21-48B3-9173-0DE55010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1F13-8D51-4A59-B096-41A7CD1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9653-C567-4C2E-B32B-6C257FF7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659E-F7EB-4ECC-AB1B-E5174994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CE76F-18BB-41E2-8781-76EFC06E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6BCA-5A16-4189-84F1-DF159831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F87F-3ECB-4DA0-9357-F81C95BC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31B6-BC73-4833-B6F0-F007A2C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0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625B5-AE69-4ECC-805C-F274F0EDA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9EEF7-6B15-456C-8031-3B0FF29D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AF5C8-34F9-4B64-925F-E923EAE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C8B0-529E-459B-9EEB-FDD23069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B96F-94E5-4394-9D6C-1081EB7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EFA2-08A5-4CFD-9CA4-2680BF02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0FAC-8D1B-4B84-96F3-FD1C2763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3DEE-5DB5-4BEE-B3E4-8265A97C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08B6-FA5E-4815-B87F-FE5AF36A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4DC0-143F-4DDC-BD0F-81B5D6EF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0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F987-0059-4ADA-94B5-085D25D5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2FB7-362B-407E-B3FA-8C8E62F0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3CD9-42F4-4E7F-9939-674F6F7C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3714-C425-4A52-B0CE-7A5146EE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B2C7-BE7D-4ADE-A006-C0BE4CD0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0A31-0B55-48B5-A834-CE56FA7E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FBE5-DA6B-41EA-A871-793E0E3B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F0F02-1953-46EC-B3B2-AFE9699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6AC8-7B38-47B4-90A3-010B80B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B873-BB3E-442B-BB6E-29F38C0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D284-BC34-4A05-8D1C-F4D082FD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6C25-7C0C-44C9-BE78-400AD1C3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57B7-0ACE-426F-B68B-2EE6BD98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7A3D5-B510-4C17-9C02-90F021D5F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00FA9-6457-45A7-B6EB-27A798065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99E1-F0D9-428C-90CA-703C9F378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4A521-BA99-4D45-B9CA-A0F9CE62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A286C-825F-4925-A616-692B3B18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EC621-43E5-4176-B927-07A7B65E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2D43-3B59-46DE-A309-5C6302A8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8A3E8-E4BB-4FFF-AD35-E37AE665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CA224-3E57-47C3-AAEF-CDB47701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743F3-21D7-4B97-B260-B8F8F75C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7C1EC-588E-458E-83A8-15068112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12E49-BCD6-479E-AAEC-8F099667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06C2A-31A0-4078-B2D3-99B3BAC9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F1D2-ADDC-4524-AC62-06B3F971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248D-5915-4D15-A4AE-E80F3AA5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A0A1E-3B00-4B84-BE8E-D1F56309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FDFD-B761-42C0-8FAB-32C5F941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CA3C-DF05-4844-ACC4-C3212338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A278-F0E9-4FA3-A42E-15926B31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84A1-6B1A-406D-862A-FD029762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1BA12-4168-41D1-8076-73230465D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FFE7-6E32-421B-B8EE-714A8635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6A1C-BA8C-4182-B0E2-30793896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75D7C-4F9C-4329-97A3-B56CF81F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0725-B619-4EB2-9FA8-A7674FE3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3F5EB-960A-4F7E-BFF1-BFA16821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2F4C-A86E-4CEF-998D-F8D69E44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FB35-E6E0-4E5B-BA5D-FD47C887C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2D8F-5D3C-487F-8E82-72455C153BA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9301-1FF7-489B-96B2-AB2B880A0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4C0A-6B24-4164-9DA9-24B0DC79C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3772-DAAA-4649-B01A-FC40EE10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8C3-D5F1-4A11-B15C-5A19A81E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dirty="0"/>
              <a:t>Prerequisites 1 – Download and Install CUDA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D1D79-10EB-48EB-81B7-915F01C39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0" t="22842" r="27558" b="5005"/>
          <a:stretch/>
        </p:blipFill>
        <p:spPr>
          <a:xfrm>
            <a:off x="1135743" y="1115181"/>
            <a:ext cx="6695665" cy="55734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CB9E76B-3C07-489D-B83A-257E3F710491}"/>
              </a:ext>
            </a:extLst>
          </p:cNvPr>
          <p:cNvSpPr/>
          <p:nvPr/>
        </p:nvSpPr>
        <p:spPr>
          <a:xfrm>
            <a:off x="3845169" y="2945098"/>
            <a:ext cx="1023816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B69FC6-844E-4FD2-AA03-9602FD976EC6}"/>
              </a:ext>
            </a:extLst>
          </p:cNvPr>
          <p:cNvSpPr/>
          <p:nvPr/>
        </p:nvSpPr>
        <p:spPr>
          <a:xfrm>
            <a:off x="5974860" y="4480821"/>
            <a:ext cx="1770185" cy="550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DECE8-5E48-42F7-9950-F2A328273967}"/>
              </a:ext>
            </a:extLst>
          </p:cNvPr>
          <p:cNvSpPr/>
          <p:nvPr/>
        </p:nvSpPr>
        <p:spPr>
          <a:xfrm>
            <a:off x="1135743" y="567659"/>
            <a:ext cx="4542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https://developer.nvidia.com/cuda-downloads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1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8C3-D5F1-4A11-B15C-5A19A81E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dirty="0"/>
              <a:t>Prerequisites 2 – Modify System Variables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B5E340-CF57-42D4-99B9-99612022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7" y="844779"/>
            <a:ext cx="8840788" cy="1907264"/>
          </a:xfrm>
        </p:spPr>
        <p:txBody>
          <a:bodyPr>
            <a:normAutofit/>
          </a:bodyPr>
          <a:lstStyle/>
          <a:p>
            <a:r>
              <a:rPr lang="en-US" sz="1800" dirty="0"/>
              <a:t>After CUDA is installed, add (or modify) the following two system variables (and sign off then sign back in or restart the PC to apply the changes) in </a:t>
            </a:r>
            <a:r>
              <a:rPr lang="en-US" sz="1800" dirty="0">
                <a:solidFill>
                  <a:srgbClr val="0000FF"/>
                </a:solidFill>
              </a:rPr>
              <a:t>Control Panel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00FF"/>
                </a:solidFill>
              </a:rPr>
              <a:t>System and Security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00FF"/>
                </a:solidFill>
              </a:rPr>
              <a:t>System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 Advanced system settings Environment Variables </a:t>
            </a:r>
            <a:r>
              <a:rPr lang="en-US" sz="1800" dirty="0">
                <a:sym typeface="Wingdings" panose="05000000000000000000" pitchFamily="2" charset="2"/>
              </a:rPr>
              <a:t>to the following values: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CUDA_CACHE_DISABLE set to </a:t>
            </a:r>
            <a:r>
              <a:rPr lang="en-US" sz="1600" b="1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CUDA_CACHE_MAXSIZE set to </a:t>
            </a:r>
            <a:r>
              <a:rPr lang="en-US" sz="1600" b="1" dirty="0">
                <a:sym typeface="Wingdings" panose="05000000000000000000" pitchFamily="2" charset="2"/>
              </a:rPr>
              <a:t>2147483648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12582-3790-48F3-8FAC-2C51B8B8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10" y="2885020"/>
            <a:ext cx="2342282" cy="266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D1F6B-DAD4-4465-B795-28FE960B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66" y="2885020"/>
            <a:ext cx="4084651" cy="3866539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EA00494A-4CD0-47A0-9285-950B572A0899}"/>
              </a:ext>
            </a:extLst>
          </p:cNvPr>
          <p:cNvSpPr/>
          <p:nvPr/>
        </p:nvSpPr>
        <p:spPr>
          <a:xfrm>
            <a:off x="4482776" y="5295577"/>
            <a:ext cx="1609969" cy="2500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CA31D3-4C3F-4340-89BD-CAB8E70A19F1}"/>
              </a:ext>
            </a:extLst>
          </p:cNvPr>
          <p:cNvSpPr/>
          <p:nvPr/>
        </p:nvSpPr>
        <p:spPr>
          <a:xfrm>
            <a:off x="2749084" y="4951142"/>
            <a:ext cx="1008743" cy="3120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8">
            <a:extLst>
              <a:ext uri="{FF2B5EF4-FFF2-40B4-BE49-F238E27FC236}">
                <a16:creationId xmlns:a16="http://schemas.microsoft.com/office/drawing/2014/main" id="{DBB6509A-7049-4F97-BAD0-FAEBD950075A}"/>
              </a:ext>
            </a:extLst>
          </p:cNvPr>
          <p:cNvSpPr/>
          <p:nvPr/>
        </p:nvSpPr>
        <p:spPr>
          <a:xfrm>
            <a:off x="3841914" y="3625080"/>
            <a:ext cx="404019" cy="105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8C3-D5F1-4A11-B15C-5A19A81E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515600" cy="430742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Needed to Compile with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1BD851-7E22-4FDA-A919-E82C9B92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6" y="643466"/>
            <a:ext cx="8991600" cy="3644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On my Win 10 system with </a:t>
            </a:r>
            <a:r>
              <a:rPr lang="en-US" sz="2000" dirty="0" err="1"/>
              <a:t>Matlab</a:t>
            </a:r>
            <a:r>
              <a:rPr lang="en-US" sz="2000" dirty="0"/>
              <a:t> R2017a, Parallel Processing Toolbox, MS Visual Studio 2015, and CUDA 8.0.61 I had to make the following changes to build the code with </a:t>
            </a:r>
            <a:r>
              <a:rPr lang="en-US" sz="2000" dirty="0" err="1"/>
              <a:t>OpenMP</a:t>
            </a:r>
            <a:r>
              <a:rPr lang="en-US" sz="2000" dirty="0"/>
              <a:t> (or to build it at all):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Change “</a:t>
            </a:r>
            <a:r>
              <a:rPr lang="en-US" sz="2000" dirty="0" err="1"/>
              <a:t>mex</a:t>
            </a:r>
            <a:r>
              <a:rPr lang="en-US" sz="2000" dirty="0"/>
              <a:t>” to “</a:t>
            </a:r>
            <a:r>
              <a:rPr lang="en-US" sz="2000" b="1" dirty="0" err="1"/>
              <a:t>mexcuda</a:t>
            </a:r>
            <a:r>
              <a:rPr lang="en-US" sz="2000" dirty="0"/>
              <a:t>” in </a:t>
            </a:r>
            <a:r>
              <a:rPr lang="en-US" sz="2000" dirty="0" err="1"/>
              <a:t>Compile.m</a:t>
            </a:r>
            <a:r>
              <a:rPr lang="en-US" sz="2000" dirty="0"/>
              <a:t>. “Mex” used to work fine with previous versions of MATLAB (and CUDA), but with R2017a the error message is: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Add </a:t>
            </a:r>
            <a:r>
              <a:rPr lang="en-US" sz="2000" b="1" dirty="0"/>
              <a:t>/</a:t>
            </a:r>
            <a:r>
              <a:rPr lang="en-US" sz="2000" b="1" dirty="0" err="1"/>
              <a:t>openmp</a:t>
            </a:r>
            <a:r>
              <a:rPr lang="en-US" sz="2000" dirty="0"/>
              <a:t> compiler flag to  MEX options file: </a:t>
            </a:r>
            <a:r>
              <a:rPr lang="en-US" sz="1800" b="1" dirty="0"/>
              <a:t>C:\Program Files\MATLAB\R2017a\toolbox\</a:t>
            </a:r>
            <a:r>
              <a:rPr lang="en-US" sz="1800" b="1" dirty="0" err="1"/>
              <a:t>distcomp</a:t>
            </a:r>
            <a:r>
              <a:rPr lang="en-US" sz="1800" b="1" dirty="0"/>
              <a:t>\</a:t>
            </a:r>
            <a:r>
              <a:rPr lang="en-US" sz="1800" b="1" dirty="0" err="1"/>
              <a:t>gpu</a:t>
            </a:r>
            <a:r>
              <a:rPr lang="en-US" sz="1800" b="1" dirty="0"/>
              <a:t>\extern\</a:t>
            </a:r>
            <a:r>
              <a:rPr lang="en-US" sz="1800" b="1" dirty="0" err="1"/>
              <a:t>src</a:t>
            </a:r>
            <a:r>
              <a:rPr lang="en-US" sz="1800" b="1" dirty="0"/>
              <a:t>\</a:t>
            </a:r>
            <a:r>
              <a:rPr lang="en-US" sz="1800" b="1" dirty="0" err="1"/>
              <a:t>mex</a:t>
            </a:r>
            <a:r>
              <a:rPr lang="en-US" sz="1800" b="1" dirty="0"/>
              <a:t>\win64\nvcc_msvcpp2015.xml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C037B0-533B-4FBA-8FDD-DCF83B28E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7" t="76049" r="17153" b="6913"/>
          <a:stretch/>
        </p:blipFill>
        <p:spPr>
          <a:xfrm>
            <a:off x="732366" y="2022541"/>
            <a:ext cx="7937501" cy="1217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B00F49-B903-49F3-9A9C-A068EA596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2" t="47552" r="29429" b="21953"/>
          <a:stretch/>
        </p:blipFill>
        <p:spPr>
          <a:xfrm>
            <a:off x="1608665" y="4053416"/>
            <a:ext cx="5689601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58DBD1-1B02-450A-9325-D25FE074A99D}"/>
              </a:ext>
            </a:extLst>
          </p:cNvPr>
          <p:cNvSpPr txBox="1"/>
          <p:nvPr/>
        </p:nvSpPr>
        <p:spPr>
          <a:xfrm>
            <a:off x="338666" y="5837766"/>
            <a:ext cx="848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modified MEX code will build fine without the /</a:t>
            </a:r>
            <a:r>
              <a:rPr lang="en-US" dirty="0" err="1"/>
              <a:t>openmp</a:t>
            </a:r>
            <a:r>
              <a:rPr lang="en-US" dirty="0"/>
              <a:t> flag, but all the </a:t>
            </a:r>
            <a:r>
              <a:rPr lang="en-US" dirty="0" err="1"/>
              <a:t>OpenMP</a:t>
            </a:r>
            <a:r>
              <a:rPr lang="en-US" dirty="0"/>
              <a:t> pragmas will be simply ignored and the code will be executed sequentially, i.e. multiple GPUs will NOT be used in parallel!)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0449A7-5955-4F85-A3D7-2BF21C40BC6B}"/>
              </a:ext>
            </a:extLst>
          </p:cNvPr>
          <p:cNvCxnSpPr/>
          <p:nvPr/>
        </p:nvCxnSpPr>
        <p:spPr>
          <a:xfrm flipH="1">
            <a:off x="5274081" y="4187671"/>
            <a:ext cx="171937" cy="2509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02593B-97DE-4442-9C31-0855BA5C1118}"/>
              </a:ext>
            </a:extLst>
          </p:cNvPr>
          <p:cNvSpPr/>
          <p:nvPr/>
        </p:nvSpPr>
        <p:spPr>
          <a:xfrm>
            <a:off x="4957558" y="4421815"/>
            <a:ext cx="679939" cy="176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4D63B-2D9A-481B-8567-A782BDF92B25}"/>
              </a:ext>
            </a:extLst>
          </p:cNvPr>
          <p:cNvSpPr txBox="1"/>
          <p:nvPr/>
        </p:nvSpPr>
        <p:spPr>
          <a:xfrm>
            <a:off x="5412335" y="39987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15F15-C67A-4ED7-97FC-6076486B619F}"/>
              </a:ext>
            </a:extLst>
          </p:cNvPr>
          <p:cNvSpPr txBox="1"/>
          <p:nvPr/>
        </p:nvSpPr>
        <p:spPr>
          <a:xfrm>
            <a:off x="8117298" y="4432298"/>
            <a:ext cx="37957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Changes needed to use multiple GPUs in parallel</a:t>
            </a:r>
          </a:p>
        </p:txBody>
      </p:sp>
    </p:spTree>
    <p:extLst>
      <p:ext uri="{BB962C8B-B14F-4D97-AF65-F5344CB8AC3E}">
        <p14:creationId xmlns:p14="http://schemas.microsoft.com/office/powerpoint/2010/main" val="40650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8C3-D5F1-4A11-B15C-5A19A81E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2"/>
            <a:ext cx="10928230" cy="43074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Implemented Large Data and Multi-GPU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66449-950B-412B-932D-8B6CF2E7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0" y="683456"/>
            <a:ext cx="6306386" cy="5994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012EE-60D3-45A9-A620-A549ACD2178F}"/>
              </a:ext>
            </a:extLst>
          </p:cNvPr>
          <p:cNvSpPr txBox="1"/>
          <p:nvPr/>
        </p:nvSpPr>
        <p:spPr>
          <a:xfrm>
            <a:off x="7099700" y="698045"/>
            <a:ext cx="48129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Figure shows an example of data processing for </a:t>
            </a:r>
            <a:r>
              <a:rPr lang="en-US" sz="1600" b="1" dirty="0"/>
              <a:t>FDK</a:t>
            </a:r>
            <a:r>
              <a:rPr lang="en-US" sz="1600" dirty="0"/>
              <a:t> </a:t>
            </a:r>
            <a:r>
              <a:rPr lang="en-US" sz="1600" b="1" dirty="0"/>
              <a:t>backprojection</a:t>
            </a:r>
            <a:r>
              <a:rPr lang="en-US" sz="1600" dirty="0"/>
              <a:t>, with </a:t>
            </a:r>
            <a:r>
              <a:rPr lang="en-US" sz="1600" b="1" dirty="0"/>
              <a:t>2</a:t>
            </a:r>
            <a:r>
              <a:rPr lang="en-US" sz="1600" dirty="0"/>
              <a:t> GPUs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High-level data splitting is implemented in </a:t>
            </a:r>
            <a:r>
              <a:rPr lang="en-US" sz="1600" b="1" dirty="0" err="1"/>
              <a:t>FDKLargeData.m</a:t>
            </a:r>
            <a:r>
              <a:rPr lang="en-US" sz="1600" b="1" dirty="0"/>
              <a:t> </a:t>
            </a:r>
            <a:r>
              <a:rPr lang="en-US" sz="1600" dirty="0"/>
              <a:t>(figure shows high-level splitting of only volume (</a:t>
            </a:r>
            <a:r>
              <a:rPr lang="en-US" sz="1600" b="1" dirty="0"/>
              <a:t>V</a:t>
            </a:r>
            <a:r>
              <a:rPr lang="en-US" sz="1600" dirty="0"/>
              <a:t>) data, but projection (</a:t>
            </a:r>
            <a:r>
              <a:rPr lang="en-US" sz="1600" b="1" dirty="0"/>
              <a:t>P</a:t>
            </a:r>
            <a:r>
              <a:rPr lang="en-US" sz="1600" dirty="0"/>
              <a:t>) data will be split as well or instead if necessary)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 low-level projection data (</a:t>
            </a:r>
            <a:r>
              <a:rPr lang="en-US" sz="1600" b="1" dirty="0"/>
              <a:t>only</a:t>
            </a:r>
            <a:r>
              <a:rPr lang="en-US" sz="1600" dirty="0"/>
              <a:t>) splitting between multiple GPUs is implemented in </a:t>
            </a:r>
            <a:r>
              <a:rPr lang="en-US" sz="1600" b="1" dirty="0"/>
              <a:t>Atb.cpp </a:t>
            </a:r>
            <a:r>
              <a:rPr lang="en-US" sz="1600" dirty="0"/>
              <a:t>and </a:t>
            </a:r>
            <a:r>
              <a:rPr lang="en-US" sz="1600" b="1" dirty="0"/>
              <a:t>voxel_backprojection.cu/</a:t>
            </a:r>
            <a:r>
              <a:rPr lang="en-US" sz="1600" b="1" dirty="0" err="1"/>
              <a:t>hpp</a:t>
            </a:r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Handling large data is simpler in forward projection: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AxLargeData.m</a:t>
            </a:r>
            <a:r>
              <a:rPr lang="en-US" sz="1600" dirty="0"/>
              <a:t> performs high-level splitting of volume data only, if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Since in the CUDA code only a </a:t>
            </a:r>
            <a:r>
              <a:rPr lang="en-US" sz="1600" b="1" dirty="0"/>
              <a:t>single</a:t>
            </a:r>
            <a:r>
              <a:rPr lang="en-US" sz="1600" dirty="0"/>
              <a:t> projection is loaded to a GPU at a time to be processed, no high-level projection dataset splitting is ever needed (unlike in backprojection),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low-level code (implemented in </a:t>
            </a:r>
            <a:r>
              <a:rPr lang="en-US" sz="1600" b="1" dirty="0"/>
              <a:t>Ax.cpp </a:t>
            </a:r>
            <a:r>
              <a:rPr lang="en-US" sz="1600" dirty="0"/>
              <a:t>and </a:t>
            </a:r>
            <a:r>
              <a:rPr lang="en-US" sz="1600" b="1" dirty="0"/>
              <a:t>ray_interpolated_projection.cu/</a:t>
            </a:r>
            <a:r>
              <a:rPr lang="en-US" sz="1600" b="1" dirty="0" err="1"/>
              <a:t>hpp</a:t>
            </a:r>
            <a:r>
              <a:rPr lang="en-US" sz="1600" dirty="0"/>
              <a:t>) simply splits the projection set between the GPUs, and the GPUs process their subsets in parallel (each GPU works projection-by-projection in its subset of projections)</a:t>
            </a:r>
          </a:p>
        </p:txBody>
      </p:sp>
    </p:spTree>
    <p:extLst>
      <p:ext uri="{BB962C8B-B14F-4D97-AF65-F5344CB8AC3E}">
        <p14:creationId xmlns:p14="http://schemas.microsoft.com/office/powerpoint/2010/main" val="80416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8C3-D5F1-4A11-B15C-5A19A81E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61926"/>
            <a:ext cx="10928230" cy="617008"/>
          </a:xfrm>
        </p:spPr>
        <p:txBody>
          <a:bodyPr>
            <a:noAutofit/>
          </a:bodyPr>
          <a:lstStyle/>
          <a:p>
            <a:r>
              <a:rPr lang="en-US" sz="3200" dirty="0"/>
              <a:t>Possible More Advanced Large Data Handling for </a:t>
            </a:r>
            <a:r>
              <a:rPr lang="en-US" sz="3200" b="1" dirty="0"/>
              <a:t>Backprojection</a:t>
            </a:r>
            <a:r>
              <a:rPr lang="en-US" sz="3200" dirty="0"/>
              <a:t> (</a:t>
            </a:r>
            <a:r>
              <a:rPr lang="en-US" sz="3200" b="1" dirty="0"/>
              <a:t>NOT</a:t>
            </a:r>
            <a:r>
              <a:rPr lang="en-US" sz="3200" dirty="0"/>
              <a:t> Implemented so Far)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4C335-8E4B-4A35-9C8B-676E9204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7" y="1159933"/>
            <a:ext cx="7822087" cy="52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DBBEC-44E9-481F-8096-D360D5547599}"/>
              </a:ext>
            </a:extLst>
          </p:cNvPr>
          <p:cNvSpPr txBox="1"/>
          <p:nvPr/>
        </p:nvSpPr>
        <p:spPr>
          <a:xfrm flipH="1">
            <a:off x="8424333" y="1935481"/>
            <a:ext cx="328506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is an idea that could result in more optimized data splits (=faster processing) in some cases, but the benefits may not be very significant and may not be worth further complicating the high-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low-level backprojection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current multi-GPU code </a:t>
            </a:r>
            <a:r>
              <a:rPr lang="en-US" b="1" dirty="0">
                <a:solidFill>
                  <a:srgbClr val="FF0000"/>
                </a:solidFill>
              </a:rPr>
              <a:t>always splits </a:t>
            </a:r>
            <a:r>
              <a:rPr lang="en-US" b="1" u="sng" dirty="0">
                <a:solidFill>
                  <a:srgbClr val="FF0000"/>
                </a:solidFill>
              </a:rPr>
              <a:t>projections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between multiple GPUs at the low (MEX) level in backprojection</a:t>
            </a:r>
          </a:p>
        </p:txBody>
      </p:sp>
    </p:spTree>
    <p:extLst>
      <p:ext uri="{BB962C8B-B14F-4D97-AF65-F5344CB8AC3E}">
        <p14:creationId xmlns:p14="http://schemas.microsoft.com/office/powerpoint/2010/main" val="373249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Prerequisites 1 – Download and Install CUDA</vt:lpstr>
      <vt:lpstr>Prerequisites 2 – Modify System Variables</vt:lpstr>
      <vt:lpstr>Changes Needed to Compile with OpenMP</vt:lpstr>
      <vt:lpstr>Implemented Large Data and Multi-GPU Processing</vt:lpstr>
      <vt:lpstr>Possible More Advanced Large Data Handling for Backprojection (NOT Implemented so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1 – Download and Install CUDA</dc:title>
  <dc:creator>Robert Bryll</dc:creator>
  <cp:lastModifiedBy>Robert Bryll</cp:lastModifiedBy>
  <cp:revision>14</cp:revision>
  <dcterms:created xsi:type="dcterms:W3CDTF">2017-11-10T21:32:31Z</dcterms:created>
  <dcterms:modified xsi:type="dcterms:W3CDTF">2017-11-10T23:33:08Z</dcterms:modified>
</cp:coreProperties>
</file>