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58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6F615-66E2-407B-8EB0-043EBB0AC75F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C5FEC-AB2C-4F4B-89C8-40E5C85449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9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3, page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Click Insert &gt; Header &amp; Footer to add Area/Division/Department name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Click Insert &gt; Header &amp; Footer to add Area/Division/Department name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Click Insert &gt; Header &amp; Footer to add Area/Division/Department name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Click Insert &gt; Header &amp; Footer to add Area/Division/Department name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Click Insert &gt; Header &amp; Footer to add Area/Division/Department name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Click Insert &gt; Header &amp; Footer to add Area/Division/Department name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Click Insert &gt; Header &amp; Footer to add Area/Division/Department name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Click Insert &gt; Header &amp; Footer to add Area/Division/Department name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Click Insert &gt; Header &amp; Footer to add Area/Division/Department name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3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Click Insert &gt; Header &amp; Footer to add Area/Division/Department name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4825"/>
            <a:ext cx="7772400" cy="828675"/>
          </a:xfrm>
        </p:spPr>
        <p:txBody>
          <a:bodyPr>
            <a:normAutofit/>
          </a:bodyPr>
          <a:lstStyle/>
          <a:p>
            <a:r>
              <a:rPr lang="en-US" dirty="0" smtClean="0"/>
              <a:t>Predicting Brain Size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7200" y="46228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Samantha Stanley </a:t>
            </a:r>
            <a:br>
              <a:rPr lang="en-US" sz="1600" dirty="0" smtClean="0"/>
            </a:br>
            <a:r>
              <a:rPr lang="en-US" sz="1600" dirty="0" smtClean="0"/>
              <a:t>Jasmine Dumas</a:t>
            </a:r>
          </a:p>
          <a:p>
            <a:r>
              <a:rPr lang="en-US" sz="1600" dirty="0" smtClean="0"/>
              <a:t>Christopher Lee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Introduction &amp; Analysis Objective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8229600" cy="47466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Original data was collected for the study completed by </a:t>
            </a:r>
            <a:r>
              <a:rPr lang="en-US" sz="2000" dirty="0" err="1" smtClean="0"/>
              <a:t>Willerman</a:t>
            </a:r>
            <a:r>
              <a:rPr lang="en-US" sz="2000" dirty="0" smtClean="0"/>
              <a:t> et. al in 1981</a:t>
            </a:r>
          </a:p>
          <a:p>
            <a:pPr lvl="1"/>
            <a:r>
              <a:rPr lang="en-US" sz="1800" dirty="0" smtClean="0"/>
              <a:t>Original study objective was to determine if an individual’s brain size is an indicator of intelligence</a:t>
            </a:r>
          </a:p>
          <a:p>
            <a:endParaRPr lang="en-US" sz="2000" dirty="0" smtClean="0"/>
          </a:p>
          <a:p>
            <a:r>
              <a:rPr lang="en-US" sz="2000" dirty="0" smtClean="0"/>
              <a:t>Data sample includes 40 right-handed introductory psychology students in </a:t>
            </a:r>
            <a:r>
              <a:rPr lang="en-US" sz="2000" dirty="0" err="1" smtClean="0"/>
              <a:t>Southwesten</a:t>
            </a:r>
            <a:r>
              <a:rPr lang="en-US" sz="2000" dirty="0" smtClean="0"/>
              <a:t> University</a:t>
            </a:r>
          </a:p>
          <a:p>
            <a:pPr lvl="1"/>
            <a:r>
              <a:rPr lang="en-US" sz="1800" dirty="0" smtClean="0"/>
              <a:t>Independent variables were gender, height, weight, full scale IQ scores (FSIQ), verbal IQ score (VIQ) and performance IQ score (PIQ)</a:t>
            </a:r>
          </a:p>
          <a:p>
            <a:pPr lvl="1"/>
            <a:r>
              <a:rPr lang="en-US" sz="1800" dirty="0" smtClean="0"/>
              <a:t>Dependent variable was brain size calculated by MRI pixel count</a:t>
            </a:r>
          </a:p>
          <a:p>
            <a:endParaRPr lang="en-US" sz="2000" dirty="0"/>
          </a:p>
          <a:p>
            <a:r>
              <a:rPr lang="en-US" sz="2000" dirty="0" smtClean="0"/>
              <a:t>Objective of our data analysis is to examine if available independent variables are </a:t>
            </a:r>
            <a:r>
              <a:rPr lang="en-US" sz="2000" dirty="0" smtClean="0"/>
              <a:t>adequate predictive </a:t>
            </a:r>
            <a:r>
              <a:rPr lang="en-US" sz="2000" dirty="0" smtClean="0"/>
              <a:t>attributes at estimating </a:t>
            </a:r>
            <a:r>
              <a:rPr lang="en-US" sz="2000" dirty="0" smtClean="0"/>
              <a:t>brain </a:t>
            </a:r>
            <a:r>
              <a:rPr lang="en-US" sz="2000" dirty="0" smtClean="0"/>
              <a:t>size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155700"/>
            <a:ext cx="9144000" cy="0"/>
          </a:xfrm>
          <a:prstGeom prst="line">
            <a:avLst/>
          </a:prstGeom>
          <a:ln w="571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8229600" cy="47466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Identified challenges during data validation</a:t>
            </a:r>
          </a:p>
          <a:p>
            <a:pPr lvl="1"/>
            <a:r>
              <a:rPr lang="en-US" sz="1800" dirty="0" smtClean="0"/>
              <a:t>Small sample size </a:t>
            </a:r>
          </a:p>
          <a:p>
            <a:pPr lvl="2"/>
            <a:r>
              <a:rPr lang="en-US" sz="1400" dirty="0" smtClean="0"/>
              <a:t>Overall sample size is small (n=40)</a:t>
            </a:r>
          </a:p>
          <a:p>
            <a:pPr lvl="2"/>
            <a:r>
              <a:rPr lang="en-US" sz="1400" dirty="0" smtClean="0"/>
              <a:t>Distinct subset within independent variable, FSIQ</a:t>
            </a:r>
          </a:p>
          <a:p>
            <a:pPr lvl="3"/>
            <a:r>
              <a:rPr lang="en-US" sz="1100" dirty="0" smtClean="0"/>
              <a:t>20 students with FSIQ greater than or equal 130</a:t>
            </a:r>
          </a:p>
          <a:p>
            <a:pPr lvl="3"/>
            <a:r>
              <a:rPr lang="en-US" sz="1100" dirty="0" smtClean="0"/>
              <a:t>20 students with FSIQ less than or equal to 108</a:t>
            </a:r>
          </a:p>
          <a:p>
            <a:pPr lvl="1"/>
            <a:r>
              <a:rPr lang="en-US" sz="1800" dirty="0" smtClean="0"/>
              <a:t>Strong correlation among independent variables </a:t>
            </a:r>
          </a:p>
          <a:p>
            <a:pPr lvl="2"/>
            <a:r>
              <a:rPr lang="en-US" sz="1400" dirty="0" smtClean="0"/>
              <a:t>FSIQ and VIQ = 0.945</a:t>
            </a:r>
          </a:p>
          <a:p>
            <a:pPr lvl="2"/>
            <a:r>
              <a:rPr lang="en-US" sz="1400" dirty="0" smtClean="0"/>
              <a:t>FSIQ and PIQ = 0.934</a:t>
            </a:r>
          </a:p>
          <a:p>
            <a:pPr lvl="1"/>
            <a:r>
              <a:rPr lang="en-US" sz="1800" dirty="0" smtClean="0"/>
              <a:t>Incomplete independent data information for 3 sample records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Other data validation</a:t>
            </a:r>
          </a:p>
          <a:p>
            <a:pPr lvl="1"/>
            <a:r>
              <a:rPr lang="en-US" sz="1800" dirty="0" smtClean="0"/>
              <a:t>No outliers are identified</a:t>
            </a:r>
          </a:p>
          <a:p>
            <a:pPr lvl="1"/>
            <a:r>
              <a:rPr lang="en-US" sz="1800" dirty="0" smtClean="0"/>
              <a:t>No autocorrelation</a:t>
            </a:r>
          </a:p>
          <a:p>
            <a:pPr lvl="1"/>
            <a:r>
              <a:rPr lang="en-US" sz="1800" dirty="0" smtClean="0"/>
              <a:t>No significant sign of </a:t>
            </a:r>
            <a:r>
              <a:rPr lang="en-US" sz="1800" dirty="0" err="1" smtClean="0"/>
              <a:t>heteroscedasticity</a:t>
            </a:r>
            <a:r>
              <a:rPr lang="en-US" sz="1800" dirty="0" smtClean="0"/>
              <a:t> 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155700"/>
            <a:ext cx="9144000" cy="0"/>
          </a:xfrm>
          <a:prstGeom prst="line">
            <a:avLst/>
          </a:prstGeom>
          <a:ln w="571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 Analysis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155700"/>
            <a:ext cx="9144000" cy="0"/>
          </a:xfrm>
          <a:prstGeom prst="line">
            <a:avLst/>
          </a:prstGeom>
          <a:ln w="571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8229600" cy="474662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Simple linear regression result</a:t>
            </a:r>
          </a:p>
          <a:p>
            <a:pPr lvl="1"/>
            <a:r>
              <a:rPr lang="en-US" sz="1800" dirty="0" smtClean="0"/>
              <a:t>After multiple iterations, including stepwise regression analysis, the final linear model includes 3 significant independent variables: Gender, PIQ and Height</a:t>
            </a:r>
          </a:p>
          <a:p>
            <a:pPr lvl="1"/>
            <a:r>
              <a:rPr lang="cy-GB" sz="1800" dirty="0" smtClean="0"/>
              <a:t>ŷ</a:t>
            </a:r>
            <a:r>
              <a:rPr lang="en-US" sz="1800" dirty="0" smtClean="0"/>
              <a:t> =298,646 </a:t>
            </a:r>
            <a:r>
              <a:rPr lang="en-US" sz="1800" dirty="0" smtClean="0"/>
              <a:t>+ </a:t>
            </a:r>
            <a:r>
              <a:rPr lang="en-US" sz="1800" dirty="0" smtClean="0"/>
              <a:t>54,561x1 + 1267.68PIQ + 6447.10HEIGHT (</a:t>
            </a:r>
            <a:r>
              <a:rPr lang="en-US" sz="1600" dirty="0" smtClean="0"/>
              <a:t>where x1 = 1 when male)</a:t>
            </a:r>
          </a:p>
          <a:p>
            <a:pPr lvl="1"/>
            <a:r>
              <a:rPr lang="en-US" sz="1800" dirty="0"/>
              <a:t>R-Square = 0.6049 </a:t>
            </a:r>
            <a:endParaRPr lang="en-US" sz="1800" dirty="0" smtClean="0"/>
          </a:p>
          <a:p>
            <a:pPr lvl="1"/>
            <a:r>
              <a:rPr lang="en-US" sz="1800" dirty="0" err="1" smtClean="0"/>
              <a:t>Adj</a:t>
            </a:r>
            <a:r>
              <a:rPr lang="en-US" sz="1800" dirty="0" smtClean="0"/>
              <a:t> R-Square = .5701</a:t>
            </a:r>
            <a:endParaRPr lang="en-US" sz="1800" dirty="0" smtClean="0"/>
          </a:p>
          <a:p>
            <a:r>
              <a:rPr lang="en-US" sz="2000" dirty="0" smtClean="0"/>
              <a:t>Other model validation</a:t>
            </a:r>
          </a:p>
          <a:p>
            <a:pPr lvl="1"/>
            <a:r>
              <a:rPr lang="en-US" sz="1800" dirty="0" smtClean="0"/>
              <a:t>No interaction terms were found as expected</a:t>
            </a:r>
          </a:p>
          <a:p>
            <a:pPr lvl="1"/>
            <a:r>
              <a:rPr lang="en-US" sz="1800" dirty="0" smtClean="0"/>
              <a:t>No higher order terms were found as expected </a:t>
            </a:r>
          </a:p>
          <a:p>
            <a:pPr lvl="1"/>
            <a:r>
              <a:rPr lang="en-US" sz="1800" dirty="0" smtClean="0"/>
              <a:t>3 influential samples were identified (record #6, #11 and #13) but not removed as none of them were extreme outliers</a:t>
            </a:r>
          </a:p>
          <a:p>
            <a:pPr lvl="1"/>
            <a:r>
              <a:rPr lang="en-US" sz="1800" dirty="0" smtClean="0"/>
              <a:t>No sign of autocorrelation</a:t>
            </a:r>
          </a:p>
          <a:p>
            <a:pPr lvl="1"/>
            <a:r>
              <a:rPr lang="en-US" sz="1800" dirty="0" smtClean="0"/>
              <a:t>Sign of </a:t>
            </a:r>
            <a:r>
              <a:rPr lang="en-US" sz="1800" dirty="0" err="1" smtClean="0"/>
              <a:t>heteroscedasticity</a:t>
            </a:r>
            <a:r>
              <a:rPr lang="en-US" sz="1800" dirty="0" smtClean="0"/>
              <a:t> was identified between residual and PIQ but all transformation attempt did not improve regression result</a:t>
            </a:r>
          </a:p>
          <a:p>
            <a:pPr lvl="1"/>
            <a:r>
              <a:rPr lang="en-US" sz="1800" dirty="0" smtClean="0"/>
              <a:t>Dependent variable transformation, log and inverse, did not </a:t>
            </a:r>
            <a:r>
              <a:rPr lang="en-US" sz="1800" dirty="0" err="1" smtClean="0"/>
              <a:t>singifincatly</a:t>
            </a:r>
            <a:r>
              <a:rPr lang="en-US" sz="1800" dirty="0" smtClean="0"/>
              <a:t> improve the regression result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5511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Analysis Finding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155700"/>
            <a:ext cx="9144000" cy="0"/>
          </a:xfrm>
          <a:prstGeom prst="line">
            <a:avLst/>
          </a:prstGeom>
          <a:ln w="571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8229600" cy="49245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Interpretation of the model</a:t>
            </a:r>
          </a:p>
          <a:p>
            <a:pPr lvl="1"/>
            <a:r>
              <a:rPr lang="cy-GB" sz="1600" dirty="0" smtClean="0"/>
              <a:t>ŷ</a:t>
            </a:r>
            <a:r>
              <a:rPr lang="en-US" sz="1600" dirty="0" smtClean="0"/>
              <a:t> =298,646 </a:t>
            </a:r>
            <a:r>
              <a:rPr lang="en-US" sz="1600" dirty="0"/>
              <a:t>+</a:t>
            </a:r>
            <a:r>
              <a:rPr lang="en-US" sz="1600" dirty="0" smtClean="0"/>
              <a:t>54,561x1 </a:t>
            </a:r>
            <a:r>
              <a:rPr lang="en-US" sz="1600" dirty="0" smtClean="0"/>
              <a:t>+ 1267.68PIQ + 6447.10HEIGHT (</a:t>
            </a:r>
            <a:r>
              <a:rPr lang="en-US" sz="1400" dirty="0" smtClean="0"/>
              <a:t>where x1 = 1 when male)</a:t>
            </a:r>
            <a:endParaRPr lang="en-US" sz="1600" dirty="0" smtClean="0"/>
          </a:p>
          <a:p>
            <a:pPr lvl="1"/>
            <a:r>
              <a:rPr lang="en-US" sz="1800" dirty="0" smtClean="0"/>
              <a:t>Based on recommended model, we cautiously assume that the brain size can be predicted based on gender, height and PIQ.</a:t>
            </a:r>
          </a:p>
          <a:p>
            <a:pPr lvl="1"/>
            <a:r>
              <a:rPr lang="en-US" sz="1800" dirty="0" smtClean="0"/>
              <a:t>From common sense, the relationship between physical attributes (gender and height) and brain size could have been expected</a:t>
            </a:r>
          </a:p>
          <a:p>
            <a:pPr lvl="1"/>
            <a:r>
              <a:rPr lang="en-US" sz="1800" dirty="0" smtClean="0"/>
              <a:t>However, relationship between PIQ and brain size was indeed a very interesting finding</a:t>
            </a:r>
          </a:p>
          <a:p>
            <a:pPr lvl="1"/>
            <a:r>
              <a:rPr lang="en-US" sz="1800" dirty="0" smtClean="0"/>
              <a:t>Although our analysis does not provide causality evidence between intelligence and brain size, the final model indicates higher PIQ people are more likely to have bigger brain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1159591"/>
      </p:ext>
    </p:extLst>
  </p:cSld>
  <p:clrMapOvr>
    <a:masterClrMapping/>
  </p:clrMapOvr>
</p:sld>
</file>

<file path=ppt/theme/theme1.xml><?xml version="1.0" encoding="utf-8"?>
<a:theme xmlns:a="http://schemas.openxmlformats.org/drawingml/2006/main" name="Version 3_2011">
  <a:themeElements>
    <a:clrScheme name="Custom Depa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16A9C"/>
      </a:accent1>
      <a:accent2>
        <a:srgbClr val="C0962B"/>
      </a:accent2>
      <a:accent3>
        <a:srgbClr val="BB1F2E"/>
      </a:accent3>
      <a:accent4>
        <a:srgbClr val="3478A2"/>
      </a:accent4>
      <a:accent5>
        <a:srgbClr val="C6C225"/>
      </a:accent5>
      <a:accent6>
        <a:srgbClr val="F79646"/>
      </a:accent6>
      <a:hlink>
        <a:srgbClr val="85D2DD"/>
      </a:hlink>
      <a:folHlink>
        <a:srgbClr val="5C27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Version 3_2011.potx</Template>
  <TotalTime>234</TotalTime>
  <Words>437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Version 3_2011</vt:lpstr>
      <vt:lpstr>Predicting Brain Size</vt:lpstr>
      <vt:lpstr>Data Introduction &amp; Analysis Objective</vt:lpstr>
      <vt:lpstr>Data Processing</vt:lpstr>
      <vt:lpstr>Model Analysis</vt:lpstr>
      <vt:lpstr>Analysis Finding</vt:lpstr>
    </vt:vector>
  </TitlesOfParts>
  <Company>DePaul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DePaul University</dc:creator>
  <cp:lastModifiedBy>Samantha K Stanley</cp:lastModifiedBy>
  <cp:revision>24</cp:revision>
  <dcterms:created xsi:type="dcterms:W3CDTF">2012-02-24T22:13:37Z</dcterms:created>
  <dcterms:modified xsi:type="dcterms:W3CDTF">2015-11-21T18:04:46Z</dcterms:modified>
</cp:coreProperties>
</file>