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1"/>
  </p:notesMasterIdLst>
  <p:handoutMasterIdLst>
    <p:handoutMasterId r:id="rId92"/>
  </p:handoutMasterIdLst>
  <p:sldIdLst>
    <p:sldId id="257" r:id="rId2"/>
    <p:sldId id="258" r:id="rId3"/>
    <p:sldId id="290" r:id="rId4"/>
    <p:sldId id="408" r:id="rId5"/>
    <p:sldId id="410" r:id="rId6"/>
    <p:sldId id="291" r:id="rId7"/>
    <p:sldId id="293" r:id="rId8"/>
    <p:sldId id="411" r:id="rId9"/>
    <p:sldId id="412" r:id="rId10"/>
    <p:sldId id="407" r:id="rId11"/>
    <p:sldId id="295" r:id="rId12"/>
    <p:sldId id="296" r:id="rId13"/>
    <p:sldId id="297" r:id="rId14"/>
    <p:sldId id="350" r:id="rId15"/>
    <p:sldId id="351" r:id="rId16"/>
    <p:sldId id="352" r:id="rId17"/>
    <p:sldId id="353" r:id="rId18"/>
    <p:sldId id="354" r:id="rId19"/>
    <p:sldId id="301" r:id="rId20"/>
    <p:sldId id="413" r:id="rId21"/>
    <p:sldId id="302" r:id="rId22"/>
    <p:sldId id="303" r:id="rId23"/>
    <p:sldId id="414" r:id="rId24"/>
    <p:sldId id="304" r:id="rId25"/>
    <p:sldId id="415" r:id="rId26"/>
    <p:sldId id="305" r:id="rId27"/>
    <p:sldId id="306" r:id="rId28"/>
    <p:sldId id="307" r:id="rId29"/>
    <p:sldId id="308" r:id="rId30"/>
    <p:sldId id="309" r:id="rId31"/>
    <p:sldId id="310" r:id="rId32"/>
    <p:sldId id="416" r:id="rId33"/>
    <p:sldId id="417" r:id="rId34"/>
    <p:sldId id="311" r:id="rId35"/>
    <p:sldId id="312" r:id="rId36"/>
    <p:sldId id="313" r:id="rId37"/>
    <p:sldId id="314" r:id="rId38"/>
    <p:sldId id="366" r:id="rId39"/>
    <p:sldId id="390" r:id="rId40"/>
    <p:sldId id="403" r:id="rId41"/>
    <p:sldId id="404" r:id="rId42"/>
    <p:sldId id="405" r:id="rId43"/>
    <p:sldId id="406" r:id="rId44"/>
    <p:sldId id="362" r:id="rId45"/>
    <p:sldId id="263" r:id="rId46"/>
    <p:sldId id="361" r:id="rId47"/>
    <p:sldId id="378" r:id="rId48"/>
    <p:sldId id="264" r:id="rId49"/>
    <p:sldId id="265" r:id="rId50"/>
    <p:sldId id="285" r:id="rId51"/>
    <p:sldId id="266" r:id="rId52"/>
    <p:sldId id="267" r:id="rId53"/>
    <p:sldId id="355" r:id="rId54"/>
    <p:sldId id="356" r:id="rId55"/>
    <p:sldId id="357" r:id="rId56"/>
    <p:sldId id="358" r:id="rId57"/>
    <p:sldId id="359" r:id="rId58"/>
    <p:sldId id="360" r:id="rId59"/>
    <p:sldId id="381" r:id="rId60"/>
    <p:sldId id="268" r:id="rId61"/>
    <p:sldId id="284" r:id="rId62"/>
    <p:sldId id="402" r:id="rId63"/>
    <p:sldId id="391" r:id="rId64"/>
    <p:sldId id="392" r:id="rId65"/>
    <p:sldId id="393" r:id="rId66"/>
    <p:sldId id="379" r:id="rId67"/>
    <p:sldId id="380" r:id="rId68"/>
    <p:sldId id="394" r:id="rId69"/>
    <p:sldId id="395" r:id="rId70"/>
    <p:sldId id="396" r:id="rId71"/>
    <p:sldId id="397" r:id="rId72"/>
    <p:sldId id="398" r:id="rId73"/>
    <p:sldId id="418" r:id="rId74"/>
    <p:sldId id="399" r:id="rId75"/>
    <p:sldId id="400" r:id="rId76"/>
    <p:sldId id="419" r:id="rId77"/>
    <p:sldId id="420" r:id="rId78"/>
    <p:sldId id="401" r:id="rId79"/>
    <p:sldId id="364" r:id="rId80"/>
    <p:sldId id="369" r:id="rId81"/>
    <p:sldId id="370" r:id="rId82"/>
    <p:sldId id="421" r:id="rId83"/>
    <p:sldId id="371" r:id="rId84"/>
    <p:sldId id="372" r:id="rId85"/>
    <p:sldId id="373" r:id="rId86"/>
    <p:sldId id="374" r:id="rId87"/>
    <p:sldId id="375" r:id="rId88"/>
    <p:sldId id="377" r:id="rId89"/>
    <p:sldId id="376" r:id="rId9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C4C4C"/>
    <a:srgbClr val="4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 autoAdjust="0"/>
    <p:restoredTop sz="77504" autoAdjust="0"/>
  </p:normalViewPr>
  <p:slideViewPr>
    <p:cSldViewPr>
      <p:cViewPr varScale="1">
        <p:scale>
          <a:sx n="77" d="100"/>
          <a:sy n="77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A9E9F5-4B14-4F05-8D3F-47E048E08F0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C0D3A2-50A5-4E7D-A892-8E3EB201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7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B3440E3-7AA1-4CE5-A107-897AFEAF403A}" type="datetimeFigureOut">
              <a:rPr lang="en-US"/>
              <a:pPr>
                <a:defRPr/>
              </a:pPr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16B16DB-694A-4F0C-8EF1-D46E5F92A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0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72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	VALUES ( '550', 'Smith', 'Winston', 'Accounting', 101, 20 );</a:t>
            </a:r>
          </a:p>
          <a:p>
            <a:r>
              <a:rPr lang="en-US" altLang="en-US" dirty="0" smtClean="0"/>
              <a:t>	VALUES ( '550', 'Smith', 'Winston', 'Accounting', 252, 10 );</a:t>
            </a:r>
          </a:p>
          <a:p>
            <a:r>
              <a:rPr lang="en-US" altLang="en-US" dirty="0" smtClean="0"/>
              <a:t>	VALUES ( '601', 'Smith', 'Barney', 'Finance', 252, 5 );</a:t>
            </a:r>
          </a:p>
          <a:p>
            <a:r>
              <a:rPr lang="en-US" altLang="en-US" dirty="0" smtClean="0"/>
              <a:t>	VALUES ( '390', 'Hammond', '</a:t>
            </a:r>
            <a:r>
              <a:rPr lang="en-US" altLang="en-US" dirty="0" err="1" smtClean="0"/>
              <a:t>Evey</a:t>
            </a:r>
            <a:r>
              <a:rPr lang="en-US" altLang="en-US" dirty="0" smtClean="0"/>
              <a:t>', 'Personnel', 995, 25 );</a:t>
            </a:r>
          </a:p>
          <a:p>
            <a:r>
              <a:rPr lang="en-US" altLang="en-US" dirty="0" smtClean="0"/>
              <a:t>	VALUES ( '001', 'Preston', 'Bill', 'Special Events', 995, 5 );</a:t>
            </a:r>
          </a:p>
          <a:p>
            <a:r>
              <a:rPr lang="en-US" altLang="en-US" dirty="0" smtClean="0"/>
              <a:t>	VALUES ( '100', 'Logan', 'Ted', 'Special Events', 995, 5 );</a:t>
            </a:r>
          </a:p>
          <a:p>
            <a:r>
              <a:rPr lang="en-US" altLang="en-US" dirty="0" smtClean="0"/>
              <a:t>	VALUES ( '007', 'Bond', 'James', 'Personnel', 252, 20 );</a:t>
            </a:r>
          </a:p>
          <a:p>
            <a:r>
              <a:rPr lang="en-US" altLang="en-US" dirty="0" smtClean="0"/>
              <a:t>	VALUES ( '505', 'Lane', 'Lois', 'Media Relations', 101, 10 );</a:t>
            </a:r>
          </a:p>
          <a:p>
            <a:r>
              <a:rPr lang="en-US" altLang="en-US" dirty="0" smtClean="0"/>
              <a:t>	VALUES ( '505', 'Lane', 'Lois', 'Media Relations', 252, 10 );</a:t>
            </a:r>
          </a:p>
          <a:p>
            <a:r>
              <a:rPr lang="en-US" altLang="en-US" dirty="0" smtClean="0"/>
              <a:t>	VALUES ( '505', 'Lane', 'Lois', 'Media Relations', 995, 10 );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44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975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3995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1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64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054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0720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2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9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5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727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32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0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Tx/>
              <a:buChar char="-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2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2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01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21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B16DB-694A-4F0C-8EF1-D46E5F92AB3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34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56A1E-A00B-43A9-A93E-34F5636D9BBE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9A696-B2F5-41AF-9AC5-F018BD99E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19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06874-A4F4-4D0D-A371-04D63210A9BA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A0B6-83F7-4D95-A3FE-40ED75332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3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F417-7403-468D-9AE7-328AEF6A33E7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7BF6-3EC8-46A3-AEE2-D34BDA8FC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1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64B7-02F6-4447-A1BF-87566DF4DDF5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778C-776F-4932-830A-86EBD1B7D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90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41492-143B-43DD-BE05-54F6E448B439}" type="datetime1">
              <a:rPr lang="en-US" smtClean="0"/>
              <a:t>9/22/2015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1916-39D5-418B-8DBB-F19EAC060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0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1A211-3C2D-4667-A47B-F3DDA6CDA6BC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445-3E0C-4B27-AEBA-CD87C08BE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2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CB6F3-6BA2-4B8D-89B2-127B99CFDA2B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715A0-4FEB-4EBC-8F54-8227F0037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26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EB9CC-38E0-419A-91F8-2CF009E4E935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42C5-E009-4018-AB9D-A9FD9E0672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0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34BB2-B3D6-470A-B020-F15E0D5A6B55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A14B-C910-4734-8BA4-C35124DCB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6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04DC2-82AD-4485-BEBE-3600453D650F}" type="datetime1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1557-5AD2-4540-835B-FA476D314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B0385-9365-4F7B-880C-0E86BD4113F2}" type="datetime1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73B4-A2C2-4D44-9658-176E816FCC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84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5CD87-57EC-4176-B577-11A557DF6989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0B05-7337-4FAF-ABB1-E7E51D434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43966-3D1C-4C26-892D-A6464EA8D184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5AF2-FC53-4E37-B0D9-B10175BCB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8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91A37706-5AC0-491B-8836-8E7AA687D625}" type="datetime1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DB5D140-9B62-45D1-9848-0920FDF5C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CSC 455: Database Processing for Large-Scale Analytics</a:t>
            </a:r>
            <a:br>
              <a:rPr lang="en-US" altLang="en-US" dirty="0" smtClean="0"/>
            </a:br>
            <a:r>
              <a:rPr lang="en-US" altLang="en-US" dirty="0" smtClean="0"/>
              <a:t>Lecture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Dragoş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Vişan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College of CDM, DePaul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9A696-B2F5-41AF-9AC5-F018BD99E31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Functional Dependency Types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Partial FD</a:t>
            </a:r>
          </a:p>
          <a:p>
            <a:pPr lvl="1"/>
            <a:r>
              <a:rPr lang="en-US" altLang="en-US" dirty="0" err="1" smtClean="0"/>
              <a:t>ModeID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Media, Range</a:t>
            </a:r>
          </a:p>
          <a:p>
            <a:r>
              <a:rPr lang="en-US" altLang="en-US" dirty="0" smtClean="0"/>
              <a:t>Full key FD</a:t>
            </a:r>
          </a:p>
          <a:p>
            <a:pPr lvl="1"/>
            <a:r>
              <a:rPr lang="en-US" altLang="en-US" dirty="0" err="1" smtClean="0"/>
              <a:t>AdCampaignID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ModeID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BudgetPctg</a:t>
            </a:r>
            <a:endParaRPr lang="en-US" altLang="en-US" dirty="0" smtClean="0"/>
          </a:p>
          <a:p>
            <a:r>
              <a:rPr lang="en-US" altLang="en-US" dirty="0" smtClean="0"/>
              <a:t>Transitive FD</a:t>
            </a:r>
          </a:p>
          <a:p>
            <a:pPr lvl="1"/>
            <a:r>
              <a:rPr lang="en-US" altLang="en-US" dirty="0" smtClean="0"/>
              <a:t>If X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and Y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Z then X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Z</a:t>
            </a:r>
          </a:p>
          <a:p>
            <a:pPr lvl="1"/>
            <a:r>
              <a:rPr lang="en-US" altLang="en-US" dirty="0" err="1" smtClean="0"/>
              <a:t>CampaignMgrID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CampaignMgrName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0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Functional Dependency Rules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Union</a:t>
            </a:r>
          </a:p>
          <a:p>
            <a:pPr lvl="1"/>
            <a:r>
              <a:rPr lang="en-US" altLang="en-US" smtClean="0"/>
              <a:t>If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Y,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 then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YZ</a:t>
            </a:r>
          </a:p>
          <a:p>
            <a:r>
              <a:rPr lang="en-US" altLang="en-US" smtClean="0"/>
              <a:t>Decomposition</a:t>
            </a:r>
          </a:p>
          <a:p>
            <a:pPr lvl="1"/>
            <a:r>
              <a:rPr lang="en-US" altLang="en-US" smtClean="0"/>
              <a:t>If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YZ then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Y and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</a:t>
            </a:r>
          </a:p>
          <a:p>
            <a:pPr lvl="1"/>
            <a:r>
              <a:rPr lang="en-US" altLang="en-US" smtClean="0"/>
              <a:t>BUT NOT XY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Z, then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 and Y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</a:t>
            </a:r>
          </a:p>
          <a:p>
            <a:r>
              <a:rPr lang="en-US" altLang="en-US" smtClean="0"/>
              <a:t>Pseudo-transitivity</a:t>
            </a:r>
          </a:p>
          <a:p>
            <a:pPr lvl="1"/>
            <a:r>
              <a:rPr lang="en-US" altLang="en-US" smtClean="0"/>
              <a:t>If 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Y and WY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 then WX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Z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29575" cy="4414838"/>
          </a:xfrm>
        </p:spPr>
        <p:txBody>
          <a:bodyPr/>
          <a:lstStyle/>
          <a:p>
            <a:pPr eaLnBrk="1" hangingPunct="1"/>
            <a:r>
              <a:rPr lang="en-US" altLang="en-US" smtClean="0"/>
              <a:t>(StudentID, Name, School, Location)</a:t>
            </a:r>
          </a:p>
          <a:p>
            <a:pPr eaLnBrk="1" hangingPunct="1"/>
            <a:r>
              <a:rPr lang="en-US" altLang="en-US" smtClean="0"/>
              <a:t>StudentID </a:t>
            </a:r>
            <a:r>
              <a:rPr lang="en-US" altLang="en-US" smtClean="0">
                <a:sym typeface="Wingdings" panose="05000000000000000000" pitchFamily="2" charset="2"/>
              </a:rPr>
              <a:t> Name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Name  School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School  Location</a:t>
            </a:r>
            <a:r>
              <a:rPr lang="en-US" altLang="en-US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29575" cy="4414838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StudentID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School (Transitivity)</a:t>
            </a:r>
          </a:p>
          <a:p>
            <a:pPr eaLnBrk="1" hangingPunct="1"/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  Location (Transitivity)</a:t>
            </a:r>
          </a:p>
          <a:p>
            <a:pPr eaLnBrk="1" hangingPunct="1"/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  </a:t>
            </a:r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 (Reflexivity)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Trivial FD</a:t>
            </a:r>
          </a:p>
          <a:p>
            <a:pPr eaLnBrk="1" hangingPunct="1"/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  Name (given)</a:t>
            </a:r>
          </a:p>
          <a:p>
            <a:pPr eaLnBrk="1" hangingPunct="1"/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  </a:t>
            </a:r>
            <a:r>
              <a:rPr lang="en-US" altLang="en-US" dirty="0" err="1" smtClean="0">
                <a:sym typeface="Wingdings" panose="05000000000000000000" pitchFamily="2" charset="2"/>
              </a:rPr>
              <a:t>StudentID</a:t>
            </a:r>
            <a:r>
              <a:rPr lang="en-US" altLang="en-US" dirty="0" smtClean="0">
                <a:sym typeface="Wingdings" panose="05000000000000000000" pitchFamily="2" charset="2"/>
              </a:rPr>
              <a:t>, Name, School, Location (Union)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Goals of Decomposition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8763"/>
            <a:ext cx="8029575" cy="4414837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Want to be able to reconstruct what you started with (lossless)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Dependency preservation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Minimize the cost of integrity constrains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Redundancy avoidance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Avoid any unnecessary data duplication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47BCD-3318-4A74-984D-9A42661AE9C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Decomposing a Schema</a:t>
            </a:r>
          </a:p>
        </p:txBody>
      </p:sp>
      <p:graphicFrame>
        <p:nvGraphicFramePr>
          <p:cNvPr id="38005" name="Group 117"/>
          <p:cNvGraphicFramePr>
            <a:graphicFrameLocks noGrp="1"/>
          </p:cNvGraphicFramePr>
          <p:nvPr/>
        </p:nvGraphicFramePr>
        <p:xfrm>
          <a:off x="1600200" y="965200"/>
          <a:ext cx="6096000" cy="20113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Line 54"/>
          <p:cNvSpPr>
            <a:spLocks noChangeShapeType="1"/>
          </p:cNvSpPr>
          <p:nvPr/>
        </p:nvSpPr>
        <p:spPr bwMode="auto">
          <a:xfrm flipH="1">
            <a:off x="2438400" y="3048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55"/>
          <p:cNvSpPr>
            <a:spLocks noChangeShapeType="1"/>
          </p:cNvSpPr>
          <p:nvPr/>
        </p:nvSpPr>
        <p:spPr bwMode="auto">
          <a:xfrm>
            <a:off x="4419600" y="3048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019" name="Group 131"/>
          <p:cNvGraphicFramePr>
            <a:graphicFrameLocks noGrp="1"/>
          </p:cNvGraphicFramePr>
          <p:nvPr/>
        </p:nvGraphicFramePr>
        <p:xfrm>
          <a:off x="457200" y="4191000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021" name="Group 133"/>
          <p:cNvGraphicFramePr>
            <a:graphicFrameLocks noGrp="1"/>
          </p:cNvGraphicFramePr>
          <p:nvPr/>
        </p:nvGraphicFramePr>
        <p:xfrm>
          <a:off x="2209800" y="4267200"/>
          <a:ext cx="1905000" cy="1493838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274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5" name="Oval 232"/>
          <p:cNvSpPr>
            <a:spLocks noChangeArrowheads="1"/>
          </p:cNvSpPr>
          <p:nvPr/>
        </p:nvSpPr>
        <p:spPr bwMode="auto">
          <a:xfrm>
            <a:off x="0" y="3505200"/>
            <a:ext cx="44958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56" name="Oval 233"/>
          <p:cNvSpPr>
            <a:spLocks noChangeArrowheads="1"/>
          </p:cNvSpPr>
          <p:nvPr/>
        </p:nvSpPr>
        <p:spPr bwMode="auto">
          <a:xfrm>
            <a:off x="4648200" y="3581400"/>
            <a:ext cx="44958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57" name="Text Box 234"/>
          <p:cNvSpPr txBox="1">
            <a:spLocks noChangeArrowheads="1"/>
          </p:cNvSpPr>
          <p:nvPr/>
        </p:nvSpPr>
        <p:spPr bwMode="auto">
          <a:xfrm>
            <a:off x="2057400" y="35814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58" name="Text Box 235"/>
          <p:cNvSpPr txBox="1">
            <a:spLocks noChangeArrowheads="1"/>
          </p:cNvSpPr>
          <p:nvPr/>
        </p:nvSpPr>
        <p:spPr bwMode="auto">
          <a:xfrm>
            <a:off x="6705600" y="37338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80E3AA-7D2F-41E3-8F86-23C04D41189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38022" name="Group 134"/>
          <p:cNvGraphicFramePr>
            <a:graphicFrameLocks noGrp="1"/>
          </p:cNvGraphicFramePr>
          <p:nvPr/>
        </p:nvGraphicFramePr>
        <p:xfrm>
          <a:off x="5181600" y="4419600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064" name="Group 176"/>
          <p:cNvGraphicFramePr>
            <a:graphicFrameLocks noGrp="1"/>
          </p:cNvGraphicFramePr>
          <p:nvPr/>
        </p:nvGraphicFramePr>
        <p:xfrm>
          <a:off x="6934200" y="4343400"/>
          <a:ext cx="16764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6858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 animBg="1"/>
      <p:bldP spid="16414" grpId="0" animBg="1"/>
      <p:bldP spid="16455" grpId="0" animBg="1"/>
      <p:bldP spid="16456" grpId="0" animBg="1"/>
      <p:bldP spid="16457" grpId="0"/>
      <p:bldP spid="164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Decomposing a Schema: Option 1</a:t>
            </a:r>
          </a:p>
        </p:txBody>
      </p:sp>
      <p:graphicFrame>
        <p:nvGraphicFramePr>
          <p:cNvPr id="96400" name="Group 144"/>
          <p:cNvGraphicFramePr>
            <a:graphicFrameLocks noGrp="1"/>
          </p:cNvGraphicFramePr>
          <p:nvPr/>
        </p:nvGraphicFramePr>
        <p:xfrm>
          <a:off x="1447800" y="3429000"/>
          <a:ext cx="6096000" cy="2803544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287" name="Group 31"/>
          <p:cNvGraphicFramePr>
            <a:graphicFrameLocks noGrp="1"/>
          </p:cNvGraphicFramePr>
          <p:nvPr/>
        </p:nvGraphicFramePr>
        <p:xfrm>
          <a:off x="1752600" y="1143000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307" name="Group 51"/>
          <p:cNvGraphicFramePr>
            <a:graphicFrameLocks noGrp="1"/>
          </p:cNvGraphicFramePr>
          <p:nvPr/>
        </p:nvGraphicFramePr>
        <p:xfrm>
          <a:off x="5410200" y="1143000"/>
          <a:ext cx="1905000" cy="1493838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2743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5" name="Line 139"/>
          <p:cNvSpPr>
            <a:spLocks noChangeShapeType="1"/>
          </p:cNvSpPr>
          <p:nvPr/>
        </p:nvSpPr>
        <p:spPr bwMode="auto">
          <a:xfrm>
            <a:off x="3429000" y="1981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6" name="Line 140"/>
          <p:cNvSpPr>
            <a:spLocks noChangeShapeType="1"/>
          </p:cNvSpPr>
          <p:nvPr/>
        </p:nvSpPr>
        <p:spPr bwMode="auto">
          <a:xfrm flipH="1">
            <a:off x="4495800" y="1981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9AC97-1321-4EE5-BAAE-05D4079C4B6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Decomposing a Schema: Option 2</a:t>
            </a:r>
          </a:p>
        </p:txBody>
      </p:sp>
      <p:graphicFrame>
        <p:nvGraphicFramePr>
          <p:cNvPr id="99456" name="Group 128"/>
          <p:cNvGraphicFramePr>
            <a:graphicFrameLocks noGrp="1"/>
          </p:cNvGraphicFramePr>
          <p:nvPr/>
        </p:nvGraphicFramePr>
        <p:xfrm>
          <a:off x="1447800" y="3429000"/>
          <a:ext cx="6096000" cy="20113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Line 77"/>
          <p:cNvSpPr>
            <a:spLocks noChangeShapeType="1"/>
          </p:cNvSpPr>
          <p:nvPr/>
        </p:nvSpPr>
        <p:spPr bwMode="auto">
          <a:xfrm>
            <a:off x="3429000" y="1981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78"/>
          <p:cNvSpPr>
            <a:spLocks noChangeShapeType="1"/>
          </p:cNvSpPr>
          <p:nvPr/>
        </p:nvSpPr>
        <p:spPr bwMode="auto">
          <a:xfrm flipH="1">
            <a:off x="4495800" y="1981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407" name="Group 79"/>
          <p:cNvGraphicFramePr>
            <a:graphicFrameLocks noGrp="1"/>
          </p:cNvGraphicFramePr>
          <p:nvPr/>
        </p:nvGraphicFramePr>
        <p:xfrm>
          <a:off x="1828800" y="1143000"/>
          <a:ext cx="15240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427" name="Group 99"/>
          <p:cNvGraphicFramePr>
            <a:graphicFrameLocks noGrp="1"/>
          </p:cNvGraphicFramePr>
          <p:nvPr/>
        </p:nvGraphicFramePr>
        <p:xfrm>
          <a:off x="5410200" y="1130300"/>
          <a:ext cx="1676400" cy="1616076"/>
        </p:xfrm>
        <a:graphic>
          <a:graphicData uri="http://schemas.openxmlformats.org/drawingml/2006/table">
            <a:tbl>
              <a:tblPr/>
              <a:tblGrid>
                <a:gridCol w="990600"/>
                <a:gridCol w="685800"/>
              </a:tblGrid>
              <a:tr h="2744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J. Smith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B. Doe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K. Parks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 Jones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115K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3CDB9-F079-4599-ABF5-EDDBC894265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Decomposing a Schema</a:t>
            </a:r>
          </a:p>
        </p:txBody>
      </p:sp>
      <p:graphicFrame>
        <p:nvGraphicFramePr>
          <p:cNvPr id="48275" name="Group 147"/>
          <p:cNvGraphicFramePr>
            <a:graphicFrameLocks noGrp="1"/>
          </p:cNvGraphicFramePr>
          <p:nvPr/>
        </p:nvGraphicFramePr>
        <p:xfrm>
          <a:off x="1600200" y="965200"/>
          <a:ext cx="6096000" cy="20113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66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Boston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3" name="Line 54"/>
          <p:cNvSpPr>
            <a:spLocks noChangeShapeType="1"/>
          </p:cNvSpPr>
          <p:nvPr/>
        </p:nvSpPr>
        <p:spPr bwMode="auto">
          <a:xfrm flipH="1">
            <a:off x="2438400" y="3048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55"/>
          <p:cNvSpPr>
            <a:spLocks noChangeShapeType="1"/>
          </p:cNvSpPr>
          <p:nvPr/>
        </p:nvSpPr>
        <p:spPr bwMode="auto">
          <a:xfrm>
            <a:off x="4419600" y="3048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354" name="Group 226"/>
          <p:cNvGraphicFramePr>
            <a:graphicFrameLocks noGrp="1"/>
          </p:cNvGraphicFramePr>
          <p:nvPr/>
        </p:nvGraphicFramePr>
        <p:xfrm>
          <a:off x="304800" y="4419600"/>
          <a:ext cx="15240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355" name="Group 227"/>
          <p:cNvGraphicFramePr>
            <a:graphicFrameLocks noGrp="1"/>
          </p:cNvGraphicFramePr>
          <p:nvPr/>
        </p:nvGraphicFramePr>
        <p:xfrm>
          <a:off x="2057400" y="4419600"/>
          <a:ext cx="1905000" cy="1371600"/>
        </p:xfrm>
        <a:graphic>
          <a:graphicData uri="http://schemas.openxmlformats.org/drawingml/2006/table">
            <a:tbl>
              <a:tblPr/>
              <a:tblGrid>
                <a:gridCol w="815975"/>
                <a:gridCol w="10890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356" name="Group 228"/>
          <p:cNvGraphicFramePr>
            <a:graphicFrameLocks noGrp="1"/>
          </p:cNvGraphicFramePr>
          <p:nvPr/>
        </p:nvGraphicFramePr>
        <p:xfrm>
          <a:off x="5410200" y="4425950"/>
          <a:ext cx="1524000" cy="137160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ArrivalIn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359" name="Group 231"/>
          <p:cNvGraphicFramePr>
            <a:graphicFrameLocks noGrp="1"/>
          </p:cNvGraphicFramePr>
          <p:nvPr/>
        </p:nvGraphicFramePr>
        <p:xfrm>
          <a:off x="7239000" y="4419600"/>
          <a:ext cx="1600200" cy="1371600"/>
        </p:xfrm>
        <a:graphic>
          <a:graphicData uri="http://schemas.openxmlformats.org/drawingml/2006/table">
            <a:tbl>
              <a:tblPr/>
              <a:tblGrid>
                <a:gridCol w="533400"/>
                <a:gridCol w="1066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Berlin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15" name="Oval 232"/>
          <p:cNvSpPr>
            <a:spLocks noChangeArrowheads="1"/>
          </p:cNvSpPr>
          <p:nvPr/>
        </p:nvSpPr>
        <p:spPr bwMode="auto">
          <a:xfrm>
            <a:off x="0" y="3505200"/>
            <a:ext cx="44958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616" name="Oval 233"/>
          <p:cNvSpPr>
            <a:spLocks noChangeArrowheads="1"/>
          </p:cNvSpPr>
          <p:nvPr/>
        </p:nvSpPr>
        <p:spPr bwMode="auto">
          <a:xfrm>
            <a:off x="4648200" y="3581400"/>
            <a:ext cx="4495800" cy="304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617" name="Text Box 234"/>
          <p:cNvSpPr txBox="1">
            <a:spLocks noChangeArrowheads="1"/>
          </p:cNvSpPr>
          <p:nvPr/>
        </p:nvSpPr>
        <p:spPr bwMode="auto">
          <a:xfrm>
            <a:off x="2057400" y="35814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18" name="Text Box 235"/>
          <p:cNvSpPr txBox="1">
            <a:spLocks noChangeArrowheads="1"/>
          </p:cNvSpPr>
          <p:nvPr/>
        </p:nvSpPr>
        <p:spPr bwMode="auto">
          <a:xfrm>
            <a:off x="6705600" y="3733800"/>
            <a:ext cx="60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61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09A83-D0DD-4390-AAF1-ECA17111B73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4" grpId="0" animBg="1"/>
      <p:bldP spid="21615" grpId="0" animBg="1"/>
      <p:bldP spid="21616" grpId="0" animBg="1"/>
      <p:bldP spid="21617" grpId="0"/>
      <p:bldP spid="216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Process used to improve the design of relational databases that contain redundant data</a:t>
            </a:r>
          </a:p>
          <a:p>
            <a:r>
              <a:rPr lang="en-US" altLang="en-US" dirty="0" smtClean="0"/>
              <a:t>Normal Forms;</a:t>
            </a:r>
          </a:p>
          <a:p>
            <a:pPr lvl="1"/>
            <a:r>
              <a:rPr lang="en-US" altLang="en-US" dirty="0" smtClean="0"/>
              <a:t>First normal form - 1NF</a:t>
            </a:r>
          </a:p>
          <a:p>
            <a:pPr lvl="1"/>
            <a:r>
              <a:rPr lang="en-US" altLang="en-US" dirty="0" smtClean="0"/>
              <a:t>Second – 2NF</a:t>
            </a:r>
          </a:p>
          <a:p>
            <a:pPr lvl="1"/>
            <a:r>
              <a:rPr lang="en-US" altLang="en-US" dirty="0" smtClean="0"/>
              <a:t>Third – 3NF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Tonight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Relational schema</a:t>
            </a:r>
          </a:p>
          <a:p>
            <a:pPr eaLnBrk="1" hangingPunct="1"/>
            <a:r>
              <a:rPr lang="en-US" altLang="en-US" smtClean="0"/>
              <a:t>Functional dependencies</a:t>
            </a:r>
          </a:p>
          <a:p>
            <a:pPr eaLnBrk="1" hangingPunct="1"/>
            <a:r>
              <a:rPr lang="en-US" altLang="en-US" smtClean="0"/>
              <a:t>Normalization and normal forms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SQL</a:t>
            </a:r>
          </a:p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First Normal Form (1NF)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First Normal Form: Each domain of a column must contain only atomic values, and each column in a record must have at most one value from its domain</a:t>
            </a:r>
          </a:p>
          <a:p>
            <a:r>
              <a:rPr lang="en-US" altLang="en-US" smtClean="0"/>
              <a:t>1NF is typically our starting point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3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Second Normal Form (2NF)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Second Normal Form: 1NF, plus every attribute in the table is determined by the entire primary key (but not by any subset)</a:t>
            </a:r>
          </a:p>
          <a:p>
            <a:r>
              <a:rPr lang="en-US" altLang="en-US" smtClean="0"/>
              <a:t>To get 2NF, eliminate partial dependencies</a:t>
            </a:r>
          </a:p>
          <a:p>
            <a:r>
              <a:rPr lang="en-US" altLang="en-US" smtClean="0"/>
              <a:t>A </a:t>
            </a:r>
            <a:r>
              <a:rPr lang="en-US" altLang="en-US" i="1" smtClean="0"/>
              <a:t>partial dependency </a:t>
            </a:r>
            <a:r>
              <a:rPr lang="en-US" altLang="en-US" smtClean="0"/>
              <a:t>is a functional dependency where the determinant is a subset of the primary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Removing Partial Dependencies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Find all dependencies where the determinant is a subset of the primary key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Starting with the smallest subset, do the following: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1. </a:t>
            </a:r>
            <a:r>
              <a:rPr lang="en-US" altLang="en-US" sz="2400" u="sng" dirty="0" smtClean="0"/>
              <a:t>Remove all attributes on the right-hand side from the table and put them in a new table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2. </a:t>
            </a:r>
            <a:r>
              <a:rPr lang="en-US" altLang="en-US" sz="2400" u="sng" dirty="0" smtClean="0"/>
              <a:t>Add the attributes in the determinant to the new table; make them the primary key, and make them a foreign key in the original table or in an additional bridge table linked to the new table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3. Remove from the remaining partial dependencies any attributes removed from the original table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Removing Partial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11762"/>
              </p:ext>
            </p:extLst>
          </p:nvPr>
        </p:nvGraphicFramePr>
        <p:xfrm>
          <a:off x="39413" y="2133600"/>
          <a:ext cx="9028387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558"/>
                <a:gridCol w="1475201"/>
                <a:gridCol w="715472"/>
                <a:gridCol w="679864"/>
                <a:gridCol w="1208647"/>
                <a:gridCol w="1133107"/>
                <a:gridCol w="679864"/>
                <a:gridCol w="528783"/>
                <a:gridCol w="604324"/>
                <a:gridCol w="1057567"/>
              </a:tblGrid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 err="1" smtClean="0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AdCampaignName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StartDate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Media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BudgetPctg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533400" y="1752600"/>
            <a:ext cx="8077200" cy="381000"/>
          </a:xfrm>
          <a:prstGeom prst="bentConnector3">
            <a:avLst>
              <a:gd name="adj1" fmla="val 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553200" y="1752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0600" y="17526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3835" y="1427202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key FD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533400" y="2819400"/>
            <a:ext cx="5105400" cy="457200"/>
          </a:xfrm>
          <a:prstGeom prst="bentConnector3">
            <a:avLst>
              <a:gd name="adj1" fmla="val -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526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194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814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88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6476999" y="2819400"/>
            <a:ext cx="1143001" cy="457200"/>
          </a:xfrm>
          <a:prstGeom prst="bentConnector3">
            <a:avLst>
              <a:gd name="adj1" fmla="val 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609490" y="28167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162800" y="28167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3000" y="3273972"/>
            <a:ext cx="2057400" cy="8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72100" y="3273972"/>
            <a:ext cx="1442545" cy="8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44338" y="3962400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Converting 1NF to 2NF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dirty="0" smtClean="0">
                <a:sym typeface="Wingdings" panose="05000000000000000000" pitchFamily="2" charset="2"/>
              </a:rPr>
              <a:t>  </a:t>
            </a:r>
            <a:r>
              <a:rPr lang="en-US" altLang="en-US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dirty="0" smtClean="0">
                <a:sym typeface="Wingdings" panose="05000000000000000000" pitchFamily="2" charset="2"/>
              </a:rPr>
              <a:t>, Duration, </a:t>
            </a:r>
            <a:r>
              <a:rPr lang="en-US" altLang="en-US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dirty="0" err="1" smtClean="0">
                <a:sym typeface="Wingdings" panose="05000000000000000000" pitchFamily="2" charset="2"/>
              </a:rPr>
              <a:t>CampaignMgrName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r>
              <a:rPr lang="en-US" altLang="en-US" dirty="0" err="1" smtClean="0"/>
              <a:t>ModeID</a:t>
            </a:r>
            <a:r>
              <a:rPr lang="en-US" altLang="en-US" dirty="0" smtClean="0">
                <a:sym typeface="Wingdings" panose="05000000000000000000" pitchFamily="2" charset="2"/>
              </a:rPr>
              <a:t>  Media, Range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3620"/>
              </p:ext>
            </p:extLst>
          </p:nvPr>
        </p:nvGraphicFramePr>
        <p:xfrm>
          <a:off x="1143000" y="4160837"/>
          <a:ext cx="7924801" cy="41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3352"/>
                <a:gridCol w="1624714"/>
                <a:gridCol w="1024088"/>
                <a:gridCol w="846925"/>
                <a:gridCol w="1382735"/>
                <a:gridCol w="1762987"/>
              </a:tblGrid>
              <a:tr h="4111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 err="1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AdCampaignName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StartDate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90962"/>
              </p:ext>
            </p:extLst>
          </p:nvPr>
        </p:nvGraphicFramePr>
        <p:xfrm>
          <a:off x="1143000" y="5147074"/>
          <a:ext cx="4191000" cy="304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832"/>
                <a:gridCol w="1731666"/>
                <a:gridCol w="1091502"/>
              </a:tblGrid>
              <a:tr h="3048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199" y="3829134"/>
            <a:ext cx="155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CAMPAIGN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47660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7840"/>
              </p:ext>
            </p:extLst>
          </p:nvPr>
        </p:nvGraphicFramePr>
        <p:xfrm>
          <a:off x="1143000" y="6137677"/>
          <a:ext cx="4191001" cy="339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833"/>
                <a:gridCol w="1731666"/>
                <a:gridCol w="1091502"/>
              </a:tblGrid>
              <a:tr h="33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 err="1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BudgetPctg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688" y="5737543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CAMPAIGN MIX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Converting 1NF to 2NF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(</a:t>
            </a:r>
            <a:r>
              <a:rPr lang="en-US" altLang="en-US" u="sng" smtClean="0"/>
              <a:t>EmpID</a:t>
            </a:r>
            <a:r>
              <a:rPr lang="en-US" altLang="en-US" smtClean="0"/>
              <a:t>, EmpLName, EmpFName, Dept, </a:t>
            </a:r>
            <a:r>
              <a:rPr lang="en-US" altLang="en-US" u="sng" smtClean="0"/>
              <a:t>ProjCode</a:t>
            </a:r>
            <a:r>
              <a:rPr lang="en-US" altLang="en-US" smtClean="0"/>
              <a:t>, Hours)</a:t>
            </a:r>
          </a:p>
          <a:p>
            <a:r>
              <a:rPr lang="en-US" altLang="en-US" smtClean="0"/>
              <a:t>Two FDs are given:</a:t>
            </a:r>
          </a:p>
          <a:p>
            <a:pPr lvl="1"/>
            <a:r>
              <a:rPr lang="en-US" altLang="en-US" smtClean="0"/>
              <a:t>EmpID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EmpLName, EmpFName, Dept</a:t>
            </a:r>
          </a:p>
          <a:p>
            <a:pPr lvl="1"/>
            <a:r>
              <a:rPr lang="en-US" altLang="en-US" smtClean="0"/>
              <a:t>EmpID, ProjCode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Hours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1NF vs 2NF Data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85134" name="Group 142"/>
          <p:cNvGraphicFramePr>
            <a:graphicFrameLocks noGrp="1"/>
          </p:cNvGraphicFramePr>
          <p:nvPr>
            <p:ph sz="half" idx="2"/>
          </p:nvPr>
        </p:nvGraphicFramePr>
        <p:xfrm>
          <a:off x="1066800" y="1524000"/>
          <a:ext cx="6985000" cy="4740276"/>
        </p:xfrm>
        <a:graphic>
          <a:graphicData uri="http://schemas.openxmlformats.org/drawingml/2006/table">
            <a:tbl>
              <a:tblPr/>
              <a:tblGrid>
                <a:gridCol w="889000"/>
                <a:gridCol w="1439863"/>
                <a:gridCol w="1165225"/>
                <a:gridCol w="1165225"/>
                <a:gridCol w="1165225"/>
                <a:gridCol w="116046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EmpLName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EmpFName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Hammond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4778C-776F-4932-830A-86EBD1B7D48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Converting 1NF to 2NF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Decompose (</a:t>
            </a:r>
            <a:r>
              <a:rPr lang="en-US" altLang="en-US" u="sng" smtClean="0"/>
              <a:t>EmpID</a:t>
            </a:r>
            <a:r>
              <a:rPr lang="en-US" altLang="en-US" smtClean="0"/>
              <a:t>, EmpLName, EmpFName, Dept, </a:t>
            </a:r>
            <a:r>
              <a:rPr lang="en-US" altLang="en-US" u="sng" smtClean="0"/>
              <a:t>ProjCode</a:t>
            </a:r>
            <a:r>
              <a:rPr lang="en-US" altLang="en-US" smtClean="0"/>
              <a:t>, Hours)</a:t>
            </a:r>
          </a:p>
          <a:p>
            <a:r>
              <a:rPr lang="en-US" altLang="en-US" smtClean="0"/>
              <a:t>Remove the offending FD </a:t>
            </a:r>
          </a:p>
          <a:p>
            <a:pPr lvl="1"/>
            <a:r>
              <a:rPr lang="en-US" altLang="en-US" smtClean="0"/>
              <a:t>EmpID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EmpLName, EmpFName, Dept</a:t>
            </a:r>
          </a:p>
          <a:p>
            <a:r>
              <a:rPr lang="en-US" altLang="en-US" smtClean="0"/>
              <a:t>Two tables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u="sng" smtClean="0"/>
              <a:t>EmpID</a:t>
            </a:r>
            <a:r>
              <a:rPr lang="en-US" altLang="en-US" smtClean="0"/>
              <a:t>, EmpLName, EmpFName, Dept)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u="sng" smtClean="0"/>
              <a:t>EmpID</a:t>
            </a:r>
            <a:r>
              <a:rPr lang="en-US" altLang="en-US" smtClean="0"/>
              <a:t>, </a:t>
            </a:r>
            <a:r>
              <a:rPr lang="en-US" altLang="en-US" u="sng" smtClean="0"/>
              <a:t>ProjCode</a:t>
            </a:r>
            <a:r>
              <a:rPr lang="en-US" altLang="en-US" smtClean="0"/>
              <a:t>, Hours)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371600" y="5334000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8288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Towards 2NF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88443" name="Group 379"/>
          <p:cNvGraphicFramePr>
            <a:graphicFrameLocks noGrp="1"/>
          </p:cNvGraphicFramePr>
          <p:nvPr>
            <p:ph sz="quarter" idx="2"/>
          </p:nvPr>
        </p:nvGraphicFramePr>
        <p:xfrm>
          <a:off x="457200" y="1371600"/>
          <a:ext cx="4800600" cy="4419600"/>
        </p:xfrm>
        <a:graphic>
          <a:graphicData uri="http://schemas.openxmlformats.org/drawingml/2006/table">
            <a:tbl>
              <a:tblPr/>
              <a:tblGrid>
                <a:gridCol w="915988"/>
                <a:gridCol w="1293812"/>
                <a:gridCol w="1390650"/>
                <a:gridCol w="120015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EmpLName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EmpFName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Hammond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441" name="Group 377"/>
          <p:cNvGraphicFramePr>
            <a:graphicFrameLocks noGrp="1"/>
          </p:cNvGraphicFramePr>
          <p:nvPr>
            <p:ph sz="quarter" idx="3"/>
          </p:nvPr>
        </p:nvGraphicFramePr>
        <p:xfrm>
          <a:off x="5562600" y="1371600"/>
          <a:ext cx="3276600" cy="3352800"/>
        </p:xfrm>
        <a:graphic>
          <a:graphicData uri="http://schemas.openxmlformats.org/drawingml/2006/table">
            <a:tbl>
              <a:tblPr/>
              <a:tblGrid>
                <a:gridCol w="838200"/>
                <a:gridCol w="981075"/>
                <a:gridCol w="145732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1916-39D5-418B-8DBB-F19EAC060D8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Towards 2NF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800" smtClean="0"/>
          </a:p>
          <a:p>
            <a:endParaRPr lang="en-US" altLang="en-US" sz="2800" smtClean="0"/>
          </a:p>
        </p:txBody>
      </p:sp>
      <p:graphicFrame>
        <p:nvGraphicFramePr>
          <p:cNvPr id="97397" name="Group 117"/>
          <p:cNvGraphicFramePr>
            <a:graphicFrameLocks noGrp="1"/>
          </p:cNvGraphicFramePr>
          <p:nvPr>
            <p:ph sz="quarter" idx="2"/>
          </p:nvPr>
        </p:nvGraphicFramePr>
        <p:xfrm>
          <a:off x="457200" y="1371600"/>
          <a:ext cx="4800600" cy="3078192"/>
        </p:xfrm>
        <a:graphic>
          <a:graphicData uri="http://schemas.openxmlformats.org/drawingml/2006/table">
            <a:tbl>
              <a:tblPr/>
              <a:tblGrid>
                <a:gridCol w="915988"/>
                <a:gridCol w="1293812"/>
                <a:gridCol w="1390650"/>
                <a:gridCol w="1200150"/>
              </a:tblGrid>
              <a:tr h="304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EmpLName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EmpFName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Winston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Accounting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Barney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Hammond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Preston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Logan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Events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James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Personnel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Lois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 Relations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46" name="Group 66"/>
          <p:cNvGraphicFramePr>
            <a:graphicFrameLocks noGrp="1"/>
          </p:cNvGraphicFramePr>
          <p:nvPr>
            <p:ph sz="quarter" idx="3"/>
          </p:nvPr>
        </p:nvGraphicFramePr>
        <p:xfrm>
          <a:off x="5562600" y="1371600"/>
          <a:ext cx="3276600" cy="3352800"/>
        </p:xfrm>
        <a:graphic>
          <a:graphicData uri="http://schemas.openxmlformats.org/drawingml/2006/table">
            <a:tbl>
              <a:tblPr/>
              <a:tblGrid>
                <a:gridCol w="838200"/>
                <a:gridCol w="981075"/>
                <a:gridCol w="145732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1916-39D5-418B-8DBB-F19EAC060D8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Redundancy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i="1" smtClean="0"/>
              <a:t>Redundancy</a:t>
            </a:r>
            <a:r>
              <a:rPr lang="en-US" altLang="en-US" smtClean="0"/>
              <a:t> occurs when more than one record in a table stores the same information </a:t>
            </a:r>
          </a:p>
          <a:p>
            <a:pPr lvl="1"/>
            <a:r>
              <a:rPr lang="en-US" altLang="en-US" smtClean="0"/>
              <a:t>Wastes space</a:t>
            </a:r>
          </a:p>
          <a:p>
            <a:pPr lvl="1"/>
            <a:r>
              <a:rPr lang="en-US" altLang="en-US" smtClean="0"/>
              <a:t>Allows </a:t>
            </a:r>
            <a:r>
              <a:rPr lang="en-US" altLang="en-US" i="1" smtClean="0"/>
              <a:t>modification, deletion, </a:t>
            </a:r>
            <a:r>
              <a:rPr lang="en-US" altLang="en-US" smtClean="0"/>
              <a:t>and </a:t>
            </a:r>
            <a:r>
              <a:rPr lang="en-US" altLang="en-US" i="1" smtClean="0"/>
              <a:t>insertion </a:t>
            </a:r>
            <a:r>
              <a:rPr lang="en-US" altLang="en-US" smtClean="0"/>
              <a:t>anomalies</a:t>
            </a:r>
            <a:r>
              <a:rPr lang="en-US" altLang="en-US" i="1" smtClean="0"/>
              <a:t> </a:t>
            </a:r>
            <a:endParaRPr lang="en-US" altLang="en-US" smtClean="0"/>
          </a:p>
          <a:p>
            <a:r>
              <a:rPr lang="en-US" altLang="en-US" smtClean="0"/>
              <a:t>Normalization removes redundancy by identifying and removing functional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Third Normal Form (3NF)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8105775" cy="3881438"/>
          </a:xfrm>
        </p:spPr>
        <p:txBody>
          <a:bodyPr/>
          <a:lstStyle/>
          <a:p>
            <a:r>
              <a:rPr lang="en-US" altLang="en-US" smtClean="0"/>
              <a:t>Third Normal Form: 2NF, plus every attribute in the table is determined only by the primary key of the table.</a:t>
            </a:r>
          </a:p>
          <a:p>
            <a:r>
              <a:rPr lang="en-US" altLang="en-US" smtClean="0"/>
              <a:t>To get 3NF, eliminate transitive dependencies</a:t>
            </a:r>
          </a:p>
          <a:p>
            <a:r>
              <a:rPr lang="en-US" altLang="en-US" smtClean="0"/>
              <a:t>A </a:t>
            </a:r>
            <a:r>
              <a:rPr lang="en-US" altLang="en-US" i="1" smtClean="0"/>
              <a:t>transitive dependency </a:t>
            </a:r>
            <a:r>
              <a:rPr lang="en-US" altLang="en-US" smtClean="0"/>
              <a:t>is a functional dependency where the determinant is not part of the primary key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altLang="en-US" smtClean="0"/>
              <a:t>Removing Transitive Dependencies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800" dirty="0" smtClean="0"/>
              <a:t>Find all dependencies where the determinant is not part of the primary key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Starting with the smallest subset, do the following: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1. </a:t>
            </a:r>
            <a:r>
              <a:rPr lang="en-US" altLang="en-US" sz="2400" u="sng" dirty="0" smtClean="0"/>
              <a:t>Remove all attributes on the right-hand side from the table and put them in a new table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2. </a:t>
            </a:r>
            <a:r>
              <a:rPr lang="en-US" altLang="en-US" sz="2400" u="sng" dirty="0" smtClean="0"/>
              <a:t>Add the attributes in the determinant to the new table; make them the primary key, and make them a foreign key in the original table or in an additional bridge table linked to the new table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3. Remove from the remaining transitive dependencies any attributes removed from the original table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Removing Transitive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11762"/>
              </p:ext>
            </p:extLst>
          </p:nvPr>
        </p:nvGraphicFramePr>
        <p:xfrm>
          <a:off x="39413" y="2133600"/>
          <a:ext cx="9028387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558"/>
                <a:gridCol w="1475201"/>
                <a:gridCol w="715472"/>
                <a:gridCol w="679864"/>
                <a:gridCol w="1208647"/>
                <a:gridCol w="1133107"/>
                <a:gridCol w="679864"/>
                <a:gridCol w="528783"/>
                <a:gridCol w="604324"/>
                <a:gridCol w="1057567"/>
              </a:tblGrid>
              <a:tr h="685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sng" strike="noStrike" dirty="0" err="1" smtClean="0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AdCampaignName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StartDate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Media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BudgetPctg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533400" y="1752600"/>
            <a:ext cx="8077200" cy="381000"/>
          </a:xfrm>
          <a:prstGeom prst="bentConnector3">
            <a:avLst>
              <a:gd name="adj1" fmla="val 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553200" y="1752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0600" y="17526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83835" y="1427202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key FD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533400" y="2819400"/>
            <a:ext cx="5105400" cy="457200"/>
          </a:xfrm>
          <a:prstGeom prst="bentConnector3">
            <a:avLst>
              <a:gd name="adj1" fmla="val -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526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194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814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8800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6476999" y="2819400"/>
            <a:ext cx="1143001" cy="457200"/>
          </a:xfrm>
          <a:prstGeom prst="bentConnector3">
            <a:avLst>
              <a:gd name="adj1" fmla="val 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609490" y="28167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162800" y="28167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3000" y="3273972"/>
            <a:ext cx="2057400" cy="8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72100" y="3273972"/>
            <a:ext cx="1442545" cy="8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44338" y="3962400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FDs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4582509" y="2816772"/>
            <a:ext cx="846740" cy="339694"/>
          </a:xfrm>
          <a:prstGeom prst="bentConnector3">
            <a:avLst>
              <a:gd name="adj1" fmla="val 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29249" y="2816772"/>
            <a:ext cx="0" cy="33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7589" y="342900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Transitive FD</a:t>
            </a:r>
            <a:endParaRPr lang="en-US" dirty="0"/>
          </a:p>
        </p:txBody>
      </p:sp>
      <p:cxnSp>
        <p:nvCxnSpPr>
          <p:cNvPr id="11" name="Straight Connector 10"/>
          <p:cNvCxnSpPr>
            <a:stCxn id="30" idx="0"/>
          </p:cNvCxnSpPr>
          <p:nvPr/>
        </p:nvCxnSpPr>
        <p:spPr>
          <a:xfrm flipV="1">
            <a:off x="4738419" y="3166977"/>
            <a:ext cx="244141" cy="26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Converting 1NF to 2NF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51389"/>
          </a:xfrm>
        </p:spPr>
        <p:txBody>
          <a:bodyPr/>
          <a:lstStyle/>
          <a:p>
            <a:r>
              <a:rPr lang="en-US" altLang="en-US" sz="2800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sz="2800" dirty="0" smtClean="0">
                <a:sym typeface="Wingdings" panose="05000000000000000000" pitchFamily="2" charset="2"/>
              </a:rPr>
              <a:t> 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sz="2800" dirty="0" smtClean="0">
                <a:sym typeface="Wingdings" panose="05000000000000000000" pitchFamily="2" charset="2"/>
              </a:rPr>
              <a:t>,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sz="2800" dirty="0" smtClean="0">
                <a:sym typeface="Wingdings" panose="05000000000000000000" pitchFamily="2" charset="2"/>
              </a:rPr>
              <a:t>, Duration,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800" dirty="0" smtClean="0">
                <a:sym typeface="Wingdings" panose="05000000000000000000" pitchFamily="2" charset="2"/>
              </a:rPr>
              <a:t>,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CampaignMgrName</a:t>
            </a:r>
            <a:endParaRPr lang="en-US" altLang="en-US" sz="2800" dirty="0" smtClean="0">
              <a:sym typeface="Wingdings" panose="05000000000000000000" pitchFamily="2" charset="2"/>
            </a:endParaRPr>
          </a:p>
          <a:p>
            <a:r>
              <a:rPr lang="en-US" altLang="en-US" sz="2800" dirty="0" err="1" smtClean="0"/>
              <a:t>ModeID</a:t>
            </a:r>
            <a:r>
              <a:rPr lang="en-US" altLang="en-US" sz="2800" dirty="0" smtClean="0">
                <a:sym typeface="Wingdings" panose="05000000000000000000" pitchFamily="2" charset="2"/>
              </a:rPr>
              <a:t>  Media, Range</a:t>
            </a: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8400"/>
              </p:ext>
            </p:extLst>
          </p:nvPr>
        </p:nvGraphicFramePr>
        <p:xfrm>
          <a:off x="457199" y="4160837"/>
          <a:ext cx="7924801" cy="41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1"/>
                <a:gridCol w="1524000"/>
                <a:gridCol w="1295400"/>
                <a:gridCol w="1143000"/>
                <a:gridCol w="2286000"/>
              </a:tblGrid>
              <a:tr h="411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AdCampaignName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StartDate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51408"/>
              </p:ext>
            </p:extLst>
          </p:nvPr>
        </p:nvGraphicFramePr>
        <p:xfrm>
          <a:off x="457199" y="5147074"/>
          <a:ext cx="4191000" cy="304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832"/>
                <a:gridCol w="1731666"/>
                <a:gridCol w="1091502"/>
              </a:tblGrid>
              <a:tr h="3048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199" y="3829134"/>
            <a:ext cx="155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CAMPAIGN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47660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0065"/>
              </p:ext>
            </p:extLst>
          </p:nvPr>
        </p:nvGraphicFramePr>
        <p:xfrm>
          <a:off x="457199" y="6137677"/>
          <a:ext cx="4191001" cy="339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833"/>
                <a:gridCol w="1731666"/>
                <a:gridCol w="1091502"/>
              </a:tblGrid>
              <a:tr h="339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AdCampaignID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ModeID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BudgetPctg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688" y="5737543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 CAMPAIGN MIX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95898"/>
              </p:ext>
            </p:extLst>
          </p:nvPr>
        </p:nvGraphicFramePr>
        <p:xfrm>
          <a:off x="5486400" y="5536270"/>
          <a:ext cx="3124200" cy="40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1676400"/>
              </a:tblGrid>
              <a:tr h="407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sng" strike="noStrike" dirty="0" err="1">
                          <a:effectLst/>
                        </a:rPr>
                        <a:t>CampaignMgrID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CampaignMgrName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05400" y="5197639"/>
            <a:ext cx="227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CAMPAIGN MANAGER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199" y="3120717"/>
            <a:ext cx="8229600" cy="75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800" dirty="0" smtClean="0">
                <a:sym typeface="Wingdings" panose="05000000000000000000" pitchFamily="2" charset="2"/>
              </a:rPr>
              <a:t>  </a:t>
            </a:r>
            <a:r>
              <a:rPr lang="en-US" altLang="en-US" sz="2800" dirty="0" err="1" smtClean="0">
                <a:sym typeface="Wingdings" panose="05000000000000000000" pitchFamily="2" charset="2"/>
              </a:rPr>
              <a:t>CampaingMgrName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736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Towards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(</a:t>
            </a:r>
            <a:r>
              <a:rPr lang="en-US" altLang="en-US" u="sng" smtClean="0"/>
              <a:t>First</a:t>
            </a:r>
            <a:r>
              <a:rPr lang="en-US" altLang="en-US" smtClean="0"/>
              <a:t> , </a:t>
            </a:r>
            <a:r>
              <a:rPr lang="en-US" altLang="en-US" u="sng" smtClean="0"/>
              <a:t>Last</a:t>
            </a:r>
            <a:r>
              <a:rPr lang="en-US" altLang="en-US" smtClean="0"/>
              <a:t>, Address, City, State, Zip)</a:t>
            </a:r>
          </a:p>
          <a:p>
            <a:r>
              <a:rPr lang="en-US" altLang="en-US" smtClean="0"/>
              <a:t>First, Last </a:t>
            </a:r>
            <a:r>
              <a:rPr lang="en-US" altLang="en-US" smtClean="0">
                <a:sym typeface="Wingdings" panose="05000000000000000000" pitchFamily="2" charset="2"/>
              </a:rPr>
              <a:t> First, Last, Address, City, State, Zip</a:t>
            </a: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Given FD: </a:t>
            </a:r>
          </a:p>
          <a:p>
            <a:pPr lvl="1"/>
            <a:r>
              <a:rPr lang="en-US" altLang="en-US" smtClean="0"/>
              <a:t>Zip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City, State 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2NF Data Table</a:t>
            </a:r>
          </a:p>
        </p:txBody>
      </p:sp>
      <p:graphicFrame>
        <p:nvGraphicFramePr>
          <p:cNvPr id="99431" name="Group 103"/>
          <p:cNvGraphicFramePr>
            <a:graphicFrameLocks noGrp="1"/>
          </p:cNvGraphicFramePr>
          <p:nvPr>
            <p:ph sz="half" idx="2"/>
          </p:nvPr>
        </p:nvGraphicFramePr>
        <p:xfrm>
          <a:off x="457200" y="1633538"/>
          <a:ext cx="8305800" cy="3929064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2362200"/>
                <a:gridCol w="1447800"/>
                <a:gridCol w="927100"/>
                <a:gridCol w="128270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Henry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2145 Sheridan 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Evanston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Helmut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243 S. Wabash Av.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Forbes Av.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Pittsburgh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Leighton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 Beacon 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Cambridge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4778C-776F-4932-830A-86EBD1B7D481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Decompose the Tables</a:t>
            </a:r>
          </a:p>
        </p:txBody>
      </p:sp>
      <p:graphicFrame>
        <p:nvGraphicFramePr>
          <p:cNvPr id="103566" name="Group 142"/>
          <p:cNvGraphicFramePr>
            <a:graphicFrameLocks noGrp="1"/>
          </p:cNvGraphicFramePr>
          <p:nvPr>
            <p:ph sz="half" idx="2"/>
          </p:nvPr>
        </p:nvGraphicFramePr>
        <p:xfrm>
          <a:off x="5257800" y="1600200"/>
          <a:ext cx="3505200" cy="2833691"/>
        </p:xfrm>
        <a:graphic>
          <a:graphicData uri="http://schemas.openxmlformats.org/drawingml/2006/table">
            <a:tbl>
              <a:tblPr/>
              <a:tblGrid>
                <a:gridCol w="1492250"/>
                <a:gridCol w="819150"/>
                <a:gridCol w="1193800"/>
              </a:tblGrid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Evanston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9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Pittsburgh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Cambridge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571" name="Group 147"/>
          <p:cNvGraphicFramePr>
            <a:graphicFrameLocks noGrp="1"/>
          </p:cNvGraphicFramePr>
          <p:nvPr>
            <p:ph sz="half" idx="1"/>
          </p:nvPr>
        </p:nvGraphicFramePr>
        <p:xfrm>
          <a:off x="304800" y="1600200"/>
          <a:ext cx="4800600" cy="4638677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600200"/>
                <a:gridCol w="1143000"/>
              </a:tblGrid>
              <a:tr h="58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Henry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2145 Sheridan Rd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Helmut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Epp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243 S. Wabash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Forbes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Leighton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 Beacon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642C5-E009-4018-AB9D-A9FD9E0672C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Decompose the Tables</a:t>
            </a:r>
          </a:p>
        </p:txBody>
      </p:sp>
      <p:graphicFrame>
        <p:nvGraphicFramePr>
          <p:cNvPr id="106575" name="Group 79"/>
          <p:cNvGraphicFramePr>
            <a:graphicFrameLocks noGrp="1"/>
          </p:cNvGraphicFramePr>
          <p:nvPr>
            <p:ph sz="half" idx="2"/>
          </p:nvPr>
        </p:nvGraphicFramePr>
        <p:xfrm>
          <a:off x="5257800" y="1600200"/>
          <a:ext cx="3505200" cy="2025650"/>
        </p:xfrm>
        <a:graphic>
          <a:graphicData uri="http://schemas.openxmlformats.org/drawingml/2006/table">
            <a:tbl>
              <a:tblPr/>
              <a:tblGrid>
                <a:gridCol w="1492250"/>
                <a:gridCol w="819150"/>
                <a:gridCol w="1193800"/>
              </a:tblGrid>
              <a:tr h="3963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Evanston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Chicago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Pittsburgh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Cambridge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33" name="Group 37"/>
          <p:cNvGraphicFramePr>
            <a:graphicFrameLocks noGrp="1"/>
          </p:cNvGraphicFramePr>
          <p:nvPr>
            <p:ph sz="half" idx="1"/>
          </p:nvPr>
        </p:nvGraphicFramePr>
        <p:xfrm>
          <a:off x="304800" y="1600200"/>
          <a:ext cx="4800600" cy="4638677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600200"/>
                <a:gridCol w="1143000"/>
              </a:tblGrid>
              <a:tr h="58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ZipCode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Henry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Bienen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2145 Sheridan Rd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60202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Helmut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Epp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5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 E. Jackson St.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David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243 S. Wabash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60604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Miller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5000 Forbes Av.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15213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2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Gary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Leighton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 Beacon 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02139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31" name="Rectangle 80"/>
          <p:cNvSpPr>
            <a:spLocks noChangeArrowheads="1"/>
          </p:cNvSpPr>
          <p:nvPr/>
        </p:nvSpPr>
        <p:spPr bwMode="auto">
          <a:xfrm>
            <a:off x="5410200" y="4114800"/>
            <a:ext cx="3429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First, Last </a:t>
            </a:r>
            <a:r>
              <a:rPr lang="en-US" altLang="en-US" sz="2400">
                <a:latin typeface="Arial" panose="020B0604020202020204" pitchFamily="34" charset="0"/>
                <a:sym typeface="Wingdings" panose="05000000000000000000" pitchFamily="2" charset="2"/>
              </a:rPr>
              <a:t> First, Last, Address, ZipCode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ZipCode </a:t>
            </a:r>
            <a:r>
              <a:rPr lang="en-US" altLang="en-US" sz="240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>
                <a:latin typeface="Arial" panose="020B0604020202020204" pitchFamily="34" charset="0"/>
              </a:rPr>
              <a:t>City, State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642C5-E009-4018-AB9D-A9FD9E0672C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Normalization Example</a:t>
            </a: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652463" y="1528763"/>
            <a:ext cx="795813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/>
              <a:t>(</a:t>
            </a:r>
            <a:r>
              <a:rPr lang="en-US" altLang="en-US" b="1" u="sng"/>
              <a:t>Longitude</a:t>
            </a:r>
            <a:r>
              <a:rPr lang="en-US" altLang="en-US" b="1"/>
              <a:t>, </a:t>
            </a:r>
            <a:r>
              <a:rPr lang="en-US" altLang="en-US" b="1" u="sng"/>
              <a:t>Latitude</a:t>
            </a:r>
            <a:r>
              <a:rPr lang="en-US" altLang="en-US" b="1"/>
              <a:t>, </a:t>
            </a:r>
            <a:r>
              <a:rPr lang="en-US" altLang="en-US" b="1" u="sng"/>
              <a:t>Height</a:t>
            </a:r>
            <a:r>
              <a:rPr lang="en-US" altLang="en-US" b="1"/>
              <a:t>, Address, Owner, Floor, Cost, InsuranceRate, CreditRating)</a:t>
            </a:r>
            <a:endParaRPr lang="en-US" altLang="en-US"/>
          </a:p>
          <a:p>
            <a:r>
              <a:rPr lang="en-US" altLang="en-US"/>
              <a:t>Functional dependencies:</a:t>
            </a:r>
          </a:p>
          <a:p>
            <a:pPr lvl="1"/>
            <a:r>
              <a:rPr lang="en-US" altLang="en-US"/>
              <a:t>Longitude, Latitude, Height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Address, Owner, Floor, Cost,InsuranceRate, CreditRating</a:t>
            </a:r>
          </a:p>
          <a:p>
            <a:pPr lvl="1"/>
            <a:r>
              <a:rPr lang="en-US" altLang="en-US"/>
              <a:t>Longitude, Latitude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Address</a:t>
            </a:r>
          </a:p>
          <a:p>
            <a:pPr lvl="1"/>
            <a:r>
              <a:rPr lang="en-US" altLang="en-US"/>
              <a:t>Height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Floor</a:t>
            </a:r>
          </a:p>
          <a:p>
            <a:pPr lvl="1"/>
            <a:r>
              <a:rPr lang="en-US" altLang="en-US"/>
              <a:t>CreditRating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InsuranceRate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642C5-E009-4018-AB9D-A9FD9E0672C1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3NF-Examples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55725" y="2471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36725" y="2471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741488"/>
            <a:ext cx="70104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R(A,B,C,D)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with AB key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C, BD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sym typeface="Symbol" panose="05050102010706020507" pitchFamily="18" charset="2"/>
              </a:rPr>
              <a:t> R(A,B,C,D,E)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with ABD key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ym typeface="Symbol" panose="05050102010706020507" pitchFamily="18" charset="2"/>
              </a:rPr>
              <a:t>CE, BC</a:t>
            </a:r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1219200" y="5786438"/>
            <a:ext cx="307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3NF normalization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81557-5AD2-4540-835B-FA476D314BF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Redundancy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76027"/>
              </p:ext>
            </p:extLst>
          </p:nvPr>
        </p:nvGraphicFramePr>
        <p:xfrm>
          <a:off x="-1" y="1417639"/>
          <a:ext cx="9144002" cy="311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1"/>
                <a:gridCol w="1600200"/>
                <a:gridCol w="914400"/>
                <a:gridCol w="752589"/>
                <a:gridCol w="923811"/>
                <a:gridCol w="1219200"/>
                <a:gridCol w="685800"/>
                <a:gridCol w="533400"/>
                <a:gridCol w="762000"/>
                <a:gridCol w="990601"/>
              </a:tblGrid>
              <a:tr h="617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 dirty="0" err="1">
                          <a:effectLst/>
                        </a:rPr>
                        <a:t>AdCampaignID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AdCampaignName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StartDate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CampaignMgrID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CampaignMgrName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ModeID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Media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BudgetPctg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8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FallBall16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72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FallBall16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444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WinterStyle16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12/1/2016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555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WinterColors16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12/2/2016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581279"/>
            <a:ext cx="3959771" cy="86993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5972" y="2057400"/>
            <a:ext cx="2060028" cy="523878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2057399"/>
            <a:ext cx="1981200" cy="228601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6945" y="2627760"/>
            <a:ext cx="1981200" cy="228601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5972" y="4267550"/>
            <a:ext cx="2060028" cy="254387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3451218"/>
            <a:ext cx="0" cy="15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4947745"/>
            <a:ext cx="2610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name, start date and </a:t>
            </a:r>
          </a:p>
          <a:p>
            <a:r>
              <a:rPr lang="en-US" dirty="0" smtClean="0"/>
              <a:t>duration of the campaign </a:t>
            </a:r>
          </a:p>
          <a:p>
            <a:r>
              <a:rPr lang="en-US" dirty="0" smtClean="0"/>
              <a:t>222 repeated three times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35971" y="2581278"/>
            <a:ext cx="764629" cy="27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14800" y="4521937"/>
            <a:ext cx="685800" cy="7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578" y="5309482"/>
            <a:ext cx="2695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name of the campaign</a:t>
            </a:r>
          </a:p>
          <a:p>
            <a:r>
              <a:rPr lang="en-US" dirty="0"/>
              <a:t>m</a:t>
            </a:r>
            <a:r>
              <a:rPr lang="en-US" dirty="0" smtClean="0"/>
              <a:t>anager CM100 repeated </a:t>
            </a:r>
          </a:p>
          <a:p>
            <a:r>
              <a:rPr lang="en-US" dirty="0" smtClean="0"/>
              <a:t>three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60422" y="2286000"/>
            <a:ext cx="1187723" cy="26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77000" y="2856361"/>
            <a:ext cx="407222" cy="212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1028" y="4985497"/>
            <a:ext cx="280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media and range values</a:t>
            </a:r>
          </a:p>
          <a:p>
            <a:r>
              <a:rPr lang="en-US" dirty="0"/>
              <a:t>f</a:t>
            </a:r>
            <a:r>
              <a:rPr lang="en-US" dirty="0" smtClean="0"/>
              <a:t>or campaign mode 1 repeated twice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2399" y="6444476"/>
            <a:ext cx="42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Systems,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Jukic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Vrbsky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Warehouse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/>
      <p:bldP spid="18" grpId="0"/>
      <p:bldP spid="24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2DC9A-D8CE-4D0F-819B-2EE75EB058D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39838"/>
            <a:ext cx="7539037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40707-C2D5-41C6-A854-779E035B296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528763"/>
            <a:ext cx="7958137" cy="44148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Structured Query Language (SQL) is the industry standard for relational databases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Used to be known as SEQUEL (Structured English Query Language), developed at IBM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… but trademarked by Hawker </a:t>
            </a:r>
            <a:r>
              <a:rPr lang="en-US" altLang="en-US" dirty="0" err="1" smtClean="0">
                <a:sym typeface="Wingdings" panose="05000000000000000000" pitchFamily="2" charset="2"/>
              </a:rPr>
              <a:t>Siddeley</a:t>
            </a:r>
            <a:r>
              <a:rPr lang="en-US" altLang="en-US" dirty="0" smtClean="0">
                <a:sym typeface="Wingdings" panose="05000000000000000000" pitchFamily="2" charset="2"/>
              </a:rPr>
              <a:t>, a UK aircraft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0B448-BE5E-4A62-96AA-81733B71D5E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528763"/>
            <a:ext cx="7958137" cy="4414837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All major DBMSs support some version of SQL (SQL-99 is the one you are likely to see)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Statements can be issued interactively, batched in script files, or embedded in a program in general-purpose programming language (e.g., Java, C++)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8F568-4AAE-4B86-AEB5-CA71D669505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of SQL Commands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600200"/>
            <a:ext cx="8262937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Data Definition Language (DDL)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Create schemas, tables, constraints, views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Data Manipulation Language (DML)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Modify and update tables, retrieve information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Data Control Language (DCL)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Grant and revoke access to parts of database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Most users only have access to the DML – we will use both the DDL and the DML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BREAK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345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F4169-BD6A-4035-9DE1-D543AD88BFC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D245A-0A74-48AB-8F0E-546954C9B28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SQLDeveloper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339138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First, you must set up a new connection to a computer running a DBMS (see document)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cdmoracledb.cti.depaul.edu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use your CSTCIS username, with initial password cdm</a:t>
            </a:r>
            <a:r>
              <a:rPr lang="en-US" altLang="en-US" i="1" smtClean="0">
                <a:sym typeface="Wingdings" panose="05000000000000000000" pitchFamily="2" charset="2"/>
              </a:rPr>
              <a:t>####### </a:t>
            </a:r>
            <a:r>
              <a:rPr lang="en-US" altLang="en-US" smtClean="0">
                <a:sym typeface="Wingdings" panose="05000000000000000000" pitchFamily="2" charset="2"/>
              </a:rPr>
              <a:t> (7-digit Student ID) 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To change password, ALTER USER </a:t>
            </a:r>
            <a:r>
              <a:rPr lang="en-US" altLang="en-US" i="1" smtClean="0">
                <a:sym typeface="Wingdings" panose="05000000000000000000" pitchFamily="2" charset="2"/>
              </a:rPr>
              <a:t>username</a:t>
            </a:r>
            <a:r>
              <a:rPr lang="en-US" altLang="en-US" smtClean="0">
                <a:sym typeface="Wingdings" panose="05000000000000000000" pitchFamily="2" charset="2"/>
              </a:rPr>
              <a:t> IDENTIFIED BY </a:t>
            </a:r>
            <a:r>
              <a:rPr lang="en-US" altLang="en-US" i="1" smtClean="0">
                <a:sym typeface="Wingdings" panose="05000000000000000000" pitchFamily="2" charset="2"/>
              </a:rPr>
              <a:t>newpassword</a:t>
            </a:r>
            <a:r>
              <a:rPr lang="en-US" altLang="en-US" smtClean="0">
                <a:sym typeface="Wingdings" panose="05000000000000000000" pitchFamily="2" charset="2"/>
              </a:rPr>
              <a:t> ; (…Execute)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Double-click to open an existing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Viewing Tables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3343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Left window shows current Tables, click on 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+ to expand list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Right-click on Tables and choose Refresh to see changes (can also Commit changes to disk)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Double-click on a table to open it in the center window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COLUMNS tab shows schema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DATA tab shows contents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SQL Scripts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958138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Create file </a:t>
            </a:r>
            <a:r>
              <a:rPr lang="en-US" altLang="en-US" i="1" smtClean="0">
                <a:sym typeface="Wingdings" panose="05000000000000000000" pitchFamily="2" charset="2"/>
              </a:rPr>
              <a:t>scriptname.</a:t>
            </a:r>
            <a:r>
              <a:rPr lang="en-US" altLang="en-US" smtClean="0">
                <a:sym typeface="Wingdings" panose="05000000000000000000" pitchFamily="2" charset="2"/>
              </a:rPr>
              <a:t>sql</a:t>
            </a:r>
            <a:r>
              <a:rPr lang="en-US" altLang="en-US" i="1" smtClean="0">
                <a:sym typeface="Wingdings" panose="05000000000000000000" pitchFamily="2" charset="2"/>
              </a:rPr>
              <a:t> </a:t>
            </a:r>
            <a:r>
              <a:rPr lang="en-US" altLang="en-US" smtClean="0">
                <a:sym typeface="Wingdings" panose="05000000000000000000" pitchFamily="2" charset="2"/>
              </a:rPr>
              <a:t>in Notepad 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Be sure to use .sql extension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To add comments: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-- for a single-line comment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/* ... */ for a multi-line comment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Output full contents of table with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SELECT * FROM </a:t>
            </a:r>
            <a:r>
              <a:rPr lang="en-US" altLang="en-US" i="1" smtClean="0">
                <a:sym typeface="Wingdings" panose="05000000000000000000" pitchFamily="2" charset="2"/>
              </a:rPr>
              <a:t>TABLE_NAME </a:t>
            </a:r>
            <a:r>
              <a:rPr lang="en-US" altLang="en-US" smtClean="0">
                <a:sym typeface="Wingdings" panose="05000000000000000000" pitchFamily="2" charset="2"/>
              </a:rPr>
              <a:t>;</a:t>
            </a:r>
            <a:endParaRPr lang="en-US" altLang="en-US" i="1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4F402-6BD9-4116-98D5-12B69FE3E2DE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56266-CD00-441B-AEE6-82DF54FEB76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SQL Scripts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0163"/>
            <a:ext cx="7958138" cy="441483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A script is sequence of SQL commands stored in a file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To run, type @</a:t>
            </a:r>
            <a:r>
              <a:rPr lang="en-US" altLang="en-US" i="1" dirty="0" err="1" smtClean="0">
                <a:sym typeface="Wingdings" panose="05000000000000000000" pitchFamily="2" charset="2"/>
              </a:rPr>
              <a:t>FullPath</a:t>
            </a:r>
            <a:r>
              <a:rPr lang="en-US" altLang="en-US" i="1" dirty="0" smtClean="0">
                <a:sym typeface="Wingdings" panose="05000000000000000000" pitchFamily="2" charset="2"/>
              </a:rPr>
              <a:t>\</a:t>
            </a:r>
            <a:r>
              <a:rPr lang="en-US" altLang="en-US" i="1" dirty="0" err="1" smtClean="0">
                <a:sym typeface="Wingdings" panose="05000000000000000000" pitchFamily="2" charset="2"/>
              </a:rPr>
              <a:t>File</a:t>
            </a:r>
            <a:r>
              <a:rPr lang="en-US" altLang="en-US" dirty="0" err="1" smtClean="0">
                <a:sym typeface="Wingdings" panose="05000000000000000000" pitchFamily="2" charset="2"/>
              </a:rPr>
              <a:t>.sql</a:t>
            </a:r>
            <a:r>
              <a:rPr lang="en-US" altLang="en-US" dirty="0" smtClean="0">
                <a:sym typeface="Wingdings" panose="05000000000000000000" pitchFamily="2" charset="2"/>
              </a:rPr>
              <a:t> in center window,  then click Run Script (F5)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@”C:\.....\Folder Name with a space\</a:t>
            </a:r>
            <a:r>
              <a:rPr lang="en-US" altLang="en-US" dirty="0" err="1" smtClean="0">
                <a:sym typeface="Wingdings" panose="05000000000000000000" pitchFamily="2" charset="2"/>
              </a:rPr>
              <a:t>File.sql</a:t>
            </a:r>
            <a:r>
              <a:rPr lang="en-US" altLang="en-US" dirty="0" smtClean="0">
                <a:sym typeface="Wingdings" panose="05000000000000000000" pitchFamily="2" charset="2"/>
              </a:rPr>
              <a:t>”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Any output will appear in bottom window (Results or Script Output)</a:t>
            </a:r>
          </a:p>
          <a:p>
            <a:pPr eaLnBrk="1" hangingPunct="1"/>
            <a:r>
              <a:rPr lang="en-US" altLang="en-US" dirty="0" smtClean="0">
                <a:sym typeface="Wingdings" panose="05000000000000000000" pitchFamily="2" charset="2"/>
              </a:rPr>
              <a:t>Click on Save icon to save output window contents to a text file (Click Clear icon first)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958138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CREATE TABLE </a:t>
            </a:r>
            <a:r>
              <a:rPr lang="en-US" altLang="en-US" i="1" smtClean="0">
                <a:sym typeface="Wingdings" panose="05000000000000000000" pitchFamily="2" charset="2"/>
              </a:rPr>
              <a:t>TABLE_NAME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</a:t>
            </a:r>
            <a:r>
              <a:rPr lang="en-US" altLang="en-US" smtClean="0">
                <a:sym typeface="Wingdings" panose="05000000000000000000" pitchFamily="2" charset="2"/>
              </a:rPr>
              <a:t>(</a:t>
            </a:r>
            <a:r>
              <a:rPr lang="en-US" altLang="en-US" i="1" smtClean="0">
                <a:sym typeface="Wingdings" panose="05000000000000000000" pitchFamily="2" charset="2"/>
              </a:rPr>
              <a:t>Attribute1   DOMAIN_1,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 	Attribute2    DOMAIN_2,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...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AttributeN   DOMAIN_N</a:t>
            </a:r>
            <a:r>
              <a:rPr lang="en-US" altLang="en-US" smtClean="0">
                <a:sym typeface="Wingdings" panose="05000000000000000000" pitchFamily="2" charset="2"/>
              </a:rPr>
              <a:t>);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You can list as many attributes and domains as you want, separated by commas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Redundancy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93394"/>
              </p:ext>
            </p:extLst>
          </p:nvPr>
        </p:nvGraphicFramePr>
        <p:xfrm>
          <a:off x="-1" y="1417639"/>
          <a:ext cx="9144002" cy="3615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1"/>
                <a:gridCol w="1600200"/>
                <a:gridCol w="914400"/>
                <a:gridCol w="752589"/>
                <a:gridCol w="923811"/>
                <a:gridCol w="1219200"/>
                <a:gridCol w="685800"/>
                <a:gridCol w="533400"/>
                <a:gridCol w="762000"/>
                <a:gridCol w="990601"/>
              </a:tblGrid>
              <a:tr h="617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 dirty="0" err="1">
                          <a:effectLst/>
                        </a:rPr>
                        <a:t>AdCampaignID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AdCampaignName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StartDate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CampaignMgrID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CampaignMgrName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ModeID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Media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BudgetPctg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8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30 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30 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30 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FallBall16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72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FallBall16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444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WinterStyle16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9/1/2016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5 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555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WinterColors16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12/2/2016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Intertubes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57164" y="2559061"/>
            <a:ext cx="693193" cy="86993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744" y="4575189"/>
            <a:ext cx="9119256" cy="457807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399" y="3975096"/>
            <a:ext cx="5973601" cy="326013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4298098"/>
            <a:ext cx="0" cy="99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68" y="5242033"/>
            <a:ext cx="3136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Deletion Anomaly</a:t>
            </a:r>
          </a:p>
          <a:p>
            <a:r>
              <a:rPr lang="en-US" dirty="0" smtClean="0"/>
              <a:t>Can’t delete campaign 444</a:t>
            </a:r>
          </a:p>
          <a:p>
            <a:r>
              <a:rPr lang="en-US" dirty="0" smtClean="0"/>
              <a:t>without deleting all data about </a:t>
            </a:r>
          </a:p>
          <a:p>
            <a:r>
              <a:rPr lang="en-US" dirty="0" smtClean="0"/>
              <a:t>campaign manager Nancy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59771" y="2994030"/>
            <a:ext cx="563402" cy="24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578" y="5309482"/>
            <a:ext cx="254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Modification Anomaly</a:t>
            </a:r>
          </a:p>
          <a:p>
            <a:r>
              <a:rPr lang="en-US" dirty="0"/>
              <a:t>T</a:t>
            </a:r>
            <a:r>
              <a:rPr lang="en-US" dirty="0" smtClean="0"/>
              <a:t>o change the duration, </a:t>
            </a:r>
          </a:p>
          <a:p>
            <a:r>
              <a:rPr lang="en-US" dirty="0"/>
              <a:t>y</a:t>
            </a:r>
            <a:r>
              <a:rPr lang="en-US" dirty="0" smtClean="0"/>
              <a:t>ou have to modify three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017030" y="5040487"/>
            <a:ext cx="484" cy="26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66945" y="5235116"/>
            <a:ext cx="2800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Insertion Anomaly</a:t>
            </a:r>
          </a:p>
          <a:p>
            <a:r>
              <a:rPr lang="en-US" dirty="0" smtClean="0"/>
              <a:t>Can’t insert new campaign</a:t>
            </a:r>
          </a:p>
          <a:p>
            <a:r>
              <a:rPr lang="en-US" dirty="0" smtClean="0"/>
              <a:t>Mode 7 without inserting an actual campaign using the new mode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399" y="6444476"/>
            <a:ext cx="42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Systems,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Jukic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Vrbsky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Warehouse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9771" y="3972085"/>
            <a:ext cx="2136229" cy="326013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02030" y="4298098"/>
            <a:ext cx="3057743" cy="101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/>
      <p:bldP spid="18" grpId="0"/>
      <p:bldP spid="24" grpId="0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Tables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958138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To remove a table: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DROP TABLE </a:t>
            </a:r>
            <a:r>
              <a:rPr lang="en-US" altLang="en-US" i="1" smtClean="0">
                <a:sym typeface="Wingdings" panose="05000000000000000000" pitchFamily="2" charset="2"/>
              </a:rPr>
              <a:t>TABLE_NAME</a:t>
            </a:r>
            <a:r>
              <a:rPr lang="en-US" altLang="en-US" smtClean="0">
                <a:sym typeface="Wingdings" panose="05000000000000000000" pitchFamily="2" charset="2"/>
              </a:rPr>
              <a:t> ;</a:t>
            </a:r>
            <a:r>
              <a:rPr lang="en-US" altLang="en-US" i="1" smtClean="0">
                <a:sym typeface="Wingdings" panose="05000000000000000000" pitchFamily="2" charset="2"/>
              </a:rPr>
              <a:t/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/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(Should do this at the beginning of every script before creating tables to avoid conflicts with existing tables…)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There are also ways to remove or modify individual records within tables…</a:t>
            </a:r>
            <a:endParaRPr lang="en-US" altLang="en-US" smtClean="0"/>
          </a:p>
        </p:txBody>
      </p:sp>
      <p:sp>
        <p:nvSpPr>
          <p:cNvPr id="686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97B3F2-AE16-41FC-8246-EECF71D9E2B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Domains / Data Types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676400"/>
            <a:ext cx="79533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Numerical domains: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NUMBER: A general floating-point number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NUMBER(*, 0): A general integer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NUMBER(</a:t>
            </a:r>
            <a:r>
              <a:rPr lang="en-US" altLang="en-US" i="1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): An </a:t>
            </a:r>
            <a:r>
              <a:rPr lang="en-US" altLang="en-US" i="1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-digit integer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NUMBER(</a:t>
            </a:r>
            <a:r>
              <a:rPr lang="en-US" altLang="en-US" i="1" smtClean="0">
                <a:sym typeface="Wingdings" panose="05000000000000000000" pitchFamily="2" charset="2"/>
              </a:rPr>
              <a:t>x</a:t>
            </a:r>
            <a:r>
              <a:rPr lang="en-US" altLang="en-US" smtClean="0">
                <a:sym typeface="Wingdings" panose="05000000000000000000" pitchFamily="2" charset="2"/>
              </a:rPr>
              <a:t>, </a:t>
            </a:r>
            <a:r>
              <a:rPr lang="en-US" altLang="en-US" i="1" smtClean="0">
                <a:sym typeface="Wingdings" panose="05000000000000000000" pitchFamily="2" charset="2"/>
              </a:rPr>
              <a:t>y</a:t>
            </a:r>
            <a:r>
              <a:rPr lang="en-US" altLang="en-US" smtClean="0">
                <a:sym typeface="Wingdings" panose="05000000000000000000" pitchFamily="2" charset="2"/>
              </a:rPr>
              <a:t>): A fixed-precision number with </a:t>
            </a:r>
            <a:r>
              <a:rPr lang="en-US" altLang="en-US" i="1" smtClean="0">
                <a:sym typeface="Wingdings" panose="05000000000000000000" pitchFamily="2" charset="2"/>
              </a:rPr>
              <a:t>x</a:t>
            </a:r>
            <a:r>
              <a:rPr lang="en-US" altLang="en-US" smtClean="0">
                <a:sym typeface="Wingdings" panose="05000000000000000000" pitchFamily="2" charset="2"/>
              </a:rPr>
              <a:t> total digits, and </a:t>
            </a:r>
            <a:r>
              <a:rPr lang="en-US" altLang="en-US" i="1" smtClean="0">
                <a:sym typeface="Wingdings" panose="05000000000000000000" pitchFamily="2" charset="2"/>
              </a:rPr>
              <a:t>y</a:t>
            </a:r>
            <a:r>
              <a:rPr lang="en-US" altLang="en-US" smtClean="0">
                <a:sym typeface="Wingdings" panose="05000000000000000000" pitchFamily="2" charset="2"/>
              </a:rPr>
              <a:t> digits to the right of the decimal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SQL Domains / Data Types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752600"/>
            <a:ext cx="81057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String domains: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CHAR(</a:t>
            </a:r>
            <a:r>
              <a:rPr lang="en-US" altLang="en-US" i="1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): A fixed-length string of </a:t>
            </a:r>
            <a:r>
              <a:rPr lang="en-US" altLang="en-US" i="1" smtClean="0">
                <a:sym typeface="Wingdings" panose="05000000000000000000" pitchFamily="2" charset="2"/>
              </a:rPr>
              <a:t>n</a:t>
            </a:r>
            <a:r>
              <a:rPr lang="en-US" altLang="en-US" smtClean="0">
                <a:sym typeface="Wingdings" panose="05000000000000000000" pitchFamily="2" charset="2"/>
              </a:rPr>
              <a:t> characters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VARCHAR2(</a:t>
            </a:r>
            <a:r>
              <a:rPr lang="en-US" altLang="en-US" i="1" smtClean="0">
                <a:sym typeface="Wingdings" panose="05000000000000000000" pitchFamily="2" charset="2"/>
              </a:rPr>
              <a:t>m</a:t>
            </a:r>
            <a:r>
              <a:rPr lang="en-US" altLang="en-US" smtClean="0">
                <a:sym typeface="Wingdings" panose="05000000000000000000" pitchFamily="2" charset="2"/>
              </a:rPr>
              <a:t>)  or VARCHAR(</a:t>
            </a:r>
            <a:r>
              <a:rPr lang="en-US" altLang="en-US" i="1" smtClean="0">
                <a:sym typeface="Wingdings" panose="05000000000000000000" pitchFamily="2" charset="2"/>
              </a:rPr>
              <a:t>m</a:t>
            </a:r>
            <a:r>
              <a:rPr lang="en-US" altLang="en-US" smtClean="0">
                <a:sym typeface="Wingdings" panose="05000000000000000000" pitchFamily="2" charset="2"/>
              </a:rPr>
              <a:t>): A variable-length string of up to </a:t>
            </a:r>
            <a:r>
              <a:rPr lang="en-US" altLang="en-US" i="1" smtClean="0">
                <a:sym typeface="Wingdings" panose="05000000000000000000" pitchFamily="2" charset="2"/>
              </a:rPr>
              <a:t>m</a:t>
            </a:r>
            <a:r>
              <a:rPr lang="en-US" altLang="en-US" smtClean="0">
                <a:sym typeface="Wingdings" panose="05000000000000000000" pitchFamily="2" charset="2"/>
              </a:rPr>
              <a:t> characters 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Dates: 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DATE: A date in dd-mon-yy format (dd = day, mon = month, yy = year)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Definition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066800"/>
            <a:ext cx="8359775" cy="50546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Student (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NUMBER(7)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name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login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age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NUMBER(3)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NUMBER(3,2)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Enrolled (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NUMBER(7)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grade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CHAR(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);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6900" y="1866900"/>
            <a:ext cx="22479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Arial" charset="0"/>
              </a:rPr>
              <a:t>Integer Range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114800" y="1600200"/>
            <a:ext cx="1562100" cy="5286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114800" y="2128838"/>
            <a:ext cx="1562100" cy="6905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6900" y="3438525"/>
            <a:ext cx="34575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Arial" charset="0"/>
              </a:rPr>
              <a:t>Variable String Length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91050" y="3690938"/>
            <a:ext cx="1085850" cy="1236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1"/>
          </p:cNvCxnSpPr>
          <p:nvPr/>
        </p:nvCxnSpPr>
        <p:spPr>
          <a:xfrm rot="10800000" flipV="1">
            <a:off x="3619500" y="5253038"/>
            <a:ext cx="2057400" cy="157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6900" y="4991100"/>
            <a:ext cx="30162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Arial" charset="0"/>
              </a:rPr>
              <a:t>Fixed String Length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72000" y="2247900"/>
            <a:ext cx="1104900" cy="14430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05200" y="2590800"/>
            <a:ext cx="2171700" cy="1100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7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6B38D-64AF-4A1A-BB18-5688D8C18CA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Defaults and Constraints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343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After attribute and domain, before comma: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Can add default value for the attribute with 	DEFAULT </a:t>
            </a:r>
            <a:r>
              <a:rPr lang="en-US" altLang="en-US" i="1" smtClean="0">
                <a:sym typeface="Wingdings" panose="05000000000000000000" pitchFamily="2" charset="2"/>
              </a:rPr>
              <a:t>value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Can disallow NULL values with NOT NULL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Can impose general constraints with 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CHECK (</a:t>
            </a:r>
            <a:r>
              <a:rPr lang="en-US" altLang="en-US" i="1" smtClean="0">
                <a:sym typeface="Wingdings" panose="05000000000000000000" pitchFamily="2" charset="2"/>
              </a:rPr>
              <a:t>condition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  <a:endParaRPr lang="en-US" altLang="en-US" i="1" smtClean="0">
              <a:sym typeface="Wingdings" panose="05000000000000000000" pitchFamily="2" charset="2"/>
            </a:endParaRPr>
          </a:p>
          <a:p>
            <a:pPr marL="1085850" lvl="2" eaLnBrk="1" hangingPunct="1"/>
            <a:r>
              <a:rPr lang="en-US" altLang="en-US" smtClean="0">
                <a:sym typeface="Wingdings" panose="05000000000000000000" pitchFamily="2" charset="2"/>
              </a:rPr>
              <a:t>e.g., to require that attribute is within a range, add CHECK (</a:t>
            </a:r>
            <a:r>
              <a:rPr lang="en-US" altLang="en-US" i="1" smtClean="0">
                <a:sym typeface="Wingdings" panose="05000000000000000000" pitchFamily="2" charset="2"/>
              </a:rPr>
              <a:t>value1 &lt;= Attribute AND Attribute &lt;= value2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Applied whenever a tuple is added/changed</a:t>
            </a:r>
            <a:endParaRPr lang="en-US" altLang="en-US" smtClean="0"/>
          </a:p>
        </p:txBody>
      </p:sp>
      <p:sp>
        <p:nvSpPr>
          <p:cNvPr id="583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BD6E9-5680-4373-97B9-5D5C4D040CA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Primary/Foreign Keys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52563"/>
            <a:ext cx="8334375" cy="4414837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Set up primary and foreign keys using CONSTRAINT clauses within CREATE, after all attributes have been specified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CONSTRAINT </a:t>
            </a:r>
            <a:r>
              <a:rPr lang="en-US" altLang="en-US" i="1" smtClean="0">
                <a:sym typeface="Wingdings" panose="05000000000000000000" pitchFamily="2" charset="2"/>
              </a:rPr>
              <a:t>PKName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</a:t>
            </a:r>
            <a:r>
              <a:rPr lang="en-US" altLang="en-US" smtClean="0">
                <a:sym typeface="Wingdings" panose="05000000000000000000" pitchFamily="2" charset="2"/>
              </a:rPr>
              <a:t>PRIMARY KEY (</a:t>
            </a:r>
            <a:r>
              <a:rPr lang="en-US" altLang="en-US" i="1" smtClean="0">
                <a:sym typeface="Wingdings" panose="05000000000000000000" pitchFamily="2" charset="2"/>
              </a:rPr>
              <a:t>Att1, Att2, ...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CONSTRAINT </a:t>
            </a:r>
            <a:r>
              <a:rPr lang="en-US" altLang="en-US" i="1" smtClean="0">
                <a:sym typeface="Wingdings" panose="05000000000000000000" pitchFamily="2" charset="2"/>
              </a:rPr>
              <a:t>FKName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</a:t>
            </a:r>
            <a:r>
              <a:rPr lang="en-US" altLang="en-US" smtClean="0">
                <a:sym typeface="Wingdings" panose="05000000000000000000" pitchFamily="2" charset="2"/>
              </a:rPr>
              <a:t>FOREIGN KEY (</a:t>
            </a:r>
            <a:r>
              <a:rPr lang="en-US" altLang="en-US" i="1" smtClean="0">
                <a:sym typeface="Wingdings" panose="05000000000000000000" pitchFamily="2" charset="2"/>
              </a:rPr>
              <a:t>Att1, Att2, …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REFERENCES </a:t>
            </a:r>
            <a:r>
              <a:rPr lang="en-US" altLang="en-US" i="1" smtClean="0">
                <a:sym typeface="Wingdings" panose="05000000000000000000" pitchFamily="2" charset="2"/>
              </a:rPr>
              <a:t>TABLE_NAME</a:t>
            </a:r>
            <a:r>
              <a:rPr lang="en-US" altLang="en-US" smtClean="0">
                <a:sym typeface="Wingdings" panose="05000000000000000000" pitchFamily="2" charset="2"/>
              </a:rPr>
              <a:t>(</a:t>
            </a:r>
            <a:r>
              <a:rPr lang="en-US" altLang="en-US" i="1" smtClean="0">
                <a:sym typeface="Wingdings" panose="05000000000000000000" pitchFamily="2" charset="2"/>
              </a:rPr>
              <a:t>Att1, Att2, ...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Separate all clauses with commas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5CA29-E49D-4FB2-A8DB-1643DBA063B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Definition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066800"/>
            <a:ext cx="8359775" cy="409416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Student (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NUMBER(7)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name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16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login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age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NUMBER(3)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NUMBER(3,2),</a:t>
            </a:r>
          </a:p>
          <a:p>
            <a:pPr eaLnBrk="1" hangingPunct="1">
              <a:defRPr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CONSTRAINT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StudentPK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          PRIMARY KEY 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0420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2434B-74FB-43D9-813C-D56918B18E4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00" y="1866900"/>
            <a:ext cx="22812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Arial" charset="0"/>
              </a:rPr>
              <a:t>Primary Key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81600" y="2151063"/>
            <a:ext cx="506413" cy="1963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Table Definition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066800"/>
            <a:ext cx="8359775" cy="409416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CREATE TABLE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Enrolled (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NUMBER(7)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VARCHAR2(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grade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CHAR(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eaLnBrk="1" hangingPunct="1">
              <a:defRPr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CONSTRAINT EnrolledFK1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  FOREIGN KEY 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      REFERENCES STUDENT(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     </a:t>
            </a:r>
          </a:p>
          <a:p>
            <a:pPr eaLnBrk="1" hangingPunct="1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);   </a:t>
            </a:r>
          </a:p>
        </p:txBody>
      </p:sp>
      <p:sp>
        <p:nvSpPr>
          <p:cNvPr id="61444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0FDE1-49C8-48B8-904C-4699F1C6EC3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8413" y="1866900"/>
            <a:ext cx="22621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  <a:cs typeface="Arial" charset="0"/>
              </a:rPr>
              <a:t>Foreign Key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10200" y="2286000"/>
            <a:ext cx="1190625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ALTER TABLE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09763"/>
            <a:ext cx="8029575" cy="3881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ALTER TABLE </a:t>
            </a:r>
            <a:r>
              <a:rPr lang="en-US" altLang="en-US" i="1" smtClean="0"/>
              <a:t>TABLE_NAME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{ADD (</a:t>
            </a:r>
            <a:r>
              <a:rPr lang="en-US" altLang="en-US" i="1" smtClean="0"/>
              <a:t>Attribute DOMAIN</a:t>
            </a:r>
            <a:r>
              <a:rPr lang="en-US" altLang="en-US" smtClean="0"/>
              <a:t>)}</a:t>
            </a:r>
          </a:p>
          <a:p>
            <a:pPr>
              <a:buFontTx/>
              <a:buNone/>
            </a:pPr>
            <a:r>
              <a:rPr lang="en-US" altLang="en-US" i="1" smtClean="0"/>
              <a:t>		</a:t>
            </a:r>
            <a:r>
              <a:rPr lang="en-US" altLang="en-US" smtClean="0"/>
              <a:t>{DROP COLUMN </a:t>
            </a:r>
            <a:r>
              <a:rPr lang="en-US" altLang="en-US" i="1" smtClean="0"/>
              <a:t>Attribute </a:t>
            </a:r>
            <a:r>
              <a:rPr lang="en-US" altLang="en-US" smtClean="0"/>
              <a:t>CASCADE}</a:t>
            </a:r>
          </a:p>
          <a:p>
            <a:pPr>
              <a:buFontTx/>
              <a:buNone/>
            </a:pPr>
            <a:r>
              <a:rPr lang="en-US" altLang="en-US" i="1" smtClean="0"/>
              <a:t>		</a:t>
            </a:r>
            <a:endParaRPr lang="en-US" altLang="en-US" smtClean="0"/>
          </a:p>
          <a:p>
            <a:r>
              <a:rPr lang="en-US" altLang="en-US" smtClean="0"/>
              <a:t>Allows modifications to an existing table schema</a:t>
            </a:r>
          </a:p>
          <a:p>
            <a:endParaRPr lang="en-US" altLang="en-US" smtClean="0"/>
          </a:p>
        </p:txBody>
      </p:sp>
      <p:sp>
        <p:nvSpPr>
          <p:cNvPr id="624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C0CC3-AF41-4BE7-A057-54D6B1D1D3B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Handling Constraint Violations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8105775" cy="3881438"/>
          </a:xfrm>
        </p:spPr>
        <p:txBody>
          <a:bodyPr/>
          <a:lstStyle/>
          <a:p>
            <a:r>
              <a:rPr lang="en-US" altLang="en-US" smtClean="0"/>
              <a:t>Operations that violate domain constraints, entity integrity, or referential integrity are rejected by default</a:t>
            </a:r>
          </a:p>
          <a:p>
            <a:r>
              <a:rPr lang="en-US" altLang="en-US" smtClean="0"/>
              <a:t>SQL can specify alternatives for foreign and primary keys ON UPDATE and ON DELETE</a:t>
            </a:r>
          </a:p>
          <a:p>
            <a:pPr lvl="1"/>
            <a:r>
              <a:rPr lang="en-US" altLang="en-US" smtClean="0"/>
              <a:t>CASCADE, SET NULL, SET DEFAULT</a:t>
            </a:r>
          </a:p>
          <a:p>
            <a:r>
              <a:rPr lang="en-US" altLang="en-US" smtClean="0"/>
              <a:t>(Oracle only supports ON DELETE, with either CASCADE or SET NULL…)</a:t>
            </a:r>
          </a:p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E1FBC-8B2D-4219-84C8-E7498D1509D8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Attribute Y is </a:t>
            </a:r>
            <a:r>
              <a:rPr lang="en-US" altLang="en-US" i="1" smtClean="0"/>
              <a:t>functionally dependent</a:t>
            </a:r>
            <a:r>
              <a:rPr lang="en-US" altLang="en-US" smtClean="0"/>
              <a:t> on attribute X if and only if the value of X uniquely determines the value of Y</a:t>
            </a:r>
          </a:p>
          <a:p>
            <a:pPr lvl="1"/>
            <a:r>
              <a:rPr lang="en-US" altLang="en-US" smtClean="0"/>
              <a:t>Also “X determines Y”, “X </a:t>
            </a:r>
            <a:r>
              <a:rPr lang="en-US" altLang="en-US" smtClean="0">
                <a:sym typeface="Wingdings" panose="05000000000000000000" pitchFamily="2" charset="2"/>
              </a:rPr>
              <a:t> Y”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X is called the </a:t>
            </a:r>
            <a:r>
              <a:rPr lang="en-US" altLang="en-US" i="1" smtClean="0">
                <a:sym typeface="Wingdings" panose="05000000000000000000" pitchFamily="2" charset="2"/>
              </a:rPr>
              <a:t>determinant</a:t>
            </a:r>
            <a:endParaRPr lang="en-US" altLang="en-US" smtClean="0">
              <a:sym typeface="Wingdings" panose="05000000000000000000" pitchFamily="2" charset="2"/>
            </a:endParaRPr>
          </a:p>
          <a:p>
            <a:r>
              <a:rPr lang="en-US" altLang="en-US" smtClean="0">
                <a:sym typeface="Wingdings" panose="05000000000000000000" pitchFamily="2" charset="2"/>
              </a:rPr>
              <a:t>May need more than one attribute: X,Y Z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May determine more than one: X  Y,Z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Populating a Table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1057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To insert a record into a table: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	INSERT INTO </a:t>
            </a:r>
            <a:r>
              <a:rPr lang="en-US" altLang="en-US" i="1" smtClean="0">
                <a:sym typeface="Wingdings" panose="05000000000000000000" pitchFamily="2" charset="2"/>
              </a:rPr>
              <a:t>TABLE_NAME</a:t>
            </a:r>
            <a:br>
              <a:rPr lang="en-US" altLang="en-US" i="1" smtClean="0">
                <a:sym typeface="Wingdings" panose="05000000000000000000" pitchFamily="2" charset="2"/>
              </a:rPr>
            </a:br>
            <a:r>
              <a:rPr lang="en-US" altLang="en-US" i="1" smtClean="0">
                <a:sym typeface="Wingdings" panose="05000000000000000000" pitchFamily="2" charset="2"/>
              </a:rPr>
              <a:t>	</a:t>
            </a:r>
            <a:r>
              <a:rPr lang="en-US" altLang="en-US" smtClean="0">
                <a:sym typeface="Wingdings" panose="05000000000000000000" pitchFamily="2" charset="2"/>
              </a:rPr>
              <a:t>VALUES (</a:t>
            </a:r>
            <a:r>
              <a:rPr lang="en-US" altLang="en-US" i="1" smtClean="0">
                <a:sym typeface="Wingdings" panose="05000000000000000000" pitchFamily="2" charset="2"/>
              </a:rPr>
              <a:t>value1, value2, value3, ... </a:t>
            </a:r>
            <a:r>
              <a:rPr lang="en-US" altLang="en-US" smtClean="0">
                <a:sym typeface="Wingdings" panose="05000000000000000000" pitchFamily="2" charset="2"/>
              </a:rPr>
              <a:t>);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Values of attributes must be given in the same order as in the schema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Will generate an error if any constraints are violated (domain constraints, entity integrity, referential integrity, user-defined constraints)</a:t>
            </a:r>
          </a:p>
          <a:p>
            <a:pPr eaLnBrk="1" hangingPunct="1"/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Populating a Table (continued)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752600"/>
            <a:ext cx="8181975" cy="4414838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To insert a record that specifies only some of the attributes: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	INSERT INTO </a:t>
            </a:r>
            <a:r>
              <a:rPr lang="en-US" altLang="en-US" i="1" smtClean="0">
                <a:sym typeface="Wingdings" panose="05000000000000000000" pitchFamily="2" charset="2"/>
              </a:rPr>
              <a:t>TABLE_NAME</a:t>
            </a:r>
            <a:r>
              <a:rPr lang="en-US" altLang="en-US" smtClean="0">
                <a:sym typeface="Wingdings" panose="05000000000000000000" pitchFamily="2" charset="2"/>
              </a:rPr>
              <a:t>(</a:t>
            </a:r>
            <a:r>
              <a:rPr lang="en-US" altLang="en-US" i="1" smtClean="0">
                <a:sym typeface="Wingdings" panose="05000000000000000000" pitchFamily="2" charset="2"/>
              </a:rPr>
              <a:t>Attr1, Attr2,...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	VALUES (</a:t>
            </a:r>
            <a:r>
              <a:rPr lang="en-US" altLang="en-US" i="1" smtClean="0">
                <a:sym typeface="Wingdings" panose="05000000000000000000" pitchFamily="2" charset="2"/>
              </a:rPr>
              <a:t>value1, value2, ... </a:t>
            </a:r>
            <a:r>
              <a:rPr lang="en-US" altLang="en-US" smtClean="0">
                <a:sym typeface="Wingdings" panose="05000000000000000000" pitchFamily="2" charset="2"/>
              </a:rPr>
              <a:t>);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Missing attributes will be filled in with NULL (unless default values are specified…)</a:t>
            </a:r>
          </a:p>
          <a:p>
            <a:pPr eaLnBrk="1" hangingPunct="1"/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3DA51-C24A-4253-AAF0-A371E68EBAD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Displaying Table Contents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SELECT * FROM </a:t>
            </a:r>
            <a:r>
              <a:rPr lang="en-US" altLang="en-US" i="1" smtClean="0"/>
              <a:t>TABLE_NAME </a:t>
            </a:r>
            <a:r>
              <a:rPr lang="en-US" altLang="en-US" smtClean="0"/>
              <a:t>;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endParaRPr lang="en-US" altLang="en-US" smtClean="0"/>
          </a:p>
          <a:p>
            <a:r>
              <a:rPr lang="en-US" altLang="en-US" smtClean="0"/>
              <a:t>This will display the entire contents of the table </a:t>
            </a:r>
            <a:r>
              <a:rPr lang="en-US" altLang="en-US" i="1" smtClean="0"/>
              <a:t>TABLE_NAME </a:t>
            </a:r>
            <a:r>
              <a:rPr lang="en-US" altLang="en-US" smtClean="0"/>
              <a:t>(all rows and columns)</a:t>
            </a:r>
          </a:p>
          <a:p>
            <a:r>
              <a:rPr lang="en-US" altLang="en-US" smtClean="0"/>
              <a:t>This is an example of a very simple </a:t>
            </a:r>
            <a:r>
              <a:rPr lang="en-US" altLang="en-US" i="1" smtClean="0"/>
              <a:t>query</a:t>
            </a:r>
          </a:p>
          <a:p>
            <a:r>
              <a:rPr lang="en-US" altLang="en-US" smtClean="0"/>
              <a:t>Addition of a WHERE clause lets us display only a subset of the records</a:t>
            </a:r>
          </a:p>
          <a:p>
            <a:endParaRPr lang="en-US" altLang="en-US" smtClean="0"/>
          </a:p>
        </p:txBody>
      </p:sp>
      <p:sp>
        <p:nvSpPr>
          <p:cNvPr id="829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88B14D-0110-4FB2-8482-339CD300B76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Queries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General form of a query: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SELECT </a:t>
            </a:r>
            <a:r>
              <a:rPr lang="en-US" altLang="en-US" sz="2800" i="1" smtClean="0"/>
              <a:t>list of attributes to report</a:t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FROM</a:t>
            </a:r>
            <a:r>
              <a:rPr lang="en-US" altLang="en-US" sz="2800" i="1" smtClean="0"/>
              <a:t> list of tables</a:t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[WHERE</a:t>
            </a:r>
            <a:r>
              <a:rPr lang="en-US" altLang="en-US" sz="2800" i="1" smtClean="0"/>
              <a:t> tuple condition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[GROUP BY </a:t>
            </a:r>
            <a:r>
              <a:rPr lang="en-US" altLang="en-US" sz="2800" i="1" smtClean="0"/>
              <a:t>list of grouping attributes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[HAVING </a:t>
            </a:r>
            <a:r>
              <a:rPr lang="en-US" altLang="en-US" sz="2800" i="1" smtClean="0"/>
              <a:t>group condition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[ORDER BY </a:t>
            </a:r>
            <a:r>
              <a:rPr lang="en-US" altLang="en-US" sz="2800" i="1" smtClean="0"/>
              <a:t>list of ordering attributes</a:t>
            </a:r>
            <a:r>
              <a:rPr lang="en-US" altLang="en-US" sz="2800" smtClean="0"/>
              <a:t>] ;</a:t>
            </a:r>
          </a:p>
          <a:p>
            <a:r>
              <a:rPr lang="en-US" altLang="en-US" smtClean="0"/>
              <a:t>Result is an ordered set of ordered tuples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AF64C-B832-450A-95B0-3B298FEACEB2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58138" cy="38814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SELECT </a:t>
            </a:r>
            <a:r>
              <a:rPr lang="en-US" altLang="en-US" i="1" smtClean="0"/>
              <a:t>list of attributes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FROM </a:t>
            </a:r>
            <a:r>
              <a:rPr lang="en-US" altLang="en-US" i="1" smtClean="0"/>
              <a:t>list of tables</a:t>
            </a:r>
          </a:p>
          <a:p>
            <a:r>
              <a:rPr lang="en-US" altLang="en-US" smtClean="0"/>
              <a:t>SELECT gives which attributes to include</a:t>
            </a:r>
          </a:p>
          <a:p>
            <a:pPr lvl="1"/>
            <a:r>
              <a:rPr lang="en-US" altLang="en-US" smtClean="0"/>
              <a:t>give a single attribute, or a list (rename with AS)</a:t>
            </a:r>
          </a:p>
          <a:p>
            <a:pPr lvl="1"/>
            <a:r>
              <a:rPr lang="en-US" altLang="en-US" smtClean="0"/>
              <a:t>* for all attributes</a:t>
            </a:r>
          </a:p>
          <a:p>
            <a:pPr lvl="1"/>
            <a:r>
              <a:rPr lang="en-US" altLang="en-US" smtClean="0"/>
              <a:t>DISTINCT will only report distinct tuples</a:t>
            </a:r>
          </a:p>
          <a:p>
            <a:r>
              <a:rPr lang="en-US" altLang="en-US" smtClean="0"/>
              <a:t>FROM gives the table(s) to get tuples from</a:t>
            </a:r>
          </a:p>
          <a:p>
            <a:pPr lvl="1"/>
            <a:r>
              <a:rPr lang="en-US" altLang="en-US" smtClean="0"/>
              <a:t>for now, just a single table</a:t>
            </a:r>
          </a:p>
        </p:txBody>
      </p:sp>
      <p:sp>
        <p:nvSpPr>
          <p:cNvPr id="849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 FROM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CCE1F-7650-4C84-9CE4-252159CB4644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WHERE </a:t>
            </a:r>
            <a:r>
              <a:rPr lang="en-US" altLang="en-US" i="1" smtClean="0"/>
              <a:t>condition</a:t>
            </a:r>
          </a:p>
          <a:p>
            <a:r>
              <a:rPr lang="en-US" altLang="en-US" smtClean="0"/>
              <a:t>Each tuple is tested against the condition, and only those that satisfy it are returned by the query</a:t>
            </a:r>
          </a:p>
          <a:p>
            <a:r>
              <a:rPr lang="en-US" altLang="en-US" smtClean="0"/>
              <a:t>Condition expression can contain:</a:t>
            </a:r>
          </a:p>
          <a:p>
            <a:pPr lvl="1"/>
            <a:r>
              <a:rPr lang="en-US" altLang="en-US" smtClean="0"/>
              <a:t>comparisons</a:t>
            </a:r>
          </a:p>
          <a:p>
            <a:pPr lvl="1"/>
            <a:r>
              <a:rPr lang="en-US" altLang="en-US" smtClean="0"/>
              <a:t>expressions with wildcards (for strings)</a:t>
            </a:r>
          </a:p>
          <a:p>
            <a:pPr lvl="1"/>
            <a:r>
              <a:rPr lang="en-US" altLang="en-US" smtClean="0"/>
              <a:t>boolean operations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F56E8-70CA-4D2D-B348-E2D52A08A56F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UPDATE </a:t>
            </a:r>
            <a:r>
              <a:rPr lang="en-US" altLang="en-US" i="1" smtClean="0"/>
              <a:t>TABLE_NAME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SET </a:t>
            </a:r>
            <a:r>
              <a:rPr lang="en-US" altLang="en-US" i="1" smtClean="0"/>
              <a:t>Attribute = value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WHERE </a:t>
            </a:r>
            <a:r>
              <a:rPr lang="en-US" altLang="en-US" i="1" smtClean="0"/>
              <a:t>condition;</a:t>
            </a:r>
          </a:p>
          <a:p>
            <a:endParaRPr lang="en-US" altLang="en-US" smtClean="0"/>
          </a:p>
          <a:p>
            <a:r>
              <a:rPr lang="en-US" altLang="en-US" smtClean="0"/>
              <a:t>Sets </a:t>
            </a:r>
            <a:r>
              <a:rPr lang="en-US" altLang="en-US" i="1" smtClean="0"/>
              <a:t>Attribute</a:t>
            </a:r>
            <a:r>
              <a:rPr lang="en-US" altLang="en-US" smtClean="0"/>
              <a:t> to </a:t>
            </a:r>
            <a:r>
              <a:rPr lang="en-US" altLang="en-US" i="1" smtClean="0"/>
              <a:t>value </a:t>
            </a:r>
            <a:r>
              <a:rPr lang="en-US" altLang="en-US" smtClean="0"/>
              <a:t>in exactly those tuples that satisfy </a:t>
            </a:r>
            <a:r>
              <a:rPr lang="en-US" altLang="en-US" i="1" smtClean="0"/>
              <a:t>condition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B9293-406F-4FA4-8C34-FF94B89E822E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DELETE FROM </a:t>
            </a:r>
            <a:r>
              <a:rPr lang="en-US" altLang="en-US" i="1" smtClean="0"/>
              <a:t>TABLE_NAME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WHERE </a:t>
            </a:r>
            <a:r>
              <a:rPr lang="en-US" altLang="en-US" i="1" smtClean="0"/>
              <a:t>condition</a:t>
            </a:r>
            <a:r>
              <a:rPr lang="en-US" altLang="en-US" smtClean="0"/>
              <a:t>;</a:t>
            </a:r>
          </a:p>
          <a:p>
            <a:endParaRPr lang="en-US" altLang="en-US" smtClean="0"/>
          </a:p>
          <a:p>
            <a:r>
              <a:rPr lang="en-US" altLang="en-US" smtClean="0"/>
              <a:t>Removes from the table exactly those tuples that satisfy </a:t>
            </a:r>
            <a:r>
              <a:rPr lang="en-US" altLang="en-US" i="1" smtClean="0"/>
              <a:t>condition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00FF3-88D2-4068-BA66-0B8E105C8C58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Put numerical or string value on each side, each comparison returns true or 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=				is equal to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!=  or  &lt;&gt;	is not equal to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&gt;				is greater than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&gt;=			is greater than or equal to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&lt;				is less than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/>
              <a:t>&lt;=			is less than or equal to 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8B2045-EC6C-4859-B8C6-3A478370A3F6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Operators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Simple conditions can be combined into more complicated conditions</a:t>
            </a:r>
          </a:p>
          <a:p>
            <a:pPr lvl="1"/>
            <a:r>
              <a:rPr lang="en-US" altLang="en-US" i="1" smtClean="0"/>
              <a:t>X </a:t>
            </a:r>
            <a:r>
              <a:rPr lang="en-US" altLang="en-US" smtClean="0"/>
              <a:t>AND </a:t>
            </a:r>
            <a:r>
              <a:rPr lang="en-US" altLang="en-US" i="1" smtClean="0"/>
              <a:t>Y </a:t>
            </a:r>
            <a:r>
              <a:rPr lang="en-US" altLang="en-US" smtClean="0"/>
              <a:t>is satisfied by a tuple if and only if both </a:t>
            </a:r>
            <a:r>
              <a:rPr lang="en-US" altLang="en-US" i="1" smtClean="0"/>
              <a:t>X </a:t>
            </a:r>
            <a:r>
              <a:rPr lang="en-US" altLang="en-US" smtClean="0"/>
              <a:t>and </a:t>
            </a:r>
            <a:r>
              <a:rPr lang="en-US" altLang="en-US" i="1" smtClean="0"/>
              <a:t>Y </a:t>
            </a:r>
            <a:r>
              <a:rPr lang="en-US" altLang="en-US" smtClean="0"/>
              <a:t>are satisfied by it</a:t>
            </a:r>
          </a:p>
          <a:p>
            <a:pPr lvl="1"/>
            <a:r>
              <a:rPr lang="en-US" altLang="en-US" i="1" smtClean="0"/>
              <a:t>X </a:t>
            </a:r>
            <a:r>
              <a:rPr lang="en-US" altLang="en-US" smtClean="0"/>
              <a:t>OR </a:t>
            </a:r>
            <a:r>
              <a:rPr lang="en-US" altLang="en-US" i="1" smtClean="0"/>
              <a:t>Y</a:t>
            </a:r>
            <a:r>
              <a:rPr lang="en-US" altLang="en-US" smtClean="0"/>
              <a:t> is satisfied by a tuple if and only if at least one of </a:t>
            </a:r>
            <a:r>
              <a:rPr lang="en-US" altLang="en-US" i="1" smtClean="0"/>
              <a:t>X </a:t>
            </a:r>
            <a:r>
              <a:rPr lang="en-US" altLang="en-US" smtClean="0"/>
              <a:t>and </a:t>
            </a:r>
            <a:r>
              <a:rPr lang="en-US" altLang="en-US" i="1" smtClean="0"/>
              <a:t>Y </a:t>
            </a:r>
            <a:r>
              <a:rPr lang="en-US" altLang="en-US" smtClean="0"/>
              <a:t>is satisfied by it</a:t>
            </a:r>
          </a:p>
          <a:p>
            <a:pPr lvl="1"/>
            <a:r>
              <a:rPr lang="en-US" altLang="en-US" smtClean="0"/>
              <a:t>NOT </a:t>
            </a:r>
            <a:r>
              <a:rPr lang="en-US" altLang="en-US" i="1" smtClean="0"/>
              <a:t>X </a:t>
            </a:r>
            <a:r>
              <a:rPr lang="en-US" altLang="en-US" smtClean="0"/>
              <a:t>is satisfied by a tuple if and only if </a:t>
            </a:r>
            <a:r>
              <a:rPr lang="en-US" altLang="en-US" i="1" smtClean="0"/>
              <a:t>X </a:t>
            </a:r>
            <a:r>
              <a:rPr lang="en-US" altLang="en-US" smtClean="0"/>
              <a:t>is not satisfied by it</a:t>
            </a:r>
          </a:p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7C90B-FBA1-427C-98CC-5BADCA6D4C38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 Primary Key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29575" cy="441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1. Find all functional dependencies among the attributes</a:t>
            </a:r>
            <a:endParaRPr lang="en-US" altLang="en-US" sz="2800" smtClean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2. Find all sets of attributes that together determine all of the others, and from which no attributes can be removed (</a:t>
            </a:r>
            <a:r>
              <a:rPr lang="en-US" altLang="en-US" i="1" smtClean="0">
                <a:sym typeface="Wingdings" panose="05000000000000000000" pitchFamily="2" charset="2"/>
              </a:rPr>
              <a:t>candidate keys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ym typeface="Wingdings" panose="05000000000000000000" pitchFamily="2" charset="2"/>
              </a:rPr>
              <a:t>3. If there is more than one candidate key, choose one to be the primary key</a:t>
            </a:r>
          </a:p>
          <a:p>
            <a:pPr eaLnBrk="1" hangingPunct="1"/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 BY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ORDER BY </a:t>
            </a:r>
            <a:r>
              <a:rPr lang="en-US" altLang="en-US" i="1" smtClean="0"/>
              <a:t>list of ordering attributes</a:t>
            </a:r>
          </a:p>
          <a:p>
            <a:r>
              <a:rPr lang="en-US" altLang="en-US" smtClean="0"/>
              <a:t>Tuples returned by the query are sorted by the first attribute in the list</a:t>
            </a:r>
          </a:p>
          <a:p>
            <a:r>
              <a:rPr lang="en-US" altLang="en-US" smtClean="0"/>
              <a:t>Ties are broken by the second attribute, then the third, et cetera</a:t>
            </a:r>
          </a:p>
          <a:p>
            <a:r>
              <a:rPr lang="en-US" altLang="en-US" smtClean="0"/>
              <a:t>Tuples are sorted in ascending order unless we put DESC after an attribute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33D22-FC25-46D1-8DE5-7236116FBB88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 an attribute, these functions will collect their results from the values of that attribute in the set of returned tuples:</a:t>
            </a:r>
          </a:p>
          <a:p>
            <a:pPr lvl="1"/>
            <a:r>
              <a:rPr lang="en-US" altLang="en-US" smtClean="0"/>
              <a:t>COUNT: Number of tuples containing values</a:t>
            </a:r>
          </a:p>
          <a:p>
            <a:pPr lvl="1"/>
            <a:r>
              <a:rPr lang="en-US" altLang="en-US" smtClean="0"/>
              <a:t>SUM: Sum of the values</a:t>
            </a:r>
          </a:p>
          <a:p>
            <a:pPr lvl="1"/>
            <a:r>
              <a:rPr lang="en-US" altLang="en-US" smtClean="0"/>
              <a:t>AVG: Average of the values</a:t>
            </a:r>
          </a:p>
          <a:p>
            <a:pPr lvl="1"/>
            <a:r>
              <a:rPr lang="en-US" altLang="en-US" smtClean="0"/>
              <a:t>MIN: Smallest of the values</a:t>
            </a:r>
          </a:p>
          <a:p>
            <a:pPr lvl="1"/>
            <a:r>
              <a:rPr lang="en-US" altLang="en-US" smtClean="0"/>
              <a:t>MAX: Largest of the values</a:t>
            </a:r>
          </a:p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98BDB-F956-4BB1-82F4-0609F21A3E30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cCodes</a:t>
            </a:r>
            <a:r>
              <a:rPr lang="en-US" altLang="en-US" dirty="0" smtClean="0"/>
              <a:t> = ["CSC355", "CSC553"]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cCodes.append</a:t>
            </a:r>
            <a:r>
              <a:rPr lang="en-US" altLang="en-US" dirty="0" smtClean="0"/>
              <a:t>("CSC555")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cCodes.insert</a:t>
            </a:r>
            <a:r>
              <a:rPr lang="en-US" altLang="en-US" dirty="0" smtClean="0"/>
              <a:t>(2, "CSC453")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cCodes.extend</a:t>
            </a:r>
            <a:r>
              <a:rPr lang="en-US" altLang="en-US" dirty="0" smtClean="0"/>
              <a:t>(["CSC451", "CSC401"])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cCodes.sort</a:t>
            </a:r>
            <a:r>
              <a:rPr lang="en-US" altLang="en-US" dirty="0" smtClean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4954" t="33734" r="9530" b="43036"/>
          <a:stretch/>
        </p:blipFill>
        <p:spPr bwMode="auto">
          <a:xfrm>
            <a:off x="228600" y="1524000"/>
            <a:ext cx="8763000" cy="4543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1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 = [2, 4, 6, 8, 10, 12]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len</a:t>
            </a:r>
            <a:r>
              <a:rPr lang="fr-FR" altLang="en-US" sz="2800" dirty="0" smtClean="0"/>
              <a:t>(</a:t>
            </a: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)  #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[3]     # 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[3:5]  # [8, 10]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[3:]    # [8, 10, 12]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[-2]    #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en-US" sz="2800" dirty="0" err="1" smtClean="0"/>
              <a:t>eValues</a:t>
            </a:r>
            <a:r>
              <a:rPr lang="fr-FR" altLang="en-US" sz="2800" dirty="0" smtClean="0"/>
              <a:t>[2:-2] # [6, 8]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75270" t="60764" r="16181" b="13692"/>
          <a:stretch/>
        </p:blipFill>
        <p:spPr bwMode="auto">
          <a:xfrm>
            <a:off x="4572000" y="1629294"/>
            <a:ext cx="4572000" cy="4727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extensions = {111: 'Alex', 222: 'Jane'}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extensions[333] = 'Mike'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extensions['Default']='Operator'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extensions[222] = 'Jennifer'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extensions.pop</a:t>
            </a:r>
            <a:r>
              <a:rPr lang="en-US" altLang="en-US" dirty="0" smtClean="0"/>
              <a:t>(222)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4954" t="70852" r="8298" b="3150"/>
          <a:stretch/>
        </p:blipFill>
        <p:spPr bwMode="auto">
          <a:xfrm>
            <a:off x="76200" y="1600200"/>
            <a:ext cx="8960600" cy="4346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88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extensions[333]          # </a:t>
            </a:r>
            <a:r>
              <a:rPr lang="en-US" altLang="en-US" sz="2800" dirty="0" smtClean="0"/>
              <a:t>‘Mike’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extensions.get</a:t>
            </a:r>
            <a:r>
              <a:rPr lang="en-US" altLang="en-US" dirty="0" smtClean="0"/>
              <a:t>(333)   #</a:t>
            </a:r>
            <a:r>
              <a:rPr lang="en-US" altLang="en-US" sz="2800" dirty="0" smtClean="0"/>
              <a:t> ‘Mike’</a:t>
            </a: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extensions.get</a:t>
            </a:r>
            <a:r>
              <a:rPr lang="en-US" altLang="en-US" dirty="0" smtClean="0"/>
              <a:t>(222, "No such person!")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75077" t="73831" r="12356" b="14752"/>
          <a:stretch/>
        </p:blipFill>
        <p:spPr bwMode="auto">
          <a:xfrm>
            <a:off x="457199" y="3657600"/>
            <a:ext cx="8053683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30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extensions.keys</a:t>
            </a:r>
            <a:r>
              <a:rPr lang="en-US" altLang="en-US" dirty="0" smtClean="0"/>
              <a:t>()     # </a:t>
            </a:r>
            <a:r>
              <a:rPr lang="en-US" altLang="en-US" sz="2800" dirty="0" smtClean="0"/>
              <a:t>[333, 222, 111]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extensions.values</a:t>
            </a:r>
            <a:r>
              <a:rPr lang="en-US" altLang="en-US" dirty="0" smtClean="0"/>
              <a:t>() # </a:t>
            </a:r>
            <a:r>
              <a:rPr lang="en-US" altLang="en-US" sz="2800" dirty="0" smtClean="0"/>
              <a:t>['Mike', 'Jane', 'Alex']</a:t>
            </a: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extensions.items</a:t>
            </a:r>
            <a:r>
              <a:rPr lang="en-US" altLang="en-US" dirty="0" smtClean="0"/>
              <a:t>()  # </a:t>
            </a:r>
            <a:r>
              <a:rPr lang="en-US" altLang="en-US" sz="2000" dirty="0" smtClean="0"/>
              <a:t>[(333, 'Mike'), (222, 'Jane'), (111, 'Alex')]</a:t>
            </a: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74831" t="84783" r="7679" b="5460"/>
          <a:stretch/>
        </p:blipFill>
        <p:spPr bwMode="auto">
          <a:xfrm>
            <a:off x="0" y="3863181"/>
            <a:ext cx="8880386" cy="1547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7373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Booleans</a:t>
            </a:r>
          </a:p>
          <a:p>
            <a:pPr lvl="1"/>
            <a:r>
              <a:rPr lang="en-US" altLang="en-US" dirty="0" err="1" smtClean="0"/>
              <a:t>is_python</a:t>
            </a:r>
            <a:r>
              <a:rPr lang="en-US" altLang="en-US" dirty="0" smtClean="0"/>
              <a:t> = True</a:t>
            </a:r>
          </a:p>
          <a:p>
            <a:pPr lvl="1"/>
            <a:r>
              <a:rPr lang="en-US" altLang="en-US" dirty="0" err="1" smtClean="0"/>
              <a:t>this_is_not_true</a:t>
            </a:r>
            <a:r>
              <a:rPr lang="en-US" altLang="en-US" dirty="0" smtClean="0"/>
              <a:t> = False or 0 or “” or None</a:t>
            </a:r>
          </a:p>
          <a:p>
            <a:pPr lvl="1"/>
            <a:r>
              <a:rPr lang="en-US" altLang="en-US" dirty="0" err="1" smtClean="0"/>
              <a:t>these_are_true</a:t>
            </a:r>
            <a:r>
              <a:rPr lang="en-US" altLang="en-US" dirty="0" smtClean="0"/>
              <a:t> = True and 1 and “any text”</a:t>
            </a:r>
          </a:p>
          <a:p>
            <a:r>
              <a:rPr lang="en-US" altLang="en-US" dirty="0" smtClean="0"/>
              <a:t>Operators</a:t>
            </a:r>
          </a:p>
          <a:p>
            <a:pPr lvl="1"/>
            <a:r>
              <a:rPr lang="en-US" altLang="en-US" dirty="0" smtClean="0"/>
              <a:t>a = 10</a:t>
            </a:r>
          </a:p>
          <a:p>
            <a:pPr lvl="1"/>
            <a:r>
              <a:rPr lang="en-US" altLang="en-US" dirty="0" smtClean="0"/>
              <a:t>a+=1</a:t>
            </a:r>
          </a:p>
          <a:p>
            <a:pPr lvl="1"/>
            <a:r>
              <a:rPr lang="en-US" altLang="en-US" dirty="0" smtClean="0"/>
              <a:t>a-=1</a:t>
            </a:r>
          </a:p>
          <a:p>
            <a:pPr lvl="1"/>
            <a:r>
              <a:rPr lang="en-US" altLang="en-US" dirty="0" smtClean="0"/>
              <a:t>b = 10*(a+1) - 50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70166"/>
              </p:ext>
            </p:extLst>
          </p:nvPr>
        </p:nvGraphicFramePr>
        <p:xfrm>
          <a:off x="-1" y="1417639"/>
          <a:ext cx="9144002" cy="311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1"/>
                <a:gridCol w="1600200"/>
                <a:gridCol w="914400"/>
                <a:gridCol w="752589"/>
                <a:gridCol w="923811"/>
                <a:gridCol w="1219200"/>
                <a:gridCol w="685800"/>
                <a:gridCol w="533400"/>
                <a:gridCol w="762000"/>
                <a:gridCol w="990601"/>
              </a:tblGrid>
              <a:tr h="617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 err="1">
                          <a:effectLst/>
                        </a:rPr>
                        <a:t>AdCampaignID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AdCampaignName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StartDate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CampaignMgrID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CampaignMgrName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ModeID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Media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BudgetPctg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8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FallBall16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72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FallBall16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444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WinterStyle16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12/1/2016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555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WinterColors16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12/2/2016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611991"/>
            <a:ext cx="8686800" cy="232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 err="1" smtClean="0"/>
              <a:t>CampaignMgrID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CampaignMgrName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000" dirty="0" err="1" smtClean="0">
                <a:sym typeface="Wingdings" panose="05000000000000000000" pitchFamily="2" charset="2"/>
              </a:rPr>
              <a:t>ModeID</a:t>
            </a:r>
            <a:r>
              <a:rPr lang="en-US" altLang="en-US" sz="2000" dirty="0" smtClean="0">
                <a:sym typeface="Wingdings" panose="05000000000000000000" pitchFamily="2" charset="2"/>
              </a:rPr>
              <a:t>  Media, Range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sz="2000" dirty="0" smtClean="0">
                <a:sym typeface="Wingdings" panose="05000000000000000000" pitchFamily="2" charset="2"/>
              </a:rPr>
              <a:t> 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sz="2000" dirty="0" smtClean="0">
                <a:sym typeface="Wingdings" panose="05000000000000000000" pitchFamily="2" charset="2"/>
              </a:rPr>
              <a:t>, Duration,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CampaignMgrName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en-US" sz="2000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sz="2000" dirty="0" smtClean="0">
                <a:sym typeface="Wingdings" panose="05000000000000000000" pitchFamily="2" charset="2"/>
              </a:rPr>
              <a:t> 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sz="2000" dirty="0" smtClean="0">
                <a:sym typeface="Wingdings" panose="05000000000000000000" pitchFamily="2" charset="2"/>
              </a:rPr>
              <a:t>, Duration,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CampaignMgrName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6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747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Operators</a:t>
            </a:r>
          </a:p>
          <a:p>
            <a:pPr lvl="1"/>
            <a:r>
              <a:rPr lang="en-US" altLang="en-US" smtClean="0"/>
              <a:t>c = a+b</a:t>
            </a:r>
          </a:p>
          <a:p>
            <a:pPr lvl="1"/>
            <a:r>
              <a:rPr lang="en-US" altLang="en-US" smtClean="0"/>
              <a:t>d = c * 2</a:t>
            </a:r>
          </a:p>
          <a:p>
            <a:pPr lvl="1"/>
            <a:r>
              <a:rPr lang="en-US" altLang="en-US" smtClean="0"/>
              <a:t>e = c * 2.0</a:t>
            </a:r>
          </a:p>
          <a:p>
            <a:pPr lvl="1"/>
            <a:r>
              <a:rPr lang="en-US" altLang="en-US" smtClean="0"/>
              <a:t>f = c / 2</a:t>
            </a:r>
          </a:p>
          <a:p>
            <a:pPr lvl="1"/>
            <a:r>
              <a:rPr lang="en-US" altLang="en-US" smtClean="0"/>
              <a:t>g = c % 3</a:t>
            </a:r>
          </a:p>
          <a:p>
            <a:pPr lvl="1"/>
            <a:r>
              <a:rPr lang="en-US" altLang="en-US" smtClean="0"/>
              <a:t>h = c ** 2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String manipulation</a:t>
            </a:r>
          </a:p>
          <a:p>
            <a:pPr lvl="1"/>
            <a:r>
              <a:rPr lang="en-US" altLang="en-US" dirty="0" smtClean="0"/>
              <a:t>animals = “Cats “ + “Dogs “</a:t>
            </a:r>
          </a:p>
          <a:p>
            <a:pPr lvl="1"/>
            <a:r>
              <a:rPr lang="en-US" altLang="en-US" dirty="0" smtClean="0"/>
              <a:t>animals += “Rabbits”</a:t>
            </a:r>
          </a:p>
          <a:p>
            <a:pPr lvl="1"/>
            <a:r>
              <a:rPr lang="en-US" altLang="en-US" dirty="0" smtClean="0"/>
              <a:t>fruit = ‘, ‘.join([‘Apple’, ‘Banana’, ‘Orange’])</a:t>
            </a:r>
          </a:p>
          <a:p>
            <a:pPr lvl="1"/>
            <a:r>
              <a:rPr lang="en-US" altLang="en-US" dirty="0" smtClean="0"/>
              <a:t>address = ‘%d %s, %s %s %d’ % (243, ‘S. Wabash’, ‘Chicago’, ‘IL’, 60604)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5220" t="72371" r="7486" b="3839"/>
          <a:stretch/>
        </p:blipFill>
        <p:spPr bwMode="auto">
          <a:xfrm>
            <a:off x="228600" y="2021177"/>
            <a:ext cx="8772599" cy="3770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3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Logical comparison</a:t>
            </a:r>
          </a:p>
          <a:p>
            <a:pPr lvl="1"/>
            <a:r>
              <a:rPr lang="en-US" altLang="en-US" smtClean="0"/>
              <a:t>a and b</a:t>
            </a:r>
          </a:p>
          <a:p>
            <a:pPr lvl="1"/>
            <a:r>
              <a:rPr lang="en-US" altLang="en-US" smtClean="0"/>
              <a:t>a or b</a:t>
            </a:r>
          </a:p>
          <a:p>
            <a:pPr lvl="1"/>
            <a:r>
              <a:rPr lang="en-US" altLang="en-US" smtClean="0"/>
              <a:t>not a</a:t>
            </a:r>
          </a:p>
          <a:p>
            <a:pPr lvl="1"/>
            <a:r>
              <a:rPr lang="en-US" altLang="en-US" smtClean="0"/>
              <a:t>(a or not (b and c) or d)</a:t>
            </a:r>
          </a:p>
          <a:p>
            <a:pPr lvl="1"/>
            <a:r>
              <a:rPr lang="en-US" altLang="en-US" smtClean="0"/>
              <a:t>1 == ‘1’   # False</a:t>
            </a:r>
          </a:p>
          <a:p>
            <a:pPr lvl="1"/>
            <a:r>
              <a:rPr lang="en-US" altLang="en-US" smtClean="0"/>
              <a:t>1 == 1     #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Arithmetic comparison</a:t>
            </a:r>
          </a:p>
          <a:p>
            <a:pPr lvl="1"/>
            <a:r>
              <a:rPr lang="en-US" altLang="en-US" smtClean="0"/>
              <a:t>a &gt; b</a:t>
            </a:r>
          </a:p>
          <a:p>
            <a:pPr lvl="1"/>
            <a:r>
              <a:rPr lang="en-US" altLang="en-US" smtClean="0"/>
              <a:t>a &lt;= c</a:t>
            </a:r>
          </a:p>
          <a:p>
            <a:pPr lvl="1"/>
            <a:r>
              <a:rPr lang="en-US" altLang="en-US" smtClean="0"/>
              <a:t>b &lt; b</a:t>
            </a:r>
          </a:p>
          <a:p>
            <a:pPr lvl="1"/>
            <a:r>
              <a:rPr lang="en-US" altLang="en-US" smtClean="0"/>
              <a:t>a == b</a:t>
            </a:r>
          </a:p>
          <a:p>
            <a:pPr lvl="1"/>
            <a:r>
              <a:rPr lang="en-US" altLang="en-US" smtClean="0"/>
              <a:t>c == d</a:t>
            </a:r>
          </a:p>
          <a:p>
            <a:pPr lvl="1"/>
            <a:r>
              <a:rPr lang="en-US" altLang="en-US" smtClean="0"/>
              <a:t>a &lt; a+5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Conditionals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grade = 82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If (grade &gt;= 90):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if (grade==100):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print ‘A+’</a:t>
            </a:r>
            <a:endParaRPr lang="en-US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else: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print ‘A’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else: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print “Not A”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loop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for x in range(100):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print “X = “, x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fruit = [‘Apple’, ‘Banana’, ‘Orange’]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fruit = ‘Apple, Banana, </a:t>
            </a:r>
            <a:r>
              <a:rPr lang="en-US" dirty="0" err="1" smtClean="0"/>
              <a:t>Orange’.split</a:t>
            </a:r>
            <a:r>
              <a:rPr lang="en-US" dirty="0" smtClean="0"/>
              <a:t>(‘, ‘)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for value in fruit: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print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states = {‘IL’ : ‘Illinois’, ‘ME’: ‘Maine’,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              ‘RI’: ‘Rhode Island’}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for key, value in </a:t>
            </a:r>
            <a:r>
              <a:rPr lang="en-US" dirty="0" err="1" smtClean="0"/>
              <a:t>states.items</a:t>
            </a:r>
            <a:r>
              <a:rPr lang="en-US" dirty="0" smtClean="0"/>
              <a:t>():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print ‘%s:  %s’ % (key, value)</a:t>
            </a:r>
          </a:p>
          <a:p>
            <a:pPr marL="514350" indent="-457200">
              <a:buFont typeface="Arial" charset="0"/>
              <a:buChar char="•"/>
              <a:defRPr/>
            </a:pPr>
            <a:r>
              <a:rPr lang="en-US" dirty="0" smtClean="0"/>
              <a:t>While loop:</a:t>
            </a:r>
          </a:p>
          <a:p>
            <a:pPr marL="914400" lvl="1" indent="-457200">
              <a:buFont typeface="Arial" charset="0"/>
              <a:buChar char="–"/>
              <a:defRPr/>
            </a:pPr>
            <a:r>
              <a:rPr lang="en-US" dirty="0" smtClean="0"/>
              <a:t>x = 0</a:t>
            </a:r>
          </a:p>
          <a:p>
            <a:pPr marL="914400" lvl="1" indent="-457200">
              <a:buFont typeface="Arial" charset="0"/>
              <a:buChar char="–"/>
              <a:defRPr/>
            </a:pPr>
            <a:r>
              <a:rPr lang="en-US" dirty="0" smtClean="0"/>
              <a:t>while x &lt; 1000: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    print “ X = “, x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x </a:t>
            </a:r>
            <a:r>
              <a:rPr lang="en-US" dirty="0" smtClean="0"/>
              <a:t>+= </a:t>
            </a:r>
            <a:r>
              <a:rPr lang="en-US" dirty="0" smtClean="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err="1" smtClean="0"/>
              <a:t>def</a:t>
            </a:r>
            <a:r>
              <a:rPr lang="en-US" dirty="0" smtClean="0"/>
              <a:t> multiply(x, y):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        return x*y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printUpper</a:t>
            </a:r>
            <a:r>
              <a:rPr lang="en-US" dirty="0" smtClean="0"/>
              <a:t>(phrase = “No input”):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print </a:t>
            </a:r>
            <a:r>
              <a:rPr lang="en-US" dirty="0" err="1" smtClean="0"/>
              <a:t>phrase.upper</a:t>
            </a:r>
            <a:r>
              <a:rPr lang="en-US" dirty="0" smtClean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9F445-3E0C-4B27-AEBA-CD87C08BE39D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Time: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153400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SQL DDL with python</a:t>
            </a:r>
          </a:p>
          <a:p>
            <a:pPr eaLnBrk="1" hangingPunct="1"/>
            <a:r>
              <a:rPr lang="en-US" altLang="en-US" smtClean="0"/>
              <a:t>SQL Queries</a:t>
            </a:r>
          </a:p>
          <a:p>
            <a:pPr lvl="1" eaLnBrk="1" hangingPunct="1"/>
            <a:r>
              <a:rPr lang="en-US" altLang="en-US" smtClean="0"/>
              <a:t>SELECT</a:t>
            </a:r>
          </a:p>
          <a:p>
            <a:pPr lvl="1" eaLnBrk="1" hangingPunct="1"/>
            <a:r>
              <a:rPr lang="en-US" altLang="en-US" smtClean="0"/>
              <a:t>WHERE</a:t>
            </a:r>
          </a:p>
          <a:p>
            <a:pPr lvl="1" eaLnBrk="1" hangingPunct="1"/>
            <a:r>
              <a:rPr lang="en-US" altLang="en-US" smtClean="0"/>
              <a:t>Aggregates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(Assignment 1 posted tonight)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69C98-7F7A-4A46-9FC7-8E308DFFE0FE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Functional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73B4-A2C2-4D44-9658-176E816FCC4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32523"/>
              </p:ext>
            </p:extLst>
          </p:nvPr>
        </p:nvGraphicFramePr>
        <p:xfrm>
          <a:off x="-1" y="1417639"/>
          <a:ext cx="9144002" cy="311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1"/>
                <a:gridCol w="1600200"/>
                <a:gridCol w="914400"/>
                <a:gridCol w="752589"/>
                <a:gridCol w="923811"/>
                <a:gridCol w="1219200"/>
                <a:gridCol w="685800"/>
                <a:gridCol w="533400"/>
                <a:gridCol w="762000"/>
                <a:gridCol w="990601"/>
              </a:tblGrid>
              <a:tr h="617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sng" strike="noStrike" dirty="0" err="1">
                          <a:effectLst/>
                        </a:rPr>
                        <a:t>AdCampaignID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AdCampaignName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StartDate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Duration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CampaignMgrID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CampaignMgrName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>
                          <a:effectLst/>
                        </a:rPr>
                        <a:t>ModeID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Media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BudgetPctg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8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SummerFun16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6/6/2016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 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CM101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222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SummerZing16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6/8/2016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30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FallBall16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John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72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FallBall16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9/9/2016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John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Radio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444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WinterStyle16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12/1/2016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National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85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555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WinterColors16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12/2/2016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 days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Roberta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Radio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419600"/>
            <a:ext cx="8686800" cy="20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000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ModeID</a:t>
            </a:r>
            <a:r>
              <a:rPr lang="en-US" altLang="en-US" sz="2000" dirty="0" smtClean="0">
                <a:sym typeface="Wingdings" panose="05000000000000000000" pitchFamily="2" charset="2"/>
              </a:rPr>
              <a:t> 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sz="2000" dirty="0" smtClean="0">
                <a:sym typeface="Wingdings" panose="05000000000000000000" pitchFamily="2" charset="2"/>
              </a:rPr>
              <a:t>, Duration,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CampaignMgrName</a:t>
            </a:r>
            <a:r>
              <a:rPr lang="en-US" altLang="en-US" sz="2000" dirty="0" smtClean="0">
                <a:sym typeface="Wingdings" panose="05000000000000000000" pitchFamily="2" charset="2"/>
              </a:rPr>
              <a:t>, Media, Range,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BudgetPctg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en-US" sz="2000" dirty="0" err="1" smtClean="0">
                <a:sym typeface="Wingdings" panose="05000000000000000000" pitchFamily="2" charset="2"/>
              </a:rPr>
              <a:t>AdCampaignName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ModeID</a:t>
            </a:r>
            <a:r>
              <a:rPr lang="en-US" altLang="en-US" sz="2000" dirty="0" smtClean="0">
                <a:sym typeface="Wingdings" panose="05000000000000000000" pitchFamily="2" charset="2"/>
              </a:rPr>
              <a:t> 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AdCampaignID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StartDate</a:t>
            </a:r>
            <a:r>
              <a:rPr lang="en-US" altLang="en-US" sz="2000" dirty="0" smtClean="0">
                <a:sym typeface="Wingdings" panose="05000000000000000000" pitchFamily="2" charset="2"/>
              </a:rPr>
              <a:t>, Duration,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CampaignMgrID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CampaignMgrName</a:t>
            </a:r>
            <a:r>
              <a:rPr lang="en-US" altLang="en-US" sz="2000" dirty="0" smtClean="0">
                <a:sym typeface="Wingdings" panose="05000000000000000000" pitchFamily="2" charset="2"/>
              </a:rPr>
              <a:t>, Media, Range,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BudgetPctg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16740</TotalTime>
  <Words>3945</Words>
  <Application>Microsoft Office PowerPoint</Application>
  <PresentationFormat>On-screen Show (4:3)</PresentationFormat>
  <Paragraphs>1595</Paragraphs>
  <Slides>89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CSC 455: Database Processing for Large-Scale Analytics Lecture 2</vt:lpstr>
      <vt:lpstr>Tonight</vt:lpstr>
      <vt:lpstr>Redundancy</vt:lpstr>
      <vt:lpstr>Redundancy</vt:lpstr>
      <vt:lpstr>Redundancy</vt:lpstr>
      <vt:lpstr>Functional Dependencies</vt:lpstr>
      <vt:lpstr>Finding a Primary Key</vt:lpstr>
      <vt:lpstr>Functional Dependencies</vt:lpstr>
      <vt:lpstr>Functional Dependencies</vt:lpstr>
      <vt:lpstr>Functional Dependency Types</vt:lpstr>
      <vt:lpstr>Functional Dependency Rules</vt:lpstr>
      <vt:lpstr>Example</vt:lpstr>
      <vt:lpstr>Example</vt:lpstr>
      <vt:lpstr>Goals of Decomposition</vt:lpstr>
      <vt:lpstr>Decomposing a Schema</vt:lpstr>
      <vt:lpstr>Decomposing a Schema: Option 1</vt:lpstr>
      <vt:lpstr>Decomposing a Schema: Option 2</vt:lpstr>
      <vt:lpstr>Decomposing a Schema</vt:lpstr>
      <vt:lpstr>Normalization</vt:lpstr>
      <vt:lpstr>First Normal Form (1NF)</vt:lpstr>
      <vt:lpstr>Second Normal Form (2NF)</vt:lpstr>
      <vt:lpstr>Removing Partial Dependencies</vt:lpstr>
      <vt:lpstr>Removing Partial Dependencies</vt:lpstr>
      <vt:lpstr>Converting 1NF to 2NF</vt:lpstr>
      <vt:lpstr>Converting 1NF to 2NF</vt:lpstr>
      <vt:lpstr>1NF vs 2NF Data</vt:lpstr>
      <vt:lpstr>Converting 1NF to 2NF</vt:lpstr>
      <vt:lpstr>Towards 2NF</vt:lpstr>
      <vt:lpstr>Towards 2NF</vt:lpstr>
      <vt:lpstr>Third Normal Form (3NF)</vt:lpstr>
      <vt:lpstr>Removing Transitive Dependencies</vt:lpstr>
      <vt:lpstr>Removing Transitive Dependencies</vt:lpstr>
      <vt:lpstr>Converting 1NF to 2NF</vt:lpstr>
      <vt:lpstr>Towards 3NF</vt:lpstr>
      <vt:lpstr>2NF Data Table</vt:lpstr>
      <vt:lpstr>Decompose the Tables</vt:lpstr>
      <vt:lpstr>Decompose the Tables</vt:lpstr>
      <vt:lpstr>Normalization Example</vt:lpstr>
      <vt:lpstr>More 3NF-Examples</vt:lpstr>
      <vt:lpstr>PowerPoint Presentation</vt:lpstr>
      <vt:lpstr>SQL</vt:lpstr>
      <vt:lpstr>SQL</vt:lpstr>
      <vt:lpstr>Classes of SQL Commands</vt:lpstr>
      <vt:lpstr>BREAK</vt:lpstr>
      <vt:lpstr>Using SQLDeveloper</vt:lpstr>
      <vt:lpstr>Viewing Tables</vt:lpstr>
      <vt:lpstr>Working with SQL Scripts</vt:lpstr>
      <vt:lpstr>Running SQL Scripts</vt:lpstr>
      <vt:lpstr>Creating a Table</vt:lpstr>
      <vt:lpstr>Removing Tables</vt:lpstr>
      <vt:lpstr>SQL Domains / Data Types</vt:lpstr>
      <vt:lpstr>SQL Domains / Data Types</vt:lpstr>
      <vt:lpstr>Table Definition Example</vt:lpstr>
      <vt:lpstr>Defaults and Constraints</vt:lpstr>
      <vt:lpstr>Creating Primary/Foreign Keys</vt:lpstr>
      <vt:lpstr>Table Definition Example</vt:lpstr>
      <vt:lpstr>Table Definition Example</vt:lpstr>
      <vt:lpstr>ALTER TABLE</vt:lpstr>
      <vt:lpstr>Handling Constraint Violations</vt:lpstr>
      <vt:lpstr>Populating a Table</vt:lpstr>
      <vt:lpstr>Populating a Table (continued)</vt:lpstr>
      <vt:lpstr>Displaying Table Contents</vt:lpstr>
      <vt:lpstr>SQL Queries</vt:lpstr>
      <vt:lpstr>SELECT FROM</vt:lpstr>
      <vt:lpstr>WHERE</vt:lpstr>
      <vt:lpstr>UPDATE</vt:lpstr>
      <vt:lpstr>DELETE</vt:lpstr>
      <vt:lpstr>Comparisons</vt:lpstr>
      <vt:lpstr>Boolean Operators</vt:lpstr>
      <vt:lpstr>ORDER BY</vt:lpstr>
      <vt:lpstr>Aggregate Functions</vt:lpstr>
      <vt:lpstr>Lists</vt:lpstr>
      <vt:lpstr>Lists</vt:lpstr>
      <vt:lpstr>Lists</vt:lpstr>
      <vt:lpstr>Dictionaries</vt:lpstr>
      <vt:lpstr>Dictionaries</vt:lpstr>
      <vt:lpstr>Dictionaries</vt:lpstr>
      <vt:lpstr>Dictionaries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Next Time: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451 Database Design Lecture 1</dc:title>
  <dc:creator>Rasin, Alexander</dc:creator>
  <cp:lastModifiedBy>cdminstructor</cp:lastModifiedBy>
  <cp:revision>359</cp:revision>
  <cp:lastPrinted>2015-09-22T20:57:12Z</cp:lastPrinted>
  <dcterms:created xsi:type="dcterms:W3CDTF">2011-09-03T01:37:56Z</dcterms:created>
  <dcterms:modified xsi:type="dcterms:W3CDTF">2015-09-22T22:33:25Z</dcterms:modified>
</cp:coreProperties>
</file>