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sldIdLst>
    <p:sldId id="257" r:id="rId2"/>
    <p:sldId id="258" r:id="rId3"/>
    <p:sldId id="431" r:id="rId4"/>
    <p:sldId id="432" r:id="rId5"/>
    <p:sldId id="433" r:id="rId6"/>
    <p:sldId id="427" r:id="rId7"/>
    <p:sldId id="428" r:id="rId8"/>
    <p:sldId id="429" r:id="rId9"/>
    <p:sldId id="430" r:id="rId10"/>
    <p:sldId id="458" r:id="rId11"/>
    <p:sldId id="386" r:id="rId12"/>
    <p:sldId id="435" r:id="rId13"/>
    <p:sldId id="425" r:id="rId14"/>
    <p:sldId id="424" r:id="rId15"/>
    <p:sldId id="417" r:id="rId16"/>
    <p:sldId id="418" r:id="rId17"/>
    <p:sldId id="419" r:id="rId18"/>
    <p:sldId id="420" r:id="rId19"/>
    <p:sldId id="421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34" r:id="rId29"/>
    <p:sldId id="437" r:id="rId30"/>
    <p:sldId id="438" r:id="rId31"/>
    <p:sldId id="439" r:id="rId32"/>
    <p:sldId id="440" r:id="rId33"/>
    <p:sldId id="442" r:id="rId34"/>
    <p:sldId id="444" r:id="rId35"/>
    <p:sldId id="436" r:id="rId36"/>
    <p:sldId id="422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45" r:id="rId51"/>
    <p:sldId id="446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376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2A49391C-98BE-4160-9C9C-16C05FAE3855}" type="datetimeFigureOut">
              <a:rPr lang="en-US"/>
              <a:pPr>
                <a:defRPr/>
              </a:pPr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22D3890-9E56-45D7-BD78-F293A994A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471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D3890-9E56-45D7-BD78-F293A994AC7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1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 – fixed length – 50% faster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Char(10)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 "bob" would be saved as ("bob"+7 spaces). </a:t>
            </a:r>
            <a:endParaRPr lang="en-US" dirty="0" smtClean="0"/>
          </a:p>
          <a:p>
            <a:r>
              <a:rPr lang="en-US" dirty="0" smtClean="0"/>
              <a:t>Varchar – variable</a:t>
            </a:r>
            <a:r>
              <a:rPr lang="en-US" baseline="0" dirty="0" smtClean="0"/>
              <a:t> length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D3890-9E56-45D7-BD78-F293A994AC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9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3 Rows and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415E8D-8C09-45B3-BFB4-89E6C7038E1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FFF81-976E-4998-9461-F52C81F4F39B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D71D-BCB7-478C-B536-FA28791E3B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42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9E354-850A-48D3-92AE-EFE292995090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8D5FE-7EE9-4E91-A480-59E061A0C1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63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09A1D-0EA6-4022-8C62-1F914C81C987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90770-307F-442C-8C71-9C54AC3F56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23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4953-8D21-47F9-B068-0B12D53C6B6B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BAB9-3634-4D6E-BA10-31AD34956F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618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80B27-8C51-4EB3-B046-0BECA6AC39A6}" type="datetime1">
              <a:rPr lang="en-US" smtClean="0"/>
              <a:t>9/29/2015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BAB9-3634-4D6E-BA10-31AD34956F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2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43F9D-EE53-46AC-A2F5-E276C8024AAD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8B2ED-B769-4720-A4FB-B8D36BF4E459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FBE9E-77B0-4CAC-ACA9-37E9C6526E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5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A13EB-716D-426A-8107-6B80E022C0BA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5610A-4934-431F-9BC9-6FE920CAAF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4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229DA-4162-42FE-8DF9-81B99DA7A248}" type="datetime1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101F-5646-41E1-9B82-5EE068C164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2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F954D-0BC0-41DF-83D2-B15A0CC90E66}" type="datetime1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C19BB-9C66-4B14-A8E3-148EE1DA7E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21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1D1B2-3EAD-4AB1-A392-783750C723F3}" type="datetime1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39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7453E-0F08-4BC3-8AF9-0B5600905682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24164-9CA0-47B0-BA2C-B1999D09EA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3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5FBEF-BFB9-4063-901B-9D6C04B5DB0D}" type="datetime1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249C6-BB97-4E31-A1FD-7B12CAD860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9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3D1A95E8-4628-4C61-B444-BBDFD64BE28F}" type="datetime1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7C4BAB9-3634-4D6E-BA10-31AD34956F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80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1.doc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CSC 455: Database Processing for Large-Scale Analytics</a:t>
            </a:r>
            <a:br>
              <a:rPr lang="en-US" altLang="en-US" dirty="0" smtClean="0"/>
            </a:br>
            <a:r>
              <a:rPr lang="en-US" altLang="en-US" dirty="0" smtClean="0"/>
              <a:t>Lecture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Dragoş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Vişan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College of CDM, DePaul University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September 29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D71D-BCB7-478C-B536-FA28791E3B5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8B7DA-828C-46F6-A05B-35C9F8C986D2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6868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Constraint names and system names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 err="1" smtClean="0"/>
              <a:t>SQLDeveloper</a:t>
            </a:r>
            <a:r>
              <a:rPr lang="en-US" dirty="0" smtClean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144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 Table: Add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 smtClean="0"/>
              <a:t>Add column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ALTER TABLE Student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 smtClean="0"/>
              <a:t>		ADD Address VARCHAR2(15);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ALTER TABLE Student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 smtClean="0"/>
              <a:t>	ADD (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Income NUMBER(5, 2),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	 Taxes NUMBER(5)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/>
              <a:t>	 </a:t>
            </a:r>
            <a:r>
              <a:rPr lang="en-US" altLang="en-US" dirty="0" smtClean="0"/>
              <a:t>        );</a:t>
            </a:r>
          </a:p>
          <a:p>
            <a:pPr lvl="1">
              <a:buFont typeface="Arial" charset="0"/>
              <a:buChar char="–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 Table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 smtClean="0"/>
              <a:t>Drop column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ALTER TABLE Student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 smtClean="0"/>
              <a:t>		DROP COLUMN Address;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 smtClean="0"/>
              <a:t>Modify column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ALTER TABLE Student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 smtClean="0"/>
              <a:t>	  MODIFY Taxes NUMBER(5, 2);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ALTER TABLE Student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smtClean="0"/>
              <a:t>  RENAME Column Taxes TO Tax;</a:t>
            </a:r>
          </a:p>
          <a:p>
            <a:pPr lvl="1">
              <a:buFont typeface="Arial" charset="0"/>
              <a:buChar char="–"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Oracle Data Types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NUMBER(x, y)</a:t>
            </a:r>
          </a:p>
          <a:p>
            <a:r>
              <a:rPr lang="en-US" altLang="en-US" dirty="0" smtClean="0"/>
              <a:t>CHAR(n)</a:t>
            </a:r>
          </a:p>
          <a:p>
            <a:r>
              <a:rPr lang="en-US" altLang="en-US" dirty="0" smtClean="0"/>
              <a:t>VARCHAR(n) or VARCHAR2(m)</a:t>
            </a:r>
          </a:p>
          <a:p>
            <a:r>
              <a:rPr lang="en-US" altLang="en-US" dirty="0" smtClean="0"/>
              <a:t>DATE</a:t>
            </a:r>
          </a:p>
          <a:p>
            <a:r>
              <a:rPr lang="en-US" altLang="en-US" dirty="0" smtClean="0"/>
              <a:t>CLOB</a:t>
            </a:r>
          </a:p>
          <a:p>
            <a:r>
              <a:rPr lang="en-US" altLang="en-US" dirty="0" smtClean="0"/>
              <a:t>BLOB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/>
              <a:t>S</a:t>
            </a:r>
            <a:r>
              <a:rPr lang="en-US" altLang="en-US" dirty="0" smtClean="0"/>
              <a:t>trings in (single) quotes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 smtClean="0"/>
              <a:t>DATE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9/Sept/September</a:t>
            </a:r>
            <a:r>
              <a:rPr lang="en-US" altLang="en-US" dirty="0"/>
              <a:t> </a:t>
            </a:r>
            <a:r>
              <a:rPr lang="en-US" altLang="en-US" dirty="0" smtClean="0"/>
              <a:t>for month (not 09)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Locale dependent conversion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 smtClean="0"/>
              <a:t>INSERT INTO Enrollment VALUES('45678', 'CSC451', </a:t>
            </a:r>
            <a:r>
              <a:rPr lang="en-US" altLang="en-US" dirty="0" err="1" smtClean="0"/>
              <a:t>to_date</a:t>
            </a:r>
            <a:r>
              <a:rPr lang="en-US" altLang="en-US" dirty="0" smtClean="0"/>
              <a:t>('05/2013/7', 'mm/</a:t>
            </a:r>
            <a:r>
              <a:rPr lang="en-US" altLang="en-US" dirty="0" err="1" smtClean="0"/>
              <a:t>yyyy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dd</a:t>
            </a:r>
            <a:r>
              <a:rPr lang="en-US" altLang="en-US" dirty="0" smtClean="0"/>
              <a:t>'));</a:t>
            </a:r>
          </a:p>
          <a:p>
            <a:pPr marL="0" indent="0">
              <a:buFont typeface="Arial" charset="0"/>
              <a:buNone/>
              <a:defRPr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UPDATE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	UPDATE </a:t>
            </a:r>
            <a:r>
              <a:rPr lang="en-US" altLang="en-US" i="1" dirty="0" smtClean="0"/>
              <a:t>TABLE_NAME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dirty="0" smtClean="0"/>
              <a:t>SET Attribute</a:t>
            </a:r>
            <a:r>
              <a:rPr lang="en-US" altLang="en-US" i="1" dirty="0" smtClean="0"/>
              <a:t> = </a:t>
            </a:r>
            <a:r>
              <a:rPr lang="en-US" altLang="en-US" dirty="0" smtClean="0"/>
              <a:t>value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dirty="0" smtClean="0"/>
              <a:t>WHERE condition</a:t>
            </a:r>
            <a:r>
              <a:rPr lang="en-US" altLang="en-US" i="1" dirty="0" smtClean="0"/>
              <a:t>;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Sets </a:t>
            </a:r>
            <a:r>
              <a:rPr lang="en-US" altLang="en-US" i="1" dirty="0" smtClean="0"/>
              <a:t>Attribute</a:t>
            </a:r>
            <a:r>
              <a:rPr lang="en-US" altLang="en-US" dirty="0" smtClean="0"/>
              <a:t> to </a:t>
            </a:r>
            <a:r>
              <a:rPr lang="en-US" altLang="en-US" i="1" dirty="0" smtClean="0"/>
              <a:t>value </a:t>
            </a:r>
            <a:r>
              <a:rPr lang="en-US" altLang="en-US" dirty="0" smtClean="0"/>
              <a:t>in exactly those tuples that satisfy </a:t>
            </a:r>
            <a:r>
              <a:rPr lang="en-US" altLang="en-US" i="1" dirty="0" smtClean="0"/>
              <a:t>condition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UPDATE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UPDATE Store SET city= ’</a:t>
            </a:r>
            <a:r>
              <a:rPr lang="en-US" altLang="en-US" dirty="0" err="1" smtClean="0"/>
              <a:t>Bohston</a:t>
            </a:r>
            <a:r>
              <a:rPr lang="en-US" altLang="en-US" dirty="0" smtClean="0"/>
              <a:t>’ WHERE city = ‘Boston’;</a:t>
            </a:r>
          </a:p>
          <a:p>
            <a:pPr lvl="1"/>
            <a:r>
              <a:rPr lang="en-US" altLang="en-US" dirty="0" smtClean="0"/>
              <a:t>Updates Boston tuples to new spelling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UPDATE Transaction SET </a:t>
            </a:r>
            <a:r>
              <a:rPr lang="en-US" altLang="en-US" dirty="0" err="1" smtClean="0"/>
              <a:t>TDate</a:t>
            </a:r>
            <a:r>
              <a:rPr lang="en-US" altLang="en-US" dirty="0" smtClean="0"/>
              <a:t> = NULL  WHERE Amount &lt;= 30;</a:t>
            </a:r>
          </a:p>
          <a:p>
            <a:pPr lvl="1"/>
            <a:r>
              <a:rPr lang="en-US" altLang="en-US" dirty="0" smtClean="0"/>
              <a:t>Removes dates on all transactions with amount less or equal to 30</a:t>
            </a:r>
          </a:p>
          <a:p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UPDATE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882770" y="16240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UPDATE Savings</a:t>
            </a:r>
          </a:p>
          <a:p>
            <a:pPr>
              <a:buFontTx/>
              <a:buNone/>
            </a:pPr>
            <a:r>
              <a:rPr lang="en-US" altLang="en-US" dirty="0" smtClean="0"/>
              <a:t>	SET Amount = Amount * 1.2</a:t>
            </a:r>
          </a:p>
          <a:p>
            <a:pPr>
              <a:buFontTx/>
              <a:buNone/>
            </a:pPr>
            <a:r>
              <a:rPr lang="en-US" altLang="en-US" dirty="0" smtClean="0"/>
              <a:t>   WHERE </a:t>
            </a:r>
            <a:r>
              <a:rPr lang="en-US" altLang="en-US" dirty="0" err="1" smtClean="0"/>
              <a:t>accountType</a:t>
            </a:r>
            <a:r>
              <a:rPr lang="en-US" altLang="en-US" dirty="0" smtClean="0"/>
              <a:t> = ‘CD’;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UPDATE Transaction </a:t>
            </a:r>
          </a:p>
          <a:p>
            <a:pPr>
              <a:buFontTx/>
              <a:buNone/>
            </a:pPr>
            <a:r>
              <a:rPr lang="en-US" altLang="en-US" dirty="0" smtClean="0"/>
              <a:t>	SET Amount = Amount * 1.2</a:t>
            </a:r>
          </a:p>
          <a:p>
            <a:pPr>
              <a:buFontTx/>
              <a:buNone/>
            </a:pPr>
            <a:r>
              <a:rPr lang="en-US" altLang="en-US" dirty="0" smtClean="0"/>
              <a:t>   WHERE </a:t>
            </a:r>
            <a:r>
              <a:rPr lang="en-US" altLang="en-US" dirty="0" err="1" smtClean="0"/>
              <a:t>StoreID</a:t>
            </a:r>
            <a:r>
              <a:rPr lang="en-US" altLang="en-US" dirty="0" smtClean="0"/>
              <a:t> = 400;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DELETE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DELETE FROM TABLE_NAME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WHERE condition;</a:t>
            </a:r>
          </a:p>
          <a:p>
            <a:endParaRPr lang="en-US" altLang="en-US" smtClean="0"/>
          </a:p>
          <a:p>
            <a:r>
              <a:rPr lang="en-US" altLang="en-US" smtClean="0"/>
              <a:t>Removes from the table exactly those tuples that satisfy condition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DELETE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DELETE FROM Store</a:t>
            </a:r>
          </a:p>
          <a:p>
            <a:pPr>
              <a:buFontTx/>
              <a:buNone/>
            </a:pPr>
            <a:r>
              <a:rPr lang="en-US" altLang="en-US" smtClean="0"/>
              <a:t>        WHERE City = ‘Boston’;</a:t>
            </a:r>
          </a:p>
          <a:p>
            <a:pPr>
              <a:buFontTx/>
              <a:buNone/>
            </a:pPr>
            <a:endParaRPr lang="en-US" altLang="en-US" sz="2000" smtClean="0"/>
          </a:p>
          <a:p>
            <a:pPr>
              <a:buFontTx/>
              <a:buNone/>
            </a:pPr>
            <a:r>
              <a:rPr lang="en-US" altLang="en-US" smtClean="0"/>
              <a:t>   DELETE FROM Store</a:t>
            </a:r>
          </a:p>
          <a:p>
            <a:pPr>
              <a:buFontTx/>
              <a:buNone/>
            </a:pPr>
            <a:r>
              <a:rPr lang="en-US" altLang="en-US" smtClean="0"/>
              <a:t>        WHERE StoreID = 600;   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DELETE FROM Transaction</a:t>
            </a:r>
          </a:p>
          <a:p>
            <a:pPr>
              <a:buFontTx/>
              <a:buNone/>
            </a:pPr>
            <a:r>
              <a:rPr lang="en-US" altLang="en-US" smtClean="0"/>
              <a:t>        WHERE TransID = 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Tonight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</a:t>
            </a:r>
          </a:p>
          <a:p>
            <a:pPr eaLnBrk="1" hangingPunct="1"/>
            <a:r>
              <a:rPr lang="en-US" altLang="en-US" dirty="0" smtClean="0"/>
              <a:t>SQL DDL</a:t>
            </a:r>
          </a:p>
          <a:p>
            <a:pPr eaLnBrk="1" hangingPunct="1"/>
            <a:r>
              <a:rPr lang="en-US" altLang="en-US" dirty="0" smtClean="0"/>
              <a:t>Python/SQLite</a:t>
            </a:r>
          </a:p>
          <a:p>
            <a:pPr eaLnBrk="1" hangingPunct="1"/>
            <a:r>
              <a:rPr lang="en-US" altLang="en-US" dirty="0" smtClean="0"/>
              <a:t>SQL Queries</a:t>
            </a:r>
          </a:p>
          <a:p>
            <a:pPr eaLnBrk="1" hangingPunct="1"/>
            <a:r>
              <a:rPr lang="en-US" altLang="en-US" dirty="0" smtClean="0"/>
              <a:t>Office Hours 9-9:45pm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String manipulation</a:t>
            </a:r>
          </a:p>
          <a:p>
            <a:pPr lvl="1"/>
            <a:r>
              <a:rPr lang="en-US" altLang="en-US" smtClean="0"/>
              <a:t>animals = “Cats “ + “Dogs “</a:t>
            </a:r>
          </a:p>
          <a:p>
            <a:pPr lvl="1"/>
            <a:r>
              <a:rPr lang="en-US" altLang="en-US" smtClean="0"/>
              <a:t>animals += “Rabbits”</a:t>
            </a:r>
          </a:p>
          <a:p>
            <a:pPr lvl="1"/>
            <a:r>
              <a:rPr lang="en-US" altLang="en-US" smtClean="0"/>
              <a:t>fruit = ‘, ‘.join([‘Apple’, ‘Banana’, ‘Orange’])</a:t>
            </a:r>
          </a:p>
          <a:p>
            <a:pPr lvl="1"/>
            <a:r>
              <a:rPr lang="en-US" altLang="en-US" smtClean="0"/>
              <a:t>address = ‘%d %s, %s %s %d’ % (243, ‘S. Wabash’, ‘Chicago’, ‘IL’, 60604)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Logical comparison</a:t>
            </a:r>
          </a:p>
          <a:p>
            <a:pPr lvl="1"/>
            <a:r>
              <a:rPr lang="en-US" altLang="en-US" smtClean="0"/>
              <a:t>a and b</a:t>
            </a:r>
          </a:p>
          <a:p>
            <a:pPr lvl="1"/>
            <a:r>
              <a:rPr lang="en-US" altLang="en-US" smtClean="0"/>
              <a:t>a or b</a:t>
            </a:r>
          </a:p>
          <a:p>
            <a:pPr lvl="1"/>
            <a:r>
              <a:rPr lang="en-US" altLang="en-US" smtClean="0"/>
              <a:t>not a</a:t>
            </a:r>
          </a:p>
          <a:p>
            <a:pPr lvl="1"/>
            <a:r>
              <a:rPr lang="en-US" altLang="en-US" smtClean="0"/>
              <a:t>(a or not (b and c) or d)</a:t>
            </a:r>
          </a:p>
          <a:p>
            <a:pPr lvl="1"/>
            <a:r>
              <a:rPr lang="en-US" altLang="en-US" smtClean="0"/>
              <a:t>1 == '1'   # False</a:t>
            </a:r>
          </a:p>
          <a:p>
            <a:pPr lvl="1"/>
            <a:r>
              <a:rPr lang="en-US" altLang="en-US" smtClean="0"/>
              <a:t>1 == 1     #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Arithmetic comparison</a:t>
            </a:r>
          </a:p>
          <a:p>
            <a:pPr lvl="1"/>
            <a:r>
              <a:rPr lang="en-US" altLang="en-US" smtClean="0"/>
              <a:t>a &gt; b</a:t>
            </a:r>
          </a:p>
          <a:p>
            <a:pPr lvl="1"/>
            <a:r>
              <a:rPr lang="en-US" altLang="en-US" smtClean="0"/>
              <a:t>a &lt;= c</a:t>
            </a:r>
          </a:p>
          <a:p>
            <a:pPr lvl="1"/>
            <a:r>
              <a:rPr lang="en-US" altLang="en-US" smtClean="0"/>
              <a:t>b &lt; b</a:t>
            </a:r>
          </a:p>
          <a:p>
            <a:pPr lvl="1"/>
            <a:r>
              <a:rPr lang="en-US" altLang="en-US" smtClean="0"/>
              <a:t>a == b</a:t>
            </a:r>
          </a:p>
          <a:p>
            <a:pPr lvl="1"/>
            <a:r>
              <a:rPr lang="en-US" altLang="en-US" smtClean="0"/>
              <a:t>c == d</a:t>
            </a:r>
          </a:p>
          <a:p>
            <a:pPr lvl="1"/>
            <a:r>
              <a:rPr lang="en-US" altLang="en-US" smtClean="0"/>
              <a:t>a &lt; a+5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Conditionals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grade = 82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If (grade &gt;= 90):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if (grade==100):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print ‘A+’</a:t>
            </a:r>
            <a:endParaRPr lang="en-US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/>
              <a:t>         else: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print ‘A’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else: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print “Not A”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For loop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for x in range(100):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/>
              <a:t>         print “X = “, x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fruit = [</a:t>
            </a:r>
            <a:r>
              <a:rPr lang="en-US" altLang="en-US" dirty="0" smtClean="0"/>
              <a:t>'</a:t>
            </a:r>
            <a:r>
              <a:rPr lang="en-US" dirty="0" smtClean="0"/>
              <a:t>Apple</a:t>
            </a:r>
            <a:r>
              <a:rPr lang="en-US" altLang="en-US" dirty="0"/>
              <a:t>'</a:t>
            </a:r>
            <a:r>
              <a:rPr lang="en-US" dirty="0" smtClean="0"/>
              <a:t>, </a:t>
            </a:r>
            <a:r>
              <a:rPr lang="en-US" altLang="en-US" dirty="0" smtClean="0"/>
              <a:t>'</a:t>
            </a:r>
            <a:r>
              <a:rPr lang="en-US" dirty="0" smtClean="0"/>
              <a:t>Banana</a:t>
            </a:r>
            <a:r>
              <a:rPr lang="en-US" altLang="en-US" dirty="0"/>
              <a:t>'</a:t>
            </a:r>
            <a:r>
              <a:rPr lang="en-US" dirty="0" smtClean="0"/>
              <a:t>, </a:t>
            </a:r>
            <a:r>
              <a:rPr lang="en-US" altLang="en-US" dirty="0" smtClean="0"/>
              <a:t>'</a:t>
            </a:r>
            <a:r>
              <a:rPr lang="en-US" dirty="0" smtClean="0"/>
              <a:t>Orange</a:t>
            </a:r>
            <a:r>
              <a:rPr lang="en-US" altLang="en-US" dirty="0"/>
              <a:t>'</a:t>
            </a:r>
            <a:r>
              <a:rPr lang="en-US" dirty="0" smtClean="0"/>
              <a:t>]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fruit = </a:t>
            </a:r>
            <a:r>
              <a:rPr lang="en-US" altLang="en-US" dirty="0"/>
              <a:t>'</a:t>
            </a:r>
            <a:r>
              <a:rPr lang="en-US" dirty="0" smtClean="0"/>
              <a:t>Apple, Banana, </a:t>
            </a:r>
            <a:r>
              <a:rPr lang="en-US" dirty="0" err="1" smtClean="0"/>
              <a:t>Orange</a:t>
            </a:r>
            <a:r>
              <a:rPr lang="en-US" altLang="en-US" dirty="0" err="1"/>
              <a:t>'</a:t>
            </a:r>
            <a:r>
              <a:rPr lang="en-US" dirty="0" err="1" smtClean="0"/>
              <a:t>.split</a:t>
            </a:r>
            <a:r>
              <a:rPr lang="en-US" dirty="0" smtClean="0"/>
              <a:t>(</a:t>
            </a:r>
            <a:r>
              <a:rPr lang="en-US" altLang="en-US" dirty="0"/>
              <a:t>'</a:t>
            </a:r>
            <a:r>
              <a:rPr lang="en-US" dirty="0" smtClean="0"/>
              <a:t>, </a:t>
            </a:r>
            <a:r>
              <a:rPr lang="en-US" altLang="en-US" dirty="0"/>
              <a:t>'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for value in fruit: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/>
              <a:t>         print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BCD1-CCD6-411A-A432-954249FE2E5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Read/Load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r>
              <a:rPr lang="en-US" altLang="en-US" dirty="0" err="1" smtClean="0"/>
              <a:t>fd</a:t>
            </a:r>
            <a:r>
              <a:rPr lang="en-US" altLang="en-US" dirty="0" smtClean="0"/>
              <a:t> = open('data.txt')</a:t>
            </a:r>
          </a:p>
          <a:p>
            <a:r>
              <a:rPr lang="en-US" altLang="en-US" dirty="0" smtClean="0"/>
              <a:t>contents = </a:t>
            </a:r>
            <a:r>
              <a:rPr lang="en-US" altLang="en-US" dirty="0" err="1" smtClean="0"/>
              <a:t>fd.read</a:t>
            </a:r>
            <a:r>
              <a:rPr lang="en-US" altLang="en-US" dirty="0" smtClean="0"/>
              <a:t>()</a:t>
            </a:r>
          </a:p>
          <a:p>
            <a:r>
              <a:rPr lang="en-US" altLang="en-US" dirty="0" err="1" smtClean="0"/>
              <a:t>fd.close</a:t>
            </a:r>
            <a:r>
              <a:rPr lang="en-US" altLang="en-US" dirty="0" smtClean="0"/>
              <a:t>()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oneLine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fd.readline</a:t>
            </a:r>
            <a:r>
              <a:rPr lang="en-US" altLang="en-US" dirty="0" smtClean="0"/>
              <a:t>()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lineArray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fd.readline</a:t>
            </a:r>
            <a:r>
              <a:rPr lang="en-US" altLang="en-US" dirty="0" err="1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Read/Load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r>
              <a:rPr lang="en-US" altLang="en-US" dirty="0" smtClean="0"/>
              <a:t>for line in </a:t>
            </a:r>
            <a:r>
              <a:rPr lang="en-US" altLang="en-US" dirty="0" err="1" smtClean="0"/>
              <a:t>lineArray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     print (line)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for line in </a:t>
            </a:r>
            <a:r>
              <a:rPr lang="en-US" altLang="en-US" dirty="0" err="1" smtClean="0"/>
              <a:t>lineArray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    </a:t>
            </a:r>
            <a:r>
              <a:rPr lang="en-US" altLang="en-US" dirty="0" err="1" smtClean="0"/>
              <a:t>stringSplit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line.split</a:t>
            </a:r>
            <a:r>
              <a:rPr lang="en-US" altLang="en-US" dirty="0" smtClean="0"/>
              <a:t>(', ')</a:t>
            </a:r>
          </a:p>
          <a:p>
            <a:r>
              <a:rPr lang="en-US" altLang="en-US" dirty="0" smtClean="0"/>
              <a:t>    print (</a:t>
            </a:r>
            <a:r>
              <a:rPr lang="en-US" altLang="en-US" dirty="0" err="1" smtClean="0"/>
              <a:t>stringSplit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Read/Load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r>
              <a:rPr lang="en-US" altLang="en-US" dirty="0" smtClean="0"/>
              <a:t>for value in </a:t>
            </a:r>
            <a:r>
              <a:rPr lang="en-US" altLang="en-US" dirty="0" err="1" smtClean="0"/>
              <a:t>lineArray</a:t>
            </a:r>
            <a:r>
              <a:rPr lang="en-US" altLang="en-US" dirty="0" smtClean="0"/>
              <a:t>:</a:t>
            </a:r>
          </a:p>
          <a:p>
            <a:r>
              <a:rPr lang="en-US" altLang="en-US" dirty="0" smtClean="0"/>
              <a:t>    </a:t>
            </a:r>
            <a:r>
              <a:rPr lang="en-US" altLang="en-US" dirty="0" err="1" smtClean="0"/>
              <a:t>cleanValue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elt.strip</a:t>
            </a:r>
            <a:r>
              <a:rPr lang="en-US" altLang="en-US" dirty="0" smtClean="0"/>
              <a:t>()</a:t>
            </a:r>
          </a:p>
          <a:p>
            <a:r>
              <a:rPr lang="en-US" altLang="en-US" dirty="0" smtClean="0"/>
              <a:t>    </a:t>
            </a:r>
            <a:r>
              <a:rPr lang="en-US" altLang="en-US" dirty="0" err="1" smtClean="0"/>
              <a:t>stringSplit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cleanValue.split</a:t>
            </a:r>
            <a:r>
              <a:rPr lang="en-US" altLang="en-US" dirty="0" smtClean="0"/>
              <a:t>(', ')</a:t>
            </a:r>
          </a:p>
          <a:p>
            <a:r>
              <a:rPr lang="en-US" altLang="en-US" dirty="0" smtClean="0"/>
              <a:t>    print </a:t>
            </a:r>
            <a:r>
              <a:rPr lang="en-US" altLang="en-US" dirty="0" err="1" smtClean="0"/>
              <a:t>stringSplit</a:t>
            </a:r>
            <a:endParaRPr lang="en-US" altLang="en-US" dirty="0" smtClean="0"/>
          </a:p>
          <a:p>
            <a:r>
              <a:rPr lang="en-US" altLang="en-US" dirty="0" smtClean="0"/>
              <a:t>Other ways to clean up</a:t>
            </a:r>
          </a:p>
          <a:p>
            <a:pPr lvl="1"/>
            <a:r>
              <a:rPr lang="en-US" altLang="en-US" dirty="0" err="1" smtClean="0"/>
              <a:t>newString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elt</a:t>
            </a:r>
            <a:r>
              <a:rPr lang="en-US" altLang="en-US" dirty="0" smtClean="0"/>
              <a:t>[:-1]</a:t>
            </a:r>
          </a:p>
          <a:p>
            <a:pPr lvl="1"/>
            <a:r>
              <a:rPr lang="en-US" altLang="en-US" dirty="0" err="1" smtClean="0"/>
              <a:t>newString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elt.replace</a:t>
            </a:r>
            <a:r>
              <a:rPr lang="en-US" altLang="en-US" dirty="0" smtClean="0"/>
              <a:t>('\n', '')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r>
              <a:rPr lang="en-US" altLang="en-US" dirty="0" smtClean="0"/>
              <a:t>import sqlite3</a:t>
            </a:r>
          </a:p>
          <a:p>
            <a:r>
              <a:rPr lang="en-US" altLang="en-US" dirty="0" smtClean="0"/>
              <a:t>conn = sqlite3.connect('csc455.db')</a:t>
            </a:r>
          </a:p>
          <a:p>
            <a:r>
              <a:rPr lang="en-US" altLang="en-US" dirty="0" smtClean="0"/>
              <a:t>c = </a:t>
            </a:r>
            <a:r>
              <a:rPr lang="en-US" altLang="en-US" dirty="0" err="1" smtClean="0"/>
              <a:t>conn.cursor</a:t>
            </a:r>
            <a:r>
              <a:rPr lang="en-US" altLang="en-US" dirty="0" smtClean="0"/>
              <a:t>()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c.execute</a:t>
            </a:r>
            <a:r>
              <a:rPr lang="en-US" altLang="en-US" dirty="0" smtClean="0"/>
              <a:t>( SQL Command )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conn.commit</a:t>
            </a:r>
            <a:r>
              <a:rPr lang="en-US" altLang="en-US" dirty="0" smtClean="0"/>
              <a:t>()</a:t>
            </a:r>
          </a:p>
          <a:p>
            <a:r>
              <a:rPr lang="en-US" altLang="en-US" dirty="0" err="1" smtClean="0"/>
              <a:t>conn.close</a:t>
            </a:r>
            <a:r>
              <a:rPr lang="en-US" altLang="en-US" dirty="0" smtClean="0"/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ST = '''CREATE TABLE Student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 ID VARCHAR(5),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 Name VARCHAR(25),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 Standing VARCHAR(8),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 CONSTRAINT </a:t>
            </a:r>
            <a:r>
              <a:rPr lang="en-US" altLang="en-US" dirty="0" err="1" smtClean="0"/>
              <a:t>Student_PK</a:t>
            </a: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    PRIMARY KEY(ID)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); '''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EAA9CE-A916-4122-A526-AF8BB11B5D7D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Initial relational schema (1NF):</a:t>
            </a:r>
          </a:p>
          <a:p>
            <a:pPr lvl="1"/>
            <a:r>
              <a:rPr lang="en-US" altLang="en-US" dirty="0" smtClean="0"/>
              <a:t>INVOICE(</a:t>
            </a:r>
            <a:r>
              <a:rPr lang="en-US" altLang="en-US" u="sng" dirty="0" err="1" smtClean="0"/>
              <a:t>OrderID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OrderDate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CustomerID</a:t>
            </a:r>
            <a:r>
              <a:rPr lang="en-US" altLang="en-US" dirty="0" smtClean="0"/>
              <a:t>, Name, Address, </a:t>
            </a:r>
            <a:r>
              <a:rPr lang="en-US" altLang="en-US" u="sng" dirty="0" err="1" smtClean="0"/>
              <a:t>ProductID</a:t>
            </a:r>
            <a:r>
              <a:rPr lang="en-US" altLang="en-US" dirty="0" smtClean="0"/>
              <a:t>, Description, Finish, Price, Quantity)</a:t>
            </a:r>
          </a:p>
          <a:p>
            <a:r>
              <a:rPr lang="en-US" altLang="en-US" dirty="0" smtClean="0"/>
              <a:t>Given FDs:</a:t>
            </a:r>
          </a:p>
          <a:p>
            <a:pPr lvl="1"/>
            <a:r>
              <a:rPr lang="en-US" altLang="en-US" dirty="0" err="1" smtClean="0"/>
              <a:t>ProductID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Description, Finish, Price</a:t>
            </a:r>
          </a:p>
          <a:p>
            <a:pPr lvl="1"/>
            <a:r>
              <a:rPr lang="en-US" altLang="en-US" dirty="0" err="1" smtClean="0"/>
              <a:t>OrderID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OrderDate</a:t>
            </a:r>
            <a:r>
              <a:rPr lang="en-US" altLang="en-US" dirty="0" smtClean="0">
                <a:sym typeface="Wingdings" panose="05000000000000000000" pitchFamily="2" charset="2"/>
              </a:rPr>
              <a:t>, </a:t>
            </a:r>
            <a:r>
              <a:rPr lang="en-US" altLang="en-US" dirty="0" err="1" smtClean="0">
                <a:sym typeface="Wingdings" panose="05000000000000000000" pitchFamily="2" charset="2"/>
              </a:rPr>
              <a:t>CustomerID</a:t>
            </a:r>
            <a:r>
              <a:rPr lang="en-US" altLang="en-US" dirty="0" smtClean="0">
                <a:sym typeface="Wingdings" panose="05000000000000000000" pitchFamily="2" charset="2"/>
              </a:rPr>
              <a:t>, Name, Address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CustomerID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Name, Address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r>
              <a:rPr lang="en-US" altLang="en-US" dirty="0" err="1" smtClean="0"/>
              <a:t>c.execute</a:t>
            </a:r>
            <a:r>
              <a:rPr lang="en-US" altLang="en-US" dirty="0" smtClean="0"/>
              <a:t>(ST)</a:t>
            </a:r>
          </a:p>
          <a:p>
            <a:r>
              <a:rPr lang="en-US" altLang="en-US" dirty="0" err="1" smtClean="0"/>
              <a:t>c.execute</a:t>
            </a:r>
            <a:r>
              <a:rPr lang="en-US" altLang="en-US" dirty="0" smtClean="0"/>
              <a:t>("INSERT INTO Student VALUES ('12345', 'Paul K', 'Grad');");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CT = """CREATE TABLE Course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    CourseID VARCHAR(15),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    Name VARCHAR (50),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    Credits </a:t>
            </a:r>
            <a:r>
              <a:rPr lang="en-US" altLang="en-US" smtClean="0">
                <a:solidFill>
                  <a:srgbClr val="FF0000"/>
                </a:solidFill>
              </a:rPr>
              <a:t>INTEGER</a:t>
            </a:r>
            <a:r>
              <a:rPr lang="en-US" altLang="en-US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	CONSTRAINT Course_PK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	     PRIMARY KEY( CourseID)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mtClean="0"/>
              <a:t>); """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r>
              <a:rPr lang="en-US" altLang="en-US" smtClean="0"/>
              <a:t>c.execute(CT)</a:t>
            </a:r>
          </a:p>
          <a:p>
            <a:r>
              <a:rPr lang="en-US" altLang="en-US" smtClean="0"/>
              <a:t>c.execute("INSERT INTO Course VALUES ('CSC451', 'Database Design', 4);");</a:t>
            </a:r>
          </a:p>
          <a:p>
            <a:endParaRPr lang="en-US" altLang="en-US" smtClean="0"/>
          </a:p>
          <a:p>
            <a:r>
              <a:rPr lang="en-US" altLang="en-US" smtClean="0"/>
              <a:t>Float </a:t>
            </a:r>
            <a:r>
              <a:rPr lang="en-US" altLang="en-US" smtClean="0">
                <a:sym typeface="Wingdings" panose="05000000000000000000" pitchFamily="2" charset="2"/>
              </a:rPr>
              <a:t> REAL datatype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Should use VARCHAR instead of VARCHAR2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0" y="17224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err="1" smtClean="0"/>
              <a:t>newData</a:t>
            </a:r>
            <a:r>
              <a:rPr lang="en-US" altLang="en-US" dirty="0" smtClean="0"/>
              <a:t> =[['23456', 'Larry P', 'Grad'],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		['34567', 'Ana B', '</a:t>
            </a:r>
            <a:r>
              <a:rPr lang="en-US" altLang="en-US" dirty="0" err="1" smtClean="0"/>
              <a:t>Ugrad</a:t>
            </a:r>
            <a:r>
              <a:rPr lang="en-US" altLang="en-US" dirty="0" smtClean="0"/>
              <a:t>'],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		['45678', 'Mary Y', 'Grad'],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		['56789', 'Pat B', '</a:t>
            </a:r>
            <a:r>
              <a:rPr lang="en-US" altLang="en-US" dirty="0" err="1" smtClean="0"/>
              <a:t>Ugrad</a:t>
            </a:r>
            <a:r>
              <a:rPr lang="en-US" altLang="en-US" dirty="0" smtClean="0"/>
              <a:t>']]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c.execute</a:t>
            </a:r>
            <a:r>
              <a:rPr lang="en-US" altLang="en-US" dirty="0" smtClean="0"/>
              <a:t>("INSERT INTO Student VALUES (?, ?, ?);", </a:t>
            </a:r>
            <a:r>
              <a:rPr lang="en-US" altLang="en-US" dirty="0" err="1" smtClean="0"/>
              <a:t>newData</a:t>
            </a:r>
            <a:r>
              <a:rPr lang="en-US" altLang="en-US" dirty="0" smtClean="0"/>
              <a:t>[0]);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c.executemany</a:t>
            </a:r>
            <a:r>
              <a:rPr lang="en-US" altLang="en-US" dirty="0" smtClean="0"/>
              <a:t>("INSERT INTO Student VALUES (?, ?, ?);", </a:t>
            </a:r>
            <a:r>
              <a:rPr lang="en-US" altLang="en-US" dirty="0" err="1" smtClean="0"/>
              <a:t>newData</a:t>
            </a:r>
            <a:r>
              <a:rPr lang="en-US" altLang="en-US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Python SQLite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22438"/>
            <a:ext cx="86868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 smtClean="0"/>
              <a:t>Difference?: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err="1" smtClean="0"/>
              <a:t>newRow</a:t>
            </a:r>
            <a:r>
              <a:rPr lang="en-US" altLang="en-US" sz="2400" dirty="0" smtClean="0"/>
              <a:t> = "INSERT INTO Student 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smtClean="0"/>
              <a:t>('%s', '%s', '%s');" % (</a:t>
            </a:r>
            <a:r>
              <a:rPr lang="en-US" altLang="en-US" sz="2400" dirty="0" err="1" smtClean="0"/>
              <a:t>newData</a:t>
            </a:r>
            <a:r>
              <a:rPr lang="en-US" altLang="en-US" sz="2400" dirty="0" smtClean="0"/>
              <a:t>[0][0], </a:t>
            </a:r>
            <a:r>
              <a:rPr lang="en-US" altLang="en-US" sz="2400" dirty="0" err="1" smtClean="0"/>
              <a:t>newData</a:t>
            </a:r>
            <a:r>
              <a:rPr lang="en-US" altLang="en-US" sz="2400" dirty="0" smtClean="0"/>
              <a:t>[0][1], </a:t>
            </a:r>
            <a:r>
              <a:rPr lang="en-US" altLang="en-US" sz="2400" dirty="0" err="1" smtClean="0"/>
              <a:t>newData</a:t>
            </a:r>
            <a:r>
              <a:rPr lang="en-US" altLang="en-US" sz="2400" dirty="0" smtClean="0"/>
              <a:t>[0][2])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err="1" smtClean="0"/>
              <a:t>c.execute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newRow</a:t>
            </a:r>
            <a:r>
              <a:rPr lang="en-US" altLang="en-US" sz="2400" dirty="0" smtClean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err="1" smtClean="0"/>
              <a:t>c.execute</a:t>
            </a:r>
            <a:r>
              <a:rPr lang="en-US" altLang="en-US" sz="2400" dirty="0" smtClean="0"/>
              <a:t>("INSERT INTO Student VALUES (?, ?, ?);", </a:t>
            </a:r>
            <a:r>
              <a:rPr lang="en-US" altLang="en-US" sz="2400" dirty="0" err="1" smtClean="0"/>
              <a:t>newData</a:t>
            </a:r>
            <a:r>
              <a:rPr lang="en-US" altLang="en-US" sz="2400" dirty="0" smtClean="0"/>
              <a:t>[0]);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2875"/>
            <a:ext cx="5257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52800"/>
            <a:ext cx="580866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5410200"/>
            <a:ext cx="22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http://xkcd.com/327/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6324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Break!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C2AEA-3041-45B0-8299-2420F2EE123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37893" name="Picture 7" descr="http://static.travelmuse.com/docs/artwork/columns/travel-tips/asking-for-long-vacation/travel-tips-asking-for-a-long-vacation-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0DEAA-4D6D-4552-B5BD-4673235601C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SQL Queries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General form of a query: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sz="2800" smtClean="0"/>
              <a:t>SELECT </a:t>
            </a:r>
            <a:r>
              <a:rPr lang="en-US" altLang="en-US" sz="2800" i="1" smtClean="0"/>
              <a:t>list of attributes to report</a:t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FROM</a:t>
            </a:r>
            <a:r>
              <a:rPr lang="en-US" altLang="en-US" sz="2800" i="1" smtClean="0"/>
              <a:t> list of tables</a:t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[WHERE</a:t>
            </a:r>
            <a:r>
              <a:rPr lang="en-US" altLang="en-US" sz="2800" i="1" smtClean="0"/>
              <a:t> tuple condition</a:t>
            </a:r>
            <a:r>
              <a:rPr lang="en-US" altLang="en-US" sz="2800" smtClean="0"/>
              <a:t>]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[GROUP BY </a:t>
            </a:r>
            <a:r>
              <a:rPr lang="en-US" altLang="en-US" sz="2800" i="1" smtClean="0"/>
              <a:t>list of grouping attributes</a:t>
            </a:r>
            <a:r>
              <a:rPr lang="en-US" altLang="en-US" sz="2800" smtClean="0"/>
              <a:t>]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[HAVING </a:t>
            </a:r>
            <a:r>
              <a:rPr lang="en-US" altLang="en-US" sz="2800" i="1" smtClean="0"/>
              <a:t>group condition</a:t>
            </a:r>
            <a:r>
              <a:rPr lang="en-US" altLang="en-US" sz="2800" smtClean="0"/>
              <a:t>]</a:t>
            </a:r>
            <a:r>
              <a:rPr lang="en-US" altLang="en-US" sz="2800" i="1" smtClean="0"/>
              <a:t/>
            </a:r>
            <a:br>
              <a:rPr lang="en-US" altLang="en-US" sz="2800" i="1" smtClean="0"/>
            </a:br>
            <a:r>
              <a:rPr lang="en-US" altLang="en-US" sz="2800" i="1" smtClean="0"/>
              <a:t>	</a:t>
            </a:r>
            <a:r>
              <a:rPr lang="en-US" altLang="en-US" sz="2800" smtClean="0"/>
              <a:t>[ORDER BY </a:t>
            </a:r>
            <a:r>
              <a:rPr lang="en-US" altLang="en-US" sz="2800" i="1" smtClean="0"/>
              <a:t>list of ordering attributes</a:t>
            </a:r>
            <a:r>
              <a:rPr lang="en-US" altLang="en-US" sz="2800" smtClean="0"/>
              <a:t>]</a:t>
            </a:r>
          </a:p>
          <a:p>
            <a:r>
              <a:rPr lang="en-US" altLang="en-US" smtClean="0"/>
              <a:t>Result is an ordered set of tuples</a:t>
            </a:r>
            <a:r>
              <a:rPr lang="en-US" altLang="en-US" i="1" smtClean="0"/>
              <a:t/>
            </a:r>
            <a:br>
              <a:rPr lang="en-US" altLang="en-US" i="1" smtClean="0"/>
            </a:b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88B15-E665-47CE-A7B3-B486A3BBC2A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4294967295"/>
          </p:nvPr>
        </p:nvSpPr>
        <p:spPr>
          <a:xfrm>
            <a:off x="1185863" y="1604963"/>
            <a:ext cx="7958137" cy="38814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SELECT </a:t>
            </a:r>
            <a:r>
              <a:rPr lang="en-US" altLang="en-US" i="1" smtClean="0"/>
              <a:t>list of attributes 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	FROM </a:t>
            </a:r>
            <a:r>
              <a:rPr lang="en-US" altLang="en-US" i="1" smtClean="0"/>
              <a:t>list of tables</a:t>
            </a:r>
          </a:p>
          <a:p>
            <a:r>
              <a:rPr lang="en-US" altLang="en-US" smtClean="0"/>
              <a:t>SELECT gives which attributes to include</a:t>
            </a:r>
          </a:p>
          <a:p>
            <a:pPr lvl="1"/>
            <a:r>
              <a:rPr lang="en-US" altLang="en-US" smtClean="0"/>
              <a:t>give a single attribute, or a list</a:t>
            </a:r>
          </a:p>
          <a:p>
            <a:pPr lvl="1"/>
            <a:r>
              <a:rPr lang="en-US" altLang="en-US" smtClean="0"/>
              <a:t>* for all attributes</a:t>
            </a:r>
          </a:p>
          <a:p>
            <a:pPr lvl="1"/>
            <a:r>
              <a:rPr lang="en-US" altLang="en-US" smtClean="0"/>
              <a:t>DISTINCT will only report distinct tuples</a:t>
            </a:r>
          </a:p>
          <a:p>
            <a:r>
              <a:rPr lang="en-US" altLang="en-US" smtClean="0"/>
              <a:t>FROM gives the source table(s)</a:t>
            </a:r>
          </a:p>
          <a:p>
            <a:pPr lvl="1"/>
            <a:r>
              <a:rPr lang="en-US" altLang="en-US" smtClean="0"/>
              <a:t>for now, just a single table</a:t>
            </a:r>
          </a:p>
        </p:txBody>
      </p:sp>
      <p:sp>
        <p:nvSpPr>
          <p:cNvPr id="39939" name="Title 3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altLang="en-US" smtClean="0"/>
              <a:t>SELECT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AD6C5-46F8-492C-8536-877E188D31D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WHERE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WHERE </a:t>
            </a:r>
            <a:r>
              <a:rPr lang="en-US" altLang="en-US" i="1" smtClean="0"/>
              <a:t>condition</a:t>
            </a:r>
          </a:p>
          <a:p>
            <a:r>
              <a:rPr lang="en-US" altLang="en-US" smtClean="0"/>
              <a:t>Each tuple is tested against the condition, and only those that satisfy it are returned by the query</a:t>
            </a:r>
          </a:p>
          <a:p>
            <a:r>
              <a:rPr lang="en-US" altLang="en-US" smtClean="0"/>
              <a:t>Condition expression can contain:</a:t>
            </a:r>
          </a:p>
          <a:p>
            <a:pPr lvl="1"/>
            <a:r>
              <a:rPr lang="en-US" altLang="en-US" smtClean="0"/>
              <a:t>comparisons</a:t>
            </a:r>
          </a:p>
          <a:p>
            <a:pPr lvl="1"/>
            <a:r>
              <a:rPr lang="en-US" altLang="en-US" smtClean="0"/>
              <a:t>expressions with wildcards (for strings)</a:t>
            </a:r>
          </a:p>
          <a:p>
            <a:pPr lvl="1"/>
            <a:r>
              <a:rPr lang="en-US" altLang="en-US" smtClean="0"/>
              <a:t>boolean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68601-D7B7-40C0-96B9-81327A7F475D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2NF Requirements</a:t>
            </a:r>
          </a:p>
          <a:p>
            <a:pPr lvl="1"/>
            <a:r>
              <a:rPr lang="en-US" altLang="en-US" smtClean="0"/>
              <a:t>Eliminate partial dependencies</a:t>
            </a:r>
          </a:p>
          <a:p>
            <a:pPr lvl="1"/>
            <a:r>
              <a:rPr lang="en-US" altLang="en-US" smtClean="0"/>
              <a:t>PrimaryKey is (ProductID, OrderID)</a:t>
            </a:r>
          </a:p>
          <a:p>
            <a:r>
              <a:rPr lang="en-US" altLang="en-US" smtClean="0"/>
              <a:t>Partial dependencies</a:t>
            </a:r>
          </a:p>
          <a:p>
            <a:pPr lvl="1"/>
            <a:r>
              <a:rPr lang="en-US" altLang="en-US" smtClean="0"/>
              <a:t>ProductID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Description, Finish, Price</a:t>
            </a:r>
          </a:p>
          <a:p>
            <a:pPr lvl="1"/>
            <a:r>
              <a:rPr lang="en-US" altLang="en-US" smtClean="0"/>
              <a:t>OrderID </a:t>
            </a:r>
            <a:r>
              <a:rPr lang="en-US" altLang="en-US" smtClean="0">
                <a:sym typeface="Wingdings" panose="05000000000000000000" pitchFamily="2" charset="2"/>
              </a:rPr>
              <a:t> OrderDate, CustomerID, Name, Address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Conditions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Truth/False</a:t>
            </a:r>
          </a:p>
          <a:p>
            <a:r>
              <a:rPr lang="en-US" altLang="en-US" smtClean="0"/>
              <a:t>1/0</a:t>
            </a:r>
          </a:p>
          <a:p>
            <a:r>
              <a:rPr lang="en-US" altLang="en-US" smtClean="0"/>
              <a:t>SELECT * FROM </a:t>
            </a:r>
            <a:r>
              <a:rPr lang="en-US" altLang="en-US" i="1" smtClean="0"/>
              <a:t>TABLE_NAME</a:t>
            </a:r>
            <a:br>
              <a:rPr lang="en-US" altLang="en-US" i="1" smtClean="0"/>
            </a:br>
            <a:r>
              <a:rPr lang="en-US" altLang="en-US" i="1" smtClean="0"/>
              <a:t>	</a:t>
            </a:r>
            <a:r>
              <a:rPr lang="en-US" altLang="en-US" smtClean="0"/>
              <a:t>WHERE </a:t>
            </a:r>
            <a:r>
              <a:rPr lang="en-US" altLang="en-US" i="1" smtClean="0"/>
              <a:t>condition</a:t>
            </a:r>
            <a:r>
              <a:rPr lang="en-US" altLang="en-US" smtClean="0"/>
              <a:t>;</a:t>
            </a:r>
          </a:p>
          <a:p>
            <a:pPr lvl="1"/>
            <a:r>
              <a:rPr lang="en-US" altLang="en-US" smtClean="0"/>
              <a:t>Need to decide if condition is a “true”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64A890-FF45-4151-A9FF-F6807F3F809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AFBD4E-BA16-4B57-9E61-6A7D27B496A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Comparisons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Put numerical or string value on each side, each comparison returns true or false</a:t>
            </a:r>
          </a:p>
          <a:p>
            <a:pPr lvl="1">
              <a:buFontTx/>
              <a:buNone/>
            </a:pPr>
            <a:r>
              <a:rPr lang="en-US" altLang="en-US" smtClean="0"/>
              <a:t>=				is equal to</a:t>
            </a:r>
          </a:p>
          <a:p>
            <a:pPr lvl="1">
              <a:buFontTx/>
              <a:buNone/>
            </a:pPr>
            <a:r>
              <a:rPr lang="en-US" altLang="en-US" smtClean="0"/>
              <a:t>!=  or  &lt;&gt;	is not equal to</a:t>
            </a:r>
          </a:p>
          <a:p>
            <a:pPr lvl="1">
              <a:buFontTx/>
              <a:buNone/>
            </a:pPr>
            <a:r>
              <a:rPr lang="en-US" altLang="en-US" smtClean="0"/>
              <a:t>&gt;				is greater than</a:t>
            </a:r>
          </a:p>
          <a:p>
            <a:pPr lvl="1">
              <a:buFontTx/>
              <a:buNone/>
            </a:pPr>
            <a:r>
              <a:rPr lang="en-US" altLang="en-US" smtClean="0"/>
              <a:t>&gt;=			is greater than or equal to</a:t>
            </a:r>
          </a:p>
          <a:p>
            <a:pPr lvl="1">
              <a:buFontTx/>
              <a:buNone/>
            </a:pPr>
            <a:r>
              <a:rPr lang="en-US" altLang="en-US" smtClean="0"/>
              <a:t>&lt;				is less than</a:t>
            </a:r>
          </a:p>
          <a:p>
            <a:pPr lvl="1">
              <a:buFontTx/>
              <a:buNone/>
            </a:pPr>
            <a:r>
              <a:rPr lang="en-US" altLang="en-US" smtClean="0"/>
              <a:t>&lt;=			is less than or equal to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9B64B-AE17-4850-89EE-E9D1903F5C2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Wildcards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Using LIKE, we can compare character strings to strings that include wildcard characters that match anything:</a:t>
            </a:r>
          </a:p>
          <a:p>
            <a:pPr lvl="1">
              <a:buFontTx/>
              <a:buNone/>
            </a:pPr>
            <a:r>
              <a:rPr lang="en-US" altLang="en-US" smtClean="0"/>
              <a:t>	_ 	matches any single character</a:t>
            </a:r>
          </a:p>
          <a:p>
            <a:pPr lvl="1">
              <a:buFontTx/>
              <a:buNone/>
            </a:pPr>
            <a:r>
              <a:rPr lang="en-US" altLang="en-US" smtClean="0"/>
              <a:t>	%	matches any consecutive set of characters</a:t>
            </a:r>
          </a:p>
          <a:p>
            <a:r>
              <a:rPr lang="en-US" altLang="en-US" smtClean="0"/>
              <a:t>For example:</a:t>
            </a:r>
          </a:p>
          <a:p>
            <a:pPr lvl="1"/>
            <a:r>
              <a:rPr lang="en-US" altLang="en-US" smtClean="0"/>
              <a:t>‘b_d’ will match ‘bad’, ‘bed’, but not ‘band’</a:t>
            </a:r>
          </a:p>
          <a:p>
            <a:pPr lvl="1"/>
            <a:r>
              <a:rPr lang="en-US" altLang="en-US" smtClean="0"/>
              <a:t>‘bat%’ will match ‘bat’, ‘bath’, ‘battery’…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More Examples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889125" algn="l"/>
                <a:tab pos="2403475" algn="l"/>
              </a:tabLst>
            </a:pPr>
            <a:endParaRPr lang="en-US" altLang="en-US" smtClean="0"/>
          </a:p>
        </p:txBody>
      </p:sp>
      <p:sp>
        <p:nvSpPr>
          <p:cNvPr id="4506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64EF2-4E91-482B-9D70-474AFBA2FD8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1905000"/>
            <a:ext cx="8359775" cy="9540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Enrolled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Enrolled.cid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‘Pilates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’;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3352800"/>
            <a:ext cx="8218487" cy="9540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Student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Student.login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‘_smith%’;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Boolean Operations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 single conditions use the immediate result</a:t>
            </a:r>
          </a:p>
          <a:p>
            <a:r>
              <a:rPr lang="en-US" altLang="en-US" smtClean="0"/>
              <a:t>Can combine multiple conditions with boolean operators</a:t>
            </a:r>
          </a:p>
          <a:p>
            <a:pPr lvl="1"/>
            <a:r>
              <a:rPr lang="en-US" altLang="en-US" smtClean="0"/>
              <a:t>AND</a:t>
            </a:r>
          </a:p>
          <a:p>
            <a:pPr lvl="1"/>
            <a:r>
              <a:rPr lang="en-US" altLang="en-US" smtClean="0"/>
              <a:t>OR</a:t>
            </a:r>
          </a:p>
          <a:p>
            <a:pPr lvl="1"/>
            <a:r>
              <a:rPr lang="en-US" altLang="en-US" smtClean="0"/>
              <a:t>NOT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7B4E4C-ECD5-4978-A68F-FCAF88350A2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044F29-82B9-4A21-B094-F6CC605B867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AND Operator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Binary operator (2 inputs)</a:t>
            </a:r>
          </a:p>
          <a:p>
            <a:r>
              <a:rPr lang="en-US" altLang="en-US" smtClean="0"/>
              <a:t>Condition1 AND Condition2</a:t>
            </a:r>
          </a:p>
          <a:p>
            <a:pPr lvl="1"/>
            <a:r>
              <a:rPr lang="en-US" altLang="en-US" smtClean="0"/>
              <a:t>True if </a:t>
            </a:r>
            <a:r>
              <a:rPr lang="en-US" altLang="en-US" u="sng" smtClean="0"/>
              <a:t>both</a:t>
            </a:r>
            <a:r>
              <a:rPr lang="en-US" altLang="en-US" smtClean="0"/>
              <a:t> Condition1 and Condition2 are true</a:t>
            </a:r>
          </a:p>
          <a:p>
            <a:r>
              <a:rPr lang="en-US" altLang="en-US" smtClean="0"/>
              <a:t>( ( Condition3 AND Condition4 ) AND Condition5 )</a:t>
            </a:r>
          </a:p>
          <a:p>
            <a:pPr lvl="1"/>
            <a:r>
              <a:rPr lang="en-US" altLang="en-US" smtClean="0"/>
              <a:t>Condition3_and_4 AND Condition5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DC1BE-C958-4850-ACA6-2E7B4820BFB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OR Operator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Binary operator </a:t>
            </a:r>
          </a:p>
          <a:p>
            <a:r>
              <a:rPr lang="en-US" altLang="en-US" smtClean="0"/>
              <a:t>Condition1 OR Condition2</a:t>
            </a:r>
          </a:p>
          <a:p>
            <a:pPr lvl="1"/>
            <a:r>
              <a:rPr lang="en-US" altLang="en-US" smtClean="0"/>
              <a:t>True if either Condition1 or Condition2 is true</a:t>
            </a:r>
          </a:p>
          <a:p>
            <a:r>
              <a:rPr lang="en-US" altLang="en-US" smtClean="0"/>
              <a:t>( ( Condition3 OR Condition4 ) OR Condition5 )</a:t>
            </a:r>
          </a:p>
          <a:p>
            <a:pPr lvl="1"/>
            <a:r>
              <a:rPr lang="en-US" altLang="en-US" smtClean="0"/>
              <a:t>Condition3_or_4 OR Condition5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7A0206-88BD-4D7A-8C86-F161E6B51A0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NOT Operator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Unary operator</a:t>
            </a:r>
          </a:p>
          <a:p>
            <a:pPr lvl="1"/>
            <a:r>
              <a:rPr lang="en-US" altLang="en-US" smtClean="0"/>
              <a:t>Applies to single condition only</a:t>
            </a:r>
          </a:p>
          <a:p>
            <a:r>
              <a:rPr lang="en-US" altLang="en-US" smtClean="0"/>
              <a:t>NOT Condition1</a:t>
            </a:r>
          </a:p>
          <a:p>
            <a:pPr lvl="1"/>
            <a:r>
              <a:rPr lang="en-US" altLang="en-US" smtClean="0"/>
              <a:t>True if either Condition1 is false</a:t>
            </a:r>
          </a:p>
          <a:p>
            <a:r>
              <a:rPr lang="en-US" altLang="en-US" smtClean="0"/>
              <a:t>NOT (NOT Condition2)</a:t>
            </a:r>
          </a:p>
          <a:p>
            <a:pPr lvl="1"/>
            <a:r>
              <a:rPr lang="en-US" altLang="en-US" smtClean="0"/>
              <a:t>Equivalent to Condition2</a:t>
            </a:r>
          </a:p>
          <a:p>
            <a:pPr lvl="1"/>
            <a:r>
              <a:rPr lang="en-US" altLang="en-US" smtClean="0"/>
              <a:t>True if Condition2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AND/OR/NOT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93838"/>
            <a:ext cx="8382000" cy="4754562"/>
          </a:xfrm>
        </p:spPr>
        <p:txBody>
          <a:bodyPr/>
          <a:lstStyle/>
          <a:p>
            <a:r>
              <a:rPr lang="en-US" altLang="en-US" smtClean="0"/>
              <a:t>Condition1 AND Condition2 OR Condition3</a:t>
            </a:r>
          </a:p>
          <a:p>
            <a:r>
              <a:rPr lang="en-US" altLang="en-US" smtClean="0"/>
              <a:t>Parenthesis are important</a:t>
            </a:r>
          </a:p>
          <a:p>
            <a:pPr lvl="1"/>
            <a:r>
              <a:rPr lang="en-US" altLang="en-US" smtClean="0"/>
              <a:t>(Condition1 OR Condition2) AND Condition3</a:t>
            </a:r>
          </a:p>
          <a:p>
            <a:pPr lvl="1"/>
            <a:r>
              <a:rPr lang="en-US" altLang="en-US" smtClean="0"/>
              <a:t>Condition1 OR (Condition2 AND Condition3)</a:t>
            </a:r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US" altLang="en-US" smtClean="0"/>
              <a:t>Condition1 = Flight departing today</a:t>
            </a:r>
          </a:p>
          <a:p>
            <a:pPr lvl="1"/>
            <a:r>
              <a:rPr lang="en-US" altLang="en-US" smtClean="0"/>
              <a:t>Condition2 = Flight departing tomorrow</a:t>
            </a:r>
          </a:p>
          <a:p>
            <a:pPr lvl="1"/>
            <a:r>
              <a:rPr lang="en-US" altLang="en-US" smtClean="0"/>
              <a:t>Condition3 = Flight departing from Chicago</a:t>
            </a:r>
          </a:p>
          <a:p>
            <a:endParaRPr lang="en-US" altLang="en-US" smtClean="0"/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8A2A7E-8B04-4F3D-9166-A538D68170D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5982F-4B45-4B59-96B1-E7780E92838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Combining AND/OR/NOT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93838"/>
            <a:ext cx="8382000" cy="4754562"/>
          </a:xfrm>
        </p:spPr>
        <p:txBody>
          <a:bodyPr/>
          <a:lstStyle/>
          <a:p>
            <a:r>
              <a:rPr lang="en-US" altLang="en-US" smtClean="0"/>
              <a:t>Condition1 AND NOT Condition2</a:t>
            </a:r>
          </a:p>
          <a:p>
            <a:r>
              <a:rPr lang="en-US" altLang="en-US" smtClean="0"/>
              <a:t>Condition1 AND (NOT Condition2)</a:t>
            </a:r>
          </a:p>
          <a:p>
            <a:r>
              <a:rPr lang="en-US" altLang="en-US" smtClean="0"/>
              <a:t>Example</a:t>
            </a:r>
          </a:p>
          <a:p>
            <a:pPr lvl="1"/>
            <a:r>
              <a:rPr lang="en-US" altLang="en-US" smtClean="0"/>
              <a:t>Condition1 = Ticket costs less than $300</a:t>
            </a:r>
          </a:p>
          <a:p>
            <a:pPr lvl="1"/>
            <a:r>
              <a:rPr lang="en-US" altLang="en-US" smtClean="0"/>
              <a:t>Condition2 = Ticket sold by United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F97C98-BD4F-4CA4-9680-FD2D548AE484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3NF Requirements</a:t>
            </a:r>
          </a:p>
          <a:p>
            <a:pPr lvl="1"/>
            <a:r>
              <a:rPr lang="en-US" altLang="en-US" smtClean="0"/>
              <a:t>Eliminate transitive dependencies</a:t>
            </a:r>
          </a:p>
          <a:p>
            <a:pPr lvl="1"/>
            <a:r>
              <a:rPr lang="en-US" altLang="en-US" smtClean="0"/>
              <a:t>PrimaryKey1 is (ProductID, OrderID)</a:t>
            </a:r>
          </a:p>
          <a:p>
            <a:pPr lvl="1"/>
            <a:r>
              <a:rPr lang="en-US" altLang="en-US" smtClean="0"/>
              <a:t>PrimaryKey2 is ProductID</a:t>
            </a:r>
          </a:p>
          <a:p>
            <a:pPr lvl="1"/>
            <a:r>
              <a:rPr lang="en-US" altLang="en-US" smtClean="0"/>
              <a:t>PrimaryKey3 is OrderID</a:t>
            </a:r>
          </a:p>
          <a:p>
            <a:r>
              <a:rPr lang="en-US" altLang="en-US" smtClean="0"/>
              <a:t>Transitive dependencies</a:t>
            </a:r>
          </a:p>
          <a:p>
            <a:pPr lvl="1"/>
            <a:r>
              <a:rPr lang="en-US" altLang="en-US" smtClean="0"/>
              <a:t>CustomerID </a:t>
            </a:r>
            <a:r>
              <a:rPr lang="en-US" altLang="en-US" smtClean="0">
                <a:sym typeface="Wingdings" panose="05000000000000000000" pitchFamily="2" charset="2"/>
              </a:rPr>
              <a:t> Name, Address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WHERE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 SELECT DISTINCT city</a:t>
            </a:r>
          </a:p>
          <a:p>
            <a:pPr>
              <a:buFontTx/>
              <a:buNone/>
            </a:pPr>
            <a:r>
              <a:rPr lang="en-US" altLang="en-US" smtClean="0"/>
              <a:t>  FROM store</a:t>
            </a:r>
          </a:p>
          <a:p>
            <a:pPr>
              <a:buFontTx/>
              <a:buNone/>
            </a:pPr>
            <a:r>
              <a:rPr lang="en-US" altLang="en-US" smtClean="0"/>
              <a:t>  WHERE state = ‘IL’ OR state = ‘ME’;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 SELECT TDate, Amount</a:t>
            </a:r>
          </a:p>
          <a:p>
            <a:pPr>
              <a:buFontTx/>
              <a:buNone/>
            </a:pPr>
            <a:r>
              <a:rPr lang="en-US" altLang="en-US" smtClean="0"/>
              <a:t> FROM Transaction</a:t>
            </a:r>
          </a:p>
          <a:p>
            <a:pPr>
              <a:buFontTx/>
              <a:buNone/>
            </a:pPr>
            <a:r>
              <a:rPr lang="en-US" altLang="en-US" smtClean="0"/>
              <a:t> WHERE Amount &gt; 40 AND Amount &lt; 80;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WHERE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 SELECT *  </a:t>
            </a:r>
          </a:p>
          <a:p>
            <a:pPr>
              <a:buFontTx/>
              <a:buNone/>
            </a:pPr>
            <a:r>
              <a:rPr lang="en-US" altLang="en-US" smtClean="0"/>
              <a:t>  FROM Store</a:t>
            </a:r>
          </a:p>
          <a:p>
            <a:pPr>
              <a:buFontTx/>
              <a:buNone/>
            </a:pPr>
            <a:r>
              <a:rPr lang="en-US" altLang="en-US" smtClean="0"/>
              <a:t>  WHERE (state = ‘IL’ OR city = ‘Portland’) AND StoreID != 100;</a:t>
            </a:r>
          </a:p>
          <a:p>
            <a:pPr>
              <a:buFontTx/>
              <a:buNone/>
            </a:pPr>
            <a:endParaRPr lang="en-US" altLang="en-US" sz="1800" smtClean="0"/>
          </a:p>
          <a:p>
            <a:pPr>
              <a:buFontTx/>
              <a:buNone/>
            </a:pPr>
            <a:r>
              <a:rPr lang="en-US" altLang="en-US" smtClean="0"/>
              <a:t> SELECT TDate, Amount</a:t>
            </a:r>
          </a:p>
          <a:p>
            <a:pPr>
              <a:buFontTx/>
              <a:buNone/>
            </a:pPr>
            <a:r>
              <a:rPr lang="en-US" altLang="en-US" smtClean="0"/>
              <a:t> FROM Transaction</a:t>
            </a:r>
          </a:p>
          <a:p>
            <a:pPr>
              <a:buFontTx/>
              <a:buNone/>
            </a:pPr>
            <a:r>
              <a:rPr lang="en-US" altLang="en-US" smtClean="0"/>
              <a:t>  WHERE (Amount &gt;=20 AND Amount &lt;35)</a:t>
            </a:r>
          </a:p>
          <a:p>
            <a:pPr>
              <a:buFontTx/>
              <a:buNone/>
            </a:pPr>
            <a:r>
              <a:rPr lang="en-US" altLang="en-US" smtClean="0"/>
              <a:t>      OR (Amount &gt;100 AND Amount&lt;= 120);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NULLs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“dirty little secret” of SQL (major headache for query optimization), since it can be a value for any attribute.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What does this mean?</a:t>
            </a:r>
          </a:p>
          <a:p>
            <a:pPr lvl="1" eaLnBrk="1" hangingPunct="1"/>
            <a:r>
              <a:rPr lang="en-US" altLang="en-US" smtClean="0"/>
              <a:t>We don’t know Compton assets?</a:t>
            </a:r>
          </a:p>
          <a:p>
            <a:pPr lvl="1" eaLnBrk="1" hangingPunct="1"/>
            <a:r>
              <a:rPr lang="en-US" altLang="en-US" smtClean="0"/>
              <a:t>Compton has no assets?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490478-8215-4064-AD75-807CF708DF76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85988" y="2819400"/>
          <a:ext cx="4808538" cy="17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41"/>
                <a:gridCol w="1656147"/>
                <a:gridCol w="1895150"/>
              </a:tblGrid>
              <a:tr h="36581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673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Downtown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Boston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$9,000,000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73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$400,000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73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Harlem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$1,700,000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157413" y="3429000"/>
            <a:ext cx="4852987" cy="3048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69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NULLs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F94BB5-C3C9-469D-BC6E-F1B64EC1452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85988" y="1219200"/>
          <a:ext cx="4808538" cy="174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41"/>
                <a:gridCol w="1656147"/>
                <a:gridCol w="1895150"/>
              </a:tblGrid>
              <a:tr h="36581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728" marB="45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673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Downtown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Boston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$9,000,000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73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Long Beach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$400,000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73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Harlem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New York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$1,700,000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09575" y="3241675"/>
            <a:ext cx="8359775" cy="4921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branch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assets = NULL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160588" y="4038600"/>
          <a:ext cx="4859337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71"/>
                <a:gridCol w="1701896"/>
                <a:gridCol w="1865470"/>
              </a:tblGrid>
              <a:tr h="366713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36" marR="91436" marT="45839" marB="458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09575" y="4659313"/>
            <a:ext cx="8359775" cy="4921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branch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assets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NULL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97100" y="5516563"/>
          <a:ext cx="4856164" cy="64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07"/>
                <a:gridCol w="1655839"/>
                <a:gridCol w="1943318"/>
              </a:tblGrid>
              <a:tr h="36548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bname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19" marR="91419" marT="45584" marB="45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19" marR="91419" marT="45584" marB="45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assets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1419" marR="91419" marT="45584" marB="45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58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Compton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Los Angeles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NULL</a:t>
                      </a:r>
                    </a:p>
                  </a:txBody>
                  <a:tcPr marL="68564" marR="6856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38600" y="2557463"/>
            <a:ext cx="996950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0000"/>
                </a:solidFill>
                <a:latin typeface="+mj-lt"/>
                <a:cs typeface="Arial" charset="0"/>
              </a:rPr>
              <a:t>X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5E88A0-2B61-4B00-A123-0828EDEC27E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ORDER BY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ORDER BY </a:t>
            </a:r>
            <a:r>
              <a:rPr lang="en-US" altLang="en-US" i="1" smtClean="0"/>
              <a:t>list of ordering attributes</a:t>
            </a:r>
          </a:p>
          <a:p>
            <a:r>
              <a:rPr lang="en-US" altLang="en-US" smtClean="0"/>
              <a:t>Tuples returned by the query are sorted by the first attribute in the list</a:t>
            </a:r>
          </a:p>
          <a:p>
            <a:r>
              <a:rPr lang="en-US" altLang="en-US" smtClean="0"/>
              <a:t>Ties are broken by the second attribute, then the third, et cetera</a:t>
            </a:r>
          </a:p>
          <a:p>
            <a:r>
              <a:rPr lang="en-US" altLang="en-US" smtClean="0"/>
              <a:t>Tuples are sorted in ascending order unless we put DESC after an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Output Control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&lt;column*&gt;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/>
            <a:r>
              <a:rPr lang="en-US" altLang="en-US" smtClean="0">
                <a:cs typeface="Courier New" panose="02070309020205020404" pitchFamily="49" charset="0"/>
              </a:rPr>
              <a:t>Order the output tuples by the values in one or more of their columns.</a:t>
            </a:r>
          </a:p>
        </p:txBody>
      </p:sp>
      <p:sp>
        <p:nvSpPr>
          <p:cNvPr id="5840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C1F7D-6690-4294-AC40-D3369BE9CB6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981325"/>
            <a:ext cx="8359775" cy="129381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grade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Enrolled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cid = ‘Pilates105’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grade;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4691063"/>
            <a:ext cx="8359775" cy="12922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grade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Enrolled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cid = ‘Pilates105’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grade DESC;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0100" y="2911475"/>
          <a:ext cx="1614488" cy="143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/>
                <a:gridCol w="776456"/>
              </a:tblGrid>
              <a:tr h="3348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sid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2" marR="91422" marT="45499" marB="454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grade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2" marR="91422" marT="45499" marB="454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53123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53334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53650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53666</a:t>
                      </a:r>
                      <a:endParaRPr lang="en-US" sz="2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50100" y="4605338"/>
          <a:ext cx="812800" cy="143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</a:tblGrid>
              <a:tr h="3348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sid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499" marB="454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53666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53650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53123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53334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975600" y="4587875"/>
          <a:ext cx="776288" cy="143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88"/>
              </a:tblGrid>
              <a:tr h="3348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grade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02" marR="91402" marT="45499" marB="454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B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4280">
                <a:tc>
                  <a:txBody>
                    <a:bodyPr/>
                    <a:lstStyle/>
                    <a:p>
                      <a:pPr marL="0" marR="0" indent="21717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51" marR="6855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64AB96-CA96-4195-A20D-7295A6095B1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Aggregate Functions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Given an attribute, these functions will collect their results from the values of that attribute in the set of returned tuples:</a:t>
            </a:r>
          </a:p>
          <a:p>
            <a:pPr lvl="1"/>
            <a:r>
              <a:rPr lang="en-US" altLang="en-US" smtClean="0"/>
              <a:t>Compute the average company salary</a:t>
            </a:r>
          </a:p>
          <a:p>
            <a:pPr lvl="1"/>
            <a:r>
              <a:rPr lang="en-US" altLang="en-US" smtClean="0"/>
              <a:t>Find the average GPA for a course</a:t>
            </a:r>
          </a:p>
          <a:p>
            <a:pPr lvl="1"/>
            <a:r>
              <a:rPr lang="en-US" altLang="en-US" smtClean="0"/>
              <a:t>Find the highest amount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that return a single value from a group of tuples:</a:t>
            </a: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Times New Roman" panose="02020603050405020304" pitchFamily="18" charset="0"/>
              </a:rPr>
              <a:t>→ Return the average value of column</a:t>
            </a:r>
            <a:endParaRPr lang="en-US" altLang="en-US" smtClean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Times New Roman" panose="02020603050405020304" pitchFamily="18" charset="0"/>
              </a:rPr>
              <a:t>→ Return minimum column value</a:t>
            </a:r>
            <a:endParaRPr lang="en-US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Times New Roman" panose="02020603050405020304" pitchFamily="18" charset="0"/>
              </a:rPr>
              <a:t>→ Return maximum column value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Times New Roman" panose="02020603050405020304" pitchFamily="18" charset="0"/>
              </a:rPr>
              <a:t>→ Return sum of values in column</a:t>
            </a:r>
            <a:endParaRPr lang="en-US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mtClean="0">
                <a:cs typeface="Times New Roman" panose="02020603050405020304" pitchFamily="18" charset="0"/>
              </a:rPr>
              <a:t> → Return the # of values for col</a:t>
            </a:r>
            <a:endParaRPr lang="en-US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1B672-BF63-4CC8-AE5A-D6E3CC8A19C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Aggregates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can only be used in attribute list: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Can use multiple functions at same time: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z="2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65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8CF0BF-29D0-43C1-A61F-F864A2785FF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2311400"/>
            <a:ext cx="8359775" cy="89217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COUNT(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login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cnt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login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cdm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’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2113" y="4899025"/>
            <a:ext cx="8359775" cy="89217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AVG(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), COUNT(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login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cdm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’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39100" y="2057400"/>
          <a:ext cx="71278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</a:tblGrid>
              <a:tr h="319346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cnt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398" marR="913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128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49" marR="6854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4572000"/>
          <a:ext cx="257968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08"/>
                <a:gridCol w="1440480"/>
              </a:tblGrid>
              <a:tr h="3193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AVG(</a:t>
                      </a:r>
                      <a:r>
                        <a:rPr lang="en-US" sz="1600" dirty="0" err="1" smtClean="0">
                          <a:latin typeface="+mn-lt"/>
                        </a:rPr>
                        <a:t>gpa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8" marR="91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COUNT(</a:t>
                      </a:r>
                      <a:r>
                        <a:rPr lang="en-US" sz="1600" dirty="0" err="1" smtClean="0">
                          <a:latin typeface="+mn-lt"/>
                        </a:rPr>
                        <a:t>sid</a:t>
                      </a:r>
                      <a:r>
                        <a:rPr lang="en-US" sz="1600" dirty="0" smtClean="0">
                          <a:latin typeface="+mn-lt"/>
                        </a:rPr>
                        <a:t>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1428" marR="914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3.25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 smtClean="0"/>
              <a:t>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dirty="0" smtClean="0"/>
              <a:t> support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DISTINCT</a:t>
            </a:r>
            <a:r>
              <a:rPr lang="en-US" b="1" dirty="0" smtClean="0">
                <a:cs typeface="Courier New" pitchFamily="49" charset="0"/>
              </a:rPr>
              <a:t>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105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The output of other columns outside of an aggregate is undefined: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11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  <p:sp>
        <p:nvSpPr>
          <p:cNvPr id="62489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218867-1753-420A-ACC7-47E78F39057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2113" y="4533900"/>
            <a:ext cx="8359775" cy="12922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AVG(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s.gpa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e.cid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Enrolled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e, Student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s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e.sid = s.sid;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113" y="2082800"/>
            <a:ext cx="8359775" cy="89217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SELECT COUNT(DISTINCT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login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login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‘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cdm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’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38900" y="1882775"/>
          <a:ext cx="26289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</a:tblGrid>
              <a:tr h="3193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COUNT(DISTINCT login)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6200" y="4359275"/>
          <a:ext cx="2324100" cy="6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499"/>
                <a:gridCol w="863601"/>
              </a:tblGrid>
              <a:tr h="3349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AVG(s.gpa)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571" marB="45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e.cid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571" marB="455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789"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3.5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9939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???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AE65B-B03A-49DD-8656-088E3187B1D7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The End Result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dirty="0" smtClean="0"/>
              <a:t>A collection of tables in 3NF</a:t>
            </a:r>
          </a:p>
          <a:p>
            <a:pPr lvl="1"/>
            <a:r>
              <a:rPr lang="en-US" altLang="en-US" dirty="0" smtClean="0"/>
              <a:t>Each table has a primary key</a:t>
            </a:r>
          </a:p>
          <a:p>
            <a:pPr lvl="1"/>
            <a:r>
              <a:rPr lang="en-US" altLang="en-US" dirty="0" smtClean="0"/>
              <a:t>Every non-key attribute in a table is determined by the entire primary key</a:t>
            </a:r>
          </a:p>
          <a:p>
            <a:pPr lvl="1"/>
            <a:r>
              <a:rPr lang="en-US" altLang="en-US" dirty="0" smtClean="0"/>
              <a:t>No non-key attribute in a table is determined by any attributes other than the entire primary key</a:t>
            </a:r>
          </a:p>
          <a:p>
            <a:r>
              <a:rPr lang="en-US" altLang="en-US" dirty="0" smtClean="0"/>
              <a:t>Information can reconstructed using joins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F67F53-2733-4EB9-ABC3-E61736A6D42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GROUP BY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GROUP BY </a:t>
            </a:r>
            <a:r>
              <a:rPr lang="en-US" altLang="en-US" i="1" smtClean="0"/>
              <a:t>list of grouping attributes</a:t>
            </a:r>
            <a:endParaRPr lang="en-US" altLang="en-US" smtClean="0"/>
          </a:p>
          <a:p>
            <a:r>
              <a:rPr lang="en-US" altLang="en-US" smtClean="0"/>
              <a:t>We can combine the tuples returned by a query into sets based on the value of some attribute(s), and report the value(s) of this attribute(s) and aggregate information for each group</a:t>
            </a:r>
          </a:p>
          <a:p>
            <a:r>
              <a:rPr lang="en-US" altLang="en-US" smtClean="0"/>
              <a:t>Once we group, we cannot look at the values in the individual tuples anymore…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Joins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Data that is distributed among different tables can be combined into a single set of tuples using different types of </a:t>
            </a:r>
            <a:r>
              <a:rPr lang="en-US" altLang="en-US" i="1" smtClean="0"/>
              <a:t>joins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Equi-join</a:t>
            </a:r>
          </a:p>
          <a:p>
            <a:pPr lvl="1"/>
            <a:r>
              <a:rPr lang="en-US" altLang="en-US" smtClean="0"/>
              <a:t>Natural join</a:t>
            </a:r>
          </a:p>
          <a:p>
            <a:pPr lvl="1"/>
            <a:r>
              <a:rPr lang="en-US" altLang="en-US" smtClean="0"/>
              <a:t>Inner join</a:t>
            </a:r>
          </a:p>
          <a:p>
            <a:pPr lvl="1"/>
            <a:r>
              <a:rPr lang="en-US" altLang="en-US" smtClean="0"/>
              <a:t>Outer join (left, right, full)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4000" smtClean="0"/>
              <a:t>Customer and Bank Branch Data</a:t>
            </a:r>
          </a:p>
        </p:txBody>
      </p:sp>
      <p:graphicFrame>
        <p:nvGraphicFramePr>
          <p:cNvPr id="65539" name="Object 5"/>
          <p:cNvGraphicFramePr>
            <a:graphicFrameLocks/>
          </p:cNvGraphicFramePr>
          <p:nvPr/>
        </p:nvGraphicFramePr>
        <p:xfrm>
          <a:off x="3924300" y="2743200"/>
          <a:ext cx="4686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Document" r:id="rId4" imgW="4716707" imgH="2059728" progId="Word.Document.8">
                  <p:embed/>
                </p:oleObj>
              </mc:Choice>
              <mc:Fallback>
                <p:oleObj name="Document" r:id="rId4" imgW="4716707" imgH="2059728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43200"/>
                        <a:ext cx="46863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6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6"/>
          <p:cNvGraphicFramePr>
            <a:graphicFrameLocks/>
          </p:cNvGraphicFramePr>
          <p:nvPr/>
        </p:nvGraphicFramePr>
        <p:xfrm>
          <a:off x="609600" y="2743200"/>
          <a:ext cx="39052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Document" r:id="rId7" imgW="3744686" imgH="2059728" progId="Word.Document.8">
                  <p:embed/>
                </p:oleObj>
              </mc:Choice>
              <mc:Fallback>
                <p:oleObj name="Document" r:id="rId7" imgW="3744686" imgH="205972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39052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666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Line 7"/>
          <p:cNvSpPr>
            <a:spLocks noChangeShapeType="1"/>
          </p:cNvSpPr>
          <p:nvPr/>
        </p:nvSpPr>
        <p:spPr bwMode="auto">
          <a:xfrm>
            <a:off x="8610600" y="2743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Cartesian Product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What if we list two tables in FROM clause?</a:t>
            </a:r>
          </a:p>
          <a:p>
            <a:r>
              <a:rPr lang="en-US" altLang="en-US" smtClean="0"/>
              <a:t>The tuples in the result come from combining all pairs of tuples from the two tables – </a:t>
            </a:r>
            <a:r>
              <a:rPr lang="en-US" altLang="en-US" i="1" smtClean="0"/>
              <a:t>Cartesian Product</a:t>
            </a:r>
            <a:r>
              <a:rPr lang="en-US" altLang="en-US" smtClean="0"/>
              <a:t> of the tables</a:t>
            </a:r>
          </a:p>
          <a:p>
            <a:r>
              <a:rPr lang="en-US" altLang="en-US" smtClean="0"/>
              <a:t>This is probably more tuples than we want – most combinations are likely to be meaningless!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 idx="4294967295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altLang="en-US" smtClean="0"/>
              <a:t>Cartesian Product</a:t>
            </a:r>
          </a:p>
        </p:txBody>
      </p:sp>
      <p:graphicFrame>
        <p:nvGraphicFramePr>
          <p:cNvPr id="56669" name="Group 349"/>
          <p:cNvGraphicFramePr>
            <a:graphicFrameLocks noGrp="1"/>
          </p:cNvGraphicFramePr>
          <p:nvPr/>
        </p:nvGraphicFramePr>
        <p:xfrm>
          <a:off x="1828800" y="1981200"/>
          <a:ext cx="6858000" cy="4413251"/>
        </p:xfrm>
        <a:graphic>
          <a:graphicData uri="http://schemas.openxmlformats.org/drawingml/2006/table">
            <a:tbl>
              <a:tblPr/>
              <a:tblGrid>
                <a:gridCol w="1600200"/>
                <a:gridCol w="1447800"/>
                <a:gridCol w="990600"/>
                <a:gridCol w="1219200"/>
                <a:gridCol w="1600200"/>
              </a:tblGrid>
              <a:tr h="82294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BLocation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Branch.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Loan#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Amnt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Cname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Customer.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Loan#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Downtown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Lincoln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81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Bucktown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L-260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Downtown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Doe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Lincoln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Doe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81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Bucktown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L-260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Doe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Downtown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L-155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81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Lincoln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L-155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Bucktown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L-260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1700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Bond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L-155</a:t>
                      </a:r>
                    </a:p>
                  </a:txBody>
                  <a:tcPr marT="45712" marB="45712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5" name="Text Box 336"/>
          <p:cNvSpPr txBox="1">
            <a:spLocks noChangeArrowheads="1"/>
          </p:cNvSpPr>
          <p:nvPr/>
        </p:nvSpPr>
        <p:spPr bwMode="auto">
          <a:xfrm>
            <a:off x="304800" y="914400"/>
            <a:ext cx="40386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SELECT 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FROM customer, branch;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Equi-Join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An equi-join keeps only those tuples where the two combined tuples agree on the shared attribute(s):</a:t>
            </a:r>
            <a:br>
              <a:rPr lang="en-US" altLang="en-US" smtClean="0"/>
            </a:br>
            <a:endParaRPr lang="en-US" altLang="en-US" sz="1800" smtClean="0"/>
          </a:p>
          <a:p>
            <a:pPr>
              <a:buFontTx/>
              <a:buNone/>
            </a:pPr>
            <a:r>
              <a:rPr lang="en-US" altLang="en-US" smtClean="0"/>
              <a:t>        SELECT …</a:t>
            </a:r>
          </a:p>
          <a:p>
            <a:pPr>
              <a:buFontTx/>
              <a:buNone/>
            </a:pPr>
            <a:r>
              <a:rPr lang="en-US" altLang="en-US" smtClean="0"/>
              <a:t>        FROM TABLE1, TABLE2</a:t>
            </a:r>
            <a:br>
              <a:rPr lang="en-US" altLang="en-US" smtClean="0"/>
            </a:br>
            <a:r>
              <a:rPr lang="en-US" altLang="en-US" smtClean="0"/>
              <a:t>	WHERE </a:t>
            </a:r>
            <a:br>
              <a:rPr lang="en-US" altLang="en-US" smtClean="0"/>
            </a:br>
            <a:r>
              <a:rPr lang="en-US" altLang="en-US" smtClean="0"/>
              <a:t>	TABLE1.Attribute = TABLE2.Attribute;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Equi-Join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76200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SELECT 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FROM branch, customer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WHERE customer.LoanNum = Branch.LoanNum;</a:t>
            </a:r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1219200" y="2994025"/>
          <a:ext cx="7162800" cy="2386013"/>
        </p:xfrm>
        <a:graphic>
          <a:graphicData uri="http://schemas.openxmlformats.org/drawingml/2006/table">
            <a:tbl>
              <a:tblPr/>
              <a:tblGrid>
                <a:gridCol w="1676400"/>
                <a:gridCol w="1752600"/>
                <a:gridCol w="1066800"/>
                <a:gridCol w="1311275"/>
                <a:gridCol w="1355725"/>
              </a:tblGrid>
              <a:tr h="884037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BLocation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Customer.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Loan#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Amnt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Cname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Branch.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Loan#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7509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Downtown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9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Lincoln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Doe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Natural Join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4294967295"/>
          </p:nvPr>
        </p:nvSpPr>
        <p:spPr>
          <a:xfrm>
            <a:off x="1038225" y="1600200"/>
            <a:ext cx="8105775" cy="3881438"/>
          </a:xfrm>
        </p:spPr>
        <p:txBody>
          <a:bodyPr/>
          <a:lstStyle/>
          <a:p>
            <a:r>
              <a:rPr lang="en-US" altLang="en-US" smtClean="0"/>
              <a:t>Like an equi-join, but one of the duplicated columns is removed (the most common type join):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SELECT (all but the duplicated attribute)</a:t>
            </a:r>
            <a:br>
              <a:rPr lang="en-US" altLang="en-US" smtClean="0"/>
            </a:br>
            <a:r>
              <a:rPr lang="en-US" altLang="en-US" smtClean="0"/>
              <a:t>FROM TABLE1, TABLE2</a:t>
            </a:r>
            <a:br>
              <a:rPr lang="en-US" altLang="en-US" smtClean="0"/>
            </a:br>
            <a:r>
              <a:rPr lang="en-US" altLang="en-US" smtClean="0"/>
              <a:t>WHERE </a:t>
            </a:r>
            <a:br>
              <a:rPr lang="en-US" altLang="en-US" smtClean="0"/>
            </a:br>
            <a:r>
              <a:rPr lang="en-US" altLang="en-US" smtClean="0"/>
              <a:t>	TABLE1.Attribute = TABLE2.Attribute;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Natural Join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SELECT </a:t>
            </a:r>
            <a:r>
              <a:rPr lang="en-US" altLang="en-US" sz="2600" dirty="0" err="1">
                <a:latin typeface="Arial" panose="020B0604020202020204" pitchFamily="34" charset="0"/>
              </a:rPr>
              <a:t>BLocation</a:t>
            </a:r>
            <a:r>
              <a:rPr lang="en-US" altLang="en-US" sz="2600" dirty="0">
                <a:latin typeface="Arial" panose="020B0604020202020204" pitchFamily="34" charset="0"/>
              </a:rPr>
              <a:t>, </a:t>
            </a:r>
            <a:r>
              <a:rPr lang="en-US" altLang="en-US" sz="2600" dirty="0" err="1">
                <a:latin typeface="Arial" panose="020B0604020202020204" pitchFamily="34" charset="0"/>
              </a:rPr>
              <a:t>customer.LoanNum</a:t>
            </a:r>
            <a:r>
              <a:rPr lang="en-US" altLang="en-US" sz="2600" dirty="0">
                <a:latin typeface="Arial" panose="020B0604020202020204" pitchFamily="34" charset="0"/>
              </a:rPr>
              <a:t>, </a:t>
            </a:r>
            <a:r>
              <a:rPr lang="en-US" altLang="en-US" sz="2600" dirty="0" err="1">
                <a:latin typeface="Arial" panose="020B0604020202020204" pitchFamily="34" charset="0"/>
              </a:rPr>
              <a:t>Amnt</a:t>
            </a:r>
            <a:r>
              <a:rPr lang="en-US" altLang="en-US" sz="2600" dirty="0">
                <a:latin typeface="Arial" panose="020B0604020202020204" pitchFamily="34" charset="0"/>
              </a:rPr>
              <a:t>, </a:t>
            </a:r>
            <a:r>
              <a:rPr lang="en-US" altLang="en-US" sz="2600" dirty="0" err="1">
                <a:latin typeface="Arial" panose="020B0604020202020204" pitchFamily="34" charset="0"/>
              </a:rPr>
              <a:t>CName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FROM customer, branch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WHERE </a:t>
            </a:r>
            <a:r>
              <a:rPr lang="en-US" altLang="en-US" sz="2600" dirty="0" err="1">
                <a:latin typeface="Arial" panose="020B0604020202020204" pitchFamily="34" charset="0"/>
              </a:rPr>
              <a:t>customer.LoanNum</a:t>
            </a:r>
            <a:r>
              <a:rPr lang="en-US" altLang="en-US" sz="2600" dirty="0">
                <a:latin typeface="Arial" panose="020B0604020202020204" pitchFamily="34" charset="0"/>
              </a:rPr>
              <a:t> = </a:t>
            </a:r>
            <a:r>
              <a:rPr lang="en-US" altLang="en-US" sz="2600" dirty="0" err="1">
                <a:latin typeface="Arial" panose="020B0604020202020204" pitchFamily="34" charset="0"/>
              </a:rPr>
              <a:t>Branch.LoanNum</a:t>
            </a:r>
            <a:r>
              <a:rPr lang="en-US" altLang="en-US" sz="2600" dirty="0">
                <a:latin typeface="Arial" panose="020B0604020202020204" pitchFamily="34" charset="0"/>
              </a:rPr>
              <a:t>;</a:t>
            </a:r>
          </a:p>
        </p:txBody>
      </p:sp>
      <p:graphicFrame>
        <p:nvGraphicFramePr>
          <p:cNvPr id="103460" name="Group 36"/>
          <p:cNvGraphicFramePr>
            <a:graphicFrameLocks noGrp="1"/>
          </p:cNvGraphicFramePr>
          <p:nvPr/>
        </p:nvGraphicFramePr>
        <p:xfrm>
          <a:off x="1219200" y="3146425"/>
          <a:ext cx="5807075" cy="2386013"/>
        </p:xfrm>
        <a:graphic>
          <a:graphicData uri="http://schemas.openxmlformats.org/drawingml/2006/table">
            <a:tbl>
              <a:tblPr/>
              <a:tblGrid>
                <a:gridCol w="1676400"/>
                <a:gridCol w="1752600"/>
                <a:gridCol w="1066800"/>
                <a:gridCol w="1311275"/>
              </a:tblGrid>
              <a:tr h="884037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BLocation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Customer.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Loan#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Amnt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CName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7509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Downtown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L-170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Smith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9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Lincoln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L-230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4000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Doe</a:t>
                      </a:r>
                    </a:p>
                  </a:txBody>
                  <a:tcPr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F0757-662C-4A9D-AC78-D1F2A711DDB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Time: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8153400" cy="3881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More SQL Queries</a:t>
            </a:r>
          </a:p>
          <a:p>
            <a:pPr lvl="1" eaLnBrk="1" hangingPunct="1"/>
            <a:r>
              <a:rPr lang="en-US" altLang="en-US" dirty="0" smtClean="0"/>
              <a:t>Aggregation</a:t>
            </a:r>
          </a:p>
          <a:p>
            <a:pPr lvl="1" eaLnBrk="1" hangingPunct="1"/>
            <a:r>
              <a:rPr lang="en-US" altLang="en-US" dirty="0" smtClean="0"/>
              <a:t>Outer joins</a:t>
            </a:r>
          </a:p>
          <a:p>
            <a:pPr lvl="1" eaLnBrk="1" hangingPunct="1"/>
            <a:r>
              <a:rPr lang="en-US" altLang="en-US" dirty="0" smtClean="0"/>
              <a:t>Nested queries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(Assignment 2 posted by tomorrow)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30125-858C-4AB1-8B87-A1079877E31A}" type="slidenum">
              <a:rPr lang="en-US" altLang="en-US" sz="1400">
                <a:solidFill>
                  <a:schemeClr val="folHlink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30534-C863-4A75-99E0-2CE3EF715570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SQL DDL/Constraints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en-US" smtClean="0"/>
              <a:t>Database integrity</a:t>
            </a:r>
          </a:p>
          <a:p>
            <a:pPr lvl="1"/>
            <a:r>
              <a:rPr lang="en-US" altLang="en-US" smtClean="0"/>
              <a:t>Attribute constraints (NOT NULL, etc.)</a:t>
            </a:r>
          </a:p>
          <a:p>
            <a:pPr lvl="2"/>
            <a:r>
              <a:rPr lang="en-US" altLang="en-US" smtClean="0"/>
              <a:t>UNIQUE</a:t>
            </a:r>
          </a:p>
          <a:p>
            <a:pPr lvl="1"/>
            <a:r>
              <a:rPr lang="en-US" altLang="en-US" smtClean="0"/>
              <a:t>Primary Key (Unique values inserted)</a:t>
            </a:r>
          </a:p>
          <a:p>
            <a:pPr lvl="1"/>
            <a:r>
              <a:rPr lang="en-US" altLang="en-US" smtClean="0"/>
              <a:t>Foreign Key (Insert refers to valid PK)</a:t>
            </a:r>
          </a:p>
          <a:p>
            <a:r>
              <a:rPr lang="en-US" altLang="en-US" smtClean="0"/>
              <a:t>Can define other constraints</a:t>
            </a:r>
          </a:p>
          <a:p>
            <a:pPr lvl="1"/>
            <a:r>
              <a:rPr lang="en-US" altLang="en-US" smtClean="0"/>
              <a:t>Write a SQL query to check your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D1460-CA7E-4AE5-BCB7-2AC6B3FD8B1D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85344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(</a:t>
            </a:r>
            <a:r>
              <a:rPr lang="en-US" u="sng" dirty="0" err="1" smtClean="0"/>
              <a:t>StudentID</a:t>
            </a:r>
            <a:r>
              <a:rPr lang="en-US" dirty="0" smtClean="0"/>
              <a:t>, Name, Age, Transfer, Standing)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In-table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Standing VARCHAR2(8) NOT NULL,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ALTER TABLE Student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/>
              <a:t>ADD CONSTRAINT </a:t>
            </a:r>
            <a:r>
              <a:rPr lang="en-US" dirty="0" err="1" smtClean="0"/>
              <a:t>CheckName</a:t>
            </a:r>
            <a:endParaRPr lang="en-US" dirty="0" smtClean="0"/>
          </a:p>
          <a:p>
            <a:pPr marL="457200" lvl="1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CHECK (Name IS NOT NULL);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Retroactively checked!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Try ALTER TABLE STUDENT ADD CONSTRAINT </a:t>
            </a:r>
            <a:r>
              <a:rPr lang="en-US" dirty="0" err="1" smtClean="0"/>
              <a:t>BadConstraint</a:t>
            </a:r>
            <a:r>
              <a:rPr lang="en-US" dirty="0" smtClean="0"/>
              <a:t> Unique(Name);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  <a:lumMod val="0"/>
                <a:lumOff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8B7DA-828C-46F6-A05B-35C9F8C986D2}" type="slidenum">
              <a:rPr lang="en-US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86868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Enforce an age range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600" dirty="0" smtClean="0"/>
              <a:t>ALTER TABLE Student</a:t>
            </a:r>
          </a:p>
          <a:p>
            <a:pPr marL="457200" lvl="1" indent="0">
              <a:buFontTx/>
              <a:buNone/>
              <a:defRPr/>
            </a:pPr>
            <a:r>
              <a:rPr lang="en-US" sz="2600" dirty="0" smtClean="0"/>
              <a:t>  ADD CONSTRAINT </a:t>
            </a:r>
            <a:r>
              <a:rPr lang="en-US" sz="2600" dirty="0" err="1" smtClean="0"/>
              <a:t>AgeRange</a:t>
            </a:r>
            <a:endParaRPr lang="en-US" sz="2600" dirty="0" smtClean="0"/>
          </a:p>
          <a:p>
            <a:pPr marL="457200" lvl="1" indent="0">
              <a:buFontTx/>
              <a:buNone/>
              <a:defRPr/>
            </a:pPr>
            <a:r>
              <a:rPr lang="en-US" sz="2600" dirty="0" smtClean="0"/>
              <a:t>  CHECK (Age BETWEEN 10 and 99);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Enforce freshman age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600" dirty="0"/>
              <a:t>ALTER TABLE Student</a:t>
            </a:r>
          </a:p>
          <a:p>
            <a:pPr marL="457200" lvl="1" indent="0">
              <a:buFontTx/>
              <a:buNone/>
              <a:defRPr/>
            </a:pPr>
            <a:r>
              <a:rPr lang="en-US" sz="2600" dirty="0" smtClean="0"/>
              <a:t>ADD </a:t>
            </a:r>
            <a:r>
              <a:rPr lang="en-US" sz="2600" dirty="0"/>
              <a:t>CONSTRAINT </a:t>
            </a:r>
            <a:r>
              <a:rPr lang="en-US" sz="2600" dirty="0" err="1"/>
              <a:t>FreshmenAge</a:t>
            </a:r>
            <a:endParaRPr lang="en-US" sz="2600" dirty="0"/>
          </a:p>
          <a:p>
            <a:pPr marL="457200" lvl="1" indent="0">
              <a:buFontTx/>
              <a:buNone/>
              <a:defRPr/>
            </a:pPr>
            <a:r>
              <a:rPr lang="en-US" sz="2600" dirty="0" smtClean="0"/>
              <a:t>Check (Standing </a:t>
            </a:r>
            <a:r>
              <a:rPr lang="en-US" sz="2600" dirty="0"/>
              <a:t>= 'Freshman' AND Age &lt; </a:t>
            </a:r>
            <a:r>
              <a:rPr lang="en-US" sz="2600" dirty="0" smtClean="0"/>
              <a:t>30);</a:t>
            </a:r>
            <a:endParaRPr lang="en-US" sz="2600" dirty="0"/>
          </a:p>
          <a:p>
            <a:pPr lvl="1">
              <a:buFont typeface="Arial" charset="0"/>
              <a:buChar char="–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55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455-2015" id="{F6F8E0E9-0C13-42EA-AFAD-16D569CF1888}" vid="{0912F1F1-6481-460F-B805-71A5145F81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CSC455-2015</Template>
  <TotalTime>22070</TotalTime>
  <Words>2017</Words>
  <Application>Microsoft Office PowerPoint</Application>
  <PresentationFormat>On-screen Show (4:3)</PresentationFormat>
  <Paragraphs>676</Paragraphs>
  <Slides>69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Courier New</vt:lpstr>
      <vt:lpstr>Times New Roman</vt:lpstr>
      <vt:lpstr>Wingdings</vt:lpstr>
      <vt:lpstr>CSC455-2015</vt:lpstr>
      <vt:lpstr>Document</vt:lpstr>
      <vt:lpstr>CSC 455: Database Processing for Large-Scale Analytics Lecture 3</vt:lpstr>
      <vt:lpstr>Tonight</vt:lpstr>
      <vt:lpstr>Normalization</vt:lpstr>
      <vt:lpstr>Normalization</vt:lpstr>
      <vt:lpstr>Normalization</vt:lpstr>
      <vt:lpstr>The End Result</vt:lpstr>
      <vt:lpstr>SQL DDL/Constraints</vt:lpstr>
      <vt:lpstr>Example</vt:lpstr>
      <vt:lpstr>Example</vt:lpstr>
      <vt:lpstr>Example</vt:lpstr>
      <vt:lpstr>ALTER Table: Add</vt:lpstr>
      <vt:lpstr>ALTER Table </vt:lpstr>
      <vt:lpstr>Oracle Data Types</vt:lpstr>
      <vt:lpstr>INSERT</vt:lpstr>
      <vt:lpstr>UPDATE</vt:lpstr>
      <vt:lpstr>UPDATE</vt:lpstr>
      <vt:lpstr>UPDATE</vt:lpstr>
      <vt:lpstr>DELETE</vt:lpstr>
      <vt:lpstr>DELETE</vt:lpstr>
      <vt:lpstr>Python</vt:lpstr>
      <vt:lpstr>Python</vt:lpstr>
      <vt:lpstr>Python</vt:lpstr>
      <vt:lpstr>Python</vt:lpstr>
      <vt:lpstr>Python</vt:lpstr>
      <vt:lpstr>Python Read/Load</vt:lpstr>
      <vt:lpstr>Python Read/Load</vt:lpstr>
      <vt:lpstr>Python Read/Load</vt:lpstr>
      <vt:lpstr>Python SQLite</vt:lpstr>
      <vt:lpstr>Python SQLite</vt:lpstr>
      <vt:lpstr>Python SQLite</vt:lpstr>
      <vt:lpstr>Python SQLite</vt:lpstr>
      <vt:lpstr>Python SQLite</vt:lpstr>
      <vt:lpstr>Python SQLite</vt:lpstr>
      <vt:lpstr>Python SQLite</vt:lpstr>
      <vt:lpstr>PowerPoint Presentation</vt:lpstr>
      <vt:lpstr>A Break!</vt:lpstr>
      <vt:lpstr>SQL Queries</vt:lpstr>
      <vt:lpstr>SELECT FROM</vt:lpstr>
      <vt:lpstr>WHERE</vt:lpstr>
      <vt:lpstr>Boolean Conditions</vt:lpstr>
      <vt:lpstr>Comparisons</vt:lpstr>
      <vt:lpstr>Wildcards</vt:lpstr>
      <vt:lpstr>More Examples</vt:lpstr>
      <vt:lpstr>Boolean Operations</vt:lpstr>
      <vt:lpstr>AND Operator</vt:lpstr>
      <vt:lpstr>OR Operator</vt:lpstr>
      <vt:lpstr>NOT Operator</vt:lpstr>
      <vt:lpstr>Combining AND/OR/NOT</vt:lpstr>
      <vt:lpstr>Combining AND/OR/NOT</vt:lpstr>
      <vt:lpstr>WHERE</vt:lpstr>
      <vt:lpstr>WHERE</vt:lpstr>
      <vt:lpstr>NULLs</vt:lpstr>
      <vt:lpstr>NULLs</vt:lpstr>
      <vt:lpstr>ORDER BY</vt:lpstr>
      <vt:lpstr>Output Control</vt:lpstr>
      <vt:lpstr>Aggregate Functions</vt:lpstr>
      <vt:lpstr>Aggregates</vt:lpstr>
      <vt:lpstr>Aggregates</vt:lpstr>
      <vt:lpstr>Aggregates</vt:lpstr>
      <vt:lpstr>GROUP BY</vt:lpstr>
      <vt:lpstr>Joins</vt:lpstr>
      <vt:lpstr>Customer and Bank Branch Data</vt:lpstr>
      <vt:lpstr>Cartesian Product</vt:lpstr>
      <vt:lpstr>Cartesian Product</vt:lpstr>
      <vt:lpstr>Equi-Join</vt:lpstr>
      <vt:lpstr>Equi-Join</vt:lpstr>
      <vt:lpstr>Natural Join</vt:lpstr>
      <vt:lpstr>Natural Join</vt:lpstr>
      <vt:lpstr>Next Time: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451 Database Design Lecture 1</dc:title>
  <dc:creator>Rasin, Alexander</dc:creator>
  <cp:lastModifiedBy>Dragos Visan</cp:lastModifiedBy>
  <cp:revision>380</cp:revision>
  <dcterms:created xsi:type="dcterms:W3CDTF">2011-09-03T01:37:56Z</dcterms:created>
  <dcterms:modified xsi:type="dcterms:W3CDTF">2015-09-29T22:40:09Z</dcterms:modified>
</cp:coreProperties>
</file>