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2">
    <p:pos x="6000" y="100"/>
    <p:text>I agree to delete this slides. I think it is too early to bring the name of clusters here.
-Joyce Dong</p:text>
  </p:cm>
  <p:cm authorId="1" idx="1">
    <p:pos x="6000" y="0"/>
    <p:text>That was not the intention. It was purely for reference as we build our slides. Think we are done with that. I'll delete it by 4pm
-Mingzhu He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2E0CD-40E7-45C0-8EA9-6FC2BD2ABE8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8E97-2D8E-4473-85F3-063D77DF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69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99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3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9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65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28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49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9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0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74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2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914400" y="3786735"/>
            <a:ext cx="10363200" cy="1046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2539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2"/>
            <a:ext cx="10363200" cy="1546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406390" algn="ctr" rtl="0">
              <a:buClr>
                <a:schemeClr val="dk1"/>
              </a:buClr>
              <a:buFont typeface="Arial"/>
              <a:buNone/>
              <a:defRPr/>
            </a:lvl3pPr>
            <a:lvl4pPr marL="0" marR="0" indent="406390" algn="ctr" rtl="0">
              <a:buClr>
                <a:schemeClr val="dk1"/>
              </a:buClr>
              <a:buFont typeface="Arial"/>
              <a:buNone/>
              <a:defRPr/>
            </a:lvl4pPr>
            <a:lvl5pPr marL="0" marR="0" indent="406390" algn="ctr" rtl="0">
              <a:buClr>
                <a:schemeClr val="dk1"/>
              </a:buClr>
              <a:buFont typeface="Arial"/>
              <a:buNone/>
              <a:defRPr/>
            </a:lvl5pPr>
            <a:lvl6pPr marL="0" marR="0" indent="406390" algn="ctr" rtl="0">
              <a:buClr>
                <a:schemeClr val="dk1"/>
              </a:buClr>
              <a:buFont typeface="Arial"/>
              <a:buNone/>
              <a:defRPr/>
            </a:lvl6pPr>
            <a:lvl7pPr marL="0" marR="0" indent="406390" algn="ctr" rtl="0">
              <a:buClr>
                <a:schemeClr val="dk1"/>
              </a:buClr>
              <a:buFont typeface="Arial"/>
              <a:buNone/>
              <a:defRPr/>
            </a:lvl7pPr>
            <a:lvl8pPr marL="0" marR="0" indent="406390" algn="ctr" rtl="0">
              <a:buClr>
                <a:schemeClr val="dk1"/>
              </a:buClr>
              <a:buFont typeface="Arial"/>
              <a:buNone/>
              <a:defRPr/>
            </a:lvl8pPr>
            <a:lvl9pPr marL="0" marR="0" indent="406390" algn="ctr" rtl="0"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82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4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6256364" y="1600200"/>
            <a:ext cx="5326000" cy="496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62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5875077"/>
            <a:ext cx="10972800" cy="6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0990" indent="-228594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228600" algn="l" rtl="0">
              <a:buClr>
                <a:schemeClr val="dk1"/>
              </a:buClr>
              <a:buFont typeface="Arial"/>
              <a:buNone/>
              <a:defRPr/>
            </a:lvl3pPr>
            <a:lvl4pPr marL="0" marR="0" indent="228600" algn="l" rtl="0">
              <a:buClr>
                <a:schemeClr val="dk1"/>
              </a:buClr>
              <a:buFont typeface="Arial"/>
              <a:buNone/>
              <a:defRPr/>
            </a:lvl4pPr>
            <a:lvl5pPr marL="0" marR="0" indent="228600" algn="l" rtl="0">
              <a:buClr>
                <a:schemeClr val="dk1"/>
              </a:buClr>
              <a:buFont typeface="Arial"/>
              <a:buNone/>
              <a:defRPr/>
            </a:lvl5pPr>
            <a:lvl6pPr marL="0" marR="0" indent="228600" algn="l" rtl="0">
              <a:buClr>
                <a:schemeClr val="dk1"/>
              </a:buClr>
              <a:buFont typeface="Arial"/>
              <a:buNone/>
              <a:defRPr/>
            </a:lvl6pPr>
            <a:lvl7pPr marL="0" marR="0" indent="228600" algn="l" rtl="0">
              <a:buClr>
                <a:schemeClr val="dk1"/>
              </a:buClr>
              <a:buFont typeface="Arial"/>
              <a:buNone/>
              <a:defRPr/>
            </a:lvl7pPr>
            <a:lvl8pPr marL="0" marR="0" indent="228600" algn="l" rtl="0">
              <a:buClr>
                <a:schemeClr val="dk1"/>
              </a:buClr>
              <a:buFont typeface="Arial"/>
              <a:buNone/>
              <a:defRPr/>
            </a:lvl8pPr>
            <a:lvl9pPr marL="0" marR="0" indent="228600" algn="l" rtl="0"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4760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812800" y="540261"/>
            <a:ext cx="10363200" cy="281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/>
              <a:t>
</a:t>
            </a:r>
          </a:p>
          <a:p>
            <a:pPr>
              <a:buSzPct val="25000"/>
            </a:pPr>
            <a:r>
              <a:rPr lang="en" sz="48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The Career Choice Study</a:t>
            </a:r>
          </a:p>
          <a:p>
            <a:pPr>
              <a:buSzPct val="25000"/>
            </a:pPr>
            <a:r>
              <a:rPr lang="en" sz="24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Cognition | Personality | Career  </a:t>
            </a:r>
            <a:r>
              <a:rPr lang="en" sz="48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from some students at DePaul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1163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112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buSzPct val="25000"/>
            </a:pPr>
            <a:r>
              <a:rPr lang="en" sz="2667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Model1 - CCA Model show significant canonical correlation between personality and career interest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533" y="1473200"/>
            <a:ext cx="10668264" cy="5204997"/>
          </a:xfrm>
          <a:prstGeom prst="rect">
            <a:avLst/>
          </a:prstGeom>
        </p:spPr>
      </p:pic>
      <p:cxnSp>
        <p:nvCxnSpPr>
          <p:cNvPr id="91" name="Shape 91"/>
          <p:cNvCxnSpPr/>
          <p:nvPr/>
        </p:nvCxnSpPr>
        <p:spPr>
          <a:xfrm rot="10800000" flipH="1">
            <a:off x="5910067" y="4043032"/>
            <a:ext cx="1134400" cy="1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 flipH="1">
            <a:off x="5925566" y="3987333"/>
            <a:ext cx="1057997" cy="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4431958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23267" y="274633"/>
            <a:ext cx="107592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buSzPct val="25000"/>
            </a:pPr>
            <a:r>
              <a:rPr lang="en" sz="2667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Model2 - CCA Model show significant canonical correlation between cognition and career interest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8700" y="1417834"/>
            <a:ext cx="10652299" cy="5050599"/>
          </a:xfrm>
          <a:prstGeom prst="rect">
            <a:avLst/>
          </a:prstGeom>
        </p:spPr>
      </p:pic>
      <p:cxnSp>
        <p:nvCxnSpPr>
          <p:cNvPr id="99" name="Shape 99"/>
          <p:cNvCxnSpPr/>
          <p:nvPr/>
        </p:nvCxnSpPr>
        <p:spPr>
          <a:xfrm rot="10800000" flipH="1">
            <a:off x="6113267" y="3433432"/>
            <a:ext cx="1134400" cy="1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6128766" y="3377733"/>
            <a:ext cx="1057997" cy="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 rot="10800000" flipH="1">
            <a:off x="6113267" y="4652631"/>
            <a:ext cx="1134400" cy="1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 flipH="1">
            <a:off x="6128766" y="4698533"/>
            <a:ext cx="1057997" cy="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0064333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buSzPct val="25000"/>
            </a:pPr>
            <a:r>
              <a:rPr lang="en" sz="2667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Findings &amp; Answers to our initial questions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08301" y="1764101"/>
            <a:ext cx="10780799" cy="480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 personality traits impact career choice?</a:t>
            </a:r>
          </a:p>
          <a:p>
            <a:pPr marL="609585" indent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Yes! Personality traits and career interests are significantly canonical correlated</a:t>
            </a:r>
          </a:p>
          <a:p>
            <a:endParaRPr lang="en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about cognitive abilities?</a:t>
            </a:r>
          </a:p>
          <a:p>
            <a:pPr marL="609585" indent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Yes! cognitive abilities and career interests are significantly canonical correlated</a:t>
            </a:r>
          </a:p>
          <a:p>
            <a:endParaRPr lang="en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are important factors to become a lawyer / police / teacher?</a:t>
            </a:r>
          </a:p>
          <a:p>
            <a:pPr marL="1219170" indent="-423323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Social dominance, Sociability, all around cognitive abilities -&gt; Lawyer </a:t>
            </a:r>
          </a:p>
          <a:p>
            <a:pPr marL="1219170" indent="-423323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Impulsive, Thrill-seeking  -&gt; Policeman, Fireman</a:t>
            </a:r>
          </a:p>
          <a:p>
            <a:pPr marL="1219170" indent="-423323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Verbal Reasoning Abilities, Sociability -&gt; Teacher</a:t>
            </a:r>
          </a:p>
          <a:p>
            <a:endParaRPr lang="en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24981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50199" y="173033"/>
            <a:ext cx="108156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32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50200" y="1433601"/>
            <a:ext cx="10149200" cy="505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C78D8"/>
              </a:buClr>
              <a:buSzPct val="25000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DePaul Student Career Center</a:t>
            </a: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advises students on career decisions. </a:t>
            </a: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order to better match students’ personalities and abilities with career choices, </a:t>
            </a:r>
            <a:r>
              <a:rPr lang="en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Chainsaw Juggling Club </a:t>
            </a: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consultants are hired to investigate following questions:  </a:t>
            </a:r>
          </a:p>
          <a:p>
            <a:endParaRPr lang="en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Cognitive Abilities and Personality Traits good predictors of Career Choice?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types of correlations are there amongst Cognitive Abilities, Personality Traits, and Career Choice?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there natural groupings within Career Choices? 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there any unexpected correlations? </a:t>
            </a:r>
          </a:p>
        </p:txBody>
      </p:sp>
    </p:spTree>
    <p:extLst>
      <p:ext uri="{BB962C8B-B14F-4D97-AF65-F5344CB8AC3E}">
        <p14:creationId xmlns:p14="http://schemas.microsoft.com/office/powerpoint/2010/main" val="145694026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74500" y="1581167"/>
            <a:ext cx="9510000" cy="4507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Source: Colorado University’s data analysis class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Already been cleaned and all variables are in numeric form</a:t>
            </a:r>
          </a:p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Four parts: demographic information, cognition, personality, and occupational interest </a:t>
            </a:r>
          </a:p>
          <a:p>
            <a:pPr marL="609585" indent="-423323">
              <a:lnSpc>
                <a:spcPct val="115000"/>
              </a:lnSpc>
              <a:spcBef>
                <a:spcPts val="800"/>
              </a:spcBef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34 Variables</a:t>
            </a:r>
          </a:p>
          <a:p>
            <a:pPr marL="609585" indent="-423323">
              <a:lnSpc>
                <a:spcPct val="115000"/>
              </a:lnSpc>
              <a:spcBef>
                <a:spcPts val="80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250 Cases</a:t>
            </a:r>
          </a:p>
          <a:p>
            <a:pPr marL="0" indent="0">
              <a:lnSpc>
                <a:spcPct val="115000"/>
              </a:lnSpc>
              <a:spcBef>
                <a:spcPts val="800"/>
              </a:spcBef>
              <a:buSzPct val="25000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0" indent="0">
              <a:spcBef>
                <a:spcPts val="800"/>
              </a:spcBef>
              <a:buSzPct val="25000"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Methods</a:t>
            </a:r>
          </a:p>
          <a:p>
            <a:pPr marL="609585" indent="-423323">
              <a:spcBef>
                <a:spcPts val="80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Canonical Correlation Analysis </a:t>
            </a:r>
          </a:p>
          <a:p>
            <a:pPr marL="609585" indent="-423323">
              <a:spcBef>
                <a:spcPts val="80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</a:t>
            </a:r>
          </a:p>
          <a:p>
            <a:pPr marL="609585" indent="-423323">
              <a:spcBef>
                <a:spcPts val="80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Cluster Analysis </a:t>
            </a:r>
          </a:p>
          <a:p>
            <a:pPr marL="609585" indent="-423323">
              <a:spcBef>
                <a:spcPts val="800"/>
              </a:spcBef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50199" y="274633"/>
            <a:ext cx="108156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32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Dataset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12536154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28734" y="660800"/>
            <a:ext cx="420079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4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Personality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73600" y="1371294"/>
            <a:ext cx="6118400" cy="3742421"/>
          </a:xfrm>
          <a:prstGeom prst="rect">
            <a:avLst/>
          </a:prstGeom>
        </p:spPr>
      </p:pic>
      <p:sp>
        <p:nvSpPr>
          <p:cNvPr id="44" name="Shape 44"/>
          <p:cNvSpPr txBox="1"/>
          <p:nvPr/>
        </p:nvSpPr>
        <p:spPr>
          <a:xfrm>
            <a:off x="1028734" y="2106967"/>
            <a:ext cx="4430797" cy="4337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Social Dominance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Sociability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Stress Reaction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Worry Scale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Impulsion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Thrill-seeking</a:t>
            </a:r>
          </a:p>
        </p:txBody>
      </p:sp>
    </p:spTree>
    <p:extLst>
      <p:ext uri="{BB962C8B-B14F-4D97-AF65-F5344CB8AC3E}">
        <p14:creationId xmlns:p14="http://schemas.microsoft.com/office/powerpoint/2010/main" val="60982912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119133" y="384804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4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Cognition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99933" y="0"/>
            <a:ext cx="4892064" cy="6857997"/>
          </a:xfrm>
          <a:prstGeom prst="rect">
            <a:avLst/>
          </a:prstGeom>
        </p:spPr>
      </p:pic>
      <p:sp>
        <p:nvSpPr>
          <p:cNvPr id="51" name="Shape 51"/>
          <p:cNvSpPr txBox="1"/>
          <p:nvPr/>
        </p:nvSpPr>
        <p:spPr>
          <a:xfrm>
            <a:off x="922667" y="1872867"/>
            <a:ext cx="5645997" cy="4337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Vocabulary Test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Reading Comprehension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Sentence Completion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Mathematics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Geometry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Analytical Reasoning</a:t>
            </a:r>
          </a:p>
        </p:txBody>
      </p:sp>
    </p:spTree>
    <p:extLst>
      <p:ext uri="{BB962C8B-B14F-4D97-AF65-F5344CB8AC3E}">
        <p14:creationId xmlns:p14="http://schemas.microsoft.com/office/powerpoint/2010/main" val="275933663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83700" y="366267"/>
            <a:ext cx="420079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4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Career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-33"/>
            <a:ext cx="5254532" cy="6857999"/>
          </a:xfrm>
          <a:prstGeom prst="rect">
            <a:avLst/>
          </a:prstGeom>
        </p:spPr>
      </p:pic>
      <p:sp>
        <p:nvSpPr>
          <p:cNvPr id="58" name="Shape 58"/>
          <p:cNvSpPr txBox="1"/>
          <p:nvPr/>
        </p:nvSpPr>
        <p:spPr>
          <a:xfrm>
            <a:off x="5992100" y="1724467"/>
            <a:ext cx="5645997" cy="4337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Police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Fireman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Teacher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Artist</a:t>
            </a: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Lawyer</a:t>
            </a:r>
          </a:p>
          <a:p>
            <a:endParaRPr lang="en" sz="2400" ker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609585" indent="-457189"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2400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… (18 variables)</a:t>
            </a:r>
          </a:p>
        </p:txBody>
      </p:sp>
    </p:spTree>
    <p:extLst>
      <p:ext uri="{BB962C8B-B14F-4D97-AF65-F5344CB8AC3E}">
        <p14:creationId xmlns:p14="http://schemas.microsoft.com/office/powerpoint/2010/main" val="404194646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336601" y="2214800"/>
            <a:ext cx="9898799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ctr">
              <a:buSzPct val="25000"/>
            </a:pPr>
            <a:r>
              <a:rPr lang="en" sz="4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Canonical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0958834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477834"/>
            <a:ext cx="11274800" cy="523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 we may ask at the first glance of the dataset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74400" y="2069334"/>
            <a:ext cx="6415997" cy="812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1867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Will personality traits impact career choice?</a:t>
            </a:r>
          </a:p>
          <a:p>
            <a:endParaRPr lang="en" sz="1867" ker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endParaRPr lang="en" sz="1867" ker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285234" y="3911433"/>
            <a:ext cx="4887597" cy="736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1867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about cognitive abilities?</a:t>
            </a:r>
          </a:p>
          <a:p>
            <a:endParaRPr lang="en" sz="1867" ker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974401" y="5357300"/>
            <a:ext cx="7984399" cy="101199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" sz="1867" ker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are important factors to become a lawyer / police / teacher?</a:t>
            </a:r>
          </a:p>
          <a:p>
            <a:endParaRPr lang="en" sz="1867" ker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66933" y="1515867"/>
            <a:ext cx="1794499" cy="1794499"/>
          </a:xfrm>
          <a:prstGeom prst="rect">
            <a:avLst/>
          </a:prstGeom>
        </p:spPr>
      </p:pic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98034" y="1515867"/>
            <a:ext cx="1508649" cy="1794499"/>
          </a:xfrm>
          <a:prstGeom prst="rect">
            <a:avLst/>
          </a:prstGeom>
        </p:spPr>
      </p:pic>
      <p:pic>
        <p:nvPicPr>
          <p:cNvPr id="75" name="Shape 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807767" y="3027034"/>
            <a:ext cx="2146056" cy="1823333"/>
          </a:xfrm>
          <a:prstGeom prst="rect">
            <a:avLst/>
          </a:prstGeom>
        </p:spPr>
      </p:pic>
      <p:pic>
        <p:nvPicPr>
          <p:cNvPr id="76" name="Shape 7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148000" y="3027034"/>
            <a:ext cx="1508667" cy="1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312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8033" y="274633"/>
            <a:ext cx="9387200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buSzPct val="25000"/>
            </a:pPr>
            <a:r>
              <a:rPr lang="en" sz="2667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Digging into the data &amp; Design the models</a:t>
            </a:r>
          </a:p>
          <a:p>
            <a:endParaRPr lang="en" sz="2667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9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Technically, What we want to know…</a:t>
            </a:r>
          </a:p>
          <a:p>
            <a:endParaRPr lang="en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Canonical correlations: </a:t>
            </a: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Personality &amp; Career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Loadings: Certain personality variables may link with certain jobs</a:t>
            </a:r>
          </a:p>
          <a:p>
            <a:endParaRPr lang="en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13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" sz="2133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Model1: CCA model between personality and vocational interest </a:t>
            </a:r>
          </a:p>
          <a:p>
            <a:endParaRPr lang="en" sz="2133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Canonical correlations: </a:t>
            </a: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Cognition &amp; Career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Loadings: Certain cognitive variables may link with certain jobs</a:t>
            </a:r>
          </a:p>
          <a:p>
            <a:endParaRPr lang="en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en" sz="2133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Model2: CCA model between cognition and vocational interest</a:t>
            </a:r>
          </a:p>
          <a:p>
            <a:endParaRPr lang="en" sz="2133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177400" y="3429567"/>
            <a:ext cx="868397" cy="300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177400" y="5258367"/>
            <a:ext cx="868397" cy="300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2815351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light-gradient</vt:lpstr>
      <vt:lpstr>
 The Career Choice Study Cognition | Personality | Career   </vt:lpstr>
      <vt:lpstr>Summary</vt:lpstr>
      <vt:lpstr>Dataset &amp; Methods</vt:lpstr>
      <vt:lpstr>Personality</vt:lpstr>
      <vt:lpstr>Cognition</vt:lpstr>
      <vt:lpstr>Career</vt:lpstr>
      <vt:lpstr>Canonical Correlation Analysis</vt:lpstr>
      <vt:lpstr>Questions we may ask at the first glance of the dataset</vt:lpstr>
      <vt:lpstr>Digging into the data &amp; Design the models </vt:lpstr>
      <vt:lpstr>Model1 - CCA Model show significant canonical correlation between personality and career interest</vt:lpstr>
      <vt:lpstr>Model2 - CCA Model show significant canonical correlation between cognition and career interest</vt:lpstr>
      <vt:lpstr>Key Findings &amp; Answers to our initial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The Career Choice Study Cognition | Personality | Career   </dc:title>
  <dc:creator>Brown, Eli</dc:creator>
  <cp:lastModifiedBy>Brown, Eli</cp:lastModifiedBy>
  <cp:revision>2</cp:revision>
  <dcterms:created xsi:type="dcterms:W3CDTF">2016-01-20T23:22:50Z</dcterms:created>
  <dcterms:modified xsi:type="dcterms:W3CDTF">2016-01-27T03:47:36Z</dcterms:modified>
</cp:coreProperties>
</file>