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9" r:id="rId1"/>
  </p:sldMasterIdLst>
  <p:notesMasterIdLst>
    <p:notesMasterId r:id="rId120"/>
  </p:notesMasterIdLst>
  <p:handoutMasterIdLst>
    <p:handoutMasterId r:id="rId121"/>
  </p:handoutMasterIdLst>
  <p:sldIdLst>
    <p:sldId id="576" r:id="rId2"/>
    <p:sldId id="577" r:id="rId3"/>
    <p:sldId id="578" r:id="rId4"/>
    <p:sldId id="579" r:id="rId5"/>
    <p:sldId id="580" r:id="rId6"/>
    <p:sldId id="581" r:id="rId7"/>
    <p:sldId id="582" r:id="rId8"/>
    <p:sldId id="583" r:id="rId9"/>
    <p:sldId id="584" r:id="rId10"/>
    <p:sldId id="585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53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533" r:id="rId44"/>
    <p:sldId id="534" r:id="rId45"/>
    <p:sldId id="535" r:id="rId46"/>
    <p:sldId id="572" r:id="rId47"/>
    <p:sldId id="575" r:id="rId48"/>
    <p:sldId id="465" r:id="rId49"/>
    <p:sldId id="466" r:id="rId50"/>
    <p:sldId id="467" r:id="rId51"/>
    <p:sldId id="468" r:id="rId52"/>
    <p:sldId id="529" r:id="rId53"/>
    <p:sldId id="469" r:id="rId54"/>
    <p:sldId id="470" r:id="rId55"/>
    <p:sldId id="471" r:id="rId56"/>
    <p:sldId id="472" r:id="rId57"/>
    <p:sldId id="473" r:id="rId58"/>
    <p:sldId id="474" r:id="rId59"/>
    <p:sldId id="475" r:id="rId60"/>
    <p:sldId id="476" r:id="rId61"/>
    <p:sldId id="477" r:id="rId62"/>
    <p:sldId id="478" r:id="rId63"/>
    <p:sldId id="479" r:id="rId64"/>
    <p:sldId id="480" r:id="rId65"/>
    <p:sldId id="526" r:id="rId66"/>
    <p:sldId id="486" r:id="rId67"/>
    <p:sldId id="487" r:id="rId68"/>
    <p:sldId id="488" r:id="rId69"/>
    <p:sldId id="489" r:id="rId70"/>
    <p:sldId id="490" r:id="rId71"/>
    <p:sldId id="491" r:id="rId72"/>
    <p:sldId id="492" r:id="rId73"/>
    <p:sldId id="493" r:id="rId74"/>
    <p:sldId id="494" r:id="rId75"/>
    <p:sldId id="495" r:id="rId76"/>
    <p:sldId id="496" r:id="rId77"/>
    <p:sldId id="497" r:id="rId78"/>
    <p:sldId id="498" r:id="rId79"/>
    <p:sldId id="499" r:id="rId80"/>
    <p:sldId id="500" r:id="rId81"/>
    <p:sldId id="501" r:id="rId82"/>
    <p:sldId id="502" r:id="rId83"/>
    <p:sldId id="503" r:id="rId84"/>
    <p:sldId id="586" r:id="rId85"/>
    <p:sldId id="587" r:id="rId86"/>
    <p:sldId id="588" r:id="rId87"/>
    <p:sldId id="589" r:id="rId88"/>
    <p:sldId id="590" r:id="rId89"/>
    <p:sldId id="591" r:id="rId90"/>
    <p:sldId id="592" r:id="rId91"/>
    <p:sldId id="593" r:id="rId92"/>
    <p:sldId id="594" r:id="rId93"/>
    <p:sldId id="595" r:id="rId94"/>
    <p:sldId id="596" r:id="rId95"/>
    <p:sldId id="597" r:id="rId96"/>
    <p:sldId id="598" r:id="rId97"/>
    <p:sldId id="599" r:id="rId98"/>
    <p:sldId id="600" r:id="rId99"/>
    <p:sldId id="601" r:id="rId100"/>
    <p:sldId id="602" r:id="rId101"/>
    <p:sldId id="603" r:id="rId102"/>
    <p:sldId id="505" r:id="rId103"/>
    <p:sldId id="506" r:id="rId104"/>
    <p:sldId id="507" r:id="rId105"/>
    <p:sldId id="508" r:id="rId106"/>
    <p:sldId id="509" r:id="rId107"/>
    <p:sldId id="510" r:id="rId108"/>
    <p:sldId id="511" r:id="rId109"/>
    <p:sldId id="512" r:id="rId110"/>
    <p:sldId id="513" r:id="rId111"/>
    <p:sldId id="514" r:id="rId112"/>
    <p:sldId id="549" r:id="rId113"/>
    <p:sldId id="550" r:id="rId114"/>
    <p:sldId id="566" r:id="rId115"/>
    <p:sldId id="567" r:id="rId116"/>
    <p:sldId id="568" r:id="rId117"/>
    <p:sldId id="569" r:id="rId118"/>
    <p:sldId id="570" r:id="rId119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n" initials="VM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00"/>
    <a:srgbClr val="33CC33"/>
    <a:srgbClr val="FF9900"/>
    <a:srgbClr val="0066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33" autoAdjust="0"/>
  </p:normalViewPr>
  <p:slideViewPr>
    <p:cSldViewPr>
      <p:cViewPr varScale="1">
        <p:scale>
          <a:sx n="107" d="100"/>
          <a:sy n="107" d="100"/>
        </p:scale>
        <p:origin x="108" y="1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3.xml"/><Relationship Id="rId7" Type="http://schemas.openxmlformats.org/officeDocument/2006/relationships/slide" Target="slides/slide77.xml"/><Relationship Id="rId2" Type="http://schemas.openxmlformats.org/officeDocument/2006/relationships/slide" Target="slides/slide71.xml"/><Relationship Id="rId1" Type="http://schemas.openxmlformats.org/officeDocument/2006/relationships/slide" Target="slides/slide70.xml"/><Relationship Id="rId6" Type="http://schemas.openxmlformats.org/officeDocument/2006/relationships/slide" Target="slides/slide76.xml"/><Relationship Id="rId5" Type="http://schemas.openxmlformats.org/officeDocument/2006/relationships/slide" Target="slides/slide75.xml"/><Relationship Id="rId4" Type="http://schemas.openxmlformats.org/officeDocument/2006/relationships/slide" Target="slides/slide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5102" cy="45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2" tIns="45771" rIns="91542" bIns="45771" numCol="1" anchor="t" anchorCtr="0" compatLnSpc="1">
            <a:prstTxWarp prst="textNoShape">
              <a:avLst/>
            </a:prstTxWarp>
          </a:bodyPr>
          <a:lstStyle>
            <a:lvl1pPr defTabSz="9146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4872" y="0"/>
            <a:ext cx="3035101" cy="45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2" tIns="45771" rIns="91542" bIns="45771" numCol="1" anchor="t" anchorCtr="0" compatLnSpc="1">
            <a:prstTxWarp prst="textNoShape">
              <a:avLst/>
            </a:prstTxWarp>
          </a:bodyPr>
          <a:lstStyle>
            <a:lvl1pPr algn="r" defTabSz="9146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11533"/>
            <a:ext cx="3035102" cy="45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2" tIns="45771" rIns="91542" bIns="45771" numCol="1" anchor="b" anchorCtr="0" compatLnSpc="1">
            <a:prstTxWarp prst="textNoShape">
              <a:avLst/>
            </a:prstTxWarp>
          </a:bodyPr>
          <a:lstStyle>
            <a:lvl1pPr defTabSz="9146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4872" y="8811533"/>
            <a:ext cx="3035101" cy="45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2" tIns="45771" rIns="91542" bIns="45771" numCol="1" anchor="b" anchorCtr="0" compatLnSpc="1">
            <a:prstTxWarp prst="textNoShape">
              <a:avLst/>
            </a:prstTxWarp>
          </a:bodyPr>
          <a:lstStyle>
            <a:lvl1pPr algn="r" defTabSz="914686">
              <a:defRPr sz="1200"/>
            </a:lvl1pPr>
          </a:lstStyle>
          <a:p>
            <a:fld id="{0951A232-8C56-4B32-BF47-76AA0FCF6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084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5102" cy="45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2" tIns="45771" rIns="91542" bIns="45771" numCol="1" anchor="t" anchorCtr="0" compatLnSpc="1">
            <a:prstTxWarp prst="textNoShape">
              <a:avLst/>
            </a:prstTxWarp>
          </a:bodyPr>
          <a:lstStyle>
            <a:lvl1pPr defTabSz="9146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4872" y="0"/>
            <a:ext cx="3035101" cy="45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2" tIns="45771" rIns="91542" bIns="45771" numCol="1" anchor="t" anchorCtr="0" compatLnSpc="1">
            <a:prstTxWarp prst="textNoShape">
              <a:avLst/>
            </a:prstTxWarp>
          </a:bodyPr>
          <a:lstStyle>
            <a:lvl1pPr algn="r" defTabSz="9146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0563"/>
            <a:ext cx="4592638" cy="3446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770" y="4367589"/>
            <a:ext cx="5160433" cy="42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2" tIns="45771" rIns="91542" bIns="457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1533"/>
            <a:ext cx="3035102" cy="45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2" tIns="45771" rIns="91542" bIns="45771" numCol="1" anchor="b" anchorCtr="0" compatLnSpc="1">
            <a:prstTxWarp prst="textNoShape">
              <a:avLst/>
            </a:prstTxWarp>
          </a:bodyPr>
          <a:lstStyle>
            <a:lvl1pPr defTabSz="9146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4872" y="8811533"/>
            <a:ext cx="3035101" cy="45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2" tIns="45771" rIns="91542" bIns="45771" numCol="1" anchor="b" anchorCtr="0" compatLnSpc="1">
            <a:prstTxWarp prst="textNoShape">
              <a:avLst/>
            </a:prstTxWarp>
          </a:bodyPr>
          <a:lstStyle>
            <a:lvl1pPr algn="r" defTabSz="914686">
              <a:defRPr sz="1200"/>
            </a:lvl1pPr>
          </a:lstStyle>
          <a:p>
            <a:fld id="{DE5FEA04-2E36-4744-9777-F04FCBD1D2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727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/>
              <a:t>(c) 1999. Tralvex Yeap. All Rights Reserved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E2F3F4-D21F-455D-A2E8-DB6447C1754C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1242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F83C85-D7C5-44A2-BCE7-1C604C3D0537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8392468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FD0FF7-1746-46BD-8E1E-2EB83F637E16}" type="slidenum">
              <a:rPr lang="zh-TW" altLang="en-US" sz="1200"/>
              <a:pPr/>
              <a:t>108</a:t>
            </a:fld>
            <a:endParaRPr lang="en-US" altLang="zh-TW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16450" cy="3463925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634" y="4387442"/>
            <a:ext cx="5139134" cy="41568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01" tIns="46400" rIns="92801" bIns="46400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0421221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33D0E0-594A-4C1F-86C1-2C6D9CC4AC28}" type="slidenum">
              <a:rPr lang="zh-TW" altLang="en-US" sz="1200"/>
              <a:pPr/>
              <a:t>109</a:t>
            </a:fld>
            <a:endParaRPr lang="en-US" altLang="zh-TW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2150"/>
            <a:ext cx="4616450" cy="3463925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634" y="4387442"/>
            <a:ext cx="5139134" cy="41568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01" tIns="46400" rIns="92801" bIns="46400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01963696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CF3721-7489-4CD4-94E2-2E2021827C34}" type="slidenum">
              <a:rPr lang="zh-TW" altLang="en-US" sz="1200"/>
              <a:pPr/>
              <a:t>110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31877509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40727A-E7C3-44F3-B548-1709EF579DF8}" type="slidenum">
              <a:rPr lang="zh-TW" altLang="en-US" sz="1200"/>
              <a:pPr/>
              <a:t>111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49340873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06429" y="8495419"/>
            <a:ext cx="2911872" cy="4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48" tIns="44574" rIns="89148" bIns="44574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6A161A4-3130-4493-AAD2-26C89064FCE5}" type="slidenum">
              <a:rPr lang="en-US" altLang="en-US" sz="1200">
                <a:latin typeface="Times New Roman" panose="02020603050405020304" pitchFamily="18" charset="0"/>
              </a:rPr>
              <a:pPr algn="r"/>
              <a:t>112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11606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0679592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06429" y="8495419"/>
            <a:ext cx="2911872" cy="4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48" tIns="44574" rIns="89148" bIns="44574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16975A0-A131-46AD-8A6A-377143FB8119}" type="slidenum">
              <a:rPr lang="en-US" altLang="en-US" sz="1200">
                <a:latin typeface="Times New Roman" panose="02020603050405020304" pitchFamily="18" charset="0"/>
              </a:rPr>
              <a:pPr algn="r"/>
              <a:t>114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071628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06429" y="8495419"/>
            <a:ext cx="2911872" cy="4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48" tIns="44574" rIns="89148" bIns="44574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FD0EDB6-1C4A-482F-A1EC-9C7ABF2CE0C6}" type="slidenum">
              <a:rPr lang="en-US" altLang="en-US" sz="1200">
                <a:latin typeface="Times New Roman" panose="02020603050405020304" pitchFamily="18" charset="0"/>
              </a:rPr>
              <a:pPr algn="r"/>
              <a:t>115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322330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06429" y="8495419"/>
            <a:ext cx="2911872" cy="4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48" tIns="44574" rIns="89148" bIns="44574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07A5D9E-9FDC-4C95-9245-3699BBC966E6}" type="slidenum">
              <a:rPr lang="en-US" altLang="en-US" sz="1200">
                <a:latin typeface="Times New Roman" panose="02020603050405020304" pitchFamily="18" charset="0"/>
              </a:rPr>
              <a:pPr algn="r"/>
              <a:t>116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876534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7194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F993E3-D13B-4E78-AAD5-3A6E069CD2F0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9854177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06429" y="8495419"/>
            <a:ext cx="2911872" cy="4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48" tIns="44574" rIns="89148" bIns="44574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A7AF6B39-5754-46E9-96F3-550B21FE21C3}" type="slidenum">
              <a:rPr lang="en-US" altLang="en-US" sz="1200">
                <a:latin typeface="Times New Roman" panose="02020603050405020304" pitchFamily="18" charset="0"/>
              </a:rPr>
              <a:pPr algn="r"/>
              <a:t>118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5307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015EE7-392F-411E-AAA9-BB12C45EAC7E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640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0CB5B-0F3F-45A4-9D16-05F41B92F187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04532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6B9C67-9102-455A-96FD-9120B5D7BCD9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40116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C1D37B-DCB6-42FB-A8D4-4D928CB4DABD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21180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89EDC0-A848-402C-8887-9A3E5FB50E78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9141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681286-B1F6-4696-B00A-BEFAF006AB1F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53092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60ACED-8C69-4065-8334-6E9C2B87A405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82198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937565-F45C-4FF3-864E-2C3461D43A60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2909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/>
              <a:t>(c) 1999. Tralvex Yeap. All Rights Reserved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F8A2B5C-8B55-421C-8E4F-160F94A7324F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82326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41388" y="739775"/>
            <a:ext cx="4921250" cy="36909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949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121FDB-5D19-4447-9851-1214E97DEEC6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93919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FC2135-CE73-4DCB-A3B3-488EF503DFCF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5012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910A05-A195-4C61-9814-C602AC99372B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53395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D0CF5A-0879-4B55-B634-FA5404F445D1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48988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E2B22A-AD7A-4F0A-8DDE-D7AD4D175071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59223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3825A0-0BAB-4551-B38F-9B856F63B167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94494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8D2E5E-A75E-4DDD-8A1E-CCAAC9DAC5A7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24738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4E2BFF-5DBF-4986-80D0-36B745AE772D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20840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9EC9B8-7342-486B-BF32-589D687C6CD8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0751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7B10F-CB77-4BC0-8158-17329409CB00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0525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3F103D-A556-4E88-A786-D808B6FF2C3B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13786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FF5FBC-AC8B-42D8-ACE4-F5F996941780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58729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4BD6A1-352C-46ED-86F1-F70007AD1D18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33568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CA00B6-1B27-40F1-96A5-7F91040F4551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70441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8BD36A-8608-449D-B1FB-5FEFAA2AE174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057866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F3F922-4001-4A74-9AAC-84E3EFAC49FB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61198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54215C-F038-49F6-BF4C-3097D1E2EC86}" type="slidenum">
              <a:rPr lang="en-US" altLang="en-US" sz="1200"/>
              <a:pPr/>
              <a:t>39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07355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8A752D-5155-42EC-9A0C-4F64C68CB00B}" type="slidenum">
              <a:rPr lang="en-US" altLang="en-US" sz="1200"/>
              <a:pPr/>
              <a:t>40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86386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2E70DC-ADF4-40CB-AD2B-46B8B0FB160F}" type="slidenum">
              <a:rPr lang="en-US" altLang="en-US" sz="1200"/>
              <a:pPr/>
              <a:t>41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381499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D87A66-8659-4DA5-B2F0-E7F455FAC239}" type="slidenum">
              <a:rPr lang="en-US" altLang="en-US" sz="1200"/>
              <a:pPr/>
              <a:t>42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2606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AAE9C9-3A43-4453-8C2C-52590CC40254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6989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B107DD-2E21-4F1D-81EA-9596C97676F4}" type="slidenum">
              <a:rPr lang="en-US" altLang="en-US" sz="1200"/>
              <a:pPr/>
              <a:t>43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309045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92EA15-8FB5-4180-A623-397820469059}" type="slidenum">
              <a:rPr lang="en-US" altLang="en-US" sz="1200"/>
              <a:pPr/>
              <a:t>44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39343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3E1153-588E-41E1-BA5D-26ED88FAE726}" type="slidenum">
              <a:rPr lang="en-US" altLang="en-US" sz="1200"/>
              <a:pPr/>
              <a:t>45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497979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50990F-AAA0-49A3-BC25-A8E2FABD34F7}" type="slidenum">
              <a:rPr lang="en-US" altLang="en-US" sz="1200"/>
              <a:pPr/>
              <a:t>48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779188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608CC9-8258-4FF4-B159-AF640770AB65}" type="slidenum">
              <a:rPr lang="en-US" altLang="en-US" sz="1200"/>
              <a:pPr/>
              <a:t>49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041609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DDBC8C-2F5F-4EED-B9F2-C72BAD8EC566}" type="slidenum">
              <a:rPr lang="en-US" altLang="en-US" sz="1200"/>
              <a:pPr/>
              <a:t>50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10390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463DFA-769F-455B-BCE6-2FBD5DF878FB}" type="slidenum">
              <a:rPr lang="en-US" altLang="en-US" sz="1200"/>
              <a:pPr/>
              <a:t>51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51727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A12355-11DE-4082-A7C0-3AAC996B24B1}" type="slidenum">
              <a:rPr lang="en-US" altLang="en-US" sz="1200"/>
              <a:pPr/>
              <a:t>53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913043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BF1525-8460-417E-BDF6-6E7A983BB535}" type="slidenum">
              <a:rPr lang="en-US" altLang="en-US" sz="1200"/>
              <a:pPr/>
              <a:t>54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36552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9A0FE1-4552-480A-B313-FF59908559BC}" type="slidenum">
              <a:rPr lang="en-US" altLang="en-US" sz="1200"/>
              <a:pPr/>
              <a:t>55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2901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84718-4919-4261-AB6B-8F930F5BF4B1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56484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8A2F63-76FE-4D97-B147-17A030BCE1E9}" type="slidenum">
              <a:rPr lang="en-US" altLang="en-US" sz="1200"/>
              <a:pPr/>
              <a:t>56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46804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AF006A-0371-4CE1-B781-BAB6AC55EA14}" type="slidenum">
              <a:rPr lang="en-US" altLang="en-US" sz="1200"/>
              <a:pPr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749855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FD83D7-4826-4FF1-A7AC-B0CD4D5F099A}" type="slidenum">
              <a:rPr lang="en-US" altLang="en-US" sz="1200"/>
              <a:pPr/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531452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A687DE-42C0-47FB-BAFA-789F49C5873D}" type="slidenum">
              <a:rPr lang="en-US" altLang="en-US" sz="1200"/>
              <a:pPr/>
              <a:t>59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141303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4E4297-583F-4CC4-BE55-4FE530CCD6FD}" type="slidenum">
              <a:rPr lang="en-US" altLang="en-US" sz="1200"/>
              <a:pPr/>
              <a:t>60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36025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165913-A21B-425D-A74D-0820AB78E72B}" type="slidenum">
              <a:rPr lang="en-US" altLang="en-US" sz="1200"/>
              <a:pPr/>
              <a:t>61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289595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F98017-0722-4469-A1A6-213C5D91BB9C}" type="slidenum">
              <a:rPr lang="en-US" altLang="en-US" sz="1200"/>
              <a:pPr/>
              <a:t>62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674218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63BE71-9976-4677-8CB4-7130A6D3DB00}" type="slidenum">
              <a:rPr lang="en-US" altLang="en-US" sz="1200"/>
              <a:pPr/>
              <a:t>63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668779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6F8E91-9695-4D5F-A2BF-CA9839AE17D5}" type="slidenum">
              <a:rPr lang="en-US" altLang="en-US" sz="1200"/>
              <a:pPr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05067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BB9084-1CFD-49BB-A146-95AAFD55F779}" type="slidenum">
              <a:rPr lang="zh-TW" altLang="en-US" sz="1200"/>
              <a:pPr/>
              <a:t>66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405941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89E19-27A2-47B7-99AA-673E365885DE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06517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2CD4F0-0594-4579-A414-E6E07940B627}" type="slidenum">
              <a:rPr lang="zh-TW" altLang="en-US" sz="1200"/>
              <a:pPr/>
              <a:t>67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40928496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491387-88FB-49BF-8FCB-9AF7CE3FA059}" type="slidenum">
              <a:rPr lang="zh-TW" altLang="en-US" sz="1200"/>
              <a:pPr/>
              <a:t>68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8199512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5FF800-9E51-4BCD-8A25-4D62CA40DD0C}" type="slidenum">
              <a:rPr lang="zh-TW" altLang="en-US" sz="1200"/>
              <a:pPr/>
              <a:t>69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11574276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3BF374-F772-4B03-BE13-C7B1C3418DDD}" type="slidenum">
              <a:rPr lang="en-US" altLang="en-US" sz="1200"/>
              <a:pPr/>
              <a:t>70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195636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1C92FB-7C5C-4663-89A9-D8372905EEFF}" type="slidenum">
              <a:rPr lang="en-US" altLang="en-US" sz="1200"/>
              <a:pPr/>
              <a:t>71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194926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4BF563-DA12-4362-A459-4D8F2BB31E9B}" type="slidenum">
              <a:rPr lang="zh-TW" altLang="en-US" sz="1200"/>
              <a:pPr/>
              <a:t>72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13575484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48857C-4CB6-43F0-A217-A603F758BEE8}" type="slidenum">
              <a:rPr lang="en-US" altLang="en-US" sz="1200"/>
              <a:pPr/>
              <a:t>73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81127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C5A46F-AC79-40D5-A504-9F334AB5BE88}" type="slidenum">
              <a:rPr lang="en-US" altLang="en-US" sz="1200"/>
              <a:pPr/>
              <a:t>74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841250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E4CF60-79BC-4AAB-BF4C-D2255887362B}" type="slidenum">
              <a:rPr lang="en-US" altLang="en-US" sz="1200"/>
              <a:pPr/>
              <a:t>75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281746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1DB307-D352-4CEC-85D1-46A5862418DD}" type="slidenum">
              <a:rPr lang="en-US" altLang="en-US" sz="1200"/>
              <a:pPr/>
              <a:t>76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760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/>
              <a:t>(c) 1999. Tralvex Yeap. All Rights Reserved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AE9D08-FCEA-4A65-85D7-D7D829C1EA91}" type="slidenum">
              <a:rPr lang="en-US" altLang="en-US" sz="1300"/>
              <a:pPr/>
              <a:t>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669691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B72C8C-9CD9-4BDD-AF21-26BDC5AA10E5}" type="slidenum">
              <a:rPr lang="en-US" altLang="en-US" sz="1200"/>
              <a:pPr/>
              <a:t>77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276121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D0EAB9-6EDF-4065-9B29-669E79A07FF1}" type="slidenum">
              <a:rPr lang="zh-TW" altLang="en-US" sz="1200"/>
              <a:pPr/>
              <a:t>78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17645291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7212E2-AFBB-43B8-BEA2-664D0B5CEF34}" type="slidenum">
              <a:rPr lang="zh-TW" altLang="en-US" sz="1200"/>
              <a:pPr/>
              <a:t>79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2413593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21B2EA-2976-4A4F-BD9B-3B4393575EF3}" type="slidenum">
              <a:rPr lang="zh-TW" altLang="en-US" sz="1200"/>
              <a:pPr/>
              <a:t>80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33370239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9057B0-18C6-4CA0-A3E4-E8F31A9C4E6C}" type="slidenum">
              <a:rPr lang="en-US" altLang="en-US" sz="1200"/>
              <a:pPr/>
              <a:t>81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338396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2DCA54-E429-4E15-AD16-0340632F7463}" type="slidenum">
              <a:rPr lang="zh-TW" altLang="en-US" sz="1200"/>
              <a:pPr/>
              <a:t>82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9414767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8737AD-D45A-472D-8714-561C71347342}" type="slidenum">
              <a:rPr lang="zh-TW" altLang="en-US" sz="1200"/>
              <a:pPr/>
              <a:t>83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8408684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A1B044-D990-4D6A-ACED-38DFE2C98D74}" type="slidenum">
              <a:rPr lang="zh-TW" altLang="en-US" sz="1200"/>
              <a:pPr/>
              <a:t>84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3207199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DBFB7F-837A-49E9-BA98-037BAF732ED9}" type="slidenum">
              <a:rPr lang="zh-TW" altLang="en-US" sz="1200"/>
              <a:pPr/>
              <a:t>85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40704309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510CE8-D69F-4543-ACF6-B261B952A966}" type="slidenum">
              <a:rPr lang="zh-TW" altLang="en-US" sz="1200"/>
              <a:pPr/>
              <a:t>86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229044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6B8718-7C09-4EDA-9C3B-1DCEA0CB8333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009925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5262BD-07AE-40A8-BB33-EFBE86507654}" type="slidenum">
              <a:rPr lang="zh-TW" altLang="en-US" sz="1200"/>
              <a:pPr/>
              <a:t>87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1180914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F9DB4A-16E0-40F6-A699-BB8823A3567C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5485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4DEDC7-DD26-4BD6-B8DB-3D98712299D8}" type="slidenum">
              <a:rPr lang="en-US" altLang="en-US" sz="1200"/>
              <a:pPr/>
              <a:t>89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8461358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CE3111-46D9-41FA-AEFA-429EA9AD152E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65699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014307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02875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656925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06429" y="8495419"/>
            <a:ext cx="2911872" cy="4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48" tIns="44574" rIns="89148" bIns="44574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2F8DBE0-91C4-495A-A06D-66B8E9312CCF}" type="slidenum">
              <a:rPr lang="en-US" altLang="en-US" sz="1200">
                <a:latin typeface="Times New Roman" panose="02020603050405020304" pitchFamily="18" charset="0"/>
              </a:rPr>
              <a:pPr algn="r"/>
              <a:t>94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9808645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06429" y="8495419"/>
            <a:ext cx="2911872" cy="4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48" tIns="44574" rIns="89148" bIns="44574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62CE1283-2716-461D-B3D6-34642B454331}" type="slidenum">
              <a:rPr lang="en-US" altLang="en-US" sz="1200">
                <a:latin typeface="Times New Roman" panose="02020603050405020304" pitchFamily="18" charset="0"/>
              </a:rPr>
              <a:pPr algn="r"/>
              <a:t>95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548003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4663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3455" indent="-274406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7623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6672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5721" indent="-219525" defTabSz="914686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1477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53820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2869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31918" indent="-219525" defTabSz="91468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0BE1F1-E8EE-410B-A1B8-3C03F7D7F60C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5042425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159147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06429" y="8495419"/>
            <a:ext cx="2911872" cy="4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48" tIns="44574" rIns="89148" bIns="44574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51EADF2C-F3A8-400C-A3CF-568495794DDA}" type="slidenum">
              <a:rPr lang="en-US" altLang="en-US" sz="1200">
                <a:latin typeface="Times New Roman" panose="02020603050405020304" pitchFamily="18" charset="0"/>
              </a:rPr>
              <a:pPr algn="r"/>
              <a:t>98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626693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 noChangeArrowheads="1"/>
          </p:cNvSpPr>
          <p:nvPr/>
        </p:nvSpPr>
        <p:spPr bwMode="auto">
          <a:xfrm>
            <a:off x="3806429" y="8495419"/>
            <a:ext cx="2911872" cy="44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48" tIns="44574" rIns="89148" bIns="44574" anchor="b"/>
          <a:lstStyle>
            <a:lvl1pPr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99C761C-1583-44C5-9C5E-CE6CDC7F3160}" type="slidenum">
              <a:rPr lang="en-US" altLang="en-US" sz="1200">
                <a:latin typeface="Times New Roman" panose="02020603050405020304" pitchFamily="18" charset="0"/>
              </a:rPr>
              <a:pPr algn="r"/>
              <a:t>99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15961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188536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D547CE-A65D-453C-AF6F-757C03AA5E88}" type="slidenum">
              <a:rPr lang="en-US" altLang="en-US" sz="1200"/>
              <a:pPr/>
              <a:t>102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6168861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F67853-74D3-4388-968A-5D38D72DDAE4}" type="slidenum">
              <a:rPr lang="en-US" altLang="en-US" sz="1200"/>
              <a:pPr/>
              <a:t>103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3345404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F2CBDD-55D1-4D97-BE1F-D40379D55A6B}" type="slidenum">
              <a:rPr lang="zh-TW" altLang="en-US" sz="1200"/>
              <a:pPr/>
              <a:t>104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326311970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0630C1-0B90-4390-B9AC-995BC5566ED8}" type="slidenum">
              <a:rPr lang="zh-TW" altLang="en-US" sz="1200"/>
              <a:pPr/>
              <a:t>105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8588999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8E70BE-55A1-469A-8C65-DBBA147CBD79}" type="slidenum">
              <a:rPr lang="zh-TW" altLang="en-US" sz="1200"/>
              <a:pPr/>
              <a:t>106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94687594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9371" indent="-283553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7259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93078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8896" indent="-227147" defTabSz="913162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7945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2699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66044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5093" indent="-227147" defTabSz="9131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C656C0-BFA3-47D2-9CAC-7CF60AAAAFAC}" type="slidenum">
              <a:rPr lang="zh-TW" altLang="en-US" sz="1200"/>
              <a:pPr/>
              <a:t>107</a:t>
            </a:fld>
            <a:endParaRPr lang="en-US" altLang="zh-TW" sz="1200"/>
          </a:p>
        </p:txBody>
      </p:sp>
    </p:spTree>
    <p:extLst>
      <p:ext uri="{BB962C8B-B14F-4D97-AF65-F5344CB8AC3E}">
        <p14:creationId xmlns:p14="http://schemas.microsoft.com/office/powerpoint/2010/main" val="421920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15D6B-43E5-476D-918B-77FF98CC75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97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A599-BD3D-424B-A0B3-943FCE3EDD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82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A599-BD3D-424B-A0B3-943FCE3EDD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00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A599-BD3D-424B-A0B3-943FCE3EDD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5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A599-BD3D-424B-A0B3-943FCE3EDD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732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FA599-BD3D-424B-A0B3-943FCE3EDD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00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1999-0B76-4794-8A73-6440E7461F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471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C46B1-35E1-428E-9A68-2D763566DF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008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0C9FF-CC55-4384-B8F5-6738B2086D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46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4E87-DEE9-41D3-920C-C4B980B6F6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E8079-2631-46A4-9EAF-F6BD624D68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78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0384-74CA-49B4-A6B8-82FE42B7A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4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6C176-53F4-4441-BFDB-FAE6F06432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0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3B7E-A013-4C5D-84F9-199D13B4EC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56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EE27-0E86-4EDB-A9D7-78D91BE569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07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5DEC9-2127-4C2D-8CEE-2AD50EDFEE5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1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BF0F-C1FF-4CC8-8B9A-E8C85D13CFB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99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DFA599-BD3D-424B-A0B3-943FCE3EDD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05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png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5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3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4.emf"/><Relationship Id="rId4" Type="http://schemas.openxmlformats.org/officeDocument/2006/relationships/oleObject" Target="../embeddings/oleObject35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0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68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9.png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1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73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74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3.png"/><Relationship Id="rId5" Type="http://schemas.openxmlformats.org/officeDocument/2006/relationships/image" Target="../media/image82.wmf"/><Relationship Id="rId4" Type="http://schemas.openxmlformats.org/officeDocument/2006/relationships/oleObject" Target="../embeddings/oleObject47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5" Type="http://schemas.openxmlformats.org/officeDocument/2006/relationships/image" Target="../media/image99.png"/><Relationship Id="rId4" Type="http://schemas.openxmlformats.org/officeDocument/2006/relationships/image" Target="../media/image98.w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wmf"/><Relationship Id="rId5" Type="http://schemas.openxmlformats.org/officeDocument/2006/relationships/image" Target="../media/image99.png"/><Relationship Id="rId4" Type="http://schemas.openxmlformats.org/officeDocument/2006/relationships/image" Target="../media/image98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09613"/>
          </a:xfrm>
        </p:spPr>
        <p:txBody>
          <a:bodyPr/>
          <a:lstStyle/>
          <a:p>
            <a:r>
              <a:rPr lang="en-US" altLang="en-US" smtClean="0"/>
              <a:t>FDA solution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914400" y="3614928"/>
            <a:ext cx="81534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115000"/>
            </a:pPr>
            <a:r>
              <a:rPr lang="en-US" altLang="en-US" sz="2000" dirty="0" smtClean="0">
                <a:latin typeface="+mn-lt"/>
              </a:rPr>
              <a:t>In particular, we get the solution</a:t>
            </a:r>
            <a:endParaRPr lang="en-US" altLang="en-US" sz="2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24200" y="2603398"/>
                <a:ext cx="2145984" cy="457561"/>
              </a:xfrm>
              <a:prstGeom prst="rect">
                <a:avLst/>
              </a:prstGeom>
              <a:solidFill>
                <a:srgbClr val="96969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603398"/>
                <a:ext cx="2145984" cy="457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7101" y="1675995"/>
            <a:ext cx="718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The solution works just like PCA then, but with the matrix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58892" y="4489677"/>
                <a:ext cx="3276600" cy="437940"/>
              </a:xfrm>
              <a:prstGeom prst="rect">
                <a:avLst/>
              </a:prstGeom>
              <a:solidFill>
                <a:srgbClr val="96969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92" y="4489677"/>
                <a:ext cx="3276600" cy="4379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952727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90800"/>
            <a:ext cx="6347713" cy="1320800"/>
          </a:xfrm>
        </p:spPr>
        <p:txBody>
          <a:bodyPr/>
          <a:lstStyle/>
          <a:p>
            <a:r>
              <a:rPr lang="en-US" dirty="0" smtClean="0"/>
              <a:t>LDA in SPSS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110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6200" y="304800"/>
            <a:ext cx="92964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Advantages and Disadvantages of Mixture Models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458200" cy="533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Strength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Mixture models are more general than partitioning and fuzzy clustering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Clusters can be characterized by a small number of parameters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The results may satisfy the statistical assumptions of the generative models</a:t>
            </a:r>
          </a:p>
          <a:p>
            <a:pPr>
              <a:lnSpc>
                <a:spcPct val="120000"/>
              </a:lnSpc>
            </a:pPr>
            <a:r>
              <a:rPr lang="en-US" altLang="en-US" sz="2000" smtClean="0"/>
              <a:t>Weakness</a:t>
            </a:r>
          </a:p>
          <a:p>
            <a:pPr lvl="1">
              <a:lnSpc>
                <a:spcPct val="120000"/>
              </a:lnSpc>
            </a:pPr>
            <a:r>
              <a:rPr lang="en-US" altLang="en-US" sz="2000" smtClean="0"/>
              <a:t>Converge to local optimal (overcome: run multi-times w. random initialization)</a:t>
            </a:r>
          </a:p>
          <a:p>
            <a:pPr lvl="1">
              <a:lnSpc>
                <a:spcPct val="120000"/>
              </a:lnSpc>
            </a:pPr>
            <a:r>
              <a:rPr lang="en-US" altLang="en-US" sz="2000" smtClean="0"/>
              <a:t>Computationally expensive if the number of distributions is large, or the data set contains very few observed data points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Need large data 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Hard to estimate the number of clusters</a:t>
            </a:r>
          </a:p>
        </p:txBody>
      </p:sp>
      <p:sp>
        <p:nvSpPr>
          <p:cNvPr id="25604" name="Slide Number Placeholder 3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1AD2BB4-63AB-4D3F-8C48-239B2E62405F}" type="slidenum">
              <a:rPr lang="en-US" altLang="en-US" sz="1200"/>
              <a:pPr algn="r" eaLnBrk="1" hangingPunct="1"/>
              <a:t>100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2991045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Demo (EM Clustering)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381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 Starting with previous data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fitgmdist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(D,3);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gmmodel.cluster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D(:,2), 20,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cluster(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D(:,2), 20,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D = [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mvnrnd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 0] , [ 5 0 ; 0 10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500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mvnrnd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([3 0] , [ 3 0 ; 0 1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500) 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mvnrnd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([10 10],[5 4 ; 4 4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500)];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figure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fitgmdist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(D,3);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gmmodel.cluster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20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figure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labels = [ ones(500,1)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2*ones(500,1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3*ones(500,1) ] 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20, labels);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figure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(D, 3);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D(:,2), 20,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33600"/>
            <a:ext cx="4343400" cy="3257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431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smtClean="0">
                <a:ea typeface="PMingLiU" panose="02020500000000000000" pitchFamily="18" charset="-120"/>
              </a:rPr>
              <a:t>Grid-Based Clustering Method 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768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0000"/>
            <a:ext cx="8524875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smtClean="0">
                <a:ea typeface="PMingLiU" panose="02020500000000000000" pitchFamily="18" charset="-120"/>
              </a:rPr>
              <a:t>Grid-Based Clustering Method </a:t>
            </a: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9" y="1270000"/>
            <a:ext cx="7558549" cy="5219871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TW" smtClean="0">
                <a:ea typeface="PMingLiU" panose="02020500000000000000" pitchFamily="18" charset="-120"/>
              </a:rPr>
              <a:t>Grid-Based Clustering Method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76800"/>
          </a:xfrm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altLang="zh-TW" dirty="0" smtClean="0">
                <a:ea typeface="PMingLiU" panose="02020500000000000000" pitchFamily="18" charset="-120"/>
              </a:rPr>
              <a:t>Using multi-resolution grid data structure</a:t>
            </a:r>
          </a:p>
          <a:p>
            <a:pPr>
              <a:lnSpc>
                <a:spcPct val="120000"/>
              </a:lnSpc>
            </a:pPr>
            <a:r>
              <a:rPr lang="en-US" altLang="zh-TW" dirty="0" smtClean="0">
                <a:ea typeface="PMingLiU" panose="02020500000000000000" pitchFamily="18" charset="-120"/>
              </a:rPr>
              <a:t>Several interesting methods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hlink"/>
                </a:solidFill>
                <a:ea typeface="PMingLiU" panose="02020500000000000000" pitchFamily="18" charset="-120"/>
              </a:rPr>
              <a:t>STING </a:t>
            </a:r>
            <a:r>
              <a:rPr lang="en-US" altLang="zh-TW" sz="2400" dirty="0" smtClean="0">
                <a:ea typeface="PMingLiU" panose="02020500000000000000" pitchFamily="18" charset="-120"/>
              </a:rPr>
              <a:t>(a </a:t>
            </a:r>
            <a:r>
              <a:rPr lang="en-US" altLang="zh-TW" sz="2400" dirty="0" err="1" smtClean="0">
                <a:ea typeface="PMingLiU" panose="02020500000000000000" pitchFamily="18" charset="-120"/>
              </a:rPr>
              <a:t>STatistical</a:t>
            </a:r>
            <a:r>
              <a:rPr lang="en-US" altLang="zh-TW" sz="2400" dirty="0" smtClean="0">
                <a:ea typeface="PMingLiU" panose="02020500000000000000" pitchFamily="18" charset="-120"/>
              </a:rPr>
              <a:t> </a:t>
            </a:r>
            <a:r>
              <a:rPr lang="en-US" altLang="zh-TW" sz="2400" dirty="0" err="1" smtClean="0">
                <a:ea typeface="PMingLiU" panose="02020500000000000000" pitchFamily="18" charset="-120"/>
              </a:rPr>
              <a:t>INformation</a:t>
            </a:r>
            <a:r>
              <a:rPr lang="en-US" altLang="zh-TW" sz="2400" dirty="0" smtClean="0">
                <a:ea typeface="PMingLiU" panose="02020500000000000000" pitchFamily="18" charset="-120"/>
              </a:rPr>
              <a:t> Grid approach) by Wang, Yang and </a:t>
            </a:r>
            <a:r>
              <a:rPr lang="en-US" altLang="zh-TW" sz="2400" dirty="0" err="1" smtClean="0">
                <a:ea typeface="PMingLiU" panose="02020500000000000000" pitchFamily="18" charset="-120"/>
              </a:rPr>
              <a:t>Muntz</a:t>
            </a:r>
            <a:r>
              <a:rPr lang="en-US" altLang="zh-TW" sz="2400" dirty="0" smtClean="0">
                <a:ea typeface="PMingLiU" panose="02020500000000000000" pitchFamily="18" charset="-120"/>
              </a:rPr>
              <a:t> (1997)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TW" sz="2400" dirty="0" err="1" smtClean="0">
                <a:solidFill>
                  <a:schemeClr val="hlink"/>
                </a:solidFill>
                <a:ea typeface="PMingLiU" panose="02020500000000000000" pitchFamily="18" charset="-120"/>
              </a:rPr>
              <a:t>WaveCluster</a:t>
            </a:r>
            <a:r>
              <a:rPr lang="en-US" altLang="zh-TW" sz="2400" dirty="0" smtClean="0">
                <a:ea typeface="PMingLiU" panose="02020500000000000000" pitchFamily="18" charset="-120"/>
              </a:rPr>
              <a:t> by </a:t>
            </a:r>
            <a:r>
              <a:rPr lang="en-US" altLang="zh-TW" sz="2400" dirty="0" err="1" smtClean="0">
                <a:ea typeface="PMingLiU" panose="02020500000000000000" pitchFamily="18" charset="-120"/>
              </a:rPr>
              <a:t>Sheikholeslami</a:t>
            </a:r>
            <a:r>
              <a:rPr lang="en-US" altLang="zh-TW" sz="2400" dirty="0" smtClean="0">
                <a:ea typeface="PMingLiU" panose="02020500000000000000" pitchFamily="18" charset="-120"/>
              </a:rPr>
              <a:t>, Chatterjee, and Zhang (VLDB’98)</a:t>
            </a:r>
          </a:p>
          <a:p>
            <a:pPr lvl="2">
              <a:lnSpc>
                <a:spcPct val="110000"/>
              </a:lnSpc>
              <a:spcBef>
                <a:spcPct val="40000"/>
              </a:spcBef>
            </a:pPr>
            <a:r>
              <a:rPr lang="en-US" altLang="zh-TW" dirty="0" smtClean="0">
                <a:ea typeface="PMingLiU" panose="02020500000000000000" pitchFamily="18" charset="-120"/>
              </a:rPr>
              <a:t>A multi-resolution clustering approach using wavelet method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dirty="0" smtClean="0">
                <a:solidFill>
                  <a:schemeClr val="hlink"/>
                </a:solidFill>
                <a:ea typeface="SimSun" panose="02010600030101010101" pitchFamily="2" charset="-122"/>
              </a:rPr>
              <a:t>CLIQUE</a:t>
            </a:r>
            <a:r>
              <a:rPr lang="en-US" altLang="zh-CN" sz="2400" dirty="0" smtClean="0">
                <a:ea typeface="SimSun" panose="02010600030101010101" pitchFamily="2" charset="-122"/>
              </a:rPr>
              <a:t>: Agrawal, et al. (SIGMOD’98)</a:t>
            </a:r>
          </a:p>
          <a:p>
            <a:pPr lvl="1">
              <a:lnSpc>
                <a:spcPct val="120000"/>
              </a:lnSpc>
            </a:pPr>
            <a:endParaRPr lang="zh-TW" altLang="en-US" sz="2400" dirty="0" smtClean="0">
              <a:ea typeface="PMingLiU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6781800" cy="914400"/>
          </a:xfrm>
          <a:noFill/>
        </p:spPr>
        <p:txBody>
          <a:bodyPr lIns="92075" tIns="46038" rIns="92075" bIns="46038"/>
          <a:lstStyle/>
          <a:p>
            <a:r>
              <a:rPr lang="en-US" altLang="zh-TW" sz="4000" smtClean="0">
                <a:ea typeface="PMingLiU" panose="02020500000000000000" pitchFamily="18" charset="-120"/>
              </a:rPr>
              <a:t>STING</a:t>
            </a:r>
            <a:endParaRPr lang="en-US" altLang="zh-TW" smtClean="0">
              <a:ea typeface="PMingLiU" panose="02020500000000000000" pitchFamily="18" charset="-12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458200" cy="1828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Wang, Yang and Muntz (VLDB’97)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The spatial area is divided into rectangular cells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There are several levels of cells corresponding to different levels of resolution</a:t>
            </a:r>
          </a:p>
          <a:p>
            <a:pPr>
              <a:lnSpc>
                <a:spcPct val="90000"/>
              </a:lnSpc>
            </a:pPr>
            <a:endParaRPr lang="zh-TW" altLang="en-US" smtClean="0">
              <a:ea typeface="PMingLiU" panose="02020500000000000000" pitchFamily="18" charset="-120"/>
            </a:endParaRP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9124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86665"/>
            <a:ext cx="54197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5334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4000" smtClean="0">
                <a:ea typeface="PMingLiU" panose="02020500000000000000" pitchFamily="18" charset="-120"/>
              </a:rPr>
              <a:t>STING (2)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334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Each cell at a high level is partitioned into a number of smaller cells in the next lower level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Statistical info of each cell  is calculated and stored beforehand and is used to answer queries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Parameters of higher level cells can be easily calculated from parameters of lower level cell</a:t>
            </a:r>
          </a:p>
          <a:p>
            <a:pPr lvl="2">
              <a:lnSpc>
                <a:spcPct val="90000"/>
              </a:lnSpc>
            </a:pPr>
            <a:r>
              <a:rPr lang="en-US" altLang="zh-TW" i="1" smtClean="0">
                <a:ea typeface="PMingLiU" panose="02020500000000000000" pitchFamily="18" charset="-120"/>
              </a:rPr>
              <a:t>count</a:t>
            </a:r>
            <a:r>
              <a:rPr lang="en-US" altLang="zh-TW" smtClean="0">
                <a:ea typeface="PMingLiU" panose="02020500000000000000" pitchFamily="18" charset="-120"/>
              </a:rPr>
              <a:t>, </a:t>
            </a:r>
            <a:r>
              <a:rPr lang="en-US" altLang="zh-TW" i="1" smtClean="0">
                <a:ea typeface="PMingLiU" panose="02020500000000000000" pitchFamily="18" charset="-120"/>
              </a:rPr>
              <a:t>mean</a:t>
            </a:r>
            <a:r>
              <a:rPr lang="en-US" altLang="zh-TW" smtClean="0">
                <a:ea typeface="PMingLiU" panose="02020500000000000000" pitchFamily="18" charset="-120"/>
              </a:rPr>
              <a:t>, </a:t>
            </a:r>
            <a:r>
              <a:rPr lang="en-US" altLang="zh-TW" i="1" smtClean="0">
                <a:ea typeface="PMingLiU" panose="02020500000000000000" pitchFamily="18" charset="-120"/>
              </a:rPr>
              <a:t>s</a:t>
            </a:r>
            <a:r>
              <a:rPr lang="en-US" altLang="zh-TW" smtClean="0">
                <a:ea typeface="PMingLiU" panose="02020500000000000000" pitchFamily="18" charset="-120"/>
              </a:rPr>
              <a:t>, </a:t>
            </a:r>
            <a:r>
              <a:rPr lang="en-US" altLang="zh-TW" i="1" smtClean="0">
                <a:ea typeface="PMingLiU" panose="02020500000000000000" pitchFamily="18" charset="-120"/>
              </a:rPr>
              <a:t>min</a:t>
            </a:r>
            <a:r>
              <a:rPr lang="en-US" altLang="zh-TW" smtClean="0">
                <a:ea typeface="PMingLiU" panose="02020500000000000000" pitchFamily="18" charset="-120"/>
              </a:rPr>
              <a:t>, </a:t>
            </a:r>
            <a:r>
              <a:rPr lang="en-US" altLang="zh-TW" i="1" smtClean="0">
                <a:ea typeface="PMingLiU" panose="02020500000000000000" pitchFamily="18" charset="-120"/>
              </a:rPr>
              <a:t>max</a:t>
            </a:r>
            <a:r>
              <a:rPr lang="en-US" altLang="zh-TW" smtClean="0">
                <a:ea typeface="PMingLiU" panose="02020500000000000000" pitchFamily="18" charset="-12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type of distribution—normal, </a:t>
            </a:r>
            <a:r>
              <a:rPr lang="en-US" altLang="zh-TW" i="1" smtClean="0">
                <a:ea typeface="PMingLiU" panose="02020500000000000000" pitchFamily="18" charset="-120"/>
              </a:rPr>
              <a:t>uniform</a:t>
            </a:r>
            <a:r>
              <a:rPr lang="en-US" altLang="zh-TW" smtClean="0">
                <a:ea typeface="PMingLiU" panose="02020500000000000000" pitchFamily="18" charset="-120"/>
              </a:rPr>
              <a:t>, etc.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Use a top-down approach to answer spatial data queries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Start from a pre-selected layer</a:t>
            </a:r>
            <a:r>
              <a:rPr lang="en-US" altLang="zh-TW" smtClean="0">
                <a:ea typeface="PMingLiU" panose="02020500000000000000" pitchFamily="18" charset="-120"/>
              </a:rPr>
              <a:t>—</a:t>
            </a:r>
            <a:r>
              <a:rPr lang="en-US" altLang="zh-TW" sz="2400" smtClean="0">
                <a:ea typeface="PMingLiU" panose="02020500000000000000" pitchFamily="18" charset="-120"/>
              </a:rPr>
              <a:t>typically with a small number of cells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For each cell in the current level compute the confidence interval</a:t>
            </a:r>
          </a:p>
          <a:p>
            <a:pPr>
              <a:lnSpc>
                <a:spcPct val="9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    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9124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9124950" y="624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9124950" y="563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382000" cy="5334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TW" sz="4000" smtClean="0">
                <a:ea typeface="PMingLiU" panose="02020500000000000000" pitchFamily="18" charset="-120"/>
              </a:rPr>
              <a:t>STING (3)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4267200"/>
          </a:xfrm>
          <a:noFill/>
        </p:spPr>
        <p:txBody>
          <a:bodyPr lIns="92075" tIns="46038" rIns="92075" bIns="46038"/>
          <a:lstStyle/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TW" sz="2400" smtClean="0">
                <a:ea typeface="PMingLiU" panose="02020500000000000000" pitchFamily="18" charset="-120"/>
              </a:rPr>
              <a:t>Remove the irrelevant cells from further consideration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TW" sz="2400" smtClean="0">
                <a:ea typeface="PMingLiU" panose="02020500000000000000" pitchFamily="18" charset="-120"/>
              </a:rPr>
              <a:t>When finish examining the current layer, proceed to the next lower level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TW" sz="2400" smtClean="0">
                <a:ea typeface="PMingLiU" panose="02020500000000000000" pitchFamily="18" charset="-120"/>
              </a:rPr>
              <a:t>Repeat this process until the bottom layer is reached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TW" sz="2400" smtClean="0">
                <a:ea typeface="PMingLiU" panose="02020500000000000000" pitchFamily="18" charset="-120"/>
              </a:rPr>
              <a:t>Advantages: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altLang="zh-TW" smtClean="0">
                <a:ea typeface="PMingLiU" panose="02020500000000000000" pitchFamily="18" charset="-120"/>
              </a:rPr>
              <a:t>Query-independent, easy to parallelize, incremental update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altLang="zh-TW" i="1" smtClean="0">
                <a:ea typeface="PMingLiU" panose="02020500000000000000" pitchFamily="18" charset="-120"/>
              </a:rPr>
              <a:t>O(K),</a:t>
            </a:r>
            <a:r>
              <a:rPr lang="en-US" altLang="zh-TW" smtClean="0">
                <a:ea typeface="PMingLiU" panose="02020500000000000000" pitchFamily="18" charset="-120"/>
              </a:rPr>
              <a:t> where </a:t>
            </a:r>
            <a:r>
              <a:rPr lang="en-US" altLang="zh-TW" i="1" smtClean="0">
                <a:ea typeface="PMingLiU" panose="02020500000000000000" pitchFamily="18" charset="-120"/>
              </a:rPr>
              <a:t>K</a:t>
            </a:r>
            <a:r>
              <a:rPr lang="en-US" altLang="zh-TW" smtClean="0">
                <a:ea typeface="PMingLiU" panose="02020500000000000000" pitchFamily="18" charset="-120"/>
              </a:rPr>
              <a:t> is the number of grid cells at the lowest level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altLang="zh-TW" sz="2400" smtClean="0">
                <a:ea typeface="PMingLiU" panose="02020500000000000000" pitchFamily="18" charset="-120"/>
              </a:rPr>
              <a:t>Disadvantages: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altLang="zh-TW" smtClean="0">
                <a:ea typeface="PMingLiU" panose="02020500000000000000" pitchFamily="18" charset="-120"/>
              </a:rPr>
              <a:t>All the cluster boundaries are either horizontal or vertical, and no diagonal boundary is detected</a:t>
            </a:r>
            <a:endParaRPr lang="en-US" altLang="zh-TW" sz="2000" smtClean="0">
              <a:ea typeface="PMingLiU" panose="02020500000000000000" pitchFamily="18" charset="-120"/>
            </a:endParaRP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9124950" y="4724400"/>
            <a:ext cx="0" cy="1524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207250" cy="685800"/>
          </a:xfrm>
        </p:spPr>
        <p:txBody>
          <a:bodyPr>
            <a:normAutofit fontScale="90000"/>
          </a:bodyPr>
          <a:lstStyle/>
          <a:p>
            <a:r>
              <a:rPr lang="en-US" altLang="zh-TW" sz="4000" smtClean="0">
                <a:ea typeface="PMingLiU" panose="02020500000000000000" pitchFamily="18" charset="-120"/>
              </a:rPr>
              <a:t>CLIQUE (Clustering In QUEst)</a:t>
            </a:r>
            <a:r>
              <a:rPr lang="en-US" altLang="zh-TW" smtClean="0">
                <a:ea typeface="PMingLiU" panose="02020500000000000000" pitchFamily="18" charset="-120"/>
              </a:rPr>
              <a:t>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TW" sz="2400" smtClean="0">
                <a:ea typeface="PMingLiU" panose="02020500000000000000" pitchFamily="18" charset="-120"/>
              </a:rPr>
              <a:t>Agrawal, Gehrke, Gunopulos, Raghavan (SIGMOD’98).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TW" sz="2400" smtClean="0">
                <a:ea typeface="PMingLiU" panose="02020500000000000000" pitchFamily="18" charset="-120"/>
              </a:rPr>
              <a:t>Automatically identifying subspaces of a high dimensional data space that allow better clustering than original space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TW" sz="2400" smtClean="0">
                <a:ea typeface="PMingLiU" panose="02020500000000000000" pitchFamily="18" charset="-120"/>
              </a:rPr>
              <a:t>CLIQUE can be considered as both density-based and grid-based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TW" smtClean="0">
                <a:ea typeface="PMingLiU" panose="02020500000000000000" pitchFamily="18" charset="-120"/>
              </a:rPr>
              <a:t>It partitions each dimension into the same number of equal length interval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TW" smtClean="0">
                <a:ea typeface="PMingLiU" panose="02020500000000000000" pitchFamily="18" charset="-120"/>
              </a:rPr>
              <a:t>It partitions an m-dimensional data space into non-overlapping rectangular units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TW" smtClean="0">
                <a:ea typeface="PMingLiU" panose="02020500000000000000" pitchFamily="18" charset="-120"/>
              </a:rPr>
              <a:t>A unit is dense if the fraction of total data points contained in the unit exceeds the input model parameter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TW" smtClean="0">
                <a:ea typeface="PMingLiU" panose="02020500000000000000" pitchFamily="18" charset="-120"/>
              </a:rPr>
              <a:t>A cluster is a maximal set of connected dense units within a subspace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207250" cy="685800"/>
          </a:xfrm>
        </p:spPr>
        <p:txBody>
          <a:bodyPr>
            <a:normAutofit/>
          </a:bodyPr>
          <a:lstStyle/>
          <a:p>
            <a:r>
              <a:rPr lang="en-US" altLang="zh-TW" smtClean="0">
                <a:ea typeface="PMingLiU" panose="02020500000000000000" pitchFamily="18" charset="-120"/>
              </a:rPr>
              <a:t>CLIQUE: The Major Steps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4800600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TW" sz="2400" smtClean="0">
                <a:solidFill>
                  <a:srgbClr val="261C6E"/>
                </a:solidFill>
                <a:ea typeface="PMingLiU" panose="02020500000000000000" pitchFamily="18" charset="-120"/>
              </a:rPr>
              <a:t>Partition the data space and find the number of points that lie inside each cell of the partition.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TW" sz="2400" smtClean="0">
                <a:solidFill>
                  <a:srgbClr val="261C6E"/>
                </a:solidFill>
                <a:ea typeface="PMingLiU" panose="02020500000000000000" pitchFamily="18" charset="-120"/>
              </a:rPr>
              <a:t>Identify the subspaces that contain clusters using the Apriori principle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TW" sz="2400" smtClean="0">
                <a:solidFill>
                  <a:srgbClr val="261C6E"/>
                </a:solidFill>
                <a:ea typeface="PMingLiU" panose="02020500000000000000" pitchFamily="18" charset="-120"/>
              </a:rPr>
              <a:t>Identify clusters</a:t>
            </a:r>
            <a:r>
              <a:rPr lang="en-US" altLang="zh-TW" sz="2400" smtClean="0">
                <a:ea typeface="PMingLiU" panose="02020500000000000000" pitchFamily="18" charset="-120"/>
              </a:rPr>
              <a:t>:</a:t>
            </a:r>
          </a:p>
          <a:p>
            <a:pPr lvl="1">
              <a:spcBef>
                <a:spcPct val="50000"/>
              </a:spcBef>
              <a:buClr>
                <a:schemeClr val="tx1"/>
              </a:buClr>
            </a:pPr>
            <a:r>
              <a:rPr lang="en-US" altLang="zh-TW" smtClean="0">
                <a:ea typeface="PMingLiU" panose="02020500000000000000" pitchFamily="18" charset="-120"/>
              </a:rPr>
              <a:t>Determine dense units in all subspaces of interests</a:t>
            </a:r>
          </a:p>
          <a:p>
            <a:pPr lvl="1"/>
            <a:r>
              <a:rPr lang="en-US" altLang="zh-TW" smtClean="0">
                <a:ea typeface="PMingLiU" panose="02020500000000000000" pitchFamily="18" charset="-120"/>
              </a:rPr>
              <a:t>Determine connected dense units in all subspaces of interests.</a:t>
            </a:r>
          </a:p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TW" sz="2400" smtClean="0">
                <a:solidFill>
                  <a:srgbClr val="261C6E"/>
                </a:solidFill>
                <a:ea typeface="PMingLiU" panose="02020500000000000000" pitchFamily="18" charset="-120"/>
              </a:rPr>
              <a:t>Generate minimal description for the clusters</a:t>
            </a:r>
            <a:endParaRPr lang="en-US" altLang="zh-TW" sz="2400" smtClean="0">
              <a:ea typeface="PMingLiU" panose="02020500000000000000" pitchFamily="18" charset="-120"/>
            </a:endParaRPr>
          </a:p>
          <a:p>
            <a:pPr lvl="1"/>
            <a:r>
              <a:rPr lang="en-US" altLang="zh-TW" smtClean="0">
                <a:ea typeface="PMingLiU" panose="02020500000000000000" pitchFamily="18" charset="-120"/>
              </a:rPr>
              <a:t>Determine maximal regions that cover a cluster of connected dense units for each cluster</a:t>
            </a:r>
          </a:p>
          <a:p>
            <a:pPr lvl="1"/>
            <a:r>
              <a:rPr lang="en-US" altLang="zh-TW" smtClean="0">
                <a:ea typeface="PMingLiU" panose="02020500000000000000" pitchFamily="18" charset="-120"/>
              </a:rPr>
              <a:t>Determination of minimal cover for each cluster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019800" cy="6096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AU" altLang="zh-TW" smtClean="0">
                <a:ea typeface="PMingLiU" panose="02020500000000000000" pitchFamily="18" charset="-120"/>
              </a:rPr>
              <a:t>Cluster Analysis</a:t>
            </a:r>
            <a:endParaRPr lang="en-US" altLang="en-US" smtClean="0">
              <a:ea typeface="PMingLiU" panose="02020500000000000000" pitchFamily="18" charset="-12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3250" cy="25908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hlink"/>
                </a:solidFill>
              </a:rPr>
              <a:t>What is Cluster Analysis?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Types of Data in Cluster Analysis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 Categorization of Major Clustering Methods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Partitioning Methods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K-means clustering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Hierarchical clustering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026"/>
          <p:cNvSpPr txBox="1">
            <a:spLocks noChangeArrowheads="1"/>
          </p:cNvSpPr>
          <p:nvPr/>
        </p:nvSpPr>
        <p:spPr bwMode="auto">
          <a:xfrm rot="-5400000">
            <a:off x="19844" y="369094"/>
            <a:ext cx="1058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Salary (10,000)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4995" name="Rectangle 1027" descr="25%"/>
          <p:cNvSpPr>
            <a:spLocks noChangeArrowheads="1"/>
          </p:cNvSpPr>
          <p:nvPr/>
        </p:nvSpPr>
        <p:spPr bwMode="auto">
          <a:xfrm>
            <a:off x="2133600" y="1066800"/>
            <a:ext cx="914400" cy="1204913"/>
          </a:xfrm>
          <a:prstGeom prst="rect">
            <a:avLst/>
          </a:prstGeom>
          <a:pattFill prst="pct25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4996" name="Rectangle 1028" descr="25%"/>
          <p:cNvSpPr>
            <a:spLocks noChangeArrowheads="1"/>
          </p:cNvSpPr>
          <p:nvPr/>
        </p:nvSpPr>
        <p:spPr bwMode="auto">
          <a:xfrm>
            <a:off x="1524000" y="762000"/>
            <a:ext cx="1219200" cy="1219200"/>
          </a:xfrm>
          <a:prstGeom prst="rect">
            <a:avLst/>
          </a:prstGeom>
          <a:pattFill prst="pct25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4997" name="Rectangle 1029"/>
          <p:cNvSpPr>
            <a:spLocks noChangeArrowheads="1"/>
          </p:cNvSpPr>
          <p:nvPr/>
        </p:nvSpPr>
        <p:spPr bwMode="auto">
          <a:xfrm>
            <a:off x="1219200" y="381000"/>
            <a:ext cx="2438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4998" name="Line 1030"/>
          <p:cNvSpPr>
            <a:spLocks noChangeShapeType="1"/>
          </p:cNvSpPr>
          <p:nvPr/>
        </p:nvSpPr>
        <p:spPr bwMode="auto">
          <a:xfrm>
            <a:off x="24384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9" name="Line 1031"/>
          <p:cNvSpPr>
            <a:spLocks noChangeShapeType="1"/>
          </p:cNvSpPr>
          <p:nvPr/>
        </p:nvSpPr>
        <p:spPr bwMode="auto">
          <a:xfrm>
            <a:off x="30480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0" name="Line 1032"/>
          <p:cNvSpPr>
            <a:spLocks noChangeShapeType="1"/>
          </p:cNvSpPr>
          <p:nvPr/>
        </p:nvSpPr>
        <p:spPr bwMode="auto">
          <a:xfrm>
            <a:off x="18288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1" name="Line 1033"/>
          <p:cNvSpPr>
            <a:spLocks noChangeShapeType="1"/>
          </p:cNvSpPr>
          <p:nvPr/>
        </p:nvSpPr>
        <p:spPr bwMode="auto">
          <a:xfrm>
            <a:off x="33528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2" name="Line 1034"/>
          <p:cNvSpPr>
            <a:spLocks noChangeShapeType="1"/>
          </p:cNvSpPr>
          <p:nvPr/>
        </p:nvSpPr>
        <p:spPr bwMode="auto">
          <a:xfrm>
            <a:off x="27432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3" name="Line 1035"/>
          <p:cNvSpPr>
            <a:spLocks noChangeShapeType="1"/>
          </p:cNvSpPr>
          <p:nvPr/>
        </p:nvSpPr>
        <p:spPr bwMode="auto">
          <a:xfrm>
            <a:off x="21336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4" name="Line 1036"/>
          <p:cNvSpPr>
            <a:spLocks noChangeShapeType="1"/>
          </p:cNvSpPr>
          <p:nvPr/>
        </p:nvSpPr>
        <p:spPr bwMode="auto">
          <a:xfrm>
            <a:off x="15240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5" name="Line 1037"/>
          <p:cNvSpPr>
            <a:spLocks noChangeShapeType="1"/>
          </p:cNvSpPr>
          <p:nvPr/>
        </p:nvSpPr>
        <p:spPr bwMode="auto">
          <a:xfrm rot="16200000" flipH="1">
            <a:off x="2439988" y="4587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6" name="Line 1038"/>
          <p:cNvSpPr>
            <a:spLocks noChangeShapeType="1"/>
          </p:cNvSpPr>
          <p:nvPr/>
        </p:nvSpPr>
        <p:spPr bwMode="auto">
          <a:xfrm rot="16200000" flipH="1">
            <a:off x="2436813" y="10683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7" name="Line 1039"/>
          <p:cNvSpPr>
            <a:spLocks noChangeShapeType="1"/>
          </p:cNvSpPr>
          <p:nvPr/>
        </p:nvSpPr>
        <p:spPr bwMode="auto">
          <a:xfrm rot="16200000" flipH="1">
            <a:off x="2436813" y="1539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8" name="Line 1040"/>
          <p:cNvSpPr>
            <a:spLocks noChangeShapeType="1"/>
          </p:cNvSpPr>
          <p:nvPr/>
        </p:nvSpPr>
        <p:spPr bwMode="auto">
          <a:xfrm rot="16200000" flipH="1">
            <a:off x="2436813" y="-455613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09" name="Line 1041"/>
          <p:cNvSpPr>
            <a:spLocks noChangeShapeType="1"/>
          </p:cNvSpPr>
          <p:nvPr/>
        </p:nvSpPr>
        <p:spPr bwMode="auto">
          <a:xfrm rot="16200000" flipH="1">
            <a:off x="2436813" y="-150813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10" name="Line 1042"/>
          <p:cNvSpPr>
            <a:spLocks noChangeShapeType="1"/>
          </p:cNvSpPr>
          <p:nvPr/>
        </p:nvSpPr>
        <p:spPr bwMode="auto">
          <a:xfrm rot="16200000" flipH="1">
            <a:off x="2436813" y="7635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11" name="Line 1043"/>
          <p:cNvSpPr>
            <a:spLocks noChangeShapeType="1"/>
          </p:cNvSpPr>
          <p:nvPr/>
        </p:nvSpPr>
        <p:spPr bwMode="auto">
          <a:xfrm rot="16200000" flipH="1">
            <a:off x="2436813" y="1373187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12" name="Text Box 1044"/>
          <p:cNvSpPr txBox="1">
            <a:spLocks noChangeArrowheads="1"/>
          </p:cNvSpPr>
          <p:nvPr/>
        </p:nvSpPr>
        <p:spPr bwMode="auto">
          <a:xfrm>
            <a:off x="990600" y="2895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20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13" name="Text Box 1045"/>
          <p:cNvSpPr txBox="1">
            <a:spLocks noChangeArrowheads="1"/>
          </p:cNvSpPr>
          <p:nvPr/>
        </p:nvSpPr>
        <p:spPr bwMode="auto">
          <a:xfrm>
            <a:off x="1644650" y="2895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30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14" name="Text Box 1046"/>
          <p:cNvSpPr txBox="1">
            <a:spLocks noChangeArrowheads="1"/>
          </p:cNvSpPr>
          <p:nvPr/>
        </p:nvSpPr>
        <p:spPr bwMode="auto">
          <a:xfrm>
            <a:off x="2254250" y="2895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40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15" name="Text Box 1047"/>
          <p:cNvSpPr txBox="1">
            <a:spLocks noChangeArrowheads="1"/>
          </p:cNvSpPr>
          <p:nvPr/>
        </p:nvSpPr>
        <p:spPr bwMode="auto">
          <a:xfrm>
            <a:off x="2863850" y="2895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50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16" name="Text Box 1048"/>
          <p:cNvSpPr txBox="1">
            <a:spLocks noChangeArrowheads="1"/>
          </p:cNvSpPr>
          <p:nvPr/>
        </p:nvSpPr>
        <p:spPr bwMode="auto">
          <a:xfrm>
            <a:off x="3473450" y="28956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60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17" name="Text Box 1049"/>
          <p:cNvSpPr txBox="1">
            <a:spLocks noChangeArrowheads="1"/>
          </p:cNvSpPr>
          <p:nvPr/>
        </p:nvSpPr>
        <p:spPr bwMode="auto">
          <a:xfrm>
            <a:off x="3689350" y="26812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age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18" name="Text Box 1050"/>
          <p:cNvSpPr txBox="1">
            <a:spLocks noChangeArrowheads="1"/>
          </p:cNvSpPr>
          <p:nvPr/>
        </p:nvSpPr>
        <p:spPr bwMode="auto">
          <a:xfrm rot="-5400000">
            <a:off x="872332" y="118506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5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19" name="Text Box 1051"/>
          <p:cNvSpPr txBox="1">
            <a:spLocks noChangeArrowheads="1"/>
          </p:cNvSpPr>
          <p:nvPr/>
        </p:nvSpPr>
        <p:spPr bwMode="auto">
          <a:xfrm rot="-5400000">
            <a:off x="872332" y="148986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4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20" name="Text Box 1052"/>
          <p:cNvSpPr txBox="1">
            <a:spLocks noChangeArrowheads="1"/>
          </p:cNvSpPr>
          <p:nvPr/>
        </p:nvSpPr>
        <p:spPr bwMode="auto">
          <a:xfrm rot="-5400000">
            <a:off x="872332" y="180101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3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21" name="Text Box 1053"/>
          <p:cNvSpPr txBox="1">
            <a:spLocks noChangeArrowheads="1"/>
          </p:cNvSpPr>
          <p:nvPr/>
        </p:nvSpPr>
        <p:spPr bwMode="auto">
          <a:xfrm rot="-5400000">
            <a:off x="872332" y="240426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1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22" name="Text Box 1054"/>
          <p:cNvSpPr txBox="1">
            <a:spLocks noChangeArrowheads="1"/>
          </p:cNvSpPr>
          <p:nvPr/>
        </p:nvSpPr>
        <p:spPr bwMode="auto">
          <a:xfrm rot="-5400000">
            <a:off x="872332" y="210581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23" name="Text Box 1055"/>
          <p:cNvSpPr txBox="1">
            <a:spLocks noChangeArrowheads="1"/>
          </p:cNvSpPr>
          <p:nvPr/>
        </p:nvSpPr>
        <p:spPr bwMode="auto">
          <a:xfrm rot="-5400000">
            <a:off x="886619" y="87868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6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24" name="Text Box 1056"/>
          <p:cNvSpPr txBox="1">
            <a:spLocks noChangeArrowheads="1"/>
          </p:cNvSpPr>
          <p:nvPr/>
        </p:nvSpPr>
        <p:spPr bwMode="auto">
          <a:xfrm rot="-5400000">
            <a:off x="872332" y="57388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7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85025" name="Text Box 1057"/>
          <p:cNvSpPr txBox="1">
            <a:spLocks noChangeArrowheads="1"/>
          </p:cNvSpPr>
          <p:nvPr/>
        </p:nvSpPr>
        <p:spPr bwMode="auto">
          <a:xfrm rot="-5400000">
            <a:off x="886619" y="2699544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800">
                <a:latin typeface="Times New Roman" panose="02020603050405020304" pitchFamily="18" charset="0"/>
                <a:ea typeface="PMingLiU" panose="02020500000000000000" pitchFamily="18" charset="-120"/>
              </a:rPr>
              <a:t>0</a:t>
            </a:r>
            <a:endParaRPr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grpSp>
        <p:nvGrpSpPr>
          <p:cNvPr id="85026" name="Group 1058"/>
          <p:cNvGrpSpPr>
            <a:grpSpLocks/>
          </p:cNvGrpSpPr>
          <p:nvPr/>
        </p:nvGrpSpPr>
        <p:grpSpPr bwMode="auto">
          <a:xfrm>
            <a:off x="4648200" y="160338"/>
            <a:ext cx="3921125" cy="3101975"/>
            <a:chOff x="2928" y="101"/>
            <a:chExt cx="2470" cy="1954"/>
          </a:xfrm>
        </p:grpSpPr>
        <p:sp>
          <p:nvSpPr>
            <p:cNvPr id="85116" name="Rectangle 1059" descr="25%"/>
            <p:cNvSpPr>
              <a:spLocks noChangeArrowheads="1"/>
            </p:cNvSpPr>
            <p:nvPr/>
          </p:nvSpPr>
          <p:spPr bwMode="auto">
            <a:xfrm>
              <a:off x="3720" y="1248"/>
              <a:ext cx="382" cy="382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117" name="Rectangle 1060" descr="25%"/>
            <p:cNvSpPr>
              <a:spLocks noChangeArrowheads="1"/>
            </p:cNvSpPr>
            <p:nvPr/>
          </p:nvSpPr>
          <p:spPr bwMode="auto">
            <a:xfrm>
              <a:off x="3910" y="1056"/>
              <a:ext cx="384" cy="57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118" name="Rectangle 1061" descr="25%"/>
            <p:cNvSpPr>
              <a:spLocks noChangeArrowheads="1"/>
            </p:cNvSpPr>
            <p:nvPr/>
          </p:nvSpPr>
          <p:spPr bwMode="auto">
            <a:xfrm>
              <a:off x="4102" y="866"/>
              <a:ext cx="384" cy="57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119" name="Rectangle 1062" descr="25%"/>
            <p:cNvSpPr>
              <a:spLocks noChangeArrowheads="1"/>
            </p:cNvSpPr>
            <p:nvPr/>
          </p:nvSpPr>
          <p:spPr bwMode="auto">
            <a:xfrm>
              <a:off x="4294" y="862"/>
              <a:ext cx="384" cy="574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120" name="Rectangle 1063"/>
            <p:cNvSpPr>
              <a:spLocks noChangeArrowheads="1"/>
            </p:cNvSpPr>
            <p:nvPr/>
          </p:nvSpPr>
          <p:spPr bwMode="auto">
            <a:xfrm>
              <a:off x="3526" y="240"/>
              <a:ext cx="1536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121" name="Line 1064"/>
            <p:cNvSpPr>
              <a:spLocks noChangeShapeType="1"/>
            </p:cNvSpPr>
            <p:nvPr/>
          </p:nvSpPr>
          <p:spPr bwMode="auto">
            <a:xfrm>
              <a:off x="4294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22" name="Line 1065"/>
            <p:cNvSpPr>
              <a:spLocks noChangeShapeType="1"/>
            </p:cNvSpPr>
            <p:nvPr/>
          </p:nvSpPr>
          <p:spPr bwMode="auto">
            <a:xfrm>
              <a:off x="4678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23" name="Line 1066"/>
            <p:cNvSpPr>
              <a:spLocks noChangeShapeType="1"/>
            </p:cNvSpPr>
            <p:nvPr/>
          </p:nvSpPr>
          <p:spPr bwMode="auto">
            <a:xfrm>
              <a:off x="391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24" name="Line 1067"/>
            <p:cNvSpPr>
              <a:spLocks noChangeShapeType="1"/>
            </p:cNvSpPr>
            <p:nvPr/>
          </p:nvSpPr>
          <p:spPr bwMode="auto">
            <a:xfrm>
              <a:off x="487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25" name="Line 1068"/>
            <p:cNvSpPr>
              <a:spLocks noChangeShapeType="1"/>
            </p:cNvSpPr>
            <p:nvPr/>
          </p:nvSpPr>
          <p:spPr bwMode="auto">
            <a:xfrm>
              <a:off x="4486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26" name="Line 1069"/>
            <p:cNvSpPr>
              <a:spLocks noChangeShapeType="1"/>
            </p:cNvSpPr>
            <p:nvPr/>
          </p:nvSpPr>
          <p:spPr bwMode="auto">
            <a:xfrm>
              <a:off x="4102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27" name="Line 1070"/>
            <p:cNvSpPr>
              <a:spLocks noChangeShapeType="1"/>
            </p:cNvSpPr>
            <p:nvPr/>
          </p:nvSpPr>
          <p:spPr bwMode="auto">
            <a:xfrm>
              <a:off x="3718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28" name="Line 1071"/>
            <p:cNvSpPr>
              <a:spLocks noChangeShapeType="1"/>
            </p:cNvSpPr>
            <p:nvPr/>
          </p:nvSpPr>
          <p:spPr bwMode="auto">
            <a:xfrm rot="16200000" flipH="1">
              <a:off x="4295" y="289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29" name="Line 1072"/>
            <p:cNvSpPr>
              <a:spLocks noChangeShapeType="1"/>
            </p:cNvSpPr>
            <p:nvPr/>
          </p:nvSpPr>
          <p:spPr bwMode="auto">
            <a:xfrm rot="16200000" flipH="1">
              <a:off x="4293" y="673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30" name="Line 1073"/>
            <p:cNvSpPr>
              <a:spLocks noChangeShapeType="1"/>
            </p:cNvSpPr>
            <p:nvPr/>
          </p:nvSpPr>
          <p:spPr bwMode="auto">
            <a:xfrm rot="16200000" flipH="1">
              <a:off x="4293" y="9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31" name="Line 1074"/>
            <p:cNvSpPr>
              <a:spLocks noChangeShapeType="1"/>
            </p:cNvSpPr>
            <p:nvPr/>
          </p:nvSpPr>
          <p:spPr bwMode="auto">
            <a:xfrm rot="16200000" flipH="1">
              <a:off x="4293" y="-28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32" name="Line 1075"/>
            <p:cNvSpPr>
              <a:spLocks noChangeShapeType="1"/>
            </p:cNvSpPr>
            <p:nvPr/>
          </p:nvSpPr>
          <p:spPr bwMode="auto">
            <a:xfrm rot="16200000" flipH="1">
              <a:off x="4293" y="-9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33" name="Line 1076"/>
            <p:cNvSpPr>
              <a:spLocks noChangeShapeType="1"/>
            </p:cNvSpPr>
            <p:nvPr/>
          </p:nvSpPr>
          <p:spPr bwMode="auto">
            <a:xfrm rot="16200000" flipH="1">
              <a:off x="4293" y="481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34" name="Line 1077"/>
            <p:cNvSpPr>
              <a:spLocks noChangeShapeType="1"/>
            </p:cNvSpPr>
            <p:nvPr/>
          </p:nvSpPr>
          <p:spPr bwMode="auto">
            <a:xfrm rot="16200000" flipH="1">
              <a:off x="4293" y="86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135" name="Text Box 1078"/>
            <p:cNvSpPr txBox="1">
              <a:spLocks noChangeArrowheads="1"/>
            </p:cNvSpPr>
            <p:nvPr/>
          </p:nvSpPr>
          <p:spPr bwMode="auto">
            <a:xfrm>
              <a:off x="3382" y="182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20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36" name="Text Box 1079"/>
            <p:cNvSpPr txBox="1">
              <a:spLocks noChangeArrowheads="1"/>
            </p:cNvSpPr>
            <p:nvPr/>
          </p:nvSpPr>
          <p:spPr bwMode="auto">
            <a:xfrm>
              <a:off x="3794" y="182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30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37" name="Text Box 1080"/>
            <p:cNvSpPr txBox="1">
              <a:spLocks noChangeArrowheads="1"/>
            </p:cNvSpPr>
            <p:nvPr/>
          </p:nvSpPr>
          <p:spPr bwMode="auto">
            <a:xfrm>
              <a:off x="4178" y="182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40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38" name="Text Box 1081"/>
            <p:cNvSpPr txBox="1">
              <a:spLocks noChangeArrowheads="1"/>
            </p:cNvSpPr>
            <p:nvPr/>
          </p:nvSpPr>
          <p:spPr bwMode="auto">
            <a:xfrm>
              <a:off x="4562" y="182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50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39" name="Text Box 1082"/>
            <p:cNvSpPr txBox="1">
              <a:spLocks noChangeArrowheads="1"/>
            </p:cNvSpPr>
            <p:nvPr/>
          </p:nvSpPr>
          <p:spPr bwMode="auto">
            <a:xfrm>
              <a:off x="4946" y="182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60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40" name="Text Box 1083"/>
            <p:cNvSpPr txBox="1">
              <a:spLocks noChangeArrowheads="1"/>
            </p:cNvSpPr>
            <p:nvPr/>
          </p:nvSpPr>
          <p:spPr bwMode="auto">
            <a:xfrm>
              <a:off x="5082" y="1689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age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41" name="Text Box 1084"/>
            <p:cNvSpPr txBox="1">
              <a:spLocks noChangeArrowheads="1"/>
            </p:cNvSpPr>
            <p:nvPr/>
          </p:nvSpPr>
          <p:spPr bwMode="auto">
            <a:xfrm rot="-5400000">
              <a:off x="3308" y="74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5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42" name="Text Box 1085"/>
            <p:cNvSpPr txBox="1">
              <a:spLocks noChangeArrowheads="1"/>
            </p:cNvSpPr>
            <p:nvPr/>
          </p:nvSpPr>
          <p:spPr bwMode="auto">
            <a:xfrm rot="-5400000">
              <a:off x="3308" y="93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4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43" name="Text Box 1086"/>
            <p:cNvSpPr txBox="1">
              <a:spLocks noChangeArrowheads="1"/>
            </p:cNvSpPr>
            <p:nvPr/>
          </p:nvSpPr>
          <p:spPr bwMode="auto">
            <a:xfrm rot="-5400000">
              <a:off x="3308" y="113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3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44" name="Text Box 1087"/>
            <p:cNvSpPr txBox="1">
              <a:spLocks noChangeArrowheads="1"/>
            </p:cNvSpPr>
            <p:nvPr/>
          </p:nvSpPr>
          <p:spPr bwMode="auto">
            <a:xfrm rot="-5400000">
              <a:off x="3308" y="15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1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45" name="Text Box 1088"/>
            <p:cNvSpPr txBox="1">
              <a:spLocks noChangeArrowheads="1"/>
            </p:cNvSpPr>
            <p:nvPr/>
          </p:nvSpPr>
          <p:spPr bwMode="auto">
            <a:xfrm rot="-5400000">
              <a:off x="3308" y="13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2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46" name="Text Box 1089"/>
            <p:cNvSpPr txBox="1">
              <a:spLocks noChangeArrowheads="1"/>
            </p:cNvSpPr>
            <p:nvPr/>
          </p:nvSpPr>
          <p:spPr bwMode="auto">
            <a:xfrm rot="-5400000">
              <a:off x="3318" y="55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6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47" name="Text Box 1090"/>
            <p:cNvSpPr txBox="1">
              <a:spLocks noChangeArrowheads="1"/>
            </p:cNvSpPr>
            <p:nvPr/>
          </p:nvSpPr>
          <p:spPr bwMode="auto">
            <a:xfrm rot="-5400000">
              <a:off x="3309" y="3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7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48" name="Text Box 1091"/>
            <p:cNvSpPr txBox="1">
              <a:spLocks noChangeArrowheads="1"/>
            </p:cNvSpPr>
            <p:nvPr/>
          </p:nvSpPr>
          <p:spPr bwMode="auto">
            <a:xfrm rot="-5400000">
              <a:off x="3317" y="170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0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49" name="Text Box 1092"/>
            <p:cNvSpPr txBox="1">
              <a:spLocks noChangeArrowheads="1"/>
            </p:cNvSpPr>
            <p:nvPr/>
          </p:nvSpPr>
          <p:spPr bwMode="auto">
            <a:xfrm rot="-5400000">
              <a:off x="2796" y="233"/>
              <a:ext cx="66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Vacation(week)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grpSp>
        <p:nvGrpSpPr>
          <p:cNvPr id="85027" name="Group 1093"/>
          <p:cNvGrpSpPr>
            <a:grpSpLocks/>
          </p:cNvGrpSpPr>
          <p:nvPr/>
        </p:nvGrpSpPr>
        <p:grpSpPr bwMode="auto">
          <a:xfrm>
            <a:off x="2209800" y="3505200"/>
            <a:ext cx="5149850" cy="3124200"/>
            <a:chOff x="1776" y="2064"/>
            <a:chExt cx="3244" cy="1968"/>
          </a:xfrm>
        </p:grpSpPr>
        <p:grpSp>
          <p:nvGrpSpPr>
            <p:cNvPr id="85094" name="Group 1094"/>
            <p:cNvGrpSpPr>
              <a:grpSpLocks/>
            </p:cNvGrpSpPr>
            <p:nvPr/>
          </p:nvGrpSpPr>
          <p:grpSpPr bwMode="auto">
            <a:xfrm>
              <a:off x="2976" y="2256"/>
              <a:ext cx="672" cy="768"/>
              <a:chOff x="2976" y="2256"/>
              <a:chExt cx="958" cy="768"/>
            </a:xfrm>
          </p:grpSpPr>
          <p:sp>
            <p:nvSpPr>
              <p:cNvPr id="85112" name="Rectangle 1095" descr="25%"/>
              <p:cNvSpPr>
                <a:spLocks noChangeArrowheads="1"/>
              </p:cNvSpPr>
              <p:nvPr/>
            </p:nvSpPr>
            <p:spPr bwMode="auto">
              <a:xfrm>
                <a:off x="2976" y="2642"/>
                <a:ext cx="382" cy="382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113" name="Rectangle 1096" descr="25%"/>
              <p:cNvSpPr>
                <a:spLocks noChangeArrowheads="1"/>
              </p:cNvSpPr>
              <p:nvPr/>
            </p:nvSpPr>
            <p:spPr bwMode="auto">
              <a:xfrm>
                <a:off x="3166" y="2450"/>
                <a:ext cx="384" cy="57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114" name="Rectangle 1097" descr="25%"/>
              <p:cNvSpPr>
                <a:spLocks noChangeArrowheads="1"/>
              </p:cNvSpPr>
              <p:nvPr/>
            </p:nvSpPr>
            <p:spPr bwMode="auto">
              <a:xfrm>
                <a:off x="3358" y="2260"/>
                <a:ext cx="384" cy="57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115" name="Rectangle 1098" descr="25%"/>
              <p:cNvSpPr>
                <a:spLocks noChangeArrowheads="1"/>
              </p:cNvSpPr>
              <p:nvPr/>
            </p:nvSpPr>
            <p:spPr bwMode="auto">
              <a:xfrm>
                <a:off x="3550" y="2256"/>
                <a:ext cx="384" cy="57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5095" name="Rectangle 1099"/>
            <p:cNvSpPr>
              <a:spLocks noChangeArrowheads="1"/>
            </p:cNvSpPr>
            <p:nvPr/>
          </p:nvSpPr>
          <p:spPr bwMode="auto">
            <a:xfrm>
              <a:off x="1776" y="2928"/>
              <a:ext cx="2016" cy="110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Normal3" dir="b"/>
            </a:scene3d>
            <a:sp3d extrusionH="3630600" prstMaterial="legacyWirefram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5096" name="Text Box 1100"/>
            <p:cNvSpPr txBox="1">
              <a:spLocks noChangeArrowheads="1"/>
            </p:cNvSpPr>
            <p:nvPr/>
          </p:nvSpPr>
          <p:spPr bwMode="auto">
            <a:xfrm>
              <a:off x="4704" y="3168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age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097" name="Text Box 1101"/>
            <p:cNvSpPr txBox="1">
              <a:spLocks noChangeArrowheads="1"/>
            </p:cNvSpPr>
            <p:nvPr/>
          </p:nvSpPr>
          <p:spPr bwMode="auto">
            <a:xfrm rot="-5400000">
              <a:off x="2143" y="2282"/>
              <a:ext cx="6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Vacation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098" name="Text Box 1102"/>
            <p:cNvSpPr txBox="1">
              <a:spLocks noChangeArrowheads="1"/>
            </p:cNvSpPr>
            <p:nvPr/>
          </p:nvSpPr>
          <p:spPr bwMode="auto">
            <a:xfrm rot="-2607393">
              <a:off x="2160" y="307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Salary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grpSp>
          <p:nvGrpSpPr>
            <p:cNvPr id="85099" name="Group 1103"/>
            <p:cNvGrpSpPr>
              <a:grpSpLocks/>
            </p:cNvGrpSpPr>
            <p:nvPr/>
          </p:nvGrpSpPr>
          <p:grpSpPr bwMode="auto">
            <a:xfrm>
              <a:off x="2736" y="3360"/>
              <a:ext cx="720" cy="624"/>
              <a:chOff x="4512" y="3120"/>
              <a:chExt cx="576" cy="528"/>
            </a:xfrm>
          </p:grpSpPr>
          <p:sp>
            <p:nvSpPr>
              <p:cNvPr id="85102" name="Line 1104"/>
              <p:cNvSpPr>
                <a:spLocks noChangeShapeType="1"/>
              </p:cNvSpPr>
              <p:nvPr/>
            </p:nvSpPr>
            <p:spPr bwMode="auto">
              <a:xfrm flipH="1">
                <a:off x="4512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03" name="Line 1105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04" name="Line 1106"/>
              <p:cNvSpPr>
                <a:spLocks noChangeShapeType="1"/>
              </p:cNvSpPr>
              <p:nvPr/>
            </p:nvSpPr>
            <p:spPr bwMode="auto">
              <a:xfrm flipH="1">
                <a:off x="4512" y="33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05" name="Line 1107"/>
              <p:cNvSpPr>
                <a:spLocks noChangeShapeType="1"/>
              </p:cNvSpPr>
              <p:nvPr/>
            </p:nvSpPr>
            <p:spPr bwMode="auto">
              <a:xfrm>
                <a:off x="4512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06" name="Line 1108"/>
              <p:cNvSpPr>
                <a:spLocks noChangeShapeType="1"/>
              </p:cNvSpPr>
              <p:nvPr/>
            </p:nvSpPr>
            <p:spPr bwMode="auto">
              <a:xfrm flipH="1">
                <a:off x="4608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07" name="Line 1109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08" name="Line 1110"/>
              <p:cNvSpPr>
                <a:spLocks noChangeShapeType="1"/>
              </p:cNvSpPr>
              <p:nvPr/>
            </p:nvSpPr>
            <p:spPr bwMode="auto">
              <a:xfrm>
                <a:off x="4656" y="312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09" name="Line 1111"/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10" name="Line 1112"/>
              <p:cNvSpPr>
                <a:spLocks noChangeShapeType="1"/>
              </p:cNvSpPr>
              <p:nvPr/>
            </p:nvSpPr>
            <p:spPr bwMode="auto">
              <a:xfrm>
                <a:off x="4944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11" name="Line 1113"/>
              <p:cNvSpPr>
                <a:spLocks noChangeShapeType="1"/>
              </p:cNvSpPr>
              <p:nvPr/>
            </p:nvSpPr>
            <p:spPr bwMode="auto">
              <a:xfrm flipH="1">
                <a:off x="4848" y="3312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100" name="Text Box 1114"/>
            <p:cNvSpPr txBox="1">
              <a:spLocks noChangeArrowheads="1"/>
            </p:cNvSpPr>
            <p:nvPr/>
          </p:nvSpPr>
          <p:spPr bwMode="auto">
            <a:xfrm>
              <a:off x="2880" y="30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30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  <p:sp>
          <p:nvSpPr>
            <p:cNvPr id="85101" name="Text Box 1115"/>
            <p:cNvSpPr txBox="1">
              <a:spLocks noChangeArrowheads="1"/>
            </p:cNvSpPr>
            <p:nvPr/>
          </p:nvSpPr>
          <p:spPr bwMode="auto">
            <a:xfrm>
              <a:off x="3504" y="303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1800">
                  <a:latin typeface="Times New Roman" panose="02020603050405020304" pitchFamily="18" charset="0"/>
                  <a:ea typeface="PMingLiU" panose="02020500000000000000" pitchFamily="18" charset="-120"/>
                </a:rPr>
                <a:t>50</a:t>
              </a:r>
              <a:endPara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85028" name="Oval 1116"/>
          <p:cNvSpPr>
            <a:spLocks noChangeArrowheads="1"/>
          </p:cNvSpPr>
          <p:nvPr/>
        </p:nvSpPr>
        <p:spPr bwMode="auto">
          <a:xfrm>
            <a:off x="6096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29" name="Oval 1117"/>
          <p:cNvSpPr>
            <a:spLocks noChangeArrowheads="1"/>
          </p:cNvSpPr>
          <p:nvPr/>
        </p:nvSpPr>
        <p:spPr bwMode="auto">
          <a:xfrm>
            <a:off x="1600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30" name="Oval 1118"/>
          <p:cNvSpPr>
            <a:spLocks noChangeArrowheads="1"/>
          </p:cNvSpPr>
          <p:nvPr/>
        </p:nvSpPr>
        <p:spPr bwMode="auto">
          <a:xfrm>
            <a:off x="1752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31" name="Oval 1119"/>
          <p:cNvSpPr>
            <a:spLocks noChangeArrowheads="1"/>
          </p:cNvSpPr>
          <p:nvPr/>
        </p:nvSpPr>
        <p:spPr bwMode="auto">
          <a:xfrm>
            <a:off x="1752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32" name="Oval 1120"/>
          <p:cNvSpPr>
            <a:spLocks noChangeArrowheads="1"/>
          </p:cNvSpPr>
          <p:nvPr/>
        </p:nvSpPr>
        <p:spPr bwMode="auto">
          <a:xfrm>
            <a:off x="1600200" y="121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33" name="Oval 1121"/>
          <p:cNvSpPr>
            <a:spLocks noChangeArrowheads="1"/>
          </p:cNvSpPr>
          <p:nvPr/>
        </p:nvSpPr>
        <p:spPr bwMode="auto">
          <a:xfrm>
            <a:off x="1752600" y="914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34" name="Oval 1122"/>
          <p:cNvSpPr>
            <a:spLocks noChangeArrowheads="1"/>
          </p:cNvSpPr>
          <p:nvPr/>
        </p:nvSpPr>
        <p:spPr bwMode="auto">
          <a:xfrm>
            <a:off x="1600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35" name="Oval 1123"/>
          <p:cNvSpPr>
            <a:spLocks noChangeArrowheads="1"/>
          </p:cNvSpPr>
          <p:nvPr/>
        </p:nvSpPr>
        <p:spPr bwMode="auto">
          <a:xfrm>
            <a:off x="1676400" y="1066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36" name="Oval 1124"/>
          <p:cNvSpPr>
            <a:spLocks noChangeArrowheads="1"/>
          </p:cNvSpPr>
          <p:nvPr/>
        </p:nvSpPr>
        <p:spPr bwMode="auto">
          <a:xfrm>
            <a:off x="1828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37" name="Oval 1125"/>
          <p:cNvSpPr>
            <a:spLocks noChangeArrowheads="1"/>
          </p:cNvSpPr>
          <p:nvPr/>
        </p:nvSpPr>
        <p:spPr bwMode="auto">
          <a:xfrm>
            <a:off x="1981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38" name="Oval 1126"/>
          <p:cNvSpPr>
            <a:spLocks noChangeArrowheads="1"/>
          </p:cNvSpPr>
          <p:nvPr/>
        </p:nvSpPr>
        <p:spPr bwMode="auto">
          <a:xfrm>
            <a:off x="2133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39" name="Oval 1127"/>
          <p:cNvSpPr>
            <a:spLocks noChangeArrowheads="1"/>
          </p:cNvSpPr>
          <p:nvPr/>
        </p:nvSpPr>
        <p:spPr bwMode="auto">
          <a:xfrm>
            <a:off x="2133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40" name="Oval 1128"/>
          <p:cNvSpPr>
            <a:spLocks noChangeArrowheads="1"/>
          </p:cNvSpPr>
          <p:nvPr/>
        </p:nvSpPr>
        <p:spPr bwMode="auto">
          <a:xfrm>
            <a:off x="1981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41" name="Oval 1129"/>
          <p:cNvSpPr>
            <a:spLocks noChangeArrowheads="1"/>
          </p:cNvSpPr>
          <p:nvPr/>
        </p:nvSpPr>
        <p:spPr bwMode="auto">
          <a:xfrm>
            <a:off x="2209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42" name="Oval 1130"/>
          <p:cNvSpPr>
            <a:spLocks noChangeArrowheads="1"/>
          </p:cNvSpPr>
          <p:nvPr/>
        </p:nvSpPr>
        <p:spPr bwMode="auto">
          <a:xfrm>
            <a:off x="2362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43" name="Oval 1131"/>
          <p:cNvSpPr>
            <a:spLocks noChangeArrowheads="1"/>
          </p:cNvSpPr>
          <p:nvPr/>
        </p:nvSpPr>
        <p:spPr bwMode="auto">
          <a:xfrm>
            <a:off x="2514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44" name="Oval 1132"/>
          <p:cNvSpPr>
            <a:spLocks noChangeArrowheads="1"/>
          </p:cNvSpPr>
          <p:nvPr/>
        </p:nvSpPr>
        <p:spPr bwMode="auto">
          <a:xfrm>
            <a:off x="2514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45" name="Oval 1133"/>
          <p:cNvSpPr>
            <a:spLocks noChangeArrowheads="1"/>
          </p:cNvSpPr>
          <p:nvPr/>
        </p:nvSpPr>
        <p:spPr bwMode="auto">
          <a:xfrm>
            <a:off x="2362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46" name="Oval 1134"/>
          <p:cNvSpPr>
            <a:spLocks noChangeArrowheads="1"/>
          </p:cNvSpPr>
          <p:nvPr/>
        </p:nvSpPr>
        <p:spPr bwMode="auto">
          <a:xfrm>
            <a:off x="2590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47" name="Oval 1135"/>
          <p:cNvSpPr>
            <a:spLocks noChangeArrowheads="1"/>
          </p:cNvSpPr>
          <p:nvPr/>
        </p:nvSpPr>
        <p:spPr bwMode="auto">
          <a:xfrm>
            <a:off x="25908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48" name="Oval 1136"/>
          <p:cNvSpPr>
            <a:spLocks noChangeArrowheads="1"/>
          </p:cNvSpPr>
          <p:nvPr/>
        </p:nvSpPr>
        <p:spPr bwMode="auto">
          <a:xfrm>
            <a:off x="27432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49" name="Oval 1137"/>
          <p:cNvSpPr>
            <a:spLocks noChangeArrowheads="1"/>
          </p:cNvSpPr>
          <p:nvPr/>
        </p:nvSpPr>
        <p:spPr bwMode="auto">
          <a:xfrm>
            <a:off x="27432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50" name="Oval 1138"/>
          <p:cNvSpPr>
            <a:spLocks noChangeArrowheads="1"/>
          </p:cNvSpPr>
          <p:nvPr/>
        </p:nvSpPr>
        <p:spPr bwMode="auto">
          <a:xfrm>
            <a:off x="25908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51" name="Oval 1139"/>
          <p:cNvSpPr>
            <a:spLocks noChangeArrowheads="1"/>
          </p:cNvSpPr>
          <p:nvPr/>
        </p:nvSpPr>
        <p:spPr bwMode="auto">
          <a:xfrm>
            <a:off x="28194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52" name="Oval 1140"/>
          <p:cNvSpPr>
            <a:spLocks noChangeArrowheads="1"/>
          </p:cNvSpPr>
          <p:nvPr/>
        </p:nvSpPr>
        <p:spPr bwMode="auto">
          <a:xfrm>
            <a:off x="21336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53" name="Oval 1141"/>
          <p:cNvSpPr>
            <a:spLocks noChangeArrowheads="1"/>
          </p:cNvSpPr>
          <p:nvPr/>
        </p:nvSpPr>
        <p:spPr bwMode="auto">
          <a:xfrm>
            <a:off x="22860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54" name="Oval 1142"/>
          <p:cNvSpPr>
            <a:spLocks noChangeArrowheads="1"/>
          </p:cNvSpPr>
          <p:nvPr/>
        </p:nvSpPr>
        <p:spPr bwMode="auto">
          <a:xfrm>
            <a:off x="22860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55" name="Oval 1143"/>
          <p:cNvSpPr>
            <a:spLocks noChangeArrowheads="1"/>
          </p:cNvSpPr>
          <p:nvPr/>
        </p:nvSpPr>
        <p:spPr bwMode="auto">
          <a:xfrm>
            <a:off x="21336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56" name="Oval 1144"/>
          <p:cNvSpPr>
            <a:spLocks noChangeArrowheads="1"/>
          </p:cNvSpPr>
          <p:nvPr/>
        </p:nvSpPr>
        <p:spPr bwMode="auto">
          <a:xfrm>
            <a:off x="23622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57" name="Oval 1145"/>
          <p:cNvSpPr>
            <a:spLocks noChangeArrowheads="1"/>
          </p:cNvSpPr>
          <p:nvPr/>
        </p:nvSpPr>
        <p:spPr bwMode="auto">
          <a:xfrm>
            <a:off x="32004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58" name="Oval 1146"/>
          <p:cNvSpPr>
            <a:spLocks noChangeArrowheads="1"/>
          </p:cNvSpPr>
          <p:nvPr/>
        </p:nvSpPr>
        <p:spPr bwMode="auto">
          <a:xfrm>
            <a:off x="1371600" y="457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59" name="Text Box 1147"/>
          <p:cNvSpPr txBox="1">
            <a:spLocks noChangeArrowheads="1"/>
          </p:cNvSpPr>
          <p:nvPr/>
        </p:nvSpPr>
        <p:spPr bwMode="auto">
          <a:xfrm>
            <a:off x="304800" y="3581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2400"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</a:t>
            </a:r>
            <a:r>
              <a:rPr lang="zh-TW" altLang="en-US" sz="240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= 3</a:t>
            </a:r>
          </a:p>
        </p:txBody>
      </p:sp>
      <p:sp>
        <p:nvSpPr>
          <p:cNvPr id="85060" name="Oval 1148"/>
          <p:cNvSpPr>
            <a:spLocks noChangeArrowheads="1"/>
          </p:cNvSpPr>
          <p:nvPr/>
        </p:nvSpPr>
        <p:spPr bwMode="auto">
          <a:xfrm>
            <a:off x="63246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61" name="Oval 1149"/>
          <p:cNvSpPr>
            <a:spLocks noChangeArrowheads="1"/>
          </p:cNvSpPr>
          <p:nvPr/>
        </p:nvSpPr>
        <p:spPr bwMode="auto">
          <a:xfrm>
            <a:off x="60198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62" name="Oval 1150"/>
          <p:cNvSpPr>
            <a:spLocks noChangeArrowheads="1"/>
          </p:cNvSpPr>
          <p:nvPr/>
        </p:nvSpPr>
        <p:spPr bwMode="auto">
          <a:xfrm>
            <a:off x="59436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63" name="Oval 1151"/>
          <p:cNvSpPr>
            <a:spLocks noChangeArrowheads="1"/>
          </p:cNvSpPr>
          <p:nvPr/>
        </p:nvSpPr>
        <p:spPr bwMode="auto">
          <a:xfrm>
            <a:off x="64008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64" name="Oval 1152"/>
          <p:cNvSpPr>
            <a:spLocks noChangeArrowheads="1"/>
          </p:cNvSpPr>
          <p:nvPr/>
        </p:nvSpPr>
        <p:spPr bwMode="auto">
          <a:xfrm>
            <a:off x="66294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65" name="Oval 1153"/>
          <p:cNvSpPr>
            <a:spLocks noChangeArrowheads="1"/>
          </p:cNvSpPr>
          <p:nvPr/>
        </p:nvSpPr>
        <p:spPr bwMode="auto">
          <a:xfrm>
            <a:off x="6324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66" name="Oval 1154"/>
          <p:cNvSpPr>
            <a:spLocks noChangeArrowheads="1"/>
          </p:cNvSpPr>
          <p:nvPr/>
        </p:nvSpPr>
        <p:spPr bwMode="auto">
          <a:xfrm>
            <a:off x="62484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67" name="Oval 1155"/>
          <p:cNvSpPr>
            <a:spLocks noChangeArrowheads="1"/>
          </p:cNvSpPr>
          <p:nvPr/>
        </p:nvSpPr>
        <p:spPr bwMode="auto">
          <a:xfrm>
            <a:off x="6781800" y="198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68" name="Oval 1156"/>
          <p:cNvSpPr>
            <a:spLocks noChangeArrowheads="1"/>
          </p:cNvSpPr>
          <p:nvPr/>
        </p:nvSpPr>
        <p:spPr bwMode="auto">
          <a:xfrm>
            <a:off x="70104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69" name="Oval 1157"/>
          <p:cNvSpPr>
            <a:spLocks noChangeArrowheads="1"/>
          </p:cNvSpPr>
          <p:nvPr/>
        </p:nvSpPr>
        <p:spPr bwMode="auto">
          <a:xfrm>
            <a:off x="6705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70" name="Oval 1158"/>
          <p:cNvSpPr>
            <a:spLocks noChangeArrowheads="1"/>
          </p:cNvSpPr>
          <p:nvPr/>
        </p:nvSpPr>
        <p:spPr bwMode="auto">
          <a:xfrm>
            <a:off x="66294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71" name="Oval 1159"/>
          <p:cNvSpPr>
            <a:spLocks noChangeArrowheads="1"/>
          </p:cNvSpPr>
          <p:nvPr/>
        </p:nvSpPr>
        <p:spPr bwMode="auto">
          <a:xfrm>
            <a:off x="70866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72" name="Oval 1160"/>
          <p:cNvSpPr>
            <a:spLocks noChangeArrowheads="1"/>
          </p:cNvSpPr>
          <p:nvPr/>
        </p:nvSpPr>
        <p:spPr bwMode="auto">
          <a:xfrm>
            <a:off x="73152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73" name="Oval 1161"/>
          <p:cNvSpPr>
            <a:spLocks noChangeArrowheads="1"/>
          </p:cNvSpPr>
          <p:nvPr/>
        </p:nvSpPr>
        <p:spPr bwMode="auto">
          <a:xfrm>
            <a:off x="70104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74" name="Oval 1162"/>
          <p:cNvSpPr>
            <a:spLocks noChangeArrowheads="1"/>
          </p:cNvSpPr>
          <p:nvPr/>
        </p:nvSpPr>
        <p:spPr bwMode="auto">
          <a:xfrm>
            <a:off x="69342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75" name="Oval 1163"/>
          <p:cNvSpPr>
            <a:spLocks noChangeArrowheads="1"/>
          </p:cNvSpPr>
          <p:nvPr/>
        </p:nvSpPr>
        <p:spPr bwMode="auto">
          <a:xfrm>
            <a:off x="72390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76" name="Oval 1164"/>
          <p:cNvSpPr>
            <a:spLocks noChangeArrowheads="1"/>
          </p:cNvSpPr>
          <p:nvPr/>
        </p:nvSpPr>
        <p:spPr bwMode="auto">
          <a:xfrm>
            <a:off x="7315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77" name="Oval 1165"/>
          <p:cNvSpPr>
            <a:spLocks noChangeArrowheads="1"/>
          </p:cNvSpPr>
          <p:nvPr/>
        </p:nvSpPr>
        <p:spPr bwMode="auto">
          <a:xfrm>
            <a:off x="7010400" y="137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78" name="Oval 1166"/>
          <p:cNvSpPr>
            <a:spLocks noChangeArrowheads="1"/>
          </p:cNvSpPr>
          <p:nvPr/>
        </p:nvSpPr>
        <p:spPr bwMode="auto">
          <a:xfrm>
            <a:off x="6934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79" name="Oval 1167"/>
          <p:cNvSpPr>
            <a:spLocks noChangeArrowheads="1"/>
          </p:cNvSpPr>
          <p:nvPr/>
        </p:nvSpPr>
        <p:spPr bwMode="auto">
          <a:xfrm>
            <a:off x="6705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80" name="Oval 1168"/>
          <p:cNvSpPr>
            <a:spLocks noChangeArrowheads="1"/>
          </p:cNvSpPr>
          <p:nvPr/>
        </p:nvSpPr>
        <p:spPr bwMode="auto">
          <a:xfrm>
            <a:off x="6934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81" name="Oval 1169"/>
          <p:cNvSpPr>
            <a:spLocks noChangeArrowheads="1"/>
          </p:cNvSpPr>
          <p:nvPr/>
        </p:nvSpPr>
        <p:spPr bwMode="auto">
          <a:xfrm>
            <a:off x="6629400" y="137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82" name="Oval 1170"/>
          <p:cNvSpPr>
            <a:spLocks noChangeArrowheads="1"/>
          </p:cNvSpPr>
          <p:nvPr/>
        </p:nvSpPr>
        <p:spPr bwMode="auto">
          <a:xfrm>
            <a:off x="6553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83" name="Oval 1171"/>
          <p:cNvSpPr>
            <a:spLocks noChangeArrowheads="1"/>
          </p:cNvSpPr>
          <p:nvPr/>
        </p:nvSpPr>
        <p:spPr bwMode="auto">
          <a:xfrm>
            <a:off x="6705600" y="2514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84" name="Oval 1172"/>
          <p:cNvSpPr>
            <a:spLocks noChangeArrowheads="1"/>
          </p:cNvSpPr>
          <p:nvPr/>
        </p:nvSpPr>
        <p:spPr bwMode="auto">
          <a:xfrm>
            <a:off x="7772400" y="2743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85" name="Oval 1173"/>
          <p:cNvSpPr>
            <a:spLocks noChangeArrowheads="1"/>
          </p:cNvSpPr>
          <p:nvPr/>
        </p:nvSpPr>
        <p:spPr bwMode="auto">
          <a:xfrm>
            <a:off x="66294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86" name="Oval 1174"/>
          <p:cNvSpPr>
            <a:spLocks noChangeArrowheads="1"/>
          </p:cNvSpPr>
          <p:nvPr/>
        </p:nvSpPr>
        <p:spPr bwMode="auto">
          <a:xfrm>
            <a:off x="65532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87" name="Oval 1175"/>
          <p:cNvSpPr>
            <a:spLocks noChangeArrowheads="1"/>
          </p:cNvSpPr>
          <p:nvPr/>
        </p:nvSpPr>
        <p:spPr bwMode="auto">
          <a:xfrm>
            <a:off x="5715000" y="121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88" name="Rectangle 1176"/>
          <p:cNvSpPr>
            <a:spLocks noChangeArrowheads="1"/>
          </p:cNvSpPr>
          <p:nvPr/>
        </p:nvSpPr>
        <p:spPr bwMode="auto">
          <a:xfrm>
            <a:off x="1524000" y="7620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89" name="Rectangle 1177"/>
          <p:cNvSpPr>
            <a:spLocks noChangeArrowheads="1"/>
          </p:cNvSpPr>
          <p:nvPr/>
        </p:nvSpPr>
        <p:spPr bwMode="auto">
          <a:xfrm>
            <a:off x="2133600" y="1066800"/>
            <a:ext cx="9144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90" name="Line 1178"/>
          <p:cNvSpPr>
            <a:spLocks noChangeShapeType="1"/>
          </p:cNvSpPr>
          <p:nvPr/>
        </p:nvSpPr>
        <p:spPr bwMode="auto">
          <a:xfrm>
            <a:off x="1219200" y="3429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1" name="Freeform 1179"/>
          <p:cNvSpPr>
            <a:spLocks/>
          </p:cNvSpPr>
          <p:nvPr/>
        </p:nvSpPr>
        <p:spPr bwMode="auto">
          <a:xfrm>
            <a:off x="1528763" y="3327400"/>
            <a:ext cx="1557337" cy="109538"/>
          </a:xfrm>
          <a:custGeom>
            <a:avLst/>
            <a:gdLst>
              <a:gd name="T0" fmla="*/ 0 w 981"/>
              <a:gd name="T1" fmla="*/ 2147483647 h 69"/>
              <a:gd name="T2" fmla="*/ 2147483647 w 981"/>
              <a:gd name="T3" fmla="*/ 2147483647 h 69"/>
              <a:gd name="T4" fmla="*/ 2147483647 w 981"/>
              <a:gd name="T5" fmla="*/ 2147483647 h 69"/>
              <a:gd name="T6" fmla="*/ 2147483647 w 981"/>
              <a:gd name="T7" fmla="*/ 2147483647 h 69"/>
              <a:gd name="T8" fmla="*/ 2147483647 w 981"/>
              <a:gd name="T9" fmla="*/ 2147483647 h 69"/>
              <a:gd name="T10" fmla="*/ 2147483647 w 981"/>
              <a:gd name="T11" fmla="*/ 2147483647 h 69"/>
              <a:gd name="T12" fmla="*/ 2147483647 w 981"/>
              <a:gd name="T13" fmla="*/ 2147483647 h 69"/>
              <a:gd name="T14" fmla="*/ 2147483647 w 981"/>
              <a:gd name="T15" fmla="*/ 2147483647 h 69"/>
              <a:gd name="T16" fmla="*/ 0 w 981"/>
              <a:gd name="T17" fmla="*/ 2147483647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81"/>
              <a:gd name="T28" fmla="*/ 0 h 69"/>
              <a:gd name="T29" fmla="*/ 981 w 981"/>
              <a:gd name="T30" fmla="*/ 69 h 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81" h="69">
                <a:moveTo>
                  <a:pt x="0" y="67"/>
                </a:moveTo>
                <a:cubicBezTo>
                  <a:pt x="3" y="66"/>
                  <a:pt x="47" y="57"/>
                  <a:pt x="52" y="52"/>
                </a:cubicBezTo>
                <a:cubicBezTo>
                  <a:pt x="57" y="46"/>
                  <a:pt x="54" y="35"/>
                  <a:pt x="59" y="30"/>
                </a:cubicBezTo>
                <a:cubicBezTo>
                  <a:pt x="72" y="17"/>
                  <a:pt x="94" y="20"/>
                  <a:pt x="111" y="15"/>
                </a:cubicBezTo>
                <a:cubicBezTo>
                  <a:pt x="326" y="34"/>
                  <a:pt x="603" y="11"/>
                  <a:pt x="792" y="8"/>
                </a:cubicBezTo>
                <a:cubicBezTo>
                  <a:pt x="839" y="0"/>
                  <a:pt x="879" y="0"/>
                  <a:pt x="926" y="15"/>
                </a:cubicBezTo>
                <a:cubicBezTo>
                  <a:pt x="957" y="36"/>
                  <a:pt x="981" y="40"/>
                  <a:pt x="941" y="67"/>
                </a:cubicBezTo>
                <a:cubicBezTo>
                  <a:pt x="862" y="48"/>
                  <a:pt x="948" y="66"/>
                  <a:pt x="778" y="67"/>
                </a:cubicBezTo>
                <a:cubicBezTo>
                  <a:pt x="519" y="69"/>
                  <a:pt x="259" y="67"/>
                  <a:pt x="0" y="6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92" name="Line 1180"/>
          <p:cNvSpPr>
            <a:spLocks noChangeShapeType="1"/>
          </p:cNvSpPr>
          <p:nvPr/>
        </p:nvSpPr>
        <p:spPr bwMode="auto">
          <a:xfrm>
            <a:off x="4267200" y="381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93" name="Freeform 1181"/>
          <p:cNvSpPr>
            <a:spLocks/>
          </p:cNvSpPr>
          <p:nvPr/>
        </p:nvSpPr>
        <p:spPr bwMode="auto">
          <a:xfrm>
            <a:off x="4114800" y="752475"/>
            <a:ext cx="198438" cy="1522413"/>
          </a:xfrm>
          <a:custGeom>
            <a:avLst/>
            <a:gdLst>
              <a:gd name="T0" fmla="*/ 2147483647 w 125"/>
              <a:gd name="T1" fmla="*/ 0 h 959"/>
              <a:gd name="T2" fmla="*/ 2147483647 w 125"/>
              <a:gd name="T3" fmla="*/ 2147483647 h 959"/>
              <a:gd name="T4" fmla="*/ 2147483647 w 125"/>
              <a:gd name="T5" fmla="*/ 2147483647 h 959"/>
              <a:gd name="T6" fmla="*/ 2147483647 w 125"/>
              <a:gd name="T7" fmla="*/ 2147483647 h 959"/>
              <a:gd name="T8" fmla="*/ 0 w 125"/>
              <a:gd name="T9" fmla="*/ 2147483647 h 959"/>
              <a:gd name="T10" fmla="*/ 2147483647 w 125"/>
              <a:gd name="T11" fmla="*/ 2147483647 h 959"/>
              <a:gd name="T12" fmla="*/ 2147483647 w 125"/>
              <a:gd name="T13" fmla="*/ 2147483647 h 959"/>
              <a:gd name="T14" fmla="*/ 2147483647 w 125"/>
              <a:gd name="T15" fmla="*/ 2147483647 h 959"/>
              <a:gd name="T16" fmla="*/ 2147483647 w 125"/>
              <a:gd name="T17" fmla="*/ 2147483647 h 959"/>
              <a:gd name="T18" fmla="*/ 2147483647 w 125"/>
              <a:gd name="T19" fmla="*/ 2147483647 h 959"/>
              <a:gd name="T20" fmla="*/ 2147483647 w 125"/>
              <a:gd name="T21" fmla="*/ 0 h 95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5"/>
              <a:gd name="T34" fmla="*/ 0 h 959"/>
              <a:gd name="T35" fmla="*/ 125 w 125"/>
              <a:gd name="T36" fmla="*/ 959 h 95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5" h="959">
                <a:moveTo>
                  <a:pt x="97" y="0"/>
                </a:moveTo>
                <a:cubicBezTo>
                  <a:pt x="92" y="7"/>
                  <a:pt x="86" y="14"/>
                  <a:pt x="82" y="22"/>
                </a:cubicBezTo>
                <a:cubicBezTo>
                  <a:pt x="76" y="36"/>
                  <a:pt x="67" y="67"/>
                  <a:pt x="67" y="67"/>
                </a:cubicBezTo>
                <a:cubicBezTo>
                  <a:pt x="59" y="183"/>
                  <a:pt x="41" y="283"/>
                  <a:pt x="8" y="393"/>
                </a:cubicBezTo>
                <a:cubicBezTo>
                  <a:pt x="5" y="452"/>
                  <a:pt x="0" y="512"/>
                  <a:pt x="0" y="571"/>
                </a:cubicBezTo>
                <a:cubicBezTo>
                  <a:pt x="0" y="667"/>
                  <a:pt x="14" y="765"/>
                  <a:pt x="37" y="859"/>
                </a:cubicBezTo>
                <a:cubicBezTo>
                  <a:pt x="45" y="893"/>
                  <a:pt x="54" y="937"/>
                  <a:pt x="82" y="956"/>
                </a:cubicBezTo>
                <a:cubicBezTo>
                  <a:pt x="114" y="906"/>
                  <a:pt x="89" y="959"/>
                  <a:pt x="89" y="911"/>
                </a:cubicBezTo>
                <a:cubicBezTo>
                  <a:pt x="89" y="898"/>
                  <a:pt x="94" y="886"/>
                  <a:pt x="97" y="874"/>
                </a:cubicBezTo>
                <a:cubicBezTo>
                  <a:pt x="100" y="647"/>
                  <a:pt x="125" y="384"/>
                  <a:pt x="89" y="148"/>
                </a:cubicBezTo>
                <a:cubicBezTo>
                  <a:pt x="98" y="30"/>
                  <a:pt x="97" y="79"/>
                  <a:pt x="97" y="0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650875"/>
          </a:xfrm>
        </p:spPr>
        <p:txBody>
          <a:bodyPr>
            <a:normAutofit/>
          </a:bodyPr>
          <a:lstStyle/>
          <a:p>
            <a:r>
              <a:rPr lang="en-US" altLang="zh-TW" smtClean="0">
                <a:ea typeface="PMingLiU" panose="02020500000000000000" pitchFamily="18" charset="-120"/>
              </a:rPr>
              <a:t>Strength and Weakness of </a:t>
            </a:r>
            <a:r>
              <a:rPr lang="en-US" altLang="zh-TW" i="1" smtClean="0">
                <a:ea typeface="PMingLiU" panose="02020500000000000000" pitchFamily="18" charset="-120"/>
              </a:rPr>
              <a:t>CLIQUE</a:t>
            </a:r>
            <a:endParaRPr lang="en-US" altLang="zh-TW" b="1" smtClean="0">
              <a:ea typeface="PMingLiU" panose="02020500000000000000" pitchFamily="18" charset="-12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u="sng" smtClean="0">
                <a:ea typeface="PMingLiU" panose="02020500000000000000" pitchFamily="18" charset="-120"/>
              </a:rPr>
              <a:t>Strength</a:t>
            </a:r>
            <a:r>
              <a:rPr lang="en-US" altLang="zh-TW" smtClean="0">
                <a:ea typeface="PMingLiU" panose="02020500000000000000" pitchFamily="18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It </a:t>
            </a:r>
            <a:r>
              <a:rPr lang="en-US" altLang="zh-TW" sz="2400" i="1" u="sng" smtClean="0">
                <a:ea typeface="PMingLiU" panose="02020500000000000000" pitchFamily="18" charset="-120"/>
              </a:rPr>
              <a:t>automatically</a:t>
            </a:r>
            <a:r>
              <a:rPr lang="en-US" altLang="zh-TW" sz="2400" u="sng" smtClean="0">
                <a:ea typeface="PMingLiU" panose="02020500000000000000" pitchFamily="18" charset="-120"/>
              </a:rPr>
              <a:t> finds subspaces of the</a:t>
            </a:r>
            <a:r>
              <a:rPr lang="en-US" altLang="zh-TW" sz="2400" smtClean="0">
                <a:ea typeface="PMingLiU" panose="02020500000000000000" pitchFamily="18" charset="-120"/>
              </a:rPr>
              <a:t> </a:t>
            </a:r>
            <a:r>
              <a:rPr lang="en-US" altLang="zh-TW" sz="2400" u="sng" smtClean="0">
                <a:ea typeface="PMingLiU" panose="02020500000000000000" pitchFamily="18" charset="-120"/>
              </a:rPr>
              <a:t>highest dimensionality</a:t>
            </a:r>
            <a:r>
              <a:rPr lang="en-US" altLang="zh-TW" sz="2400" smtClean="0">
                <a:ea typeface="PMingLiU" panose="02020500000000000000" pitchFamily="18" charset="-120"/>
              </a:rPr>
              <a:t> such that high density clusters exist in those subspaces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It is </a:t>
            </a:r>
            <a:r>
              <a:rPr lang="en-US" altLang="zh-TW" sz="2400" i="1" smtClean="0">
                <a:ea typeface="PMingLiU" panose="02020500000000000000" pitchFamily="18" charset="-120"/>
              </a:rPr>
              <a:t>insensitive</a:t>
            </a:r>
            <a:r>
              <a:rPr lang="en-US" altLang="zh-TW" sz="2400" smtClean="0">
                <a:ea typeface="PMingLiU" panose="02020500000000000000" pitchFamily="18" charset="-120"/>
              </a:rPr>
              <a:t> to the order of records in input and does not presume some canonical data distribution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It scales</a:t>
            </a:r>
            <a:r>
              <a:rPr lang="en-US" altLang="zh-TW" sz="2400" i="1" smtClean="0">
                <a:ea typeface="PMingLiU" panose="02020500000000000000" pitchFamily="18" charset="-120"/>
              </a:rPr>
              <a:t> linearly</a:t>
            </a:r>
            <a:r>
              <a:rPr lang="en-US" altLang="zh-TW" sz="2400" smtClean="0">
                <a:ea typeface="PMingLiU" panose="02020500000000000000" pitchFamily="18" charset="-120"/>
              </a:rPr>
              <a:t> with the size of input and has good scalability as the number of dimensions in the data increases</a:t>
            </a:r>
          </a:p>
          <a:p>
            <a:pPr>
              <a:lnSpc>
                <a:spcPct val="90000"/>
              </a:lnSpc>
            </a:pPr>
            <a:r>
              <a:rPr lang="en-US" altLang="zh-TW" u="sng" smtClean="0">
                <a:ea typeface="PMingLiU" panose="02020500000000000000" pitchFamily="18" charset="-120"/>
              </a:rPr>
              <a:t>Weakness</a:t>
            </a:r>
            <a:endParaRPr lang="en-US" altLang="zh-TW" smtClean="0">
              <a:ea typeface="PMingLiU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The accuracy of the clustering result may be degraded at the expense of simplicity of the method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D019EDE-5CCC-4476-A1DA-8B2852863F8F}" type="slidenum">
              <a:rPr lang="en-US" altLang="en-US" sz="1200"/>
              <a:pPr algn="r" eaLnBrk="1" hangingPunct="1"/>
              <a:t>112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53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Clustering High-Dimensional Data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5486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300"/>
              </a:spcAft>
            </a:pPr>
            <a:r>
              <a:rPr lang="en-US" altLang="en-US" sz="2000" smtClean="0"/>
              <a:t>Clustering high-dimensional data (How high is high-D in clustering?)</a:t>
            </a:r>
          </a:p>
          <a:p>
            <a:pPr lvl="1" eaLnBrk="1" hangingPunct="1">
              <a:spcAft>
                <a:spcPts val="300"/>
              </a:spcAft>
            </a:pPr>
            <a:r>
              <a:rPr lang="en-US" altLang="en-US" sz="2000" smtClean="0"/>
              <a:t>Many applications: text documents, DNA micro-array data</a:t>
            </a:r>
          </a:p>
          <a:p>
            <a:pPr lvl="1" eaLnBrk="1" hangingPunct="1">
              <a:spcAft>
                <a:spcPts val="300"/>
              </a:spcAft>
            </a:pPr>
            <a:r>
              <a:rPr lang="en-US" altLang="en-US" sz="2000" smtClean="0"/>
              <a:t>Major challenges: </a:t>
            </a:r>
          </a:p>
          <a:p>
            <a:pPr lvl="2" eaLnBrk="1" hangingPunct="1">
              <a:spcAft>
                <a:spcPts val="300"/>
              </a:spcAft>
            </a:pPr>
            <a:r>
              <a:rPr lang="en-US" altLang="en-US" sz="2000" smtClean="0"/>
              <a:t>Many irrelevant dimensions may mask clusters</a:t>
            </a:r>
          </a:p>
          <a:p>
            <a:pPr lvl="2" eaLnBrk="1" hangingPunct="1">
              <a:spcAft>
                <a:spcPts val="300"/>
              </a:spcAft>
            </a:pPr>
            <a:r>
              <a:rPr lang="en-US" altLang="en-US" sz="2000" smtClean="0"/>
              <a:t>Distance measure becomes meaningless</a:t>
            </a:r>
            <a:r>
              <a:rPr lang="en-US" altLang="en-US" sz="2000" smtClean="0">
                <a:cs typeface="Tahoma" panose="020B0604030504040204" pitchFamily="34" charset="0"/>
              </a:rPr>
              <a:t>—due to </a:t>
            </a:r>
            <a:r>
              <a:rPr lang="en-US" altLang="en-US" sz="2000" smtClean="0"/>
              <a:t>equi-distance</a:t>
            </a:r>
          </a:p>
          <a:p>
            <a:pPr lvl="2" eaLnBrk="1" hangingPunct="1">
              <a:spcAft>
                <a:spcPts val="300"/>
              </a:spcAft>
            </a:pPr>
            <a:r>
              <a:rPr lang="en-US" altLang="en-US" sz="2000" smtClean="0"/>
              <a:t>Clusters may exist only in some subspaces</a:t>
            </a:r>
          </a:p>
          <a:p>
            <a:pPr eaLnBrk="1" hangingPunct="1">
              <a:spcAft>
                <a:spcPts val="300"/>
              </a:spcAft>
            </a:pPr>
            <a:r>
              <a:rPr lang="en-US" altLang="en-US" sz="2000" smtClean="0"/>
              <a:t>Methods</a:t>
            </a:r>
          </a:p>
          <a:p>
            <a:pPr lvl="1">
              <a:spcAft>
                <a:spcPts val="300"/>
              </a:spcAft>
            </a:pPr>
            <a:r>
              <a:rPr lang="en-US" altLang="en-US" sz="2000" b="1" smtClean="0"/>
              <a:t>Subspace-clustering</a:t>
            </a:r>
            <a:r>
              <a:rPr lang="en-US" altLang="en-US" sz="2000" smtClean="0"/>
              <a:t>:  Search for clusters existing in subspaces of the given high dimensional data space</a:t>
            </a:r>
          </a:p>
          <a:p>
            <a:pPr lvl="2">
              <a:spcAft>
                <a:spcPts val="300"/>
              </a:spcAft>
            </a:pPr>
            <a:r>
              <a:rPr lang="en-US" altLang="en-US" sz="2000" smtClean="0"/>
              <a:t>CLIQUE, ProClus, and bi-clustering approaches</a:t>
            </a:r>
          </a:p>
          <a:p>
            <a:pPr lvl="1">
              <a:spcAft>
                <a:spcPts val="300"/>
              </a:spcAft>
            </a:pPr>
            <a:r>
              <a:rPr lang="en-US" altLang="en-US" sz="2000" b="1" smtClean="0"/>
              <a:t>Dimensionality reduction approaches</a:t>
            </a:r>
            <a:r>
              <a:rPr lang="en-US" altLang="en-US" sz="2000" smtClean="0"/>
              <a:t>: Construct a much lower dimensional space and search for clusters there (may construct new dimensions by combining some dimensions in the original data)</a:t>
            </a:r>
          </a:p>
          <a:p>
            <a:pPr lvl="2">
              <a:spcAft>
                <a:spcPts val="300"/>
              </a:spcAft>
            </a:pPr>
            <a:r>
              <a:rPr lang="en-US" altLang="en-US" sz="2000" smtClean="0"/>
              <a:t>Dimensionality reduction methods and 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969945944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219200"/>
          </a:xfrm>
        </p:spPr>
        <p:txBody>
          <a:bodyPr/>
          <a:lstStyle/>
          <a:p>
            <a:r>
              <a:rPr lang="en-US" altLang="en-US" smtClean="0"/>
              <a:t>Traditional Distance Measures May Not Be Effective on High-D Data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 smtClean="0"/>
              <a:t>Traditional distance measure could be dominated by noises in many dimensions</a:t>
            </a:r>
          </a:p>
          <a:p>
            <a:r>
              <a:rPr lang="en-US" altLang="en-US" sz="2000" dirty="0" smtClean="0"/>
              <a:t>Ex. Which pairs of customers are more similar?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By Euclidean distance, we get, </a:t>
            </a:r>
          </a:p>
          <a:p>
            <a:endParaRPr lang="en-US" altLang="en-US" sz="2000" dirty="0" smtClean="0"/>
          </a:p>
          <a:p>
            <a:pPr lvl="1"/>
            <a:r>
              <a:rPr lang="en-US" altLang="en-US" sz="2000" dirty="0" smtClean="0"/>
              <a:t>despite Ada and Cathy look more similar</a:t>
            </a:r>
          </a:p>
          <a:p>
            <a:r>
              <a:rPr lang="en-US" altLang="en-US" sz="2000" dirty="0" smtClean="0"/>
              <a:t>Clustering should consider changing dimensions (features)</a:t>
            </a:r>
          </a:p>
          <a:p>
            <a:pPr lvl="1" eaLnBrk="1" hangingPunct="1"/>
            <a:r>
              <a:rPr lang="en-US" altLang="en-US" sz="2000" dirty="0" smtClean="0"/>
              <a:t>Feature transformation: effective if most dimensions are relevant (PCA &amp; SVD useful when features are highly correlated/redundant)</a:t>
            </a:r>
          </a:p>
          <a:p>
            <a:pPr lvl="1" eaLnBrk="1" hangingPunct="1"/>
            <a:r>
              <a:rPr lang="en-US" altLang="en-US" sz="2000" dirty="0" smtClean="0"/>
              <a:t>Feature selection: useful to find a subspace where the data have nice clusters</a:t>
            </a:r>
          </a:p>
          <a:p>
            <a:pPr lvl="1"/>
            <a:endParaRPr lang="en-US" altLang="en-US" sz="2000" dirty="0" smtClean="0"/>
          </a:p>
          <a:p>
            <a:endParaRPr lang="en-US" altLang="en-US" sz="2000" dirty="0" smtClean="0"/>
          </a:p>
        </p:txBody>
      </p:sp>
      <p:sp>
        <p:nvSpPr>
          <p:cNvPr id="286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F2C60C-35F8-41A7-BBB1-1C6217AC94C9}" type="slidenum">
              <a:rPr lang="en-US" altLang="en-US" sz="1200"/>
              <a:pPr eaLnBrk="1" hangingPunct="1"/>
              <a:t>113</a:t>
            </a:fld>
            <a:endParaRPr lang="en-US" altLang="en-US" sz="1200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048375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3861725"/>
            <a:ext cx="77533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178168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78AECEB5-580A-49ED-A7ED-5270F40898A1}" type="slidenum">
              <a:rPr lang="en-US" altLang="en-US" sz="1200"/>
              <a:pPr algn="r" eaLnBrk="1" hangingPunct="1"/>
              <a:t>114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Why Constraint-Based Cluster Analysis?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696325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80000"/>
            </a:pPr>
            <a:r>
              <a:rPr lang="en-US" altLang="en-US" sz="2400" dirty="0" smtClean="0"/>
              <a:t>Need user feedback: Users know their applications the best</a:t>
            </a:r>
          </a:p>
          <a:p>
            <a:pPr eaLnBrk="1" hangingPunct="1">
              <a:lnSpc>
                <a:spcPct val="90000"/>
              </a:lnSpc>
              <a:buSzPct val="80000"/>
            </a:pPr>
            <a:r>
              <a:rPr lang="en-US" altLang="en-US" sz="2400" dirty="0" smtClean="0"/>
              <a:t>Less parameters but more user-desired constraints, e.g., an ATM allocation problem: obstacle &amp; desired clusters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381000" y="2590800"/>
            <a:ext cx="8328025" cy="3989388"/>
            <a:chOff x="240" y="1714"/>
            <a:chExt cx="5246" cy="2513"/>
          </a:xfrm>
        </p:grpSpPr>
        <p:sp>
          <p:nvSpPr>
            <p:cNvPr id="45062" name="Rectangle 5"/>
            <p:cNvSpPr>
              <a:spLocks noChangeArrowheads="1"/>
            </p:cNvSpPr>
            <p:nvPr/>
          </p:nvSpPr>
          <p:spPr bwMode="auto">
            <a:xfrm>
              <a:off x="240" y="1728"/>
              <a:ext cx="5232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3" name="Line 6"/>
            <p:cNvSpPr>
              <a:spLocks noChangeShapeType="1"/>
            </p:cNvSpPr>
            <p:nvPr/>
          </p:nvSpPr>
          <p:spPr bwMode="auto">
            <a:xfrm>
              <a:off x="251" y="1752"/>
              <a:ext cx="2683" cy="931"/>
            </a:xfrm>
            <a:prstGeom prst="line">
              <a:avLst/>
            </a:prstGeom>
            <a:noFill/>
            <a:ln w="889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Oval 7"/>
            <p:cNvSpPr>
              <a:spLocks noChangeArrowheads="1"/>
            </p:cNvSpPr>
            <p:nvPr/>
          </p:nvSpPr>
          <p:spPr bwMode="auto">
            <a:xfrm>
              <a:off x="390" y="19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5" name="Oval 8"/>
            <p:cNvSpPr>
              <a:spLocks noChangeArrowheads="1"/>
            </p:cNvSpPr>
            <p:nvPr/>
          </p:nvSpPr>
          <p:spPr bwMode="auto">
            <a:xfrm>
              <a:off x="932" y="28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6" name="Oval 9"/>
            <p:cNvSpPr>
              <a:spLocks noChangeArrowheads="1"/>
            </p:cNvSpPr>
            <p:nvPr/>
          </p:nvSpPr>
          <p:spPr bwMode="auto">
            <a:xfrm>
              <a:off x="965" y="26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7" name="Oval 10"/>
            <p:cNvSpPr>
              <a:spLocks noChangeArrowheads="1"/>
            </p:cNvSpPr>
            <p:nvPr/>
          </p:nvSpPr>
          <p:spPr bwMode="auto">
            <a:xfrm>
              <a:off x="1005" y="23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8" name="Oval 11"/>
            <p:cNvSpPr>
              <a:spLocks noChangeArrowheads="1"/>
            </p:cNvSpPr>
            <p:nvPr/>
          </p:nvSpPr>
          <p:spPr bwMode="auto">
            <a:xfrm>
              <a:off x="1057" y="217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69" name="Oval 12"/>
            <p:cNvSpPr>
              <a:spLocks noChangeArrowheads="1"/>
            </p:cNvSpPr>
            <p:nvPr/>
          </p:nvSpPr>
          <p:spPr bwMode="auto">
            <a:xfrm>
              <a:off x="589" y="252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0" name="Oval 13"/>
            <p:cNvSpPr>
              <a:spLocks noChangeArrowheads="1"/>
            </p:cNvSpPr>
            <p:nvPr/>
          </p:nvSpPr>
          <p:spPr bwMode="auto">
            <a:xfrm>
              <a:off x="740" y="27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1" name="Oval 14"/>
            <p:cNvSpPr>
              <a:spLocks noChangeArrowheads="1"/>
            </p:cNvSpPr>
            <p:nvPr/>
          </p:nvSpPr>
          <p:spPr bwMode="auto">
            <a:xfrm>
              <a:off x="1508" y="33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2" name="Oval 15"/>
            <p:cNvSpPr>
              <a:spLocks noChangeArrowheads="1"/>
            </p:cNvSpPr>
            <p:nvPr/>
          </p:nvSpPr>
          <p:spPr bwMode="auto">
            <a:xfrm>
              <a:off x="868" y="21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3" name="Oval 16"/>
            <p:cNvSpPr>
              <a:spLocks noChangeArrowheads="1"/>
            </p:cNvSpPr>
            <p:nvPr/>
          </p:nvSpPr>
          <p:spPr bwMode="auto">
            <a:xfrm>
              <a:off x="2755" y="36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4" name="Oval 17"/>
            <p:cNvSpPr>
              <a:spLocks noChangeArrowheads="1"/>
            </p:cNvSpPr>
            <p:nvPr/>
          </p:nvSpPr>
          <p:spPr bwMode="auto">
            <a:xfrm>
              <a:off x="2341" y="34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5" name="Oval 18"/>
            <p:cNvSpPr>
              <a:spLocks noChangeArrowheads="1"/>
            </p:cNvSpPr>
            <p:nvPr/>
          </p:nvSpPr>
          <p:spPr bwMode="auto">
            <a:xfrm>
              <a:off x="2374" y="36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6" name="Oval 19"/>
            <p:cNvSpPr>
              <a:spLocks noChangeArrowheads="1"/>
            </p:cNvSpPr>
            <p:nvPr/>
          </p:nvSpPr>
          <p:spPr bwMode="auto">
            <a:xfrm>
              <a:off x="2515" y="372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7" name="Oval 20"/>
            <p:cNvSpPr>
              <a:spLocks noChangeArrowheads="1"/>
            </p:cNvSpPr>
            <p:nvPr/>
          </p:nvSpPr>
          <p:spPr bwMode="auto">
            <a:xfrm>
              <a:off x="1566" y="367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8" name="Oval 21"/>
            <p:cNvSpPr>
              <a:spLocks noChangeArrowheads="1"/>
            </p:cNvSpPr>
            <p:nvPr/>
          </p:nvSpPr>
          <p:spPr bwMode="auto">
            <a:xfrm>
              <a:off x="2180" y="40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79" name="Oval 22"/>
            <p:cNvSpPr>
              <a:spLocks noChangeArrowheads="1"/>
            </p:cNvSpPr>
            <p:nvPr/>
          </p:nvSpPr>
          <p:spPr bwMode="auto">
            <a:xfrm>
              <a:off x="1776" y="38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0" name="Oval 23"/>
            <p:cNvSpPr>
              <a:spLocks noChangeArrowheads="1"/>
            </p:cNvSpPr>
            <p:nvPr/>
          </p:nvSpPr>
          <p:spPr bwMode="auto">
            <a:xfrm>
              <a:off x="468" y="21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1" name="Oval 24"/>
            <p:cNvSpPr>
              <a:spLocks noChangeArrowheads="1"/>
            </p:cNvSpPr>
            <p:nvPr/>
          </p:nvSpPr>
          <p:spPr bwMode="auto">
            <a:xfrm>
              <a:off x="628" y="21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2" name="Oval 25"/>
            <p:cNvSpPr>
              <a:spLocks noChangeArrowheads="1"/>
            </p:cNvSpPr>
            <p:nvPr/>
          </p:nvSpPr>
          <p:spPr bwMode="auto">
            <a:xfrm>
              <a:off x="678" y="22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3" name="Oval 26"/>
            <p:cNvSpPr>
              <a:spLocks noChangeArrowheads="1"/>
            </p:cNvSpPr>
            <p:nvPr/>
          </p:nvSpPr>
          <p:spPr bwMode="auto">
            <a:xfrm>
              <a:off x="828" y="21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4" name="Oval 27"/>
            <p:cNvSpPr>
              <a:spLocks noChangeArrowheads="1"/>
            </p:cNvSpPr>
            <p:nvPr/>
          </p:nvSpPr>
          <p:spPr bwMode="auto">
            <a:xfrm>
              <a:off x="825" y="232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5" name="Oval 28"/>
            <p:cNvSpPr>
              <a:spLocks noChangeArrowheads="1"/>
            </p:cNvSpPr>
            <p:nvPr/>
          </p:nvSpPr>
          <p:spPr bwMode="auto">
            <a:xfrm>
              <a:off x="793" y="255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6" name="Oval 29"/>
            <p:cNvSpPr>
              <a:spLocks noChangeArrowheads="1"/>
            </p:cNvSpPr>
            <p:nvPr/>
          </p:nvSpPr>
          <p:spPr bwMode="auto">
            <a:xfrm>
              <a:off x="1062" y="26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7" name="Oval 30"/>
            <p:cNvSpPr>
              <a:spLocks noChangeArrowheads="1"/>
            </p:cNvSpPr>
            <p:nvPr/>
          </p:nvSpPr>
          <p:spPr bwMode="auto">
            <a:xfrm>
              <a:off x="1167" y="244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8" name="Oval 31"/>
            <p:cNvSpPr>
              <a:spLocks noChangeArrowheads="1"/>
            </p:cNvSpPr>
            <p:nvPr/>
          </p:nvSpPr>
          <p:spPr bwMode="auto">
            <a:xfrm>
              <a:off x="1208" y="26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89" name="Oval 32"/>
            <p:cNvSpPr>
              <a:spLocks noChangeArrowheads="1"/>
            </p:cNvSpPr>
            <p:nvPr/>
          </p:nvSpPr>
          <p:spPr bwMode="auto">
            <a:xfrm>
              <a:off x="769" y="23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0" name="Oval 33"/>
            <p:cNvSpPr>
              <a:spLocks noChangeArrowheads="1"/>
            </p:cNvSpPr>
            <p:nvPr/>
          </p:nvSpPr>
          <p:spPr bwMode="auto">
            <a:xfrm>
              <a:off x="991" y="25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1" name="Oval 34"/>
            <p:cNvSpPr>
              <a:spLocks noChangeArrowheads="1"/>
            </p:cNvSpPr>
            <p:nvPr/>
          </p:nvSpPr>
          <p:spPr bwMode="auto">
            <a:xfrm>
              <a:off x="3023" y="29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2" name="Oval 35"/>
            <p:cNvSpPr>
              <a:spLocks noChangeArrowheads="1"/>
            </p:cNvSpPr>
            <p:nvPr/>
          </p:nvSpPr>
          <p:spPr bwMode="auto">
            <a:xfrm>
              <a:off x="1375" y="274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3" name="Oval 36"/>
            <p:cNvSpPr>
              <a:spLocks noChangeArrowheads="1"/>
            </p:cNvSpPr>
            <p:nvPr/>
          </p:nvSpPr>
          <p:spPr bwMode="auto">
            <a:xfrm>
              <a:off x="1716" y="335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4" name="Oval 37"/>
            <p:cNvSpPr>
              <a:spLocks noChangeArrowheads="1"/>
            </p:cNvSpPr>
            <p:nvPr/>
          </p:nvSpPr>
          <p:spPr bwMode="auto">
            <a:xfrm>
              <a:off x="1840" y="32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5" name="Oval 38"/>
            <p:cNvSpPr>
              <a:spLocks noChangeArrowheads="1"/>
            </p:cNvSpPr>
            <p:nvPr/>
          </p:nvSpPr>
          <p:spPr bwMode="auto">
            <a:xfrm>
              <a:off x="1926" y="351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6" name="Oval 39"/>
            <p:cNvSpPr>
              <a:spLocks noChangeArrowheads="1"/>
            </p:cNvSpPr>
            <p:nvPr/>
          </p:nvSpPr>
          <p:spPr bwMode="auto">
            <a:xfrm>
              <a:off x="1659" y="35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7" name="Oval 40"/>
            <p:cNvSpPr>
              <a:spLocks noChangeArrowheads="1"/>
            </p:cNvSpPr>
            <p:nvPr/>
          </p:nvSpPr>
          <p:spPr bwMode="auto">
            <a:xfrm>
              <a:off x="1991" y="37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8" name="Oval 41"/>
            <p:cNvSpPr>
              <a:spLocks noChangeArrowheads="1"/>
            </p:cNvSpPr>
            <p:nvPr/>
          </p:nvSpPr>
          <p:spPr bwMode="auto">
            <a:xfrm>
              <a:off x="2114" y="364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099" name="Oval 42"/>
            <p:cNvSpPr>
              <a:spLocks noChangeArrowheads="1"/>
            </p:cNvSpPr>
            <p:nvPr/>
          </p:nvSpPr>
          <p:spPr bwMode="auto">
            <a:xfrm>
              <a:off x="2019" y="39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0" name="Oval 43"/>
            <p:cNvSpPr>
              <a:spLocks noChangeArrowheads="1"/>
            </p:cNvSpPr>
            <p:nvPr/>
          </p:nvSpPr>
          <p:spPr bwMode="auto">
            <a:xfrm>
              <a:off x="2206" y="392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1" name="Oval 44"/>
            <p:cNvSpPr>
              <a:spLocks noChangeArrowheads="1"/>
            </p:cNvSpPr>
            <p:nvPr/>
          </p:nvSpPr>
          <p:spPr bwMode="auto">
            <a:xfrm>
              <a:off x="1466" y="183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2" name="Oval 45"/>
            <p:cNvSpPr>
              <a:spLocks noChangeArrowheads="1"/>
            </p:cNvSpPr>
            <p:nvPr/>
          </p:nvSpPr>
          <p:spPr bwMode="auto">
            <a:xfrm>
              <a:off x="1562" y="199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3" name="Oval 46"/>
            <p:cNvSpPr>
              <a:spLocks noChangeArrowheads="1"/>
            </p:cNvSpPr>
            <p:nvPr/>
          </p:nvSpPr>
          <p:spPr bwMode="auto">
            <a:xfrm>
              <a:off x="1730" y="199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4" name="Oval 47"/>
            <p:cNvSpPr>
              <a:spLocks noChangeArrowheads="1"/>
            </p:cNvSpPr>
            <p:nvPr/>
          </p:nvSpPr>
          <p:spPr bwMode="auto">
            <a:xfrm>
              <a:off x="1854" y="213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5" name="Oval 48"/>
            <p:cNvSpPr>
              <a:spLocks noChangeArrowheads="1"/>
            </p:cNvSpPr>
            <p:nvPr/>
          </p:nvSpPr>
          <p:spPr bwMode="auto">
            <a:xfrm>
              <a:off x="1677" y="235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6" name="Oval 49"/>
            <p:cNvSpPr>
              <a:spLocks noChangeArrowheads="1"/>
            </p:cNvSpPr>
            <p:nvPr/>
          </p:nvSpPr>
          <p:spPr bwMode="auto">
            <a:xfrm>
              <a:off x="1901" y="247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7" name="Oval 50"/>
            <p:cNvSpPr>
              <a:spLocks noChangeArrowheads="1"/>
            </p:cNvSpPr>
            <p:nvPr/>
          </p:nvSpPr>
          <p:spPr bwMode="auto">
            <a:xfrm>
              <a:off x="2061" y="219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8" name="Oval 51"/>
            <p:cNvSpPr>
              <a:spLocks noChangeArrowheads="1"/>
            </p:cNvSpPr>
            <p:nvPr/>
          </p:nvSpPr>
          <p:spPr bwMode="auto">
            <a:xfrm>
              <a:off x="1893" y="256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09" name="Oval 52"/>
            <p:cNvSpPr>
              <a:spLocks noChangeArrowheads="1"/>
            </p:cNvSpPr>
            <p:nvPr/>
          </p:nvSpPr>
          <p:spPr bwMode="auto">
            <a:xfrm>
              <a:off x="1680" y="19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0" name="Oval 53"/>
            <p:cNvSpPr>
              <a:spLocks noChangeArrowheads="1"/>
            </p:cNvSpPr>
            <p:nvPr/>
          </p:nvSpPr>
          <p:spPr bwMode="auto">
            <a:xfrm>
              <a:off x="2294" y="273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1" name="Oval 54"/>
            <p:cNvSpPr>
              <a:spLocks noChangeArrowheads="1"/>
            </p:cNvSpPr>
            <p:nvPr/>
          </p:nvSpPr>
          <p:spPr bwMode="auto">
            <a:xfrm>
              <a:off x="2499" y="32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2" name="Oval 55"/>
            <p:cNvSpPr>
              <a:spLocks noChangeArrowheads="1"/>
            </p:cNvSpPr>
            <p:nvPr/>
          </p:nvSpPr>
          <p:spPr bwMode="auto">
            <a:xfrm>
              <a:off x="1922" y="280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3" name="Oval 56"/>
            <p:cNvSpPr>
              <a:spLocks noChangeArrowheads="1"/>
            </p:cNvSpPr>
            <p:nvPr/>
          </p:nvSpPr>
          <p:spPr bwMode="auto">
            <a:xfrm>
              <a:off x="2154" y="27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4" name="Oval 57"/>
            <p:cNvSpPr>
              <a:spLocks noChangeArrowheads="1"/>
            </p:cNvSpPr>
            <p:nvPr/>
          </p:nvSpPr>
          <p:spPr bwMode="auto">
            <a:xfrm>
              <a:off x="1923" y="26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5" name="Oval 58"/>
            <p:cNvSpPr>
              <a:spLocks noChangeArrowheads="1"/>
            </p:cNvSpPr>
            <p:nvPr/>
          </p:nvSpPr>
          <p:spPr bwMode="auto">
            <a:xfrm>
              <a:off x="3575" y="348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6" name="Oval 59"/>
            <p:cNvSpPr>
              <a:spLocks noChangeArrowheads="1"/>
            </p:cNvSpPr>
            <p:nvPr/>
          </p:nvSpPr>
          <p:spPr bwMode="auto">
            <a:xfrm>
              <a:off x="3860" y="34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7" name="Oval 60"/>
            <p:cNvSpPr>
              <a:spLocks noChangeArrowheads="1"/>
            </p:cNvSpPr>
            <p:nvPr/>
          </p:nvSpPr>
          <p:spPr bwMode="auto">
            <a:xfrm>
              <a:off x="3402" y="33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8" name="Oval 61"/>
            <p:cNvSpPr>
              <a:spLocks noChangeArrowheads="1"/>
            </p:cNvSpPr>
            <p:nvPr/>
          </p:nvSpPr>
          <p:spPr bwMode="auto">
            <a:xfrm>
              <a:off x="3689" y="32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19" name="Oval 62"/>
            <p:cNvSpPr>
              <a:spLocks noChangeArrowheads="1"/>
            </p:cNvSpPr>
            <p:nvPr/>
          </p:nvSpPr>
          <p:spPr bwMode="auto">
            <a:xfrm>
              <a:off x="3203" y="30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0" name="Oval 63"/>
            <p:cNvSpPr>
              <a:spLocks noChangeArrowheads="1"/>
            </p:cNvSpPr>
            <p:nvPr/>
          </p:nvSpPr>
          <p:spPr bwMode="auto">
            <a:xfrm>
              <a:off x="3299" y="3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1" name="Oval 64"/>
            <p:cNvSpPr>
              <a:spLocks noChangeArrowheads="1"/>
            </p:cNvSpPr>
            <p:nvPr/>
          </p:nvSpPr>
          <p:spPr bwMode="auto">
            <a:xfrm>
              <a:off x="3831" y="28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2" name="Oval 65"/>
            <p:cNvSpPr>
              <a:spLocks noChangeArrowheads="1"/>
            </p:cNvSpPr>
            <p:nvPr/>
          </p:nvSpPr>
          <p:spPr bwMode="auto">
            <a:xfrm>
              <a:off x="3454" y="288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3" name="Oval 66"/>
            <p:cNvSpPr>
              <a:spLocks noChangeArrowheads="1"/>
            </p:cNvSpPr>
            <p:nvPr/>
          </p:nvSpPr>
          <p:spPr bwMode="auto">
            <a:xfrm>
              <a:off x="3169" y="356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4" name="Oval 67"/>
            <p:cNvSpPr>
              <a:spLocks noChangeArrowheads="1"/>
            </p:cNvSpPr>
            <p:nvPr/>
          </p:nvSpPr>
          <p:spPr bwMode="auto">
            <a:xfrm>
              <a:off x="3364" y="265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5" name="Oval 68"/>
            <p:cNvSpPr>
              <a:spLocks noChangeArrowheads="1"/>
            </p:cNvSpPr>
            <p:nvPr/>
          </p:nvSpPr>
          <p:spPr bwMode="auto">
            <a:xfrm>
              <a:off x="1950" y="22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6" name="Oval 69"/>
            <p:cNvSpPr>
              <a:spLocks noChangeArrowheads="1"/>
            </p:cNvSpPr>
            <p:nvPr/>
          </p:nvSpPr>
          <p:spPr bwMode="auto">
            <a:xfrm>
              <a:off x="2128" y="226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7" name="Oval 70"/>
            <p:cNvSpPr>
              <a:spLocks noChangeArrowheads="1"/>
            </p:cNvSpPr>
            <p:nvPr/>
          </p:nvSpPr>
          <p:spPr bwMode="auto">
            <a:xfrm>
              <a:off x="2105" y="25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8" name="Oval 71"/>
            <p:cNvSpPr>
              <a:spLocks noChangeArrowheads="1"/>
            </p:cNvSpPr>
            <p:nvPr/>
          </p:nvSpPr>
          <p:spPr bwMode="auto">
            <a:xfrm>
              <a:off x="1693" y="217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29" name="Oval 72"/>
            <p:cNvSpPr>
              <a:spLocks noChangeArrowheads="1"/>
            </p:cNvSpPr>
            <p:nvPr/>
          </p:nvSpPr>
          <p:spPr bwMode="auto">
            <a:xfrm>
              <a:off x="2171" y="18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130" name="Oval 73"/>
            <p:cNvSpPr>
              <a:spLocks noChangeArrowheads="1"/>
            </p:cNvSpPr>
            <p:nvPr/>
          </p:nvSpPr>
          <p:spPr bwMode="auto">
            <a:xfrm>
              <a:off x="1640" y="255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1" name="Oval 74"/>
            <p:cNvSpPr>
              <a:spLocks noChangeArrowheads="1"/>
            </p:cNvSpPr>
            <p:nvPr/>
          </p:nvSpPr>
          <p:spPr bwMode="auto">
            <a:xfrm>
              <a:off x="1572" y="23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2" name="Oval 75"/>
            <p:cNvSpPr>
              <a:spLocks noChangeArrowheads="1"/>
            </p:cNvSpPr>
            <p:nvPr/>
          </p:nvSpPr>
          <p:spPr bwMode="auto">
            <a:xfrm>
              <a:off x="1777" y="25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3" name="Oval 76"/>
            <p:cNvSpPr>
              <a:spLocks noChangeArrowheads="1"/>
            </p:cNvSpPr>
            <p:nvPr/>
          </p:nvSpPr>
          <p:spPr bwMode="auto">
            <a:xfrm>
              <a:off x="1509" y="26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4" name="Oval 77"/>
            <p:cNvSpPr>
              <a:spLocks noChangeArrowheads="1"/>
            </p:cNvSpPr>
            <p:nvPr/>
          </p:nvSpPr>
          <p:spPr bwMode="auto">
            <a:xfrm>
              <a:off x="1760" y="275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5" name="Oval 78"/>
            <p:cNvSpPr>
              <a:spLocks noChangeArrowheads="1"/>
            </p:cNvSpPr>
            <p:nvPr/>
          </p:nvSpPr>
          <p:spPr bwMode="auto">
            <a:xfrm>
              <a:off x="2910" y="31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6" name="Oval 79"/>
            <p:cNvSpPr>
              <a:spLocks noChangeArrowheads="1"/>
            </p:cNvSpPr>
            <p:nvPr/>
          </p:nvSpPr>
          <p:spPr bwMode="auto">
            <a:xfrm>
              <a:off x="2942" y="30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7" name="Oval 80"/>
            <p:cNvSpPr>
              <a:spLocks noChangeArrowheads="1"/>
            </p:cNvSpPr>
            <p:nvPr/>
          </p:nvSpPr>
          <p:spPr bwMode="auto">
            <a:xfrm>
              <a:off x="3102" y="338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8" name="Oval 81"/>
            <p:cNvSpPr>
              <a:spLocks noChangeArrowheads="1"/>
            </p:cNvSpPr>
            <p:nvPr/>
          </p:nvSpPr>
          <p:spPr bwMode="auto">
            <a:xfrm>
              <a:off x="3198" y="347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39" name="Oval 82"/>
            <p:cNvSpPr>
              <a:spLocks noChangeArrowheads="1"/>
            </p:cNvSpPr>
            <p:nvPr/>
          </p:nvSpPr>
          <p:spPr bwMode="auto">
            <a:xfrm>
              <a:off x="3390" y="36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0" name="Oval 83"/>
            <p:cNvSpPr>
              <a:spLocks noChangeArrowheads="1"/>
            </p:cNvSpPr>
            <p:nvPr/>
          </p:nvSpPr>
          <p:spPr bwMode="auto">
            <a:xfrm>
              <a:off x="3481" y="178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1" name="Oval 84"/>
            <p:cNvSpPr>
              <a:spLocks noChangeArrowheads="1"/>
            </p:cNvSpPr>
            <p:nvPr/>
          </p:nvSpPr>
          <p:spPr bwMode="auto">
            <a:xfrm>
              <a:off x="3331" y="33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2" name="Oval 85"/>
            <p:cNvSpPr>
              <a:spLocks noChangeArrowheads="1"/>
            </p:cNvSpPr>
            <p:nvPr/>
          </p:nvSpPr>
          <p:spPr bwMode="auto">
            <a:xfrm>
              <a:off x="3582" y="386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3" name="Oval 86"/>
            <p:cNvSpPr>
              <a:spLocks noChangeArrowheads="1"/>
            </p:cNvSpPr>
            <p:nvPr/>
          </p:nvSpPr>
          <p:spPr bwMode="auto">
            <a:xfrm>
              <a:off x="3551" y="36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4" name="Oval 87"/>
            <p:cNvSpPr>
              <a:spLocks noChangeArrowheads="1"/>
            </p:cNvSpPr>
            <p:nvPr/>
          </p:nvSpPr>
          <p:spPr bwMode="auto">
            <a:xfrm>
              <a:off x="3765" y="361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5" name="Oval 88"/>
            <p:cNvSpPr>
              <a:spLocks noChangeArrowheads="1"/>
            </p:cNvSpPr>
            <p:nvPr/>
          </p:nvSpPr>
          <p:spPr bwMode="auto">
            <a:xfrm>
              <a:off x="3870" y="415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6" name="Oval 89"/>
            <p:cNvSpPr>
              <a:spLocks noChangeArrowheads="1"/>
            </p:cNvSpPr>
            <p:nvPr/>
          </p:nvSpPr>
          <p:spPr bwMode="auto">
            <a:xfrm>
              <a:off x="3539" y="327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7" name="Oval 90"/>
            <p:cNvSpPr>
              <a:spLocks noChangeArrowheads="1"/>
            </p:cNvSpPr>
            <p:nvPr/>
          </p:nvSpPr>
          <p:spPr bwMode="auto">
            <a:xfrm>
              <a:off x="4900" y="370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8" name="Oval 91"/>
            <p:cNvSpPr>
              <a:spLocks noChangeArrowheads="1"/>
            </p:cNvSpPr>
            <p:nvPr/>
          </p:nvSpPr>
          <p:spPr bwMode="auto">
            <a:xfrm>
              <a:off x="4090" y="3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49" name="Oval 92"/>
            <p:cNvSpPr>
              <a:spLocks noChangeArrowheads="1"/>
            </p:cNvSpPr>
            <p:nvPr/>
          </p:nvSpPr>
          <p:spPr bwMode="auto">
            <a:xfrm>
              <a:off x="3908" y="18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0" name="Oval 93"/>
            <p:cNvSpPr>
              <a:spLocks noChangeArrowheads="1"/>
            </p:cNvSpPr>
            <p:nvPr/>
          </p:nvSpPr>
          <p:spPr bwMode="auto">
            <a:xfrm>
              <a:off x="3486" y="191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1" name="Oval 94"/>
            <p:cNvSpPr>
              <a:spLocks noChangeArrowheads="1"/>
            </p:cNvSpPr>
            <p:nvPr/>
          </p:nvSpPr>
          <p:spPr bwMode="auto">
            <a:xfrm>
              <a:off x="3518" y="221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2" name="Oval 95"/>
            <p:cNvSpPr>
              <a:spLocks noChangeArrowheads="1"/>
            </p:cNvSpPr>
            <p:nvPr/>
          </p:nvSpPr>
          <p:spPr bwMode="auto">
            <a:xfrm>
              <a:off x="3687" y="215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3" name="Oval 96"/>
            <p:cNvSpPr>
              <a:spLocks noChangeArrowheads="1"/>
            </p:cNvSpPr>
            <p:nvPr/>
          </p:nvSpPr>
          <p:spPr bwMode="auto">
            <a:xfrm>
              <a:off x="3793" y="20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4" name="Oval 97"/>
            <p:cNvSpPr>
              <a:spLocks noChangeArrowheads="1"/>
            </p:cNvSpPr>
            <p:nvPr/>
          </p:nvSpPr>
          <p:spPr bwMode="auto">
            <a:xfrm>
              <a:off x="3952" y="19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5" name="Oval 98"/>
            <p:cNvSpPr>
              <a:spLocks noChangeArrowheads="1"/>
            </p:cNvSpPr>
            <p:nvPr/>
          </p:nvSpPr>
          <p:spPr bwMode="auto">
            <a:xfrm>
              <a:off x="3648" y="19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6" name="Oval 99"/>
            <p:cNvSpPr>
              <a:spLocks noChangeArrowheads="1"/>
            </p:cNvSpPr>
            <p:nvPr/>
          </p:nvSpPr>
          <p:spPr bwMode="auto">
            <a:xfrm>
              <a:off x="3708" y="20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7" name="Oval 100"/>
            <p:cNvSpPr>
              <a:spLocks noChangeArrowheads="1"/>
            </p:cNvSpPr>
            <p:nvPr/>
          </p:nvSpPr>
          <p:spPr bwMode="auto">
            <a:xfrm>
              <a:off x="3858" y="23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8" name="Oval 101"/>
            <p:cNvSpPr>
              <a:spLocks noChangeArrowheads="1"/>
            </p:cNvSpPr>
            <p:nvPr/>
          </p:nvSpPr>
          <p:spPr bwMode="auto">
            <a:xfrm>
              <a:off x="3773" y="24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59" name="Oval 102"/>
            <p:cNvSpPr>
              <a:spLocks noChangeArrowheads="1"/>
            </p:cNvSpPr>
            <p:nvPr/>
          </p:nvSpPr>
          <p:spPr bwMode="auto">
            <a:xfrm>
              <a:off x="3596" y="235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0" name="Oval 103"/>
            <p:cNvSpPr>
              <a:spLocks noChangeArrowheads="1"/>
            </p:cNvSpPr>
            <p:nvPr/>
          </p:nvSpPr>
          <p:spPr bwMode="auto">
            <a:xfrm>
              <a:off x="4019" y="276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1" name="Oval 104"/>
            <p:cNvSpPr>
              <a:spLocks noChangeArrowheads="1"/>
            </p:cNvSpPr>
            <p:nvPr/>
          </p:nvSpPr>
          <p:spPr bwMode="auto">
            <a:xfrm>
              <a:off x="4224" y="29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2" name="Oval 105"/>
            <p:cNvSpPr>
              <a:spLocks noChangeArrowheads="1"/>
            </p:cNvSpPr>
            <p:nvPr/>
          </p:nvSpPr>
          <p:spPr bwMode="auto">
            <a:xfrm>
              <a:off x="4474" y="32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3" name="Oval 106"/>
            <p:cNvSpPr>
              <a:spLocks noChangeArrowheads="1"/>
            </p:cNvSpPr>
            <p:nvPr/>
          </p:nvSpPr>
          <p:spPr bwMode="auto">
            <a:xfrm>
              <a:off x="4425" y="288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4" name="Oval 107"/>
            <p:cNvSpPr>
              <a:spLocks noChangeArrowheads="1"/>
            </p:cNvSpPr>
            <p:nvPr/>
          </p:nvSpPr>
          <p:spPr bwMode="auto">
            <a:xfrm>
              <a:off x="4703" y="31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5" name="Oval 108"/>
            <p:cNvSpPr>
              <a:spLocks noChangeArrowheads="1"/>
            </p:cNvSpPr>
            <p:nvPr/>
          </p:nvSpPr>
          <p:spPr bwMode="auto">
            <a:xfrm>
              <a:off x="4626" y="317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6" name="Oval 109"/>
            <p:cNvSpPr>
              <a:spLocks noChangeArrowheads="1"/>
            </p:cNvSpPr>
            <p:nvPr/>
          </p:nvSpPr>
          <p:spPr bwMode="auto">
            <a:xfrm>
              <a:off x="4595" y="298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7" name="Oval 110"/>
            <p:cNvSpPr>
              <a:spLocks noChangeArrowheads="1"/>
            </p:cNvSpPr>
            <p:nvPr/>
          </p:nvSpPr>
          <p:spPr bwMode="auto">
            <a:xfrm>
              <a:off x="3200" y="204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8" name="Oval 111"/>
            <p:cNvSpPr>
              <a:spLocks noChangeArrowheads="1"/>
            </p:cNvSpPr>
            <p:nvPr/>
          </p:nvSpPr>
          <p:spPr bwMode="auto">
            <a:xfrm>
              <a:off x="4445" y="30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69" name="Oval 112"/>
            <p:cNvSpPr>
              <a:spLocks noChangeArrowheads="1"/>
            </p:cNvSpPr>
            <p:nvPr/>
          </p:nvSpPr>
          <p:spPr bwMode="auto">
            <a:xfrm>
              <a:off x="4141" y="276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0" name="Oval 113"/>
            <p:cNvSpPr>
              <a:spLocks noChangeArrowheads="1"/>
            </p:cNvSpPr>
            <p:nvPr/>
          </p:nvSpPr>
          <p:spPr bwMode="auto">
            <a:xfrm>
              <a:off x="3560" y="20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1" name="Oval 114"/>
            <p:cNvSpPr>
              <a:spLocks noChangeArrowheads="1"/>
            </p:cNvSpPr>
            <p:nvPr/>
          </p:nvSpPr>
          <p:spPr bwMode="auto">
            <a:xfrm>
              <a:off x="3237" y="21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2" name="Oval 115"/>
            <p:cNvSpPr>
              <a:spLocks noChangeArrowheads="1"/>
            </p:cNvSpPr>
            <p:nvPr/>
          </p:nvSpPr>
          <p:spPr bwMode="auto">
            <a:xfrm>
              <a:off x="3370" y="23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3" name="Oval 116"/>
            <p:cNvSpPr>
              <a:spLocks noChangeArrowheads="1"/>
            </p:cNvSpPr>
            <p:nvPr/>
          </p:nvSpPr>
          <p:spPr bwMode="auto">
            <a:xfrm>
              <a:off x="3566" y="25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4" name="Oval 117"/>
            <p:cNvSpPr>
              <a:spLocks noChangeArrowheads="1"/>
            </p:cNvSpPr>
            <p:nvPr/>
          </p:nvSpPr>
          <p:spPr bwMode="auto">
            <a:xfrm>
              <a:off x="3452" y="242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5" name="Oval 118"/>
            <p:cNvSpPr>
              <a:spLocks noChangeArrowheads="1"/>
            </p:cNvSpPr>
            <p:nvPr/>
          </p:nvSpPr>
          <p:spPr bwMode="auto">
            <a:xfrm>
              <a:off x="3712" y="29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6" name="Oval 119"/>
            <p:cNvSpPr>
              <a:spLocks noChangeArrowheads="1"/>
            </p:cNvSpPr>
            <p:nvPr/>
          </p:nvSpPr>
          <p:spPr bwMode="auto">
            <a:xfrm>
              <a:off x="3708" y="27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7" name="Oval 120"/>
            <p:cNvSpPr>
              <a:spLocks noChangeArrowheads="1"/>
            </p:cNvSpPr>
            <p:nvPr/>
          </p:nvSpPr>
          <p:spPr bwMode="auto">
            <a:xfrm>
              <a:off x="3913" y="273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8" name="Oval 121"/>
            <p:cNvSpPr>
              <a:spLocks noChangeArrowheads="1"/>
            </p:cNvSpPr>
            <p:nvPr/>
          </p:nvSpPr>
          <p:spPr bwMode="auto">
            <a:xfrm>
              <a:off x="3982" y="29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79" name="Oval 122"/>
            <p:cNvSpPr>
              <a:spLocks noChangeArrowheads="1"/>
            </p:cNvSpPr>
            <p:nvPr/>
          </p:nvSpPr>
          <p:spPr bwMode="auto">
            <a:xfrm>
              <a:off x="4168" y="304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0" name="Oval 123"/>
            <p:cNvSpPr>
              <a:spLocks noChangeArrowheads="1"/>
            </p:cNvSpPr>
            <p:nvPr/>
          </p:nvSpPr>
          <p:spPr bwMode="auto">
            <a:xfrm>
              <a:off x="4419" y="31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1" name="Oval 124"/>
            <p:cNvSpPr>
              <a:spLocks noChangeArrowheads="1"/>
            </p:cNvSpPr>
            <p:nvPr/>
          </p:nvSpPr>
          <p:spPr bwMode="auto">
            <a:xfrm>
              <a:off x="4279" y="320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2" name="Oval 125"/>
            <p:cNvSpPr>
              <a:spLocks noChangeArrowheads="1"/>
            </p:cNvSpPr>
            <p:nvPr/>
          </p:nvSpPr>
          <p:spPr bwMode="auto">
            <a:xfrm>
              <a:off x="4302" y="33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3" name="Oval 126"/>
            <p:cNvSpPr>
              <a:spLocks noChangeArrowheads="1"/>
            </p:cNvSpPr>
            <p:nvPr/>
          </p:nvSpPr>
          <p:spPr bwMode="auto">
            <a:xfrm>
              <a:off x="4734" y="334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4" name="Oval 127"/>
            <p:cNvSpPr>
              <a:spLocks noChangeArrowheads="1"/>
            </p:cNvSpPr>
            <p:nvPr/>
          </p:nvSpPr>
          <p:spPr bwMode="auto">
            <a:xfrm>
              <a:off x="4585" y="34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5" name="Oval 128"/>
            <p:cNvSpPr>
              <a:spLocks noChangeArrowheads="1"/>
            </p:cNvSpPr>
            <p:nvPr/>
          </p:nvSpPr>
          <p:spPr bwMode="auto">
            <a:xfrm>
              <a:off x="4717" y="36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6" name="Oval 129"/>
            <p:cNvSpPr>
              <a:spLocks noChangeArrowheads="1"/>
            </p:cNvSpPr>
            <p:nvPr/>
          </p:nvSpPr>
          <p:spPr bwMode="auto">
            <a:xfrm>
              <a:off x="4622" y="374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7" name="Oval 130"/>
            <p:cNvSpPr>
              <a:spLocks noChangeArrowheads="1"/>
            </p:cNvSpPr>
            <p:nvPr/>
          </p:nvSpPr>
          <p:spPr bwMode="auto">
            <a:xfrm>
              <a:off x="4846" y="384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8" name="Oval 131"/>
            <p:cNvSpPr>
              <a:spLocks noChangeArrowheads="1"/>
            </p:cNvSpPr>
            <p:nvPr/>
          </p:nvSpPr>
          <p:spPr bwMode="auto">
            <a:xfrm>
              <a:off x="5024" y="375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89" name="Oval 132"/>
            <p:cNvSpPr>
              <a:spLocks noChangeArrowheads="1"/>
            </p:cNvSpPr>
            <p:nvPr/>
          </p:nvSpPr>
          <p:spPr bwMode="auto">
            <a:xfrm>
              <a:off x="5065" y="388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90" name="Oval 133"/>
            <p:cNvSpPr>
              <a:spLocks noChangeArrowheads="1"/>
            </p:cNvSpPr>
            <p:nvPr/>
          </p:nvSpPr>
          <p:spPr bwMode="auto">
            <a:xfrm>
              <a:off x="4689" y="40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191" name="Oval 134"/>
            <p:cNvSpPr>
              <a:spLocks noChangeArrowheads="1"/>
            </p:cNvSpPr>
            <p:nvPr/>
          </p:nvSpPr>
          <p:spPr bwMode="auto">
            <a:xfrm>
              <a:off x="2058" y="20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192" name="Oval 135"/>
            <p:cNvSpPr>
              <a:spLocks noChangeArrowheads="1"/>
            </p:cNvSpPr>
            <p:nvPr/>
          </p:nvSpPr>
          <p:spPr bwMode="auto">
            <a:xfrm>
              <a:off x="3590" y="18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193" name="Oval 136"/>
            <p:cNvSpPr>
              <a:spLocks noChangeArrowheads="1"/>
            </p:cNvSpPr>
            <p:nvPr/>
          </p:nvSpPr>
          <p:spPr bwMode="auto">
            <a:xfrm>
              <a:off x="2813" y="244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194" name="Oval 137"/>
            <p:cNvSpPr>
              <a:spLocks noChangeArrowheads="1"/>
            </p:cNvSpPr>
            <p:nvPr/>
          </p:nvSpPr>
          <p:spPr bwMode="auto">
            <a:xfrm>
              <a:off x="2201" y="216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195" name="Oval 138"/>
            <p:cNvSpPr>
              <a:spLocks noChangeArrowheads="1"/>
            </p:cNvSpPr>
            <p:nvPr/>
          </p:nvSpPr>
          <p:spPr bwMode="auto">
            <a:xfrm>
              <a:off x="1524" y="25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196" name="Oval 139"/>
            <p:cNvSpPr>
              <a:spLocks noChangeArrowheads="1"/>
            </p:cNvSpPr>
            <p:nvPr/>
          </p:nvSpPr>
          <p:spPr bwMode="auto">
            <a:xfrm>
              <a:off x="2211" y="22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197" name="Oval 140"/>
            <p:cNvSpPr>
              <a:spLocks noChangeArrowheads="1"/>
            </p:cNvSpPr>
            <p:nvPr/>
          </p:nvSpPr>
          <p:spPr bwMode="auto">
            <a:xfrm>
              <a:off x="2843" y="254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198" name="Oval 141"/>
            <p:cNvSpPr>
              <a:spLocks noChangeArrowheads="1"/>
            </p:cNvSpPr>
            <p:nvPr/>
          </p:nvSpPr>
          <p:spPr bwMode="auto">
            <a:xfrm>
              <a:off x="2049" y="243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199" name="Oval 142"/>
            <p:cNvSpPr>
              <a:spLocks noChangeArrowheads="1"/>
            </p:cNvSpPr>
            <p:nvPr/>
          </p:nvSpPr>
          <p:spPr bwMode="auto">
            <a:xfrm>
              <a:off x="3317" y="234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00" name="Oval 143"/>
            <p:cNvSpPr>
              <a:spLocks noChangeArrowheads="1"/>
            </p:cNvSpPr>
            <p:nvPr/>
          </p:nvSpPr>
          <p:spPr bwMode="auto">
            <a:xfrm>
              <a:off x="2877" y="23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01" name="Oval 144"/>
            <p:cNvSpPr>
              <a:spLocks noChangeArrowheads="1"/>
            </p:cNvSpPr>
            <p:nvPr/>
          </p:nvSpPr>
          <p:spPr bwMode="auto">
            <a:xfrm>
              <a:off x="3191" y="24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02" name="Oval 145"/>
            <p:cNvSpPr>
              <a:spLocks noChangeArrowheads="1"/>
            </p:cNvSpPr>
            <p:nvPr/>
          </p:nvSpPr>
          <p:spPr bwMode="auto">
            <a:xfrm>
              <a:off x="3323" y="30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03" name="Oval 146"/>
            <p:cNvSpPr>
              <a:spLocks noChangeArrowheads="1"/>
            </p:cNvSpPr>
            <p:nvPr/>
          </p:nvSpPr>
          <p:spPr bwMode="auto">
            <a:xfrm>
              <a:off x="3301" y="311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04" name="Oval 147"/>
            <p:cNvSpPr>
              <a:spLocks noChangeArrowheads="1"/>
            </p:cNvSpPr>
            <p:nvPr/>
          </p:nvSpPr>
          <p:spPr bwMode="auto">
            <a:xfrm>
              <a:off x="3533" y="284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05" name="Oval 148"/>
            <p:cNvSpPr>
              <a:spLocks noChangeArrowheads="1"/>
            </p:cNvSpPr>
            <p:nvPr/>
          </p:nvSpPr>
          <p:spPr bwMode="auto">
            <a:xfrm>
              <a:off x="3657" y="299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06" name="Oval 149"/>
            <p:cNvSpPr>
              <a:spLocks noChangeArrowheads="1"/>
            </p:cNvSpPr>
            <p:nvPr/>
          </p:nvSpPr>
          <p:spPr bwMode="auto">
            <a:xfrm>
              <a:off x="3707" y="34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07" name="Oval 150"/>
            <p:cNvSpPr>
              <a:spLocks noChangeArrowheads="1"/>
            </p:cNvSpPr>
            <p:nvPr/>
          </p:nvSpPr>
          <p:spPr bwMode="auto">
            <a:xfrm>
              <a:off x="3749" y="331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08" name="Oval 151"/>
            <p:cNvSpPr>
              <a:spLocks noChangeArrowheads="1"/>
            </p:cNvSpPr>
            <p:nvPr/>
          </p:nvSpPr>
          <p:spPr bwMode="auto">
            <a:xfrm>
              <a:off x="3899" y="359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09" name="Oval 152"/>
            <p:cNvSpPr>
              <a:spLocks noChangeArrowheads="1"/>
            </p:cNvSpPr>
            <p:nvPr/>
          </p:nvSpPr>
          <p:spPr bwMode="auto">
            <a:xfrm>
              <a:off x="4422" y="36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10" name="Oval 153"/>
            <p:cNvSpPr>
              <a:spLocks noChangeArrowheads="1"/>
            </p:cNvSpPr>
            <p:nvPr/>
          </p:nvSpPr>
          <p:spPr bwMode="auto">
            <a:xfrm>
              <a:off x="4473" y="379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11" name="Oval 154"/>
            <p:cNvSpPr>
              <a:spLocks noChangeArrowheads="1"/>
            </p:cNvSpPr>
            <p:nvPr/>
          </p:nvSpPr>
          <p:spPr bwMode="auto">
            <a:xfrm>
              <a:off x="4578" y="35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12" name="Oval 155"/>
            <p:cNvSpPr>
              <a:spLocks noChangeArrowheads="1"/>
            </p:cNvSpPr>
            <p:nvPr/>
          </p:nvSpPr>
          <p:spPr bwMode="auto">
            <a:xfrm>
              <a:off x="4283" y="39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13" name="Oval 156"/>
            <p:cNvSpPr>
              <a:spLocks noChangeArrowheads="1"/>
            </p:cNvSpPr>
            <p:nvPr/>
          </p:nvSpPr>
          <p:spPr bwMode="auto">
            <a:xfrm>
              <a:off x="4379" y="407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14" name="Oval 157"/>
            <p:cNvSpPr>
              <a:spLocks noChangeArrowheads="1"/>
            </p:cNvSpPr>
            <p:nvPr/>
          </p:nvSpPr>
          <p:spPr bwMode="auto">
            <a:xfrm>
              <a:off x="3350" y="198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15" name="Oval 158"/>
            <p:cNvSpPr>
              <a:spLocks noChangeArrowheads="1"/>
            </p:cNvSpPr>
            <p:nvPr/>
          </p:nvSpPr>
          <p:spPr bwMode="auto">
            <a:xfrm>
              <a:off x="3327" y="18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16" name="Oval 159"/>
            <p:cNvSpPr>
              <a:spLocks noChangeArrowheads="1"/>
            </p:cNvSpPr>
            <p:nvPr/>
          </p:nvSpPr>
          <p:spPr bwMode="auto">
            <a:xfrm>
              <a:off x="3496" y="21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17" name="Oval 160"/>
            <p:cNvSpPr>
              <a:spLocks noChangeArrowheads="1"/>
            </p:cNvSpPr>
            <p:nvPr/>
          </p:nvSpPr>
          <p:spPr bwMode="auto">
            <a:xfrm>
              <a:off x="3392" y="21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18" name="Oval 161"/>
            <p:cNvSpPr>
              <a:spLocks noChangeArrowheads="1"/>
            </p:cNvSpPr>
            <p:nvPr/>
          </p:nvSpPr>
          <p:spPr bwMode="auto">
            <a:xfrm>
              <a:off x="3688" y="231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19" name="Oval 162"/>
            <p:cNvSpPr>
              <a:spLocks noChangeArrowheads="1"/>
            </p:cNvSpPr>
            <p:nvPr/>
          </p:nvSpPr>
          <p:spPr bwMode="auto">
            <a:xfrm>
              <a:off x="3975" y="242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20" name="Oval 163"/>
            <p:cNvSpPr>
              <a:spLocks noChangeArrowheads="1"/>
            </p:cNvSpPr>
            <p:nvPr/>
          </p:nvSpPr>
          <p:spPr bwMode="auto">
            <a:xfrm>
              <a:off x="3880" y="25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21" name="Oval 164"/>
            <p:cNvSpPr>
              <a:spLocks noChangeArrowheads="1"/>
            </p:cNvSpPr>
            <p:nvPr/>
          </p:nvSpPr>
          <p:spPr bwMode="auto">
            <a:xfrm>
              <a:off x="3895" y="309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22" name="Oval 165"/>
            <p:cNvSpPr>
              <a:spLocks noChangeArrowheads="1"/>
            </p:cNvSpPr>
            <p:nvPr/>
          </p:nvSpPr>
          <p:spPr bwMode="auto">
            <a:xfrm>
              <a:off x="3854" y="30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23" name="Oval 166"/>
            <p:cNvSpPr>
              <a:spLocks noChangeArrowheads="1"/>
            </p:cNvSpPr>
            <p:nvPr/>
          </p:nvSpPr>
          <p:spPr bwMode="auto">
            <a:xfrm>
              <a:off x="4305" y="280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24" name="Oval 167"/>
            <p:cNvSpPr>
              <a:spLocks noChangeArrowheads="1"/>
            </p:cNvSpPr>
            <p:nvPr/>
          </p:nvSpPr>
          <p:spPr bwMode="auto">
            <a:xfrm>
              <a:off x="4264" y="307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25" name="Oval 168"/>
            <p:cNvSpPr>
              <a:spLocks noChangeArrowheads="1"/>
            </p:cNvSpPr>
            <p:nvPr/>
          </p:nvSpPr>
          <p:spPr bwMode="auto">
            <a:xfrm>
              <a:off x="4360" y="29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26" name="Oval 169"/>
            <p:cNvSpPr>
              <a:spLocks noChangeArrowheads="1"/>
            </p:cNvSpPr>
            <p:nvPr/>
          </p:nvSpPr>
          <p:spPr bwMode="auto">
            <a:xfrm>
              <a:off x="4502" y="297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27" name="Oval 170"/>
            <p:cNvSpPr>
              <a:spLocks noChangeArrowheads="1"/>
            </p:cNvSpPr>
            <p:nvPr/>
          </p:nvSpPr>
          <p:spPr bwMode="auto">
            <a:xfrm>
              <a:off x="4552" y="33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28" name="Oval 171"/>
            <p:cNvSpPr>
              <a:spLocks noChangeArrowheads="1"/>
            </p:cNvSpPr>
            <p:nvPr/>
          </p:nvSpPr>
          <p:spPr bwMode="auto">
            <a:xfrm>
              <a:off x="4648" y="327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29" name="Oval 172"/>
            <p:cNvSpPr>
              <a:spLocks noChangeArrowheads="1"/>
            </p:cNvSpPr>
            <p:nvPr/>
          </p:nvSpPr>
          <p:spPr bwMode="auto">
            <a:xfrm>
              <a:off x="4790" y="328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30" name="Oval 173"/>
            <p:cNvSpPr>
              <a:spLocks noChangeArrowheads="1"/>
            </p:cNvSpPr>
            <p:nvPr/>
          </p:nvSpPr>
          <p:spPr bwMode="auto">
            <a:xfrm>
              <a:off x="4713" y="343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31" name="Oval 174"/>
            <p:cNvSpPr>
              <a:spLocks noChangeArrowheads="1"/>
            </p:cNvSpPr>
            <p:nvPr/>
          </p:nvSpPr>
          <p:spPr bwMode="auto">
            <a:xfrm>
              <a:off x="4936" y="356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32" name="Oval 175"/>
            <p:cNvSpPr>
              <a:spLocks noChangeArrowheads="1"/>
            </p:cNvSpPr>
            <p:nvPr/>
          </p:nvSpPr>
          <p:spPr bwMode="auto">
            <a:xfrm>
              <a:off x="5032" y="35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33" name="Oval 176"/>
            <p:cNvSpPr>
              <a:spLocks noChangeArrowheads="1"/>
            </p:cNvSpPr>
            <p:nvPr/>
          </p:nvSpPr>
          <p:spPr bwMode="auto">
            <a:xfrm>
              <a:off x="4401" y="33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34" name="Oval 177"/>
            <p:cNvSpPr>
              <a:spLocks noChangeArrowheads="1"/>
            </p:cNvSpPr>
            <p:nvPr/>
          </p:nvSpPr>
          <p:spPr bwMode="auto">
            <a:xfrm>
              <a:off x="4751" y="375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45235" name="Line 178"/>
            <p:cNvSpPr>
              <a:spLocks noChangeShapeType="1"/>
            </p:cNvSpPr>
            <p:nvPr/>
          </p:nvSpPr>
          <p:spPr bwMode="auto">
            <a:xfrm>
              <a:off x="2928" y="2674"/>
              <a:ext cx="2537" cy="1450"/>
            </a:xfrm>
            <a:prstGeom prst="line">
              <a:avLst/>
            </a:prstGeom>
            <a:noFill/>
            <a:ln w="889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36" name="Line 179"/>
            <p:cNvSpPr>
              <a:spLocks noChangeShapeType="1"/>
            </p:cNvSpPr>
            <p:nvPr/>
          </p:nvSpPr>
          <p:spPr bwMode="auto">
            <a:xfrm flipV="1">
              <a:off x="858" y="1719"/>
              <a:ext cx="736" cy="2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37" name="Line 180"/>
            <p:cNvSpPr>
              <a:spLocks noChangeShapeType="1"/>
            </p:cNvSpPr>
            <p:nvPr/>
          </p:nvSpPr>
          <p:spPr bwMode="auto">
            <a:xfrm>
              <a:off x="3114" y="2272"/>
              <a:ext cx="237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38" name="Line 181"/>
            <p:cNvSpPr>
              <a:spLocks noChangeShapeType="1"/>
            </p:cNvSpPr>
            <p:nvPr/>
          </p:nvSpPr>
          <p:spPr bwMode="auto">
            <a:xfrm flipV="1">
              <a:off x="2485" y="1714"/>
              <a:ext cx="808" cy="2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39" name="Line 182"/>
            <p:cNvSpPr>
              <a:spLocks noChangeShapeType="1"/>
            </p:cNvSpPr>
            <p:nvPr/>
          </p:nvSpPr>
          <p:spPr bwMode="auto">
            <a:xfrm flipV="1">
              <a:off x="4082" y="1724"/>
              <a:ext cx="9" cy="2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40" name="Oval 183"/>
            <p:cNvSpPr>
              <a:spLocks noChangeArrowheads="1"/>
            </p:cNvSpPr>
            <p:nvPr/>
          </p:nvSpPr>
          <p:spPr bwMode="auto">
            <a:xfrm>
              <a:off x="1471" y="28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41" name="Oval 184"/>
            <p:cNvSpPr>
              <a:spLocks noChangeArrowheads="1"/>
            </p:cNvSpPr>
            <p:nvPr/>
          </p:nvSpPr>
          <p:spPr bwMode="auto">
            <a:xfrm>
              <a:off x="1458" y="27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42" name="Oval 185"/>
            <p:cNvSpPr>
              <a:spLocks noChangeArrowheads="1"/>
            </p:cNvSpPr>
            <p:nvPr/>
          </p:nvSpPr>
          <p:spPr bwMode="auto">
            <a:xfrm>
              <a:off x="1445" y="2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43" name="Oval 186"/>
            <p:cNvSpPr>
              <a:spLocks noChangeArrowheads="1"/>
            </p:cNvSpPr>
            <p:nvPr/>
          </p:nvSpPr>
          <p:spPr bwMode="auto">
            <a:xfrm>
              <a:off x="1759" y="31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44" name="Oval 187"/>
            <p:cNvSpPr>
              <a:spLocks noChangeArrowheads="1"/>
            </p:cNvSpPr>
            <p:nvPr/>
          </p:nvSpPr>
          <p:spPr bwMode="auto">
            <a:xfrm>
              <a:off x="2018" y="313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45" name="Oval 188"/>
            <p:cNvSpPr>
              <a:spLocks noChangeArrowheads="1"/>
            </p:cNvSpPr>
            <p:nvPr/>
          </p:nvSpPr>
          <p:spPr bwMode="auto">
            <a:xfrm>
              <a:off x="2823" y="349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46" name="Oval 189"/>
            <p:cNvSpPr>
              <a:spLocks noChangeArrowheads="1"/>
            </p:cNvSpPr>
            <p:nvPr/>
          </p:nvSpPr>
          <p:spPr bwMode="auto">
            <a:xfrm>
              <a:off x="2047" y="341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47" name="Oval 190"/>
            <p:cNvSpPr>
              <a:spLocks noChangeArrowheads="1"/>
            </p:cNvSpPr>
            <p:nvPr/>
          </p:nvSpPr>
          <p:spPr bwMode="auto">
            <a:xfrm>
              <a:off x="2143" y="351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48" name="Oval 191"/>
            <p:cNvSpPr>
              <a:spLocks noChangeArrowheads="1"/>
            </p:cNvSpPr>
            <p:nvPr/>
          </p:nvSpPr>
          <p:spPr bwMode="auto">
            <a:xfrm>
              <a:off x="2239" y="36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49" name="Oval 192"/>
            <p:cNvSpPr>
              <a:spLocks noChangeArrowheads="1"/>
            </p:cNvSpPr>
            <p:nvPr/>
          </p:nvSpPr>
          <p:spPr bwMode="auto">
            <a:xfrm>
              <a:off x="2335" y="37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50" name="Oval 193"/>
            <p:cNvSpPr>
              <a:spLocks noChangeArrowheads="1"/>
            </p:cNvSpPr>
            <p:nvPr/>
          </p:nvSpPr>
          <p:spPr bwMode="auto">
            <a:xfrm>
              <a:off x="810" y="31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51" name="Rectangle 194"/>
            <p:cNvSpPr>
              <a:spLocks noChangeArrowheads="1"/>
            </p:cNvSpPr>
            <p:nvPr/>
          </p:nvSpPr>
          <p:spPr bwMode="auto">
            <a:xfrm>
              <a:off x="1828" y="1799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52" name="Rectangle 195"/>
            <p:cNvSpPr>
              <a:spLocks noChangeArrowheads="1"/>
            </p:cNvSpPr>
            <p:nvPr/>
          </p:nvSpPr>
          <p:spPr bwMode="auto">
            <a:xfrm>
              <a:off x="3851" y="2069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53" name="Rectangle 196"/>
            <p:cNvSpPr>
              <a:spLocks noChangeArrowheads="1"/>
            </p:cNvSpPr>
            <p:nvPr/>
          </p:nvSpPr>
          <p:spPr bwMode="auto">
            <a:xfrm>
              <a:off x="3110" y="2564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54" name="Rectangle 197"/>
            <p:cNvSpPr>
              <a:spLocks noChangeArrowheads="1"/>
            </p:cNvSpPr>
            <p:nvPr/>
          </p:nvSpPr>
          <p:spPr bwMode="auto">
            <a:xfrm>
              <a:off x="4161" y="3152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55" name="Rectangle 198"/>
            <p:cNvSpPr>
              <a:spLocks noChangeArrowheads="1"/>
            </p:cNvSpPr>
            <p:nvPr/>
          </p:nvSpPr>
          <p:spPr bwMode="auto">
            <a:xfrm>
              <a:off x="1148" y="2175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56" name="Rectangle 199"/>
            <p:cNvSpPr>
              <a:spLocks noChangeArrowheads="1"/>
            </p:cNvSpPr>
            <p:nvPr/>
          </p:nvSpPr>
          <p:spPr bwMode="auto">
            <a:xfrm>
              <a:off x="2644" y="2744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57" name="Oval 200"/>
            <p:cNvSpPr>
              <a:spLocks noChangeArrowheads="1"/>
            </p:cNvSpPr>
            <p:nvPr/>
          </p:nvSpPr>
          <p:spPr bwMode="auto">
            <a:xfrm>
              <a:off x="2508" y="27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58" name="Oval 201"/>
            <p:cNvSpPr>
              <a:spLocks noChangeArrowheads="1"/>
            </p:cNvSpPr>
            <p:nvPr/>
          </p:nvSpPr>
          <p:spPr bwMode="auto">
            <a:xfrm>
              <a:off x="2522" y="28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59" name="Oval 202"/>
            <p:cNvSpPr>
              <a:spLocks noChangeArrowheads="1"/>
            </p:cNvSpPr>
            <p:nvPr/>
          </p:nvSpPr>
          <p:spPr bwMode="auto">
            <a:xfrm>
              <a:off x="2582" y="302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60" name="Oval 203"/>
            <p:cNvSpPr>
              <a:spLocks noChangeArrowheads="1"/>
            </p:cNvSpPr>
            <p:nvPr/>
          </p:nvSpPr>
          <p:spPr bwMode="auto">
            <a:xfrm>
              <a:off x="2678" y="31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61" name="Oval 204"/>
            <p:cNvSpPr>
              <a:spLocks noChangeArrowheads="1"/>
            </p:cNvSpPr>
            <p:nvPr/>
          </p:nvSpPr>
          <p:spPr bwMode="auto">
            <a:xfrm>
              <a:off x="2582" y="293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262" name="Oval 205"/>
            <p:cNvSpPr>
              <a:spLocks noChangeArrowheads="1"/>
            </p:cNvSpPr>
            <p:nvPr/>
          </p:nvSpPr>
          <p:spPr bwMode="auto">
            <a:xfrm>
              <a:off x="2705" y="29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951340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59BD932-7DAF-477C-AD8F-82251187D800}" type="slidenum">
              <a:rPr lang="en-US" altLang="en-US" sz="1200"/>
              <a:pPr algn="r" eaLnBrk="1" hangingPunct="1"/>
              <a:t>115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381000"/>
            <a:ext cx="8991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Categorization of Constraints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 smtClean="0"/>
              <a:t>Constraints on instances: specifies how a pair or a set of instances should be grouped in the cluster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/>
              <a:t>Must-link vs. cannot link constraints 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 smtClean="0"/>
              <a:t>must-link(x, y): x and y should be grouped into one cluster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/>
              <a:t>Constraints can be defined using variables, e.g.,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/>
              <a:t>cannot-link(x, y) if </a:t>
            </a:r>
            <a:r>
              <a:rPr lang="en-US" altLang="en-US" sz="2000" dirty="0" err="1" smtClean="0"/>
              <a:t>dist</a:t>
            </a:r>
            <a:r>
              <a:rPr lang="en-US" altLang="en-US" sz="2000" dirty="0" smtClean="0"/>
              <a:t>(x, y) &gt; d</a:t>
            </a:r>
          </a:p>
          <a:p>
            <a:pPr>
              <a:lnSpc>
                <a:spcPct val="110000"/>
              </a:lnSpc>
            </a:pPr>
            <a:r>
              <a:rPr lang="en-US" altLang="en-US" sz="2000" dirty="0" smtClean="0"/>
              <a:t>Constraints on clusters: specifies a requirement on the clusters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E.g., specify the min # of objects in a cluster, the max diameter of a cluster, the shape of a cluster (e.g., a convex), # of clusters (e.g., k)</a:t>
            </a:r>
          </a:p>
          <a:p>
            <a:pPr>
              <a:lnSpc>
                <a:spcPct val="110000"/>
              </a:lnSpc>
            </a:pPr>
            <a:r>
              <a:rPr lang="en-US" altLang="en-US" sz="2000" dirty="0" smtClean="0"/>
              <a:t>Constraints on similarity measurements: specifies a requirement that the similarity calculation must respect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 smtClean="0"/>
              <a:t>E.g., driving on roads, obstacles (e.g., rivers, lakes)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 smtClean="0"/>
              <a:t>Issues: Hard vs. soft constraints; conflicting or redundant constraints</a:t>
            </a:r>
          </a:p>
        </p:txBody>
      </p:sp>
    </p:spTree>
    <p:extLst>
      <p:ext uri="{BB962C8B-B14F-4D97-AF65-F5344CB8AC3E}">
        <p14:creationId xmlns:p14="http://schemas.microsoft.com/office/powerpoint/2010/main" val="752688528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BC0033A-2532-4B4A-A8DC-DF50ECDE3769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116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8991600" cy="1219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Constraint-Based Clustering Methods (I):</a:t>
            </a:r>
            <a:br>
              <a:rPr lang="en-US" altLang="en-US" sz="3200" smtClean="0"/>
            </a:br>
            <a:r>
              <a:rPr lang="en-US" altLang="en-US" sz="3200" smtClean="0"/>
              <a:t>Handling Hard Constraints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smtClean="0"/>
              <a:t>Handling hard constraints: Strictly respect the constraints in cluster assignments</a:t>
            </a:r>
          </a:p>
          <a:p>
            <a:r>
              <a:rPr lang="en-US" altLang="en-US" sz="2000" smtClean="0"/>
              <a:t>Example: The COP-k-means algorithm </a:t>
            </a:r>
          </a:p>
          <a:p>
            <a:pPr lvl="1"/>
            <a:r>
              <a:rPr lang="en-US" altLang="en-US" sz="2000" smtClean="0"/>
              <a:t>Generate super-instances for must-link constraints</a:t>
            </a:r>
          </a:p>
          <a:p>
            <a:pPr lvl="2"/>
            <a:r>
              <a:rPr lang="en-US" altLang="en-US" sz="2000" smtClean="0"/>
              <a:t>Compute the transitive closure of the must-link constraints</a:t>
            </a:r>
          </a:p>
          <a:p>
            <a:pPr lvl="2"/>
            <a:r>
              <a:rPr lang="en-US" altLang="en-US" sz="2000" smtClean="0"/>
              <a:t>To represent such a subset, replace all those objects in the subset by the mean.</a:t>
            </a:r>
          </a:p>
          <a:p>
            <a:pPr lvl="2"/>
            <a:r>
              <a:rPr lang="en-US" altLang="en-US" sz="2000" smtClean="0"/>
              <a:t>The super-instance also carries a weight, which is the number of objects it represents</a:t>
            </a:r>
          </a:p>
          <a:p>
            <a:pPr lvl="1"/>
            <a:r>
              <a:rPr lang="en-US" altLang="en-US" sz="2000" smtClean="0"/>
              <a:t>Conduct modified k-means clustering to respect cannot-link constraints</a:t>
            </a:r>
          </a:p>
          <a:p>
            <a:pPr lvl="2"/>
            <a:r>
              <a:rPr lang="en-US" altLang="en-US" sz="2000" smtClean="0"/>
              <a:t> Modify the center-assignment process in k-means to a </a:t>
            </a:r>
            <a:r>
              <a:rPr lang="en-US" altLang="en-US" sz="2000" i="1" smtClean="0"/>
              <a:t>nearest feasible center assignment</a:t>
            </a:r>
            <a:endParaRPr lang="en-US" altLang="en-US" sz="2000" smtClean="0"/>
          </a:p>
          <a:p>
            <a:pPr lvl="2"/>
            <a:r>
              <a:rPr lang="en-US" altLang="en-US" sz="2000" smtClean="0"/>
              <a:t> An object is assigned to the nearest center so that the assignment respects all cannot-link constraints</a:t>
            </a:r>
          </a:p>
        </p:txBody>
      </p:sp>
    </p:spTree>
    <p:extLst>
      <p:ext uri="{BB962C8B-B14F-4D97-AF65-F5344CB8AC3E}">
        <p14:creationId xmlns:p14="http://schemas.microsoft.com/office/powerpoint/2010/main" val="1581922169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en-US" sz="3200" smtClean="0"/>
              <a:t>Constraint-Based Clustering Methods (II):</a:t>
            </a:r>
            <a:br>
              <a:rPr lang="en-US" altLang="en-US" sz="3200" smtClean="0"/>
            </a:br>
            <a:r>
              <a:rPr lang="en-US" altLang="en-US" sz="3200" smtClean="0"/>
              <a:t>Handling Soft Constraints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Treated as an optimization problem:  When a clustering violates a soft constraint, a penalty is imposed on the clustering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Overall objective: Optimizing the clustering quality, and minimizing the constraint violation penalty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Ex. CVQE (Constrained Vector Quantization Error) algorithm: Conduct k-means clustering while enforcing constraint violation penalties</a:t>
            </a:r>
          </a:p>
          <a:p>
            <a:pPr>
              <a:lnSpc>
                <a:spcPct val="90000"/>
              </a:lnSpc>
            </a:pPr>
            <a:r>
              <a:rPr lang="en-US" altLang="en-US" sz="2000" smtClean="0"/>
              <a:t>Objective function: Sum of distance used in k-means, adjusted by the constraint violation penalties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Penalty of a </a:t>
            </a:r>
            <a:r>
              <a:rPr lang="en-US" altLang="en-US" sz="2000" i="1" smtClean="0"/>
              <a:t>must-link</a:t>
            </a:r>
            <a:r>
              <a:rPr lang="en-US" altLang="en-US" sz="2000" smtClean="0"/>
              <a:t> violation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If objects x and y must-be-linked but they are assigned to two different centers, c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and c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, dist(c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c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) is added to the objective function as the penalty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Penalty of a cannot-link violation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smtClean="0"/>
              <a:t>If objects x and y cannot-be-linked but they are assigned to a common center c, dist(c, c′), between c and c′ is added to the objective function as the penalty, where c′ is the closest cluster to c that can accommodate x or y</a:t>
            </a:r>
          </a:p>
        </p:txBody>
      </p:sp>
      <p:sp>
        <p:nvSpPr>
          <p:cNvPr id="4813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67B499EE-E662-4948-BCAF-B331E5113E4E}" type="slidenum">
              <a:rPr lang="en-US" altLang="en-US" sz="1200" b="1">
                <a:latin typeface="Arial" panose="020B0604020202020204" pitchFamily="34" charset="0"/>
              </a:rPr>
              <a:pPr algn="r" eaLnBrk="1" hangingPunct="1"/>
              <a:t>117</a:t>
            </a:fld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93312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71E674B-C038-400A-A7E6-AE76FDE9C6AD}" type="slidenum">
              <a:rPr lang="en-US" altLang="en-US" sz="1200"/>
              <a:pPr algn="r" eaLnBrk="1" hangingPunct="1"/>
              <a:t>118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610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/>
              <a:t>An Example: Clustering With Obstacle Objects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1524000"/>
            <a:ext cx="4241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2433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4800600" y="59436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Taking obstacles into account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228600" y="59436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Not </a:t>
            </a:r>
            <a:r>
              <a:rPr lang="en-US" altLang="en-US" dirty="0">
                <a:latin typeface="Times New Roman" panose="02020603050405020304" pitchFamily="18" charset="0"/>
              </a:rPr>
              <a:t>Taking obstacles into account</a:t>
            </a:r>
          </a:p>
        </p:txBody>
      </p:sp>
    </p:spTree>
    <p:extLst>
      <p:ext uri="{BB962C8B-B14F-4D97-AF65-F5344CB8AC3E}">
        <p14:creationId xmlns:p14="http://schemas.microsoft.com/office/powerpoint/2010/main" val="40176481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297738" cy="782638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What is Cluster Analysis?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458200" cy="47244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r>
              <a:rPr lang="en-US" altLang="en-US" sz="2400" smtClean="0"/>
              <a:t>Cluster: a collection of data objects</a:t>
            </a:r>
          </a:p>
          <a:p>
            <a:pPr lvl="1"/>
            <a:r>
              <a:rPr lang="en-US" altLang="en-US" sz="2400" smtClean="0"/>
              <a:t>Similar to one another within the same cluster</a:t>
            </a:r>
          </a:p>
          <a:p>
            <a:pPr lvl="1"/>
            <a:r>
              <a:rPr lang="en-US" altLang="en-US" sz="2400" smtClean="0"/>
              <a:t>Dissimilar to the objects in other clusters</a:t>
            </a:r>
          </a:p>
          <a:p>
            <a:r>
              <a:rPr lang="en-US" altLang="en-US" sz="2400" smtClean="0"/>
              <a:t>Cluster analysis</a:t>
            </a:r>
          </a:p>
          <a:p>
            <a:pPr lvl="1"/>
            <a:r>
              <a:rPr lang="en-US" altLang="en-US" sz="2400" smtClean="0"/>
              <a:t>Grouping a set of data objects into clusters</a:t>
            </a:r>
          </a:p>
          <a:p>
            <a:r>
              <a:rPr lang="en-US" altLang="en-US" sz="2400" smtClean="0"/>
              <a:t>Clustering is </a:t>
            </a:r>
            <a:r>
              <a:rPr lang="en-US" altLang="en-US" sz="2400" smtClean="0">
                <a:solidFill>
                  <a:schemeClr val="hlink"/>
                </a:solidFill>
              </a:rPr>
              <a:t>unsupervised classification</a:t>
            </a:r>
            <a:r>
              <a:rPr lang="en-US" altLang="en-US" sz="2400" smtClean="0"/>
              <a:t>: no predefined classes</a:t>
            </a:r>
          </a:p>
          <a:p>
            <a:r>
              <a:rPr lang="en-US" altLang="en-US" sz="2400" smtClean="0"/>
              <a:t>Typical applications</a:t>
            </a:r>
          </a:p>
          <a:p>
            <a:pPr lvl="1"/>
            <a:r>
              <a:rPr lang="en-US" altLang="en-US" sz="2400" smtClean="0"/>
              <a:t>As a </a:t>
            </a:r>
            <a:r>
              <a:rPr lang="en-US" altLang="en-US" sz="2400" smtClean="0">
                <a:solidFill>
                  <a:schemeClr val="hlink"/>
                </a:solidFill>
              </a:rPr>
              <a:t>stand-alone tool</a:t>
            </a:r>
            <a:r>
              <a:rPr lang="en-US" altLang="en-US" sz="2400" smtClean="0"/>
              <a:t> to get insight into data distribution </a:t>
            </a:r>
          </a:p>
          <a:p>
            <a:pPr lvl="1"/>
            <a:r>
              <a:rPr lang="en-US" altLang="en-US" sz="2400" smtClean="0"/>
              <a:t>As a </a:t>
            </a:r>
            <a:r>
              <a:rPr lang="en-US" altLang="en-US" sz="2400" smtClean="0">
                <a:solidFill>
                  <a:schemeClr val="hlink"/>
                </a:solidFill>
              </a:rPr>
              <a:t>preprocessing step</a:t>
            </a:r>
            <a:r>
              <a:rPr lang="en-US" altLang="en-US" sz="2400" smtClean="0"/>
              <a:t> for other algorithms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97738" cy="782638"/>
          </a:xfrm>
          <a:noFill/>
        </p:spPr>
        <p:txBody>
          <a:bodyPr lIns="92075" tIns="46038" rIns="92075" bIns="46038"/>
          <a:lstStyle/>
          <a:p>
            <a:r>
              <a:rPr lang="en-US" altLang="en-US" sz="3200" smtClean="0"/>
              <a:t>General Applications of Clustering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458200" cy="43434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r>
              <a:rPr lang="en-US" altLang="en-US" sz="2400" smtClean="0"/>
              <a:t>Pattern Recognition</a:t>
            </a:r>
          </a:p>
          <a:p>
            <a:r>
              <a:rPr lang="en-US" altLang="en-US" sz="2400" smtClean="0"/>
              <a:t>Image Processing</a:t>
            </a:r>
          </a:p>
          <a:p>
            <a:r>
              <a:rPr lang="en-US" altLang="en-US" sz="2400" smtClean="0"/>
              <a:t>Economic Science (especially market research)</a:t>
            </a:r>
          </a:p>
          <a:p>
            <a:r>
              <a:rPr lang="en-US" altLang="en-US" sz="2400" smtClean="0"/>
              <a:t>WWW</a:t>
            </a:r>
          </a:p>
          <a:p>
            <a:pPr lvl="1"/>
            <a:r>
              <a:rPr lang="en-US" altLang="en-US" sz="2400" smtClean="0"/>
              <a:t>Document classification</a:t>
            </a:r>
          </a:p>
          <a:p>
            <a:pPr lvl="1"/>
            <a:r>
              <a:rPr lang="en-US" altLang="en-US" sz="2400" smtClean="0"/>
              <a:t>Cluster Web log data to discover groups of similar access patterns</a:t>
            </a:r>
          </a:p>
          <a:p>
            <a:pPr>
              <a:lnSpc>
                <a:spcPct val="110000"/>
              </a:lnSpc>
            </a:pPr>
            <a:r>
              <a:rPr lang="en-US" altLang="en-US" sz="2400" u="sng" smtClean="0"/>
              <a:t>Marketing:</a:t>
            </a:r>
            <a:r>
              <a:rPr lang="en-US" altLang="en-US" sz="2400" smtClean="0"/>
              <a:t> Help marketers discover distinct groups in their customer bases, and then use this knowledge to develop targeted marketing programs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762000"/>
          </a:xfrm>
          <a:noFill/>
        </p:spPr>
        <p:txBody>
          <a:bodyPr lIns="92075" tIns="46038" rIns="92075" bIns="46038"/>
          <a:lstStyle/>
          <a:p>
            <a:r>
              <a:rPr lang="en-US" altLang="en-US" sz="3200" smtClean="0"/>
              <a:t>Examples of Clustering Applications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315200" cy="36576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400" u="sng" dirty="0" smtClean="0"/>
              <a:t>Land use:</a:t>
            </a:r>
            <a:r>
              <a:rPr lang="en-US" altLang="en-US" sz="2400" dirty="0" smtClean="0"/>
              <a:t> Identification of areas of similar land use in an earth observation database</a:t>
            </a:r>
          </a:p>
          <a:p>
            <a:pPr>
              <a:lnSpc>
                <a:spcPct val="110000"/>
              </a:lnSpc>
            </a:pPr>
            <a:r>
              <a:rPr lang="en-US" altLang="en-US" sz="2400" u="sng" dirty="0" smtClean="0"/>
              <a:t>Insurance:</a:t>
            </a:r>
            <a:r>
              <a:rPr lang="en-US" altLang="en-US" sz="2400" dirty="0" smtClean="0"/>
              <a:t> Identifying groups of motor insurance policy holders with a high average claim cost</a:t>
            </a:r>
          </a:p>
          <a:p>
            <a:pPr>
              <a:lnSpc>
                <a:spcPct val="110000"/>
              </a:lnSpc>
            </a:pPr>
            <a:r>
              <a:rPr lang="en-US" altLang="en-US" sz="2400" u="sng" dirty="0" smtClean="0"/>
              <a:t>City-planning:</a:t>
            </a:r>
            <a:r>
              <a:rPr lang="en-US" altLang="en-US" sz="2400" dirty="0" smtClean="0"/>
              <a:t> Identifying groups of houses according to their house type, value, and geographical location</a:t>
            </a:r>
          </a:p>
          <a:p>
            <a:pPr>
              <a:lnSpc>
                <a:spcPct val="110000"/>
              </a:lnSpc>
            </a:pPr>
            <a:r>
              <a:rPr lang="en-US" altLang="en-US" sz="2400" u="sng" dirty="0" smtClean="0"/>
              <a:t>Earth-quake studies:</a:t>
            </a:r>
            <a:r>
              <a:rPr lang="en-US" altLang="en-US" sz="2400" dirty="0" smtClean="0"/>
              <a:t> Observed earth quake epicenters should be clustered along continent faults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296150" cy="630238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en-US" smtClean="0"/>
              <a:t>What Is Good Clustering?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543800" cy="4424363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u="sng" dirty="0" smtClean="0"/>
              <a:t>good clustering</a:t>
            </a:r>
            <a:r>
              <a:rPr lang="en-US" altLang="en-US" sz="2400" dirty="0" smtClean="0"/>
              <a:t> method will produce high quality clusters with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high </a:t>
            </a:r>
            <a:r>
              <a:rPr lang="en-US" altLang="en-US" sz="2400" u="sng" dirty="0" smtClean="0"/>
              <a:t>intra-class</a:t>
            </a:r>
            <a:r>
              <a:rPr lang="en-US" altLang="en-US" sz="2400" dirty="0" smtClean="0"/>
              <a:t> similarity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low </a:t>
            </a:r>
            <a:r>
              <a:rPr lang="en-US" altLang="en-US" sz="2400" u="sng" dirty="0" smtClean="0"/>
              <a:t>inter-class</a:t>
            </a:r>
            <a:r>
              <a:rPr lang="en-US" altLang="en-US" sz="2400" dirty="0" smtClean="0"/>
              <a:t> similarity 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u="sng" dirty="0" smtClean="0"/>
              <a:t>quality</a:t>
            </a:r>
            <a:r>
              <a:rPr lang="en-US" altLang="en-US" sz="2400" dirty="0" smtClean="0"/>
              <a:t> of a clustering result depends on both the similarity measure used by the method and its implementation.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u="sng" dirty="0" smtClean="0"/>
              <a:t>quality</a:t>
            </a:r>
            <a:r>
              <a:rPr lang="en-US" altLang="en-US" sz="2400" dirty="0" smtClean="0"/>
              <a:t> of a clustering method is also measured by its ability to discover some or all of the </a:t>
            </a:r>
            <a:r>
              <a:rPr lang="en-US" altLang="en-US" sz="2400" u="sng" dirty="0" smtClean="0"/>
              <a:t>hidden</a:t>
            </a:r>
            <a:r>
              <a:rPr lang="en-US" altLang="en-US" sz="2400" dirty="0" smtClean="0"/>
              <a:t> patterns.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781800" cy="4572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AU" altLang="zh-TW" smtClean="0">
                <a:ea typeface="PMingLiU" panose="02020500000000000000" pitchFamily="18" charset="-120"/>
              </a:rPr>
              <a:t>Cluster Analysis</a:t>
            </a:r>
            <a:endParaRPr lang="en-US" altLang="en-US" smtClean="0">
              <a:ea typeface="PMingLiU" panose="02020500000000000000" pitchFamily="18" charset="-120"/>
            </a:endParaRPr>
          </a:p>
        </p:txBody>
      </p:sp>
      <p:sp>
        <p:nvSpPr>
          <p:cNvPr id="71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mtClean="0"/>
              <a:t>What is Cluster Analysis?</a:t>
            </a:r>
          </a:p>
          <a:p>
            <a:pPr>
              <a:lnSpc>
                <a:spcPct val="110000"/>
              </a:lnSpc>
            </a:pPr>
            <a:r>
              <a:rPr lang="en-US" altLang="en-US" smtClean="0">
                <a:solidFill>
                  <a:schemeClr val="folHlink"/>
                </a:solidFill>
              </a:rPr>
              <a:t>Types of Data in Cluster Analysis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A Categorization of Major Clustering Methods</a:t>
            </a:r>
          </a:p>
          <a:p>
            <a:pPr>
              <a:lnSpc>
                <a:spcPct val="110000"/>
              </a:lnSpc>
            </a:pPr>
            <a:r>
              <a:rPr lang="en-US" altLang="en-US" smtClean="0"/>
              <a:t>Partitioning Methods</a:t>
            </a:r>
          </a:p>
          <a:p>
            <a:pPr lvl="1">
              <a:lnSpc>
                <a:spcPct val="110000"/>
              </a:lnSpc>
            </a:pPr>
            <a:r>
              <a:rPr lang="en-US" altLang="en-US" smtClean="0"/>
              <a:t>K-means clustering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5126038" cy="6096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Data Structures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matrix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Dissimilarity matrix</a:t>
            </a:r>
          </a:p>
        </p:txBody>
      </p:sp>
      <p:graphicFrame>
        <p:nvGraphicFramePr>
          <p:cNvPr id="8198" name="Object 2"/>
          <p:cNvGraphicFramePr>
            <a:graphicFrameLocks noChangeAspect="1"/>
          </p:cNvGraphicFramePr>
          <p:nvPr/>
        </p:nvGraphicFramePr>
        <p:xfrm>
          <a:off x="4419600" y="17526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4" imgW="1778000" imgH="1244600" progId="Equation.3">
                  <p:embed/>
                </p:oleObj>
              </mc:Choice>
              <mc:Fallback>
                <p:oleObj name="Equation" r:id="rId4" imgW="1778000" imgH="1244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3"/>
          <p:cNvGraphicFramePr>
            <a:graphicFrameLocks noChangeAspect="1"/>
          </p:cNvGraphicFramePr>
          <p:nvPr/>
        </p:nvGraphicFramePr>
        <p:xfrm>
          <a:off x="4419600" y="41910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6" imgW="1828800" imgH="1143000" progId="Equation.3">
                  <p:embed/>
                </p:oleObj>
              </mc:Choice>
              <mc:Fallback>
                <p:oleObj name="Equation" r:id="rId6" imgW="182880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705600" cy="8382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en-US" sz="3200" smtClean="0"/>
              <a:t>Measure the Quality of Clustering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7848600" cy="56388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Dissimilarity/Similarity metric: Similarity is expressed in terms of a distance function, which is typically metric: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d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, j</a:t>
            </a:r>
            <a:r>
              <a:rPr lang="en-US" alt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There is a separate “quality” function that measures the “goodness” of a cluster.</a:t>
            </a: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The definitions of distance functions are usually very different for interval-scaled,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boolean</a:t>
            </a:r>
            <a:r>
              <a:rPr lang="en-US" altLang="en-US" sz="2400" dirty="0" smtClean="0">
                <a:solidFill>
                  <a:schemeClr val="tx1"/>
                </a:solidFill>
              </a:rPr>
              <a:t>, categorical, ordinal and ratio variables.</a:t>
            </a: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Weights should be associated with different variables based on applications and data semantics.</a:t>
            </a:r>
            <a:endParaRPr lang="en-US" altLang="en-US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It is hard to define “similar enough” or “good enough” 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the answer is typically highly subjective.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297738" cy="442913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en-US" sz="3200" smtClean="0"/>
              <a:t>Type of data in clustering analysis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3250" cy="4803775"/>
          </a:xfrm>
          <a:noFill/>
        </p:spPr>
        <p:txBody>
          <a:bodyPr lIns="92075" tIns="46038" rIns="92075" bIns="46038"/>
          <a:lstStyle/>
          <a:p>
            <a:pPr>
              <a:lnSpc>
                <a:spcPct val="140000"/>
              </a:lnSpc>
            </a:pPr>
            <a:r>
              <a:rPr lang="en-US" altLang="en-US" sz="2400" u="sng" dirty="0" smtClean="0"/>
              <a:t>Interval-scaled </a:t>
            </a:r>
            <a:r>
              <a:rPr lang="en-US" altLang="en-US" sz="2400" u="sng" dirty="0" smtClean="0"/>
              <a:t>variables</a:t>
            </a:r>
            <a:endParaRPr lang="en-US" altLang="en-US" sz="2400" u="sng" dirty="0" smtClean="0"/>
          </a:p>
          <a:p>
            <a:pPr>
              <a:lnSpc>
                <a:spcPct val="140000"/>
              </a:lnSpc>
            </a:pPr>
            <a:r>
              <a:rPr lang="en-US" altLang="en-US" sz="2400" u="sng" dirty="0" smtClean="0"/>
              <a:t>Binary </a:t>
            </a:r>
            <a:r>
              <a:rPr lang="en-US" altLang="en-US" sz="2400" u="sng" dirty="0" smtClean="0"/>
              <a:t>variables</a:t>
            </a:r>
            <a:endParaRPr lang="en-US" altLang="en-US" sz="2400" u="sng" dirty="0" smtClean="0"/>
          </a:p>
          <a:p>
            <a:pPr>
              <a:lnSpc>
                <a:spcPct val="140000"/>
              </a:lnSpc>
            </a:pPr>
            <a:r>
              <a:rPr lang="en-US" altLang="en-US" sz="2400" u="sng" dirty="0" smtClean="0"/>
              <a:t>Nominal, ordinal, and ratio </a:t>
            </a:r>
            <a:r>
              <a:rPr lang="en-US" altLang="en-US" sz="2400" u="sng" dirty="0" smtClean="0"/>
              <a:t>variables</a:t>
            </a:r>
            <a:endParaRPr lang="en-US" altLang="en-US" sz="2400" u="sng" dirty="0" smtClean="0"/>
          </a:p>
          <a:p>
            <a:pPr>
              <a:lnSpc>
                <a:spcPct val="140000"/>
              </a:lnSpc>
            </a:pPr>
            <a:r>
              <a:rPr lang="en-US" altLang="en-US" sz="2400" u="sng" dirty="0" smtClean="0"/>
              <a:t>Variables of mixed </a:t>
            </a:r>
            <a:r>
              <a:rPr lang="en-US" altLang="en-US" sz="2400" u="sng" dirty="0" smtClean="0"/>
              <a:t>types</a:t>
            </a:r>
            <a:endParaRPr lang="en-US" alt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Linear discrimination</a:t>
            </a:r>
            <a:endParaRPr lang="pl-PL" alt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23950"/>
            <a:ext cx="7772400" cy="533400"/>
          </a:xfrm>
          <a:noFill/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dirty="0" smtClean="0"/>
              <a:t>Linear combination  W</a:t>
            </a:r>
            <a:r>
              <a:rPr lang="en-US" altLang="en-US" dirty="0" smtClean="0">
                <a:sym typeface="Symbol" panose="05050102010706020507" pitchFamily="18" charset="2"/>
              </a:rPr>
              <a:t></a:t>
            </a:r>
            <a:r>
              <a:rPr lang="en-US" altLang="en-US" dirty="0" smtClean="0"/>
              <a:t>X &gt; </a:t>
            </a:r>
            <a:r>
              <a:rPr lang="en-US" altLang="en-US" dirty="0" smtClean="0">
                <a:latin typeface="Symbol" panose="05050102010706020507" pitchFamily="18" charset="2"/>
              </a:rPr>
              <a:t>q</a:t>
            </a:r>
            <a:r>
              <a:rPr lang="en-US" altLang="en-US" dirty="0" smtClean="0"/>
              <a:t>, with fixed W, defines a half-space.</a:t>
            </a:r>
            <a:endParaRPr lang="pl-PL" altLang="en-US" dirty="0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8077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000000"/>
              </a:buClr>
              <a:buSzPct val="45000"/>
              <a:buFont typeface="StarBats" charset="0"/>
              <a:buNone/>
            </a:pPr>
            <a:r>
              <a:rPr lang="en-US" altLang="en-US" sz="2000" dirty="0"/>
              <a:t>W</a:t>
            </a:r>
            <a:r>
              <a:rPr lang="en-US" altLang="en-US" sz="2000" dirty="0">
                <a:sym typeface="Symbol" panose="05050102010706020507" pitchFamily="18" charset="2"/>
              </a:rPr>
              <a:t></a:t>
            </a:r>
            <a:r>
              <a:rPr lang="en-US" altLang="en-US" sz="2000" dirty="0"/>
              <a:t>X = 0 defines a </a:t>
            </a:r>
            <a:r>
              <a:rPr lang="en-US" altLang="en-US" sz="2000" dirty="0" err="1"/>
              <a:t>hyperplane</a:t>
            </a:r>
            <a:r>
              <a:rPr lang="en-US" altLang="en-US" sz="2000" dirty="0"/>
              <a:t> orthogonal to W, passing through </a:t>
            </a:r>
            <a:r>
              <a:rPr lang="en-US" altLang="en-US" sz="2000" b="1" dirty="0"/>
              <a:t>0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45000"/>
              <a:buFont typeface="StarBats" charset="0"/>
              <a:buNone/>
            </a:pPr>
            <a:r>
              <a:rPr lang="en-US" altLang="en-US" sz="2000" dirty="0"/>
              <a:t>W</a:t>
            </a:r>
            <a:r>
              <a:rPr lang="en-US" altLang="en-US" sz="2000" dirty="0">
                <a:sym typeface="Symbol" panose="05050102010706020507" pitchFamily="18" charset="2"/>
              </a:rPr>
              <a:t></a:t>
            </a:r>
            <a:r>
              <a:rPr lang="en-US" altLang="en-US" sz="2000" dirty="0"/>
              <a:t>X &gt; 0  is the half-space in the direction of W vector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45000"/>
              <a:buFont typeface="StarBats" charset="0"/>
              <a:buNone/>
            </a:pPr>
            <a:r>
              <a:rPr lang="en-US" altLang="en-US" sz="2000" dirty="0"/>
              <a:t>W</a:t>
            </a:r>
            <a:r>
              <a:rPr lang="en-US" altLang="en-US" sz="2000" dirty="0">
                <a:sym typeface="Symbol" panose="05050102010706020507" pitchFamily="18" charset="2"/>
              </a:rPr>
              <a:t></a:t>
            </a:r>
            <a:r>
              <a:rPr lang="en-US" altLang="en-US" sz="2000" dirty="0"/>
              <a:t>X &gt; </a:t>
            </a:r>
            <a:r>
              <a:rPr lang="en-US" altLang="en-US" sz="2000" dirty="0">
                <a:latin typeface="Symbol" panose="05050102010706020507" pitchFamily="18" charset="2"/>
              </a:rPr>
              <a:t>q</a:t>
            </a:r>
            <a:r>
              <a:rPr lang="en-US" altLang="en-US" sz="2000" dirty="0"/>
              <a:t> is the half-space, shifted by </a:t>
            </a:r>
            <a:r>
              <a:rPr lang="en-US" altLang="en-US" sz="2000" dirty="0">
                <a:latin typeface="Symbol" panose="05050102010706020507" pitchFamily="18" charset="2"/>
              </a:rPr>
              <a:t>q</a:t>
            </a:r>
            <a:r>
              <a:rPr lang="en-US" altLang="en-US" sz="2000" dirty="0"/>
              <a:t> in the direction of W vector.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45000"/>
              <a:buFont typeface="StarBats" charset="0"/>
              <a:buNone/>
            </a:pPr>
            <a:r>
              <a:rPr lang="en-US" altLang="en-US" sz="2000" dirty="0"/>
              <a:t>Linear discrimination: separate different classes of data using </a:t>
            </a:r>
            <a:r>
              <a:rPr lang="en-US" altLang="en-US" sz="2000" dirty="0" err="1"/>
              <a:t>hyperplanes</a:t>
            </a:r>
            <a:r>
              <a:rPr lang="en-US" altLang="en-US" sz="2000" dirty="0"/>
              <a:t>, learn the best W parameters from data.</a:t>
            </a:r>
            <a:endParaRPr lang="pl-PL" altLang="en-US" sz="2000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93775" y="3973513"/>
          <a:ext cx="35036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9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973513"/>
                        <a:ext cx="3503613" cy="882650"/>
                      </a:xfrm>
                      <a:prstGeom prst="rect">
                        <a:avLst/>
                      </a:prstGeom>
                      <a:solidFill>
                        <a:srgbClr val="96969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87388" y="5159514"/>
            <a:ext cx="80343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smtClean="0"/>
              <a:t>Frequently </a:t>
            </a:r>
            <a:r>
              <a:rPr lang="en-US" altLang="en-US" sz="2000" dirty="0"/>
              <a:t>a single hyperplane is sufficient to separate data, especially in high-dimensional spaces! </a:t>
            </a:r>
            <a:endParaRPr lang="pl-PL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124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297738" cy="442913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en-US" sz="3200" smtClean="0"/>
              <a:t>Interval-valued variables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305800" cy="4803775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en-US" sz="2400" smtClean="0"/>
              <a:t>Standardize data</a:t>
            </a:r>
          </a:p>
          <a:p>
            <a:pPr lvl="1">
              <a:lnSpc>
                <a:spcPct val="140000"/>
              </a:lnSpc>
            </a:pPr>
            <a:r>
              <a:rPr lang="en-US" altLang="en-US" sz="2400" smtClean="0"/>
              <a:t>Calculate the mean absolute deviation:</a:t>
            </a:r>
          </a:p>
          <a:p>
            <a:pPr>
              <a:lnSpc>
                <a:spcPct val="140000"/>
              </a:lnSpc>
            </a:pPr>
            <a:endParaRPr lang="en-US" altLang="en-US" sz="2400" smtClean="0"/>
          </a:p>
          <a:p>
            <a:pPr lvl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where</a:t>
            </a:r>
          </a:p>
          <a:p>
            <a:pPr lvl="1">
              <a:lnSpc>
                <a:spcPct val="140000"/>
              </a:lnSpc>
            </a:pPr>
            <a:r>
              <a:rPr lang="en-US" altLang="en-US" sz="2400" smtClean="0"/>
              <a:t>Calculate the standardized measurement (</a:t>
            </a:r>
            <a:r>
              <a:rPr lang="en-US" altLang="en-US" sz="2400" i="1" smtClean="0"/>
              <a:t>z-score</a:t>
            </a:r>
            <a:r>
              <a:rPr lang="en-US" altLang="en-US" sz="2400" smtClean="0"/>
              <a:t>)</a:t>
            </a:r>
          </a:p>
          <a:p>
            <a:pPr>
              <a:lnSpc>
                <a:spcPct val="140000"/>
              </a:lnSpc>
            </a:pPr>
            <a:endParaRPr lang="en-US" altLang="en-US" sz="2400" smtClean="0"/>
          </a:p>
          <a:p>
            <a:pPr>
              <a:lnSpc>
                <a:spcPct val="140000"/>
              </a:lnSpc>
            </a:pPr>
            <a:r>
              <a:rPr lang="en-US" altLang="en-US" sz="2400" smtClean="0"/>
              <a:t>Using mean absolute deviation is more robust than using standard deviation 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11270" name="Object 2"/>
          <p:cNvGraphicFramePr>
            <a:graphicFrameLocks noChangeAspect="1"/>
          </p:cNvGraphicFramePr>
          <p:nvPr/>
        </p:nvGraphicFramePr>
        <p:xfrm>
          <a:off x="2819400" y="3276600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Equation" r:id="rId4" imgW="2451100" imgH="431800" progId="Equation.3">
                  <p:embed/>
                </p:oleObj>
              </mc:Choice>
              <mc:Fallback>
                <p:oleObj name="Equation" r:id="rId4" imgW="2451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3"/>
          <p:cNvGraphicFramePr>
            <a:graphicFrameLocks noChangeAspect="1"/>
          </p:cNvGraphicFramePr>
          <p:nvPr/>
        </p:nvGraphicFramePr>
        <p:xfrm>
          <a:off x="2057400" y="2743200"/>
          <a:ext cx="434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6" imgW="4343400" imgH="406400" progId="Equation.3">
                  <p:embed/>
                </p:oleObj>
              </mc:Choice>
              <mc:Fallback>
                <p:oleObj name="Equation" r:id="rId6" imgW="43434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434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4"/>
          <p:cNvGraphicFramePr>
            <a:graphicFrameLocks noChangeAspect="1"/>
          </p:cNvGraphicFramePr>
          <p:nvPr/>
        </p:nvGraphicFramePr>
        <p:xfrm>
          <a:off x="3733800" y="4343400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8" imgW="1409088" imgH="660113" progId="Equation.3">
                  <p:embed/>
                </p:oleObj>
              </mc:Choice>
              <mc:Fallback>
                <p:oleObj name="Equation" r:id="rId8" imgW="1409088" imgH="6601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solidFill>
                  <a:schemeClr val="tx1"/>
                </a:solidFill>
              </a:rPr>
              <a:t>Similarity and Dissimilarity Between Objects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229600" cy="46529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u="sng" smtClean="0"/>
              <a:t>Distances</a:t>
            </a:r>
            <a:r>
              <a:rPr lang="en-US" altLang="en-US" sz="2400" smtClean="0"/>
              <a:t> are normally used to measure the </a:t>
            </a:r>
            <a:r>
              <a:rPr lang="en-US" altLang="en-US" sz="2400" u="sng" smtClean="0"/>
              <a:t>similarity</a:t>
            </a:r>
            <a:r>
              <a:rPr lang="en-US" altLang="en-US" sz="2400" smtClean="0"/>
              <a:t> or </a:t>
            </a:r>
            <a:r>
              <a:rPr lang="en-US" altLang="en-US" sz="2400" u="sng" smtClean="0"/>
              <a:t>dissimilarity</a:t>
            </a:r>
            <a:r>
              <a:rPr lang="en-US" altLang="en-US" sz="2400" smtClean="0"/>
              <a:t> between two data objects</a:t>
            </a:r>
          </a:p>
          <a:p>
            <a:pPr>
              <a:lnSpc>
                <a:spcPct val="120000"/>
              </a:lnSpc>
            </a:pPr>
            <a:r>
              <a:rPr lang="en-US" altLang="en-US" sz="2400" smtClean="0"/>
              <a:t>Some popular ones include: </a:t>
            </a:r>
            <a:r>
              <a:rPr lang="en-US" altLang="en-US" sz="2400" i="1" smtClean="0"/>
              <a:t>Minkowski distance</a:t>
            </a:r>
            <a:r>
              <a:rPr lang="en-US" altLang="en-US" sz="2400" smtClean="0"/>
              <a:t>:</a:t>
            </a:r>
          </a:p>
          <a:p>
            <a:pPr>
              <a:lnSpc>
                <a:spcPct val="120000"/>
              </a:lnSpc>
            </a:pPr>
            <a:endParaRPr lang="en-US" altLang="en-US" sz="240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where  </a:t>
            </a:r>
            <a:r>
              <a:rPr lang="en-US" altLang="en-US" sz="2400" i="1" smtClean="0"/>
              <a:t>i</a:t>
            </a:r>
            <a:r>
              <a:rPr lang="en-US" altLang="en-US" sz="2400" smtClean="0"/>
              <a:t> = (</a:t>
            </a:r>
            <a:r>
              <a:rPr lang="en-US" altLang="en-US" sz="2400" i="1" smtClean="0"/>
              <a:t>x</a:t>
            </a:r>
            <a:r>
              <a:rPr lang="en-US" altLang="en-US" sz="2400" baseline="-25000" smtClean="0"/>
              <a:t>i1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x</a:t>
            </a:r>
            <a:r>
              <a:rPr lang="en-US" altLang="en-US" sz="2400" baseline="-25000" smtClean="0"/>
              <a:t>i2</a:t>
            </a:r>
            <a:r>
              <a:rPr lang="en-US" altLang="en-US" sz="2400" smtClean="0"/>
              <a:t>, …, </a:t>
            </a:r>
            <a:r>
              <a:rPr lang="en-US" altLang="en-US" sz="2400" i="1" smtClean="0"/>
              <a:t>x</a:t>
            </a:r>
            <a:r>
              <a:rPr lang="en-US" altLang="en-US" sz="2400" baseline="-25000" smtClean="0"/>
              <a:t>ip</a:t>
            </a:r>
            <a:r>
              <a:rPr lang="en-US" altLang="en-US" sz="2400" smtClean="0"/>
              <a:t>) and</a:t>
            </a:r>
            <a:r>
              <a:rPr lang="en-US" altLang="en-US" sz="2400" i="1" smtClean="0"/>
              <a:t> j</a:t>
            </a:r>
            <a:r>
              <a:rPr lang="en-US" altLang="en-US" sz="2400" smtClean="0"/>
              <a:t> = (</a:t>
            </a:r>
            <a:r>
              <a:rPr lang="en-US" altLang="en-US" sz="2400" i="1" smtClean="0"/>
              <a:t>x</a:t>
            </a:r>
            <a:r>
              <a:rPr lang="en-US" altLang="en-US" sz="2400" baseline="-25000" smtClean="0"/>
              <a:t>j1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x</a:t>
            </a:r>
            <a:r>
              <a:rPr lang="en-US" altLang="en-US" sz="2400" baseline="-25000" smtClean="0"/>
              <a:t>j2</a:t>
            </a:r>
            <a:r>
              <a:rPr lang="en-US" altLang="en-US" sz="2400" smtClean="0"/>
              <a:t>, …, </a:t>
            </a:r>
            <a:r>
              <a:rPr lang="en-US" altLang="en-US" sz="2400" i="1" smtClean="0"/>
              <a:t>x</a:t>
            </a:r>
            <a:r>
              <a:rPr lang="en-US" altLang="en-US" sz="2400" baseline="-25000" smtClean="0"/>
              <a:t>jp</a:t>
            </a:r>
            <a:r>
              <a:rPr lang="en-US" altLang="en-US" sz="2400" smtClean="0"/>
              <a:t>) are two </a:t>
            </a:r>
            <a:r>
              <a:rPr lang="en-US" altLang="en-US" sz="2400" i="1" smtClean="0"/>
              <a:t>p</a:t>
            </a:r>
            <a:r>
              <a:rPr lang="en-US" altLang="en-US" sz="2400" smtClean="0"/>
              <a:t>-dimensional data objects, and </a:t>
            </a:r>
            <a:r>
              <a:rPr lang="en-US" altLang="en-US" sz="2400" i="1" smtClean="0"/>
              <a:t>q</a:t>
            </a:r>
            <a:r>
              <a:rPr lang="en-US" altLang="en-US" sz="2400" smtClean="0"/>
              <a:t> is a positive integer</a:t>
            </a:r>
          </a:p>
          <a:p>
            <a:pPr>
              <a:lnSpc>
                <a:spcPct val="120000"/>
              </a:lnSpc>
            </a:pPr>
            <a:r>
              <a:rPr lang="en-US" altLang="en-US" sz="2400" smtClean="0"/>
              <a:t>If </a:t>
            </a:r>
            <a:r>
              <a:rPr lang="en-US" altLang="en-US" sz="2400" i="1" smtClean="0"/>
              <a:t>q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1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d</a:t>
            </a:r>
            <a:r>
              <a:rPr lang="en-US" altLang="en-US" sz="2400" smtClean="0"/>
              <a:t> is Manhattan distance</a:t>
            </a:r>
            <a:endParaRPr lang="en-US" altLang="en-US" sz="2400" i="1" smtClean="0"/>
          </a:p>
          <a:p>
            <a:pPr>
              <a:lnSpc>
                <a:spcPct val="120000"/>
              </a:lnSpc>
            </a:pPr>
            <a:endParaRPr lang="en-US" altLang="en-US" sz="2400" i="1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graphicFrame>
        <p:nvGraphicFramePr>
          <p:cNvPr id="12294" name="Object 2"/>
          <p:cNvGraphicFramePr>
            <a:graphicFrameLocks noChangeAspect="1"/>
          </p:cNvGraphicFramePr>
          <p:nvPr/>
        </p:nvGraphicFramePr>
        <p:xfrm>
          <a:off x="1600200" y="2819400"/>
          <a:ext cx="5181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4" imgW="5181600" imgH="596900" progId="Equation.3">
                  <p:embed/>
                </p:oleObj>
              </mc:Choice>
              <mc:Fallback>
                <p:oleObj name="Equation" r:id="rId4" imgW="51816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5181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88175"/>
              </p:ext>
            </p:extLst>
          </p:nvPr>
        </p:nvGraphicFramePr>
        <p:xfrm>
          <a:off x="990600" y="5751513"/>
          <a:ext cx="452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6" imgW="4292600" imgH="431800" progId="Equation.3">
                  <p:embed/>
                </p:oleObj>
              </mc:Choice>
              <mc:Fallback>
                <p:oleObj name="Equation" r:id="rId6" imgW="42926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51513"/>
                        <a:ext cx="452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altLang="en-US" sz="3200" smtClean="0"/>
              <a:t>Similarity and Dissimilarity Between Objects </a:t>
            </a:r>
            <a:r>
              <a:rPr lang="en-US" altLang="en-US" sz="1400" smtClean="0"/>
              <a:t>(Cont.)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0010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i="1" smtClean="0"/>
              <a:t>If q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2</a:t>
            </a:r>
            <a:r>
              <a:rPr lang="en-US" altLang="en-US" sz="2400" smtClean="0"/>
              <a:t>,</a:t>
            </a:r>
            <a:r>
              <a:rPr lang="en-US" altLang="en-US" sz="2400" i="1" smtClean="0"/>
              <a:t> d </a:t>
            </a:r>
            <a:r>
              <a:rPr lang="en-US" altLang="en-US" sz="2400" smtClean="0"/>
              <a:t>is Euclidean distance:</a:t>
            </a:r>
          </a:p>
          <a:p>
            <a:pPr>
              <a:lnSpc>
                <a:spcPct val="110000"/>
              </a:lnSpc>
            </a:pPr>
            <a:endParaRPr lang="en-US" altLang="en-US" sz="2400" smtClean="0"/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Properties</a:t>
            </a:r>
          </a:p>
          <a:p>
            <a:pPr lvl="2">
              <a:lnSpc>
                <a:spcPct val="110000"/>
              </a:lnSpc>
            </a:pPr>
            <a:r>
              <a:rPr lang="en-US" altLang="en-US" i="1" smtClean="0"/>
              <a:t>d(i,j)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 0</a:t>
            </a:r>
            <a:endParaRPr lang="en-US" altLang="en-US" smtClean="0"/>
          </a:p>
          <a:p>
            <a:pPr lvl="2">
              <a:lnSpc>
                <a:spcPct val="110000"/>
              </a:lnSpc>
            </a:pPr>
            <a:r>
              <a:rPr lang="en-US" altLang="en-US" i="1" smtClean="0"/>
              <a:t>d(i,i)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= 0</a:t>
            </a:r>
            <a:endParaRPr lang="en-US" altLang="en-US" smtClean="0"/>
          </a:p>
          <a:p>
            <a:pPr lvl="2">
              <a:lnSpc>
                <a:spcPct val="110000"/>
              </a:lnSpc>
            </a:pPr>
            <a:r>
              <a:rPr lang="en-US" altLang="en-US" i="1" smtClean="0"/>
              <a:t>d(i,j)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= </a:t>
            </a:r>
            <a:r>
              <a:rPr lang="en-US" altLang="en-US" i="1" smtClean="0"/>
              <a:t>d(j,i)</a:t>
            </a:r>
            <a:endParaRPr lang="en-US" altLang="en-US" smtClean="0"/>
          </a:p>
          <a:p>
            <a:pPr lvl="2">
              <a:lnSpc>
                <a:spcPct val="110000"/>
              </a:lnSpc>
            </a:pPr>
            <a:r>
              <a:rPr lang="en-US" altLang="en-US" i="1" smtClean="0"/>
              <a:t>d(i,j)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 </a:t>
            </a:r>
            <a:r>
              <a:rPr lang="en-US" altLang="en-US" i="1" smtClean="0"/>
              <a:t>d(i,k)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+ </a:t>
            </a:r>
            <a:r>
              <a:rPr lang="en-US" altLang="en-US" i="1" smtClean="0"/>
              <a:t>d(k,j)</a:t>
            </a:r>
            <a:endParaRPr lang="en-US" altLang="en-US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400" smtClean="0"/>
              <a:t>Also, one can use weighted distance, parametric Pearson product moment correlation, or other dissimilarity measures</a:t>
            </a:r>
          </a:p>
        </p:txBody>
      </p:sp>
      <p:graphicFrame>
        <p:nvGraphicFramePr>
          <p:cNvPr id="13318" name="Object 2"/>
          <p:cNvGraphicFramePr>
            <a:graphicFrameLocks noChangeAspect="1"/>
          </p:cNvGraphicFramePr>
          <p:nvPr/>
        </p:nvGraphicFramePr>
        <p:xfrm>
          <a:off x="1828800" y="1676400"/>
          <a:ext cx="5170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4" imgW="5168900" imgH="584200" progId="Equation.3">
                  <p:embed/>
                </p:oleObj>
              </mc:Choice>
              <mc:Fallback>
                <p:oleObj name="Equation" r:id="rId4" imgW="51689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51704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cosine similarity measure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3400" y="1426774"/>
            <a:ext cx="6347714" cy="3880773"/>
          </a:xfrm>
        </p:spPr>
        <p:txBody>
          <a:bodyPr/>
          <a:lstStyle/>
          <a:p>
            <a:r>
              <a:rPr lang="en-US" dirty="0" smtClean="0"/>
              <a:t>n-dimensional space</a:t>
            </a:r>
          </a:p>
          <a:p>
            <a:r>
              <a:rPr lang="en-US" dirty="0" smtClean="0"/>
              <a:t>Similarity is calculated based on the angle between the vectors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5234" name="Picture 2" descr="\text{similarity} = \cos(\theta) = {A \cdot B \over \|A\| \|B\|} = \frac{ \sum\limits_{i=1}^{n}{A_i \times B_i} }{ \sqrt{\sum\limits_{i=1}^{n}{(A_i)^2}} \times \sqrt{\sum\limits_{i=1}^{n}{(B_i)^2}} 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6" y="2770355"/>
            <a:ext cx="6722717" cy="134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06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297738" cy="706438"/>
          </a:xfrm>
          <a:noFill/>
        </p:spPr>
        <p:txBody>
          <a:bodyPr lIns="92075" tIns="46038" rIns="92075" bIns="46038"/>
          <a:lstStyle/>
          <a:p>
            <a:r>
              <a:rPr lang="en-US" altLang="en-US" sz="3200" smtClean="0"/>
              <a:t>Binary Variables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48768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 smtClean="0"/>
              <a:t>A contingency table for binary data</a:t>
            </a:r>
          </a:p>
          <a:p>
            <a:pPr>
              <a:lnSpc>
                <a:spcPct val="130000"/>
              </a:lnSpc>
            </a:pPr>
            <a:endParaRPr lang="en-US" altLang="en-US" sz="2400" dirty="0" smtClean="0"/>
          </a:p>
          <a:p>
            <a:pPr>
              <a:lnSpc>
                <a:spcPct val="130000"/>
              </a:lnSpc>
            </a:pPr>
            <a:endParaRPr lang="en-US" altLang="en-US" sz="2400" dirty="0" smtClean="0"/>
          </a:p>
          <a:p>
            <a:pPr>
              <a:lnSpc>
                <a:spcPct val="130000"/>
              </a:lnSpc>
            </a:pPr>
            <a:endParaRPr lang="en-US" altLang="en-US" sz="2400" dirty="0" smtClean="0"/>
          </a:p>
          <a:p>
            <a:pPr>
              <a:lnSpc>
                <a:spcPct val="130000"/>
              </a:lnSpc>
            </a:pPr>
            <a:endParaRPr lang="en-US" altLang="en-US" sz="2400" dirty="0" smtClean="0"/>
          </a:p>
          <a:p>
            <a:pPr>
              <a:lnSpc>
                <a:spcPct val="130000"/>
              </a:lnSpc>
            </a:pPr>
            <a:r>
              <a:rPr lang="en-US" altLang="en-US" sz="2400" dirty="0" smtClean="0"/>
              <a:t>Simple matching coefficient (invariant, if the binary variable is </a:t>
            </a:r>
            <a:r>
              <a:rPr lang="en-US" altLang="en-US" sz="2400" i="1" u="sng" dirty="0" smtClean="0"/>
              <a:t>symmetric</a:t>
            </a:r>
            <a:r>
              <a:rPr lang="en-US" altLang="en-US" sz="2400" dirty="0" smtClean="0"/>
              <a:t>):</a:t>
            </a:r>
          </a:p>
          <a:p>
            <a:pPr>
              <a:lnSpc>
                <a:spcPct val="130000"/>
              </a:lnSpc>
            </a:pPr>
            <a:r>
              <a:rPr lang="en-US" altLang="en-US" sz="2400" dirty="0" err="1" smtClean="0"/>
              <a:t>Jaccard</a:t>
            </a:r>
            <a:r>
              <a:rPr lang="en-US" altLang="en-US" sz="2400" dirty="0" smtClean="0"/>
              <a:t> coefficient (</a:t>
            </a:r>
            <a:r>
              <a:rPr lang="en-US" altLang="en-US" sz="2400" dirty="0" err="1" smtClean="0"/>
              <a:t>noninvariant</a:t>
            </a:r>
            <a:r>
              <a:rPr lang="en-US" altLang="en-US" sz="2400" dirty="0" smtClean="0"/>
              <a:t> if the binary variable is </a:t>
            </a:r>
            <a:r>
              <a:rPr lang="en-US" altLang="en-US" sz="2400" i="1" u="sng" dirty="0" smtClean="0"/>
              <a:t>asymmetric</a:t>
            </a:r>
            <a:r>
              <a:rPr lang="en-US" altLang="en-US" sz="2400" dirty="0" smtClean="0"/>
              <a:t>): </a:t>
            </a:r>
          </a:p>
        </p:txBody>
      </p:sp>
      <p:graphicFrame>
        <p:nvGraphicFramePr>
          <p:cNvPr id="14342" name="Object 2"/>
          <p:cNvGraphicFramePr>
            <a:graphicFrameLocks noChangeAspect="1"/>
          </p:cNvGraphicFramePr>
          <p:nvPr/>
        </p:nvGraphicFramePr>
        <p:xfrm>
          <a:off x="4495800" y="4572000"/>
          <a:ext cx="3067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4" imgW="2044700" imgH="482600" progId="Equation.3">
                  <p:embed/>
                </p:oleObj>
              </mc:Choice>
              <mc:Fallback>
                <p:oleObj name="Equation" r:id="rId4" imgW="20447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0"/>
                        <a:ext cx="30670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3"/>
          <p:cNvGraphicFramePr>
            <a:graphicFrameLocks noChangeAspect="1"/>
          </p:cNvGraphicFramePr>
          <p:nvPr/>
        </p:nvGraphicFramePr>
        <p:xfrm>
          <a:off x="2743200" y="2286000"/>
          <a:ext cx="2895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6" imgW="2540000" imgH="1447800" progId="Equation.3">
                  <p:embed/>
                </p:oleObj>
              </mc:Choice>
              <mc:Fallback>
                <p:oleObj name="Equation" r:id="rId6" imgW="2540000" imgH="144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2895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4"/>
          <p:cNvGraphicFramePr>
            <a:graphicFrameLocks noChangeAspect="1"/>
          </p:cNvGraphicFramePr>
          <p:nvPr/>
        </p:nvGraphicFramePr>
        <p:xfrm>
          <a:off x="3429000" y="5715000"/>
          <a:ext cx="255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8" imgW="1701800" imgH="482600" progId="Equation.3">
                  <p:embed/>
                </p:oleObj>
              </mc:Choice>
              <mc:Fallback>
                <p:oleObj name="Equation" r:id="rId8" imgW="1701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15000"/>
                        <a:ext cx="255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Line 7"/>
          <p:cNvSpPr>
            <a:spLocks noChangeShapeType="1"/>
          </p:cNvSpPr>
          <p:nvPr/>
        </p:nvSpPr>
        <p:spPr bwMode="auto">
          <a:xfrm>
            <a:off x="1905000" y="2590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3429000" y="2133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1524000" y="3124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Object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4038600" y="1828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latin typeface="Times New Roman" panose="02020603050405020304" pitchFamily="18" charset="0"/>
              </a:rPr>
              <a:t>Object  </a:t>
            </a:r>
            <a:r>
              <a:rPr lang="en-US" altLang="en-US" sz="2000" b="1" i="1">
                <a:latin typeface="Times New Roman" panose="02020603050405020304" pitchFamily="18" charset="0"/>
              </a:rPr>
              <a:t>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07438" cy="5334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Dissimilarity between Binary Variables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4803775"/>
          </a:xfrm>
        </p:spPr>
        <p:txBody>
          <a:bodyPr/>
          <a:lstStyle/>
          <a:p>
            <a:r>
              <a:rPr lang="en-US" altLang="en-US" sz="2400" dirty="0" smtClean="0"/>
              <a:t>Example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gender is a symmetric attribute</a:t>
            </a:r>
          </a:p>
          <a:p>
            <a:pPr lvl="1"/>
            <a:r>
              <a:rPr lang="en-US" altLang="en-US" dirty="0" smtClean="0"/>
              <a:t>the remaining attributes are asymmetric binary</a:t>
            </a:r>
          </a:p>
          <a:p>
            <a:pPr lvl="1"/>
            <a:r>
              <a:rPr lang="en-US" altLang="en-US" dirty="0" smtClean="0"/>
              <a:t>let the values Y and P be set to 1, and the value N be set to 0</a:t>
            </a:r>
          </a:p>
        </p:txBody>
      </p:sp>
      <p:graphicFrame>
        <p:nvGraphicFramePr>
          <p:cNvPr id="153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307992"/>
              </p:ext>
            </p:extLst>
          </p:nvPr>
        </p:nvGraphicFramePr>
        <p:xfrm>
          <a:off x="1105693" y="18288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Document" r:id="rId4" imgW="6816683" imgH="1477035" progId="Word.Document.8">
                  <p:embed/>
                </p:oleObj>
              </mc:Choice>
              <mc:Fallback>
                <p:oleObj name="Document" r:id="rId4" imgW="6816683" imgH="14770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693" y="18288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740679"/>
              </p:ext>
            </p:extLst>
          </p:nvPr>
        </p:nvGraphicFramePr>
        <p:xfrm>
          <a:off x="2209800" y="4740491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6" imgW="2019300" imgH="1219200" progId="Equation.3">
                  <p:embed/>
                </p:oleObj>
              </mc:Choice>
              <mc:Fallback>
                <p:oleObj name="Equation" r:id="rId6" imgW="2019300" imgH="121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40491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297738" cy="782638"/>
          </a:xfrm>
          <a:noFill/>
        </p:spPr>
        <p:txBody>
          <a:bodyPr lIns="92075" tIns="46038" rIns="92075" bIns="46038"/>
          <a:lstStyle/>
          <a:p>
            <a:r>
              <a:rPr lang="en-US" altLang="en-US" sz="3200" smtClean="0"/>
              <a:t>Nominal Variables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58200" cy="44196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smtClean="0"/>
              <a:t>A generalization of the binary variable in that it can take more than 2 states, e.g., red, yellow, blue, green</a:t>
            </a:r>
          </a:p>
          <a:p>
            <a:pPr>
              <a:lnSpc>
                <a:spcPct val="120000"/>
              </a:lnSpc>
            </a:pPr>
            <a:r>
              <a:rPr lang="en-US" altLang="en-US" sz="2400" smtClean="0"/>
              <a:t>Method 1: Simple matching</a:t>
            </a:r>
            <a:endParaRPr lang="en-US" altLang="en-US" sz="2400" i="1" smtClean="0"/>
          </a:p>
          <a:p>
            <a:pPr lvl="1">
              <a:lnSpc>
                <a:spcPct val="120000"/>
              </a:lnSpc>
            </a:pPr>
            <a:r>
              <a:rPr lang="en-US" altLang="en-US" sz="2400" i="1" smtClean="0"/>
              <a:t>m</a:t>
            </a:r>
            <a:r>
              <a:rPr lang="en-US" altLang="en-US" sz="2400" smtClean="0"/>
              <a:t>: # of matches,</a:t>
            </a:r>
            <a:r>
              <a:rPr lang="en-US" altLang="en-US" sz="2400" i="1" smtClean="0"/>
              <a:t> p</a:t>
            </a:r>
            <a:r>
              <a:rPr lang="en-US" altLang="en-US" sz="2400" smtClean="0"/>
              <a:t>: total # of variables</a:t>
            </a:r>
          </a:p>
          <a:p>
            <a:pPr>
              <a:lnSpc>
                <a:spcPct val="120000"/>
              </a:lnSpc>
            </a:pPr>
            <a:endParaRPr lang="en-US" altLang="en-US" sz="2400" smtClean="0"/>
          </a:p>
          <a:p>
            <a:pPr>
              <a:lnSpc>
                <a:spcPct val="120000"/>
              </a:lnSpc>
            </a:pPr>
            <a:endParaRPr lang="en-US" altLang="en-US" sz="2400" smtClean="0"/>
          </a:p>
          <a:p>
            <a:pPr>
              <a:lnSpc>
                <a:spcPct val="120000"/>
              </a:lnSpc>
            </a:pPr>
            <a:r>
              <a:rPr lang="en-US" altLang="en-US" sz="2400" smtClean="0"/>
              <a:t>Method 2: use a large number of binary variables</a:t>
            </a:r>
          </a:p>
          <a:p>
            <a:pPr lvl="1">
              <a:lnSpc>
                <a:spcPct val="120000"/>
              </a:lnSpc>
            </a:pPr>
            <a:r>
              <a:rPr lang="en-US" altLang="en-US" sz="2400" smtClean="0"/>
              <a:t>creating a new binary variable for each of the </a:t>
            </a:r>
            <a:r>
              <a:rPr lang="en-US" altLang="en-US" sz="2400" i="1" smtClean="0"/>
              <a:t>M</a:t>
            </a:r>
            <a:r>
              <a:rPr lang="en-US" altLang="en-US" sz="2400" smtClean="0"/>
              <a:t> nominal states</a:t>
            </a:r>
          </a:p>
        </p:txBody>
      </p:sp>
      <p:graphicFrame>
        <p:nvGraphicFramePr>
          <p:cNvPr id="16390" name="Object 2"/>
          <p:cNvGraphicFramePr>
            <a:graphicFrameLocks noChangeAspect="1"/>
          </p:cNvGraphicFramePr>
          <p:nvPr/>
        </p:nvGraphicFramePr>
        <p:xfrm>
          <a:off x="3200400" y="32766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4" imgW="1384300" imgH="469900" progId="Equation.3">
                  <p:embed/>
                </p:oleObj>
              </mc:Choice>
              <mc:Fallback>
                <p:oleObj name="Equation" r:id="rId4" imgW="13843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4495800" cy="630238"/>
          </a:xfrm>
          <a:noFill/>
        </p:spPr>
        <p:txBody>
          <a:bodyPr lIns="92075" tIns="46038" rIns="92075" bIns="46038"/>
          <a:lstStyle/>
          <a:p>
            <a:r>
              <a:rPr lang="en-US" altLang="en-US" sz="3200" smtClean="0"/>
              <a:t>Ordinal Variables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458200" cy="46482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An ordinal variable can be discrete or continuous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Order is important, e.g., rank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Can be treated like interval-scaled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replace </a:t>
            </a:r>
            <a:r>
              <a:rPr lang="en-US" altLang="en-US" sz="2400" i="1" dirty="0" err="1" smtClean="0"/>
              <a:t>x</a:t>
            </a:r>
            <a:r>
              <a:rPr lang="en-US" altLang="en-US" sz="2400" i="1" baseline="-25000" dirty="0" err="1" smtClean="0"/>
              <a:t>if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 smtClean="0"/>
              <a:t> by their rank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map the range of each variable onto [0, 1] by replacing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i</a:t>
            </a:r>
            <a:r>
              <a:rPr lang="en-US" altLang="en-US" sz="2400" dirty="0" err="1" smtClean="0"/>
              <a:t>-th</a:t>
            </a:r>
            <a:r>
              <a:rPr lang="en-US" altLang="en-US" sz="2400" dirty="0" smtClean="0"/>
              <a:t> object in the </a:t>
            </a:r>
            <a:r>
              <a:rPr lang="en-US" altLang="en-US" sz="2400" i="1" dirty="0" smtClean="0"/>
              <a:t>f</a:t>
            </a:r>
            <a:r>
              <a:rPr lang="en-US" altLang="en-US" sz="2400" dirty="0" smtClean="0"/>
              <a:t>-</a:t>
            </a:r>
            <a:r>
              <a:rPr lang="en-US" altLang="en-US" sz="2400" dirty="0" err="1" smtClean="0"/>
              <a:t>th</a:t>
            </a:r>
            <a:r>
              <a:rPr lang="en-US" altLang="en-US" sz="2400" dirty="0" smtClean="0"/>
              <a:t> variable by</a:t>
            </a:r>
          </a:p>
          <a:p>
            <a:pPr lvl="1">
              <a:lnSpc>
                <a:spcPct val="110000"/>
              </a:lnSpc>
            </a:pPr>
            <a:endParaRPr lang="en-US" altLang="en-US" sz="2400" dirty="0" smtClean="0"/>
          </a:p>
          <a:p>
            <a:pPr lvl="1">
              <a:lnSpc>
                <a:spcPct val="110000"/>
              </a:lnSpc>
            </a:pPr>
            <a:endParaRPr lang="en-US" altLang="en-US" sz="2400" dirty="0" smtClean="0"/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compute the dissimilarity using methods for interval-scaled variables</a:t>
            </a:r>
          </a:p>
        </p:txBody>
      </p:sp>
      <p:graphicFrame>
        <p:nvGraphicFramePr>
          <p:cNvPr id="174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683287"/>
              </p:ext>
            </p:extLst>
          </p:nvPr>
        </p:nvGraphicFramePr>
        <p:xfrm>
          <a:off x="3316288" y="4052888"/>
          <a:ext cx="2359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4" imgW="1130040" imgH="685800" progId="Equation.3">
                  <p:embed/>
                </p:oleObj>
              </mc:Choice>
              <mc:Fallback>
                <p:oleObj name="Equation" r:id="rId4" imgW="113004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4052888"/>
                        <a:ext cx="23590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3"/>
          <p:cNvGraphicFramePr>
            <a:graphicFrameLocks noChangeAspect="1"/>
          </p:cNvGraphicFramePr>
          <p:nvPr/>
        </p:nvGraphicFramePr>
        <p:xfrm>
          <a:off x="5410200" y="2743200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6" imgW="1397000" imgH="368300" progId="Equation.3">
                  <p:embed/>
                </p:oleObj>
              </mc:Choice>
              <mc:Fallback>
                <p:oleObj name="Equation" r:id="rId6" imgW="13970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743200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4735513" cy="782638"/>
          </a:xfrm>
          <a:noFill/>
        </p:spPr>
        <p:txBody>
          <a:bodyPr lIns="92075" tIns="46038" rIns="92075" bIns="46038"/>
          <a:lstStyle/>
          <a:p>
            <a:r>
              <a:rPr lang="en-US" altLang="en-US" sz="3200" smtClean="0"/>
              <a:t>Ratio-Scaled Variables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58200" cy="4724400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en-US" sz="2400" u="sng" dirty="0" smtClean="0"/>
              <a:t>Ratio-scaled variable</a:t>
            </a:r>
            <a:r>
              <a:rPr lang="en-US" altLang="en-US" sz="2400" dirty="0" smtClean="0"/>
              <a:t>: a positive measurement on a nonlinear scale, approximately at exponential scale, such as </a:t>
            </a:r>
            <a:r>
              <a:rPr lang="en-US" altLang="en-US" sz="2400" i="1" dirty="0" err="1" smtClean="0"/>
              <a:t>Ae</a:t>
            </a:r>
            <a:r>
              <a:rPr lang="en-US" altLang="en-US" sz="2400" i="1" baseline="30000" dirty="0" err="1" smtClean="0"/>
              <a:t>Bt</a:t>
            </a:r>
            <a:r>
              <a:rPr lang="en-US" altLang="en-US" sz="2400" dirty="0" smtClean="0"/>
              <a:t> or </a:t>
            </a:r>
            <a:r>
              <a:rPr lang="en-US" altLang="en-US" sz="2400" i="1" dirty="0" smtClean="0"/>
              <a:t>Ae</a:t>
            </a:r>
            <a:r>
              <a:rPr lang="en-US" altLang="en-US" sz="2400" i="1" baseline="30000" dirty="0" smtClean="0"/>
              <a:t>-</a:t>
            </a:r>
            <a:r>
              <a:rPr lang="en-US" altLang="en-US" sz="2400" i="1" baseline="30000" dirty="0" err="1" smtClean="0"/>
              <a:t>Bt</a:t>
            </a:r>
            <a:r>
              <a:rPr lang="en-US" altLang="en-US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Methods: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treat them like interval-scaled variables—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not a good choice! </a:t>
            </a:r>
            <a:r>
              <a:rPr lang="en-US" altLang="en-US" sz="2400" dirty="0" smtClean="0"/>
              <a:t>(why?—the scale can be distorted)</a:t>
            </a:r>
            <a:endParaRPr lang="en-US" altLang="en-US" sz="2400" dirty="0" smtClean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apply logarithmic transformation</a:t>
            </a:r>
          </a:p>
          <a:p>
            <a:pPr algn="ctr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 smtClean="0"/>
              <a:t>y</a:t>
            </a:r>
            <a:r>
              <a:rPr lang="en-US" altLang="en-US" sz="2400" i="1" baseline="-25000" dirty="0" err="1" smtClean="0"/>
              <a:t>if</a:t>
            </a:r>
            <a:r>
              <a:rPr lang="en-US" altLang="en-US" sz="2400" i="1" baseline="-25000" dirty="0" smtClean="0"/>
              <a:t> </a:t>
            </a:r>
            <a:r>
              <a:rPr lang="en-US" altLang="en-US" sz="2400" dirty="0" smtClean="0"/>
              <a:t>=</a:t>
            </a:r>
            <a:r>
              <a:rPr lang="en-US" altLang="en-US" sz="2400" i="1" dirty="0" smtClean="0"/>
              <a:t> log(</a:t>
            </a:r>
            <a:r>
              <a:rPr lang="en-US" altLang="en-US" sz="2400" i="1" dirty="0" err="1" smtClean="0"/>
              <a:t>x</a:t>
            </a:r>
            <a:r>
              <a:rPr lang="en-US" altLang="en-US" sz="2400" i="1" baseline="-25000" dirty="0" err="1" smtClean="0"/>
              <a:t>if</a:t>
            </a:r>
            <a:r>
              <a:rPr lang="en-US" altLang="en-US" sz="2400" i="1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treat them as continuous ordinal data or treat their rank as interval-scaled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239000" cy="858838"/>
          </a:xfrm>
          <a:noFill/>
        </p:spPr>
        <p:txBody>
          <a:bodyPr lIns="92075" tIns="46038" rIns="92075" bIns="46038"/>
          <a:lstStyle/>
          <a:p>
            <a:r>
              <a:rPr lang="en-US" altLang="en-US" sz="3200" smtClean="0"/>
              <a:t>Variables of Mixed Types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729163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A database may contain all the six types of variables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symmetric binary, asymmetric binary, nominal, ordinal, interval and ratio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One may use a weighted formula to combine their effects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 lvl="1">
              <a:lnSpc>
                <a:spcPct val="90000"/>
              </a:lnSpc>
            </a:pPr>
            <a:r>
              <a:rPr lang="en-US" altLang="en-US" sz="2400" i="1" smtClean="0"/>
              <a:t>f</a:t>
            </a:r>
            <a:r>
              <a:rPr lang="en-US" altLang="en-US" sz="2400" smtClean="0"/>
              <a:t>  is binary or nominal: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d</a:t>
            </a:r>
            <a:r>
              <a:rPr lang="en-US" altLang="en-US" baseline="-25000" smtClean="0"/>
              <a:t>ij</a:t>
            </a:r>
            <a:r>
              <a:rPr lang="en-US" altLang="en-US" baseline="30000" smtClean="0"/>
              <a:t>(f)</a:t>
            </a:r>
            <a:r>
              <a:rPr lang="en-US" altLang="en-US" smtClean="0"/>
              <a:t> = 0  if x</a:t>
            </a:r>
            <a:r>
              <a:rPr lang="en-US" altLang="en-US" baseline="-25000" smtClean="0"/>
              <a:t>if </a:t>
            </a:r>
            <a:r>
              <a:rPr lang="en-US" altLang="en-US" smtClean="0"/>
              <a:t>= x</a:t>
            </a:r>
            <a:r>
              <a:rPr lang="en-US" altLang="en-US" baseline="-25000" smtClean="0"/>
              <a:t>jf</a:t>
            </a:r>
            <a:r>
              <a:rPr lang="en-US" altLang="en-US" smtClean="0"/>
              <a:t> , or d</a:t>
            </a:r>
            <a:r>
              <a:rPr lang="en-US" altLang="en-US" baseline="-25000" smtClean="0"/>
              <a:t>ij</a:t>
            </a:r>
            <a:r>
              <a:rPr lang="en-US" altLang="en-US" baseline="30000" smtClean="0"/>
              <a:t>(f)</a:t>
            </a:r>
            <a:r>
              <a:rPr lang="en-US" altLang="en-US" smtClean="0"/>
              <a:t> = 1 o.w.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smtClean="0"/>
              <a:t>f</a:t>
            </a:r>
            <a:r>
              <a:rPr lang="en-US" altLang="en-US" sz="2400" smtClean="0"/>
              <a:t>  is interval-based: use the normalized distance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smtClean="0"/>
              <a:t>f</a:t>
            </a:r>
            <a:r>
              <a:rPr lang="en-US" altLang="en-US" sz="2400" smtClean="0"/>
              <a:t>  is ordinal or ratio-scaled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compute ranks r</a:t>
            </a:r>
            <a:r>
              <a:rPr lang="en-US" altLang="en-US" baseline="-25000" smtClean="0"/>
              <a:t>if</a:t>
            </a:r>
            <a:r>
              <a:rPr lang="en-US" altLang="en-US" smtClean="0"/>
              <a:t> and  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and treat z</a:t>
            </a:r>
            <a:r>
              <a:rPr lang="en-US" altLang="en-US" baseline="-25000" smtClean="0"/>
              <a:t>if</a:t>
            </a:r>
            <a:r>
              <a:rPr lang="en-US" altLang="en-US" smtClean="0"/>
              <a:t> as interval-scaled</a:t>
            </a:r>
            <a:endParaRPr lang="en-US" altLang="en-US" sz="2000" smtClean="0"/>
          </a:p>
        </p:txBody>
      </p:sp>
      <p:graphicFrame>
        <p:nvGraphicFramePr>
          <p:cNvPr id="19462" name="Object 2"/>
          <p:cNvGraphicFramePr>
            <a:graphicFrameLocks noChangeAspect="1"/>
          </p:cNvGraphicFramePr>
          <p:nvPr/>
        </p:nvGraphicFramePr>
        <p:xfrm>
          <a:off x="2514600" y="2743200"/>
          <a:ext cx="4175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4" imgW="2108200" imgH="736600" progId="Equation.3">
                  <p:embed/>
                </p:oleObj>
              </mc:Choice>
              <mc:Fallback>
                <p:oleObj name="Equation" r:id="rId4" imgW="21082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1751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53755"/>
              </p:ext>
            </p:extLst>
          </p:nvPr>
        </p:nvGraphicFramePr>
        <p:xfrm>
          <a:off x="3581400" y="5943600"/>
          <a:ext cx="1622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6" imgW="1002865" imgH="533169" progId="Equation.3">
                  <p:embed/>
                </p:oleObj>
              </mc:Choice>
              <mc:Fallback>
                <p:oleObj name="Equation" r:id="rId6" imgW="1002865" imgH="5331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943600"/>
                        <a:ext cx="1622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48006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baseline="0" dirty="0" smtClean="0">
                <a:cs typeface="Times New Roman" pitchFamily="18" charset="0"/>
              </a:rPr>
              <a:t>Example</a:t>
            </a:r>
            <a:r>
              <a:rPr lang="en-US" b="1" baseline="0" dirty="0">
                <a:cs typeface="Times New Roman" pitchFamily="18" charset="0"/>
              </a:rPr>
              <a:t>:</a:t>
            </a:r>
            <a:r>
              <a:rPr lang="en-US" baseline="0" dirty="0">
                <a:cs typeface="Times New Roman" pitchFamily="18" charset="0"/>
              </a:rPr>
              <a:t> </a:t>
            </a:r>
            <a:r>
              <a:rPr lang="en-US" baseline="0" dirty="0" smtClean="0">
                <a:cs typeface="Times New Roman" pitchFamily="18" charset="0"/>
              </a:rPr>
              <a:t>steel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baseline="0" dirty="0" smtClean="0">
                <a:cs typeface="Times New Roman" pitchFamily="18" charset="0"/>
              </a:rPr>
              <a:t>dataset (2 groups)</a:t>
            </a:r>
          </a:p>
          <a:p>
            <a:pPr>
              <a:spcBef>
                <a:spcPct val="50000"/>
              </a:spcBef>
            </a:pPr>
            <a:endParaRPr lang="en-US" sz="1050" baseline="0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T</a:t>
            </a:r>
            <a:r>
              <a:rPr lang="en-US" baseline="0" dirty="0" smtClean="0">
                <a:cs typeface="Times New Roman" pitchFamily="18" charset="0"/>
              </a:rPr>
              <a:t>wo </a:t>
            </a:r>
            <a:r>
              <a:rPr lang="en-US" baseline="0" dirty="0">
                <a:cs typeface="Times New Roman" pitchFamily="18" charset="0"/>
              </a:rPr>
              <a:t>measurements of strength on samples of steel processed at two different </a:t>
            </a:r>
            <a:r>
              <a:rPr lang="en-US" baseline="0" dirty="0" smtClean="0">
                <a:cs typeface="Times New Roman" pitchFamily="18" charset="0"/>
              </a:rPr>
              <a:t>temperatures</a:t>
            </a:r>
          </a:p>
          <a:p>
            <a:pPr>
              <a:spcBef>
                <a:spcPct val="50000"/>
              </a:spcBef>
            </a:pPr>
            <a:r>
              <a:rPr lang="en-US" baseline="0" dirty="0" smtClean="0">
                <a:cs typeface="Times New Roman" pitchFamily="18" charset="0"/>
              </a:rPr>
              <a:t>Temperatures -&gt; groups</a:t>
            </a:r>
          </a:p>
          <a:p>
            <a:pPr>
              <a:spcBef>
                <a:spcPct val="50000"/>
              </a:spcBef>
            </a:pPr>
            <a:r>
              <a:rPr lang="en-US" baseline="0" dirty="0" smtClean="0">
                <a:cs typeface="Times New Roman" pitchFamily="18" charset="0"/>
              </a:rPr>
              <a:t>We </a:t>
            </a:r>
            <a:r>
              <a:rPr lang="en-US" baseline="0" dirty="0">
                <a:cs typeface="Times New Roman" pitchFamily="18" charset="0"/>
              </a:rPr>
              <a:t>will develop a linear discriminant function to classify the steel into the two groups based upon the two measurements.</a:t>
            </a:r>
            <a:endParaRPr lang="en-US" b="1" baseline="0" dirty="0"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133600"/>
            <a:ext cx="35528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533400"/>
            <a:ext cx="7772400" cy="609600"/>
          </a:xfrm>
          <a:prstGeom prst="rect">
            <a:avLst/>
          </a:prstGeom>
          <a:noFill/>
        </p:spPr>
        <p:txBody>
          <a:bodyPr>
            <a:normAutofit fontScale="90000" lnSpcReduction="20000"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 smtClean="0"/>
              <a:t>Real Data Example</a:t>
            </a:r>
            <a:endParaRPr lang="pl-PL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907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685800"/>
          </a:xfrm>
          <a:noFill/>
        </p:spPr>
        <p:txBody>
          <a:bodyPr lIns="92075" tIns="46038" rIns="92075" bIns="46038">
            <a:normAutofit/>
          </a:bodyPr>
          <a:lstStyle/>
          <a:p>
            <a:pPr algn="ctr"/>
            <a:r>
              <a:rPr lang="en-AU" altLang="zh-TW" smtClean="0">
                <a:ea typeface="PMingLiU" panose="02020500000000000000" pitchFamily="18" charset="-120"/>
              </a:rPr>
              <a:t>Cluster Analysis</a:t>
            </a:r>
            <a:endParaRPr lang="en-US" altLang="en-US" smtClean="0">
              <a:ea typeface="PMingLiU" panose="02020500000000000000" pitchFamily="18" charset="-120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3250" cy="3738563"/>
          </a:xfrm>
          <a:noFill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en-US" sz="2000" smtClean="0"/>
              <a:t>What is Cluster Analysis?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/>
              <a:t>Types of Data in Cluster Analysis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>
                <a:solidFill>
                  <a:schemeClr val="folHlink"/>
                </a:solidFill>
              </a:rPr>
              <a:t>A Categorization of Major Clustering Methods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/>
              <a:t>Partitioning Methods</a:t>
            </a:r>
          </a:p>
          <a:p>
            <a:pPr lvl="1">
              <a:lnSpc>
                <a:spcPct val="110000"/>
              </a:lnSpc>
            </a:pPr>
            <a:r>
              <a:rPr lang="en-US" altLang="en-US" smtClean="0"/>
              <a:t>K-means clustering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/>
              <a:t>Hierarchical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6324600" cy="685800"/>
          </a:xfrm>
          <a:noFill/>
        </p:spPr>
        <p:txBody>
          <a:bodyPr lIns="92075" tIns="46038" rIns="92075" bIns="46038"/>
          <a:lstStyle/>
          <a:p>
            <a:r>
              <a:rPr lang="en-US" altLang="en-US" sz="3200" smtClean="0"/>
              <a:t>Major Clustering Approaches</a:t>
            </a:r>
            <a:endParaRPr lang="en-US" altLang="en-US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7696200" cy="5410200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sz="2400" u="sng" dirty="0" smtClean="0"/>
              <a:t>Partitioning algorithms</a:t>
            </a:r>
            <a:r>
              <a:rPr lang="en-US" altLang="en-US" sz="2400" dirty="0" smtClean="0"/>
              <a:t>: Construct various partitions and then evaluate them by some criterion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 smtClean="0"/>
              <a:t>Hierarchy algorithms</a:t>
            </a:r>
            <a:r>
              <a:rPr lang="en-US" altLang="en-US" sz="2400" dirty="0" smtClean="0"/>
              <a:t>: Create a hierarchical decomposition of the set of data (or objects) using some criterion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 smtClean="0"/>
              <a:t>Density-based</a:t>
            </a:r>
            <a:r>
              <a:rPr lang="en-US" altLang="en-US" sz="2400" dirty="0" smtClean="0"/>
              <a:t>: based on connectivity and density functions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 smtClean="0"/>
              <a:t>Grid-based</a:t>
            </a:r>
            <a:r>
              <a:rPr lang="en-US" altLang="en-US" sz="2400" dirty="0" smtClean="0"/>
              <a:t>: based on a multiple-level granularity structure</a:t>
            </a:r>
            <a:endParaRPr lang="en-US" altLang="en-US" sz="2400" b="1" dirty="0" smtClean="0"/>
          </a:p>
          <a:p>
            <a:pPr>
              <a:lnSpc>
                <a:spcPct val="130000"/>
              </a:lnSpc>
            </a:pPr>
            <a:r>
              <a:rPr lang="en-US" altLang="en-US" sz="2400" u="sng" dirty="0" smtClean="0"/>
              <a:t>Model-based</a:t>
            </a:r>
            <a:r>
              <a:rPr lang="en-US" altLang="en-US" sz="2400" dirty="0" smtClean="0"/>
              <a:t>: A model is hypothesized for each of the clusters and the idea is to find the best fit of that model to each other</a:t>
            </a:r>
            <a:endParaRPr lang="en-US" altLang="en-US" sz="2400" b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391400" cy="8382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en-US" sz="3200" smtClean="0"/>
              <a:t>Partitioning Algorithms: Basic Concept</a:t>
            </a:r>
            <a:endParaRPr lang="en-US" altLang="en-US" sz="2800" b="1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49530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u="sng" smtClean="0"/>
              <a:t>Partitioning method:</a:t>
            </a:r>
            <a:r>
              <a:rPr lang="en-US" altLang="en-US" sz="2400" smtClean="0"/>
              <a:t> Construct a partition of a database </a:t>
            </a:r>
            <a:r>
              <a:rPr lang="en-US" altLang="en-US" sz="2400" b="1" i="1" smtClean="0"/>
              <a:t>D</a:t>
            </a:r>
            <a:r>
              <a:rPr lang="en-US" altLang="en-US" sz="2400" smtClean="0"/>
              <a:t> of </a:t>
            </a:r>
            <a:r>
              <a:rPr lang="en-US" altLang="en-US" sz="2400" b="1" i="1" smtClean="0"/>
              <a:t>n</a:t>
            </a:r>
            <a:r>
              <a:rPr lang="en-US" altLang="en-US" sz="2400" smtClean="0"/>
              <a:t> objects into a set of </a:t>
            </a:r>
            <a:r>
              <a:rPr lang="en-US" altLang="en-US" sz="2400" b="1" i="1" smtClean="0"/>
              <a:t>k</a:t>
            </a:r>
            <a:r>
              <a:rPr lang="en-US" altLang="en-US" sz="2400" smtClean="0"/>
              <a:t> clusters</a:t>
            </a:r>
          </a:p>
          <a:p>
            <a:pPr>
              <a:lnSpc>
                <a:spcPct val="110000"/>
              </a:lnSpc>
            </a:pPr>
            <a:r>
              <a:rPr lang="en-US" altLang="en-US" sz="2400" smtClean="0"/>
              <a:t>Given a </a:t>
            </a:r>
            <a:r>
              <a:rPr lang="en-US" altLang="en-US" sz="2400" i="1" smtClean="0"/>
              <a:t>k</a:t>
            </a:r>
            <a:r>
              <a:rPr lang="en-US" altLang="en-US" sz="2400" smtClean="0"/>
              <a:t>, find a partition of </a:t>
            </a:r>
            <a:r>
              <a:rPr lang="en-US" altLang="en-US" sz="2400" i="1" smtClean="0"/>
              <a:t>k clusters </a:t>
            </a:r>
            <a:r>
              <a:rPr lang="en-US" altLang="en-US" sz="2400" smtClean="0"/>
              <a:t>that optimizes the chosen partitioning criterion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Global optimal: exhaustively enumerate all partitions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Heuristic methods: </a:t>
            </a:r>
            <a:r>
              <a:rPr lang="en-US" altLang="en-US" sz="2400" i="1" smtClean="0"/>
              <a:t>k-means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k-medoids</a:t>
            </a:r>
            <a:r>
              <a:rPr lang="en-US" altLang="en-US" sz="2400" smtClean="0"/>
              <a:t> algorithms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u="sng" smtClean="0"/>
              <a:t>k-means</a:t>
            </a:r>
            <a:r>
              <a:rPr lang="en-US" altLang="en-US" sz="2400" smtClean="0"/>
              <a:t> (MacQueen’67): Each cluster is represented by the center of the cluster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u="sng" smtClean="0"/>
              <a:t>k-medoids</a:t>
            </a:r>
            <a:r>
              <a:rPr lang="en-US" altLang="en-US" sz="2400" smtClean="0"/>
              <a:t> or PAM (Partition around medoids) (Kaufman &amp; Rousseeuw’87): Each cluster is represented by one of the objects in the cluster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16938" cy="4381500"/>
          </a:xfrm>
        </p:spPr>
        <p:txBody>
          <a:bodyPr/>
          <a:lstStyle/>
          <a:p>
            <a:r>
              <a:rPr lang="it-IT" altLang="en-US" sz="2000" dirty="0" smtClean="0"/>
              <a:t>The sum of squared error is defined as</a:t>
            </a:r>
          </a:p>
          <a:p>
            <a:pPr>
              <a:lnSpc>
                <a:spcPct val="120000"/>
              </a:lnSpc>
            </a:pPr>
            <a:endParaRPr lang="it-IT" altLang="en-US" sz="2000" dirty="0" smtClean="0"/>
          </a:p>
          <a:p>
            <a:r>
              <a:rPr lang="it-IT" altLang="en-US" sz="2000" dirty="0" smtClean="0"/>
              <a:t>This criterion defines clusters by their mean vectors </a:t>
            </a:r>
            <a:r>
              <a:rPr lang="it-IT" altLang="en-US" sz="2000" b="1" dirty="0" smtClean="0"/>
              <a:t>m</a:t>
            </a:r>
            <a:r>
              <a:rPr lang="it-IT" altLang="en-US" sz="2000" i="1" baseline="-25000" dirty="0" smtClean="0"/>
              <a:t>i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en-US" i="1" dirty="0" smtClean="0"/>
              <a:t> </a:t>
            </a:r>
            <a:r>
              <a:rPr lang="it-IT" altLang="en-US" i="1" dirty="0" smtClean="0">
                <a:sym typeface="Wingdings" panose="05000000000000000000" pitchFamily="2" charset="2"/>
              </a:rPr>
              <a:t> </a:t>
            </a:r>
            <a:r>
              <a:rPr lang="it-IT" altLang="en-US" dirty="0" smtClean="0"/>
              <a:t>it minimizes the sum of the squared lengths of the error </a:t>
            </a:r>
            <a:r>
              <a:rPr lang="it-IT" altLang="en-US" b="1" dirty="0" smtClean="0"/>
              <a:t>x </a:t>
            </a:r>
            <a:r>
              <a:rPr lang="it-IT" altLang="en-US" dirty="0" smtClean="0"/>
              <a:t>- </a:t>
            </a:r>
            <a:r>
              <a:rPr lang="it-IT" altLang="en-US" b="1" dirty="0" smtClean="0"/>
              <a:t>m</a:t>
            </a:r>
            <a:r>
              <a:rPr lang="it-IT" altLang="en-US" i="1" baseline="-25000" dirty="0" smtClean="0"/>
              <a:t>i</a:t>
            </a:r>
            <a:r>
              <a:rPr lang="it-IT" altLang="en-US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it-IT" altLang="en-US" sz="2000" dirty="0" smtClean="0"/>
              <a:t>The</a:t>
            </a:r>
            <a:r>
              <a:rPr lang="it-IT" altLang="en-US" sz="2000" i="1" dirty="0" smtClean="0"/>
              <a:t> minimum variance</a:t>
            </a:r>
            <a:r>
              <a:rPr lang="it-IT" altLang="en-US" sz="2000" dirty="0" smtClean="0"/>
              <a:t> partition minimizes </a:t>
            </a:r>
            <a:r>
              <a:rPr lang="it-IT" altLang="en-US" sz="2000" i="1" dirty="0" smtClean="0"/>
              <a:t>J</a:t>
            </a:r>
            <a:r>
              <a:rPr lang="it-IT" altLang="en-US" sz="2000" i="1" baseline="-25000" dirty="0" smtClean="0"/>
              <a:t>e</a:t>
            </a:r>
            <a:endParaRPr lang="it-IT" altLang="en-US" sz="2000" dirty="0" smtClean="0"/>
          </a:p>
          <a:p>
            <a:pPr>
              <a:lnSpc>
                <a:spcPct val="130000"/>
              </a:lnSpc>
            </a:pPr>
            <a:r>
              <a:rPr lang="it-IT" altLang="en-US" sz="2000" dirty="0" smtClean="0"/>
              <a:t>Results:</a:t>
            </a:r>
          </a:p>
          <a:p>
            <a:pPr lvl="1"/>
            <a:r>
              <a:rPr lang="it-IT" altLang="en-US" dirty="0" smtClean="0"/>
              <a:t>Good when clusters form well separated compact clouds</a:t>
            </a:r>
          </a:p>
          <a:p>
            <a:pPr lvl="1"/>
            <a:r>
              <a:rPr lang="it-IT" altLang="en-US" dirty="0" smtClean="0"/>
              <a:t>Bad with large differences in the number of samples in different clusters.</a:t>
            </a:r>
          </a:p>
          <a:p>
            <a:endParaRPr lang="it-IT" altLang="en-US" sz="2000" dirty="0" smtClean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 smtClean="0">
                <a:latin typeface="Times New Roman" panose="02020603050405020304" pitchFamily="18" charset="0"/>
              </a:rPr>
              <a:t>CSC334/424:Advanced Data Analysis</a:t>
            </a:r>
          </a:p>
        </p:txBody>
      </p:sp>
      <p:graphicFrame>
        <p:nvGraphicFramePr>
          <p:cNvPr id="26630" name="Object 2"/>
          <p:cNvGraphicFramePr>
            <a:graphicFrameLocks noChangeAspect="1"/>
          </p:cNvGraphicFramePr>
          <p:nvPr/>
        </p:nvGraphicFramePr>
        <p:xfrm>
          <a:off x="5562600" y="1295400"/>
          <a:ext cx="287178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4" imgW="1247778" imgH="447624" progId="Equation.3">
                  <p:embed/>
                </p:oleObj>
              </mc:Choice>
              <mc:Fallback>
                <p:oleObj name="Equation" r:id="rId4" imgW="1247778" imgH="4476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295400"/>
                        <a:ext cx="2871788" cy="1046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390366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663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3" y="5311906"/>
            <a:ext cx="4176713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077200" cy="4876800"/>
          </a:xfrm>
        </p:spPr>
        <p:txBody>
          <a:bodyPr/>
          <a:lstStyle/>
          <a:p>
            <a:r>
              <a:rPr lang="it-IT" altLang="en-US" sz="2400" dirty="0" smtClean="0"/>
              <a:t>Scatter criteria</a:t>
            </a:r>
          </a:p>
          <a:p>
            <a:pPr lvl="1"/>
            <a:r>
              <a:rPr lang="it-IT" altLang="en-US" sz="2400" dirty="0" smtClean="0"/>
              <a:t>Scatter matrices used in multiple discriminant analysis, i.e., the within-scatter matrix </a:t>
            </a:r>
            <a:r>
              <a:rPr lang="it-IT" altLang="en-US" sz="2400" b="1" dirty="0" smtClean="0"/>
              <a:t>S</a:t>
            </a:r>
            <a:r>
              <a:rPr lang="it-IT" altLang="en-US" sz="2400" baseline="-25000" dirty="0" smtClean="0"/>
              <a:t>W</a:t>
            </a:r>
            <a:r>
              <a:rPr lang="it-IT" altLang="en-US" sz="2400" dirty="0" smtClean="0"/>
              <a:t> and the between-scatter matrix </a:t>
            </a:r>
            <a:r>
              <a:rPr lang="it-IT" altLang="en-US" sz="2400" b="1" dirty="0" smtClean="0"/>
              <a:t>S</a:t>
            </a:r>
            <a:r>
              <a:rPr lang="it-IT" altLang="en-US" sz="2400" baseline="-25000" dirty="0" smtClean="0"/>
              <a:t>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en-US" sz="2400" dirty="0" smtClean="0"/>
              <a:t>	 			</a:t>
            </a:r>
            <a:r>
              <a:rPr lang="it-IT" altLang="en-US" sz="2400" b="1" dirty="0" smtClean="0"/>
              <a:t>S</a:t>
            </a:r>
            <a:r>
              <a:rPr lang="it-IT" altLang="en-US" sz="2400" baseline="-25000" dirty="0" smtClean="0"/>
              <a:t>T</a:t>
            </a:r>
            <a:r>
              <a:rPr lang="it-IT" altLang="en-US" sz="2400" dirty="0" smtClean="0"/>
              <a:t> = </a:t>
            </a:r>
            <a:r>
              <a:rPr lang="it-IT" altLang="en-US" sz="2400" b="1" dirty="0" smtClean="0"/>
              <a:t>S</a:t>
            </a:r>
            <a:r>
              <a:rPr lang="it-IT" altLang="en-US" sz="2400" baseline="-25000" dirty="0" smtClean="0"/>
              <a:t>B</a:t>
            </a:r>
            <a:r>
              <a:rPr lang="it-IT" altLang="en-US" sz="2400" dirty="0" smtClean="0"/>
              <a:t> + </a:t>
            </a:r>
            <a:r>
              <a:rPr lang="it-IT" altLang="en-US" sz="2400" b="1" dirty="0" smtClean="0"/>
              <a:t>S</a:t>
            </a:r>
            <a:r>
              <a:rPr lang="it-IT" altLang="en-US" sz="2400" baseline="-25000" dirty="0" smtClean="0"/>
              <a:t>W</a:t>
            </a:r>
            <a:endParaRPr lang="it-IT" altLang="en-US" sz="2400" dirty="0" smtClean="0"/>
          </a:p>
          <a:p>
            <a:r>
              <a:rPr lang="it-IT" altLang="en-US" sz="2400" dirty="0" smtClean="0">
                <a:sym typeface="Wingdings" panose="05000000000000000000" pitchFamily="2" charset="2"/>
              </a:rPr>
              <a:t>Note:</a:t>
            </a:r>
          </a:p>
          <a:p>
            <a:pPr lvl="2"/>
            <a:r>
              <a:rPr lang="it-IT" altLang="en-US" b="1" dirty="0" smtClean="0"/>
              <a:t>S</a:t>
            </a:r>
            <a:r>
              <a:rPr lang="it-IT" altLang="en-US" baseline="-25000" dirty="0" smtClean="0"/>
              <a:t>T</a:t>
            </a:r>
            <a:r>
              <a:rPr lang="it-IT" altLang="en-US" dirty="0" smtClean="0"/>
              <a:t> </a:t>
            </a:r>
            <a:r>
              <a:rPr lang="it-IT" altLang="en-US" dirty="0" smtClean="0">
                <a:sym typeface="Wingdings" panose="05000000000000000000" pitchFamily="2" charset="2"/>
              </a:rPr>
              <a:t>does not depend on partitioning</a:t>
            </a:r>
          </a:p>
          <a:p>
            <a:pPr lvl="2"/>
            <a:r>
              <a:rPr lang="it-IT" altLang="en-US" dirty="0" smtClean="0">
                <a:sym typeface="Wingdings" panose="05000000000000000000" pitchFamily="2" charset="2"/>
              </a:rPr>
              <a:t>In contrast, </a:t>
            </a:r>
            <a:r>
              <a:rPr lang="it-IT" altLang="en-US" b="1" dirty="0" smtClean="0"/>
              <a:t>S</a:t>
            </a:r>
            <a:r>
              <a:rPr lang="it-IT" altLang="en-US" baseline="-25000" dirty="0" smtClean="0"/>
              <a:t>B</a:t>
            </a:r>
            <a:r>
              <a:rPr lang="it-IT" altLang="en-US" dirty="0" smtClean="0">
                <a:sym typeface="Wingdings" panose="05000000000000000000" pitchFamily="2" charset="2"/>
              </a:rPr>
              <a:t> and </a:t>
            </a:r>
            <a:r>
              <a:rPr lang="it-IT" altLang="en-US" b="1" dirty="0" smtClean="0"/>
              <a:t>S</a:t>
            </a:r>
            <a:r>
              <a:rPr lang="it-IT" altLang="en-US" baseline="-25000" dirty="0" smtClean="0"/>
              <a:t>W</a:t>
            </a:r>
            <a:r>
              <a:rPr lang="it-IT" altLang="en-US" dirty="0" smtClean="0">
                <a:sym typeface="Wingdings" panose="05000000000000000000" pitchFamily="2" charset="2"/>
              </a:rPr>
              <a:t> depend on partitioning</a:t>
            </a:r>
            <a:endParaRPr lang="it-IT" altLang="en-US" dirty="0" smtClean="0"/>
          </a:p>
          <a:p>
            <a:r>
              <a:rPr lang="it-IT" altLang="en-US" sz="2400" dirty="0" smtClean="0"/>
              <a:t>Two approaches:</a:t>
            </a:r>
          </a:p>
          <a:p>
            <a:pPr lvl="2"/>
            <a:r>
              <a:rPr lang="it-IT" altLang="en-US" dirty="0" smtClean="0"/>
              <a:t>minimize the within-cluster</a:t>
            </a:r>
          </a:p>
          <a:p>
            <a:pPr lvl="2"/>
            <a:r>
              <a:rPr lang="it-IT" altLang="en-US" dirty="0" smtClean="0"/>
              <a:t>maximize the between-cluster scatter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32825" cy="4495800"/>
          </a:xfrm>
        </p:spPr>
        <p:txBody>
          <a:bodyPr>
            <a:normAutofit lnSpcReduction="10000"/>
          </a:bodyPr>
          <a:lstStyle/>
          <a:p>
            <a:pPr lvl="1"/>
            <a:endParaRPr lang="it-IT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it-IT" altLang="en-US" sz="2400" dirty="0" smtClean="0"/>
              <a:t>	The </a:t>
            </a:r>
            <a:r>
              <a:rPr lang="it-IT" altLang="en-US" sz="2400" dirty="0" smtClean="0">
                <a:solidFill>
                  <a:schemeClr val="hlink"/>
                </a:solidFill>
              </a:rPr>
              <a:t>trace</a:t>
            </a:r>
            <a:r>
              <a:rPr lang="it-IT" altLang="en-US" sz="2400" dirty="0" smtClean="0"/>
              <a:t> (sum of diagonal elements) is the simplest scalar measure of the scatter matrix</a:t>
            </a:r>
          </a:p>
          <a:p>
            <a:pPr lvl="1"/>
            <a:endParaRPr lang="it-IT" altLang="en-US" sz="2400" dirty="0" smtClean="0"/>
          </a:p>
          <a:p>
            <a:pPr lvl="1">
              <a:buFont typeface="Wingdings" panose="05000000000000000000" pitchFamily="2" charset="2"/>
              <a:buNone/>
            </a:pPr>
            <a:endParaRPr lang="it-IT" altLang="en-US" sz="2400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it-IT" altLang="en-US" sz="2400" dirty="0" smtClean="0"/>
              <a:t>	</a:t>
            </a:r>
          </a:p>
          <a:p>
            <a:pPr lvl="1">
              <a:buFont typeface="Wingdings" panose="05000000000000000000" pitchFamily="2" charset="2"/>
              <a:buNone/>
            </a:pPr>
            <a:endParaRPr lang="it-IT" altLang="en-US" sz="2400" dirty="0" smtClean="0"/>
          </a:p>
          <a:p>
            <a:r>
              <a:rPr lang="it-IT" altLang="en-US" sz="2400" dirty="0" smtClean="0"/>
              <a:t>proportional to the sum of the variances in the coordinate directions</a:t>
            </a:r>
          </a:p>
          <a:p>
            <a:r>
              <a:rPr lang="it-IT" altLang="en-US" sz="2400" dirty="0" smtClean="0"/>
              <a:t>This is the sum-of-squared-error criterion, </a:t>
            </a:r>
            <a:r>
              <a:rPr lang="it-IT" altLang="en-US" sz="2400" i="1" dirty="0" smtClean="0"/>
              <a:t>J</a:t>
            </a:r>
            <a:r>
              <a:rPr lang="it-IT" altLang="en-US" sz="2400" i="1" baseline="-25000" dirty="0" smtClean="0"/>
              <a:t>e</a:t>
            </a:r>
            <a:r>
              <a:rPr lang="it-IT" altLang="en-US" sz="2400" dirty="0" smtClean="0"/>
              <a:t>.</a:t>
            </a: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1752600" y="2971800"/>
          <a:ext cx="54848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4" imgW="2390855" imgH="447624" progId="Equation.3">
                  <p:embed/>
                </p:oleObj>
              </mc:Choice>
              <mc:Fallback>
                <p:oleObj name="Equation" r:id="rId4" imgW="2390855" imgH="4476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5484813" cy="1044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idx="1"/>
          </p:nvPr>
        </p:nvSpPr>
        <p:spPr>
          <a:xfrm>
            <a:off x="233362" y="939137"/>
            <a:ext cx="8632825" cy="5284788"/>
          </a:xfrm>
        </p:spPr>
        <p:txBody>
          <a:bodyPr/>
          <a:lstStyle/>
          <a:p>
            <a:pPr lvl="1"/>
            <a:r>
              <a:rPr lang="it-IT" altLang="en-US" sz="2400" dirty="0" smtClean="0"/>
              <a:t>As </a:t>
            </a:r>
            <a:r>
              <a:rPr lang="it-IT" altLang="en-US" sz="2400" i="1" dirty="0" smtClean="0"/>
              <a:t>tr</a:t>
            </a:r>
            <a:r>
              <a:rPr lang="it-IT" altLang="en-US" sz="2400" dirty="0" smtClean="0"/>
              <a:t>[</a:t>
            </a:r>
            <a:r>
              <a:rPr lang="it-IT" altLang="en-US" sz="2400" b="1" dirty="0" smtClean="0"/>
              <a:t>S</a:t>
            </a:r>
            <a:r>
              <a:rPr lang="it-IT" altLang="en-US" sz="2400" baseline="-25000" dirty="0" smtClean="0"/>
              <a:t>T</a:t>
            </a:r>
            <a:r>
              <a:rPr lang="it-IT" altLang="en-US" sz="2400" dirty="0" smtClean="0"/>
              <a:t>] = </a:t>
            </a:r>
            <a:r>
              <a:rPr lang="it-IT" altLang="en-US" sz="2400" i="1" dirty="0" smtClean="0"/>
              <a:t>tr</a:t>
            </a:r>
            <a:r>
              <a:rPr lang="it-IT" altLang="en-US" sz="2400" dirty="0" smtClean="0"/>
              <a:t>[</a:t>
            </a:r>
            <a:r>
              <a:rPr lang="it-IT" altLang="en-US" sz="2400" b="1" dirty="0" smtClean="0"/>
              <a:t>S</a:t>
            </a:r>
            <a:r>
              <a:rPr lang="it-IT" altLang="en-US" sz="2400" baseline="-25000" dirty="0" smtClean="0"/>
              <a:t>W</a:t>
            </a:r>
            <a:r>
              <a:rPr lang="it-IT" altLang="en-US" sz="2400" dirty="0" smtClean="0"/>
              <a:t>] + </a:t>
            </a:r>
            <a:r>
              <a:rPr lang="it-IT" altLang="en-US" sz="2400" i="1" dirty="0" smtClean="0"/>
              <a:t>tr</a:t>
            </a:r>
            <a:r>
              <a:rPr lang="it-IT" altLang="en-US" sz="2400" dirty="0" smtClean="0"/>
              <a:t>[</a:t>
            </a:r>
            <a:r>
              <a:rPr lang="it-IT" altLang="en-US" sz="2400" b="1" dirty="0" smtClean="0"/>
              <a:t>S</a:t>
            </a:r>
            <a:r>
              <a:rPr lang="it-IT" altLang="en-US" sz="2400" baseline="-25000" dirty="0" smtClean="0"/>
              <a:t>B</a:t>
            </a:r>
            <a:r>
              <a:rPr lang="it-IT" altLang="en-US" sz="2400" dirty="0" smtClean="0"/>
              <a:t>] and </a:t>
            </a:r>
            <a:r>
              <a:rPr lang="it-IT" altLang="en-US" sz="2400" i="1" dirty="0" smtClean="0"/>
              <a:t>tr</a:t>
            </a:r>
            <a:r>
              <a:rPr lang="it-IT" altLang="en-US" sz="2400" dirty="0" smtClean="0"/>
              <a:t>[</a:t>
            </a:r>
            <a:r>
              <a:rPr lang="it-IT" altLang="en-US" sz="2400" b="1" dirty="0" smtClean="0"/>
              <a:t>S</a:t>
            </a:r>
            <a:r>
              <a:rPr lang="it-IT" altLang="en-US" sz="2400" baseline="-25000" dirty="0" smtClean="0"/>
              <a:t>T</a:t>
            </a:r>
            <a:r>
              <a:rPr lang="it-IT" altLang="en-US" sz="2400" dirty="0" smtClean="0"/>
              <a:t>] is independent from the partitioning, no new results can be derived by minimizing </a:t>
            </a:r>
            <a:r>
              <a:rPr lang="it-IT" altLang="en-US" sz="2400" i="1" dirty="0" smtClean="0"/>
              <a:t>tr</a:t>
            </a:r>
            <a:r>
              <a:rPr lang="it-IT" altLang="en-US" sz="2400" dirty="0" smtClean="0"/>
              <a:t>[</a:t>
            </a:r>
            <a:r>
              <a:rPr lang="it-IT" altLang="en-US" sz="2400" b="1" dirty="0" smtClean="0"/>
              <a:t>S</a:t>
            </a:r>
            <a:r>
              <a:rPr lang="it-IT" altLang="en-US" sz="2400" baseline="-25000" dirty="0" smtClean="0"/>
              <a:t>B</a:t>
            </a:r>
            <a:r>
              <a:rPr lang="it-IT" altLang="en-US" sz="2400" dirty="0" smtClean="0"/>
              <a:t>]</a:t>
            </a:r>
          </a:p>
          <a:p>
            <a:pPr lvl="1">
              <a:buFont typeface="Wingdings" panose="05000000000000000000" pitchFamily="2" charset="2"/>
              <a:buNone/>
            </a:pPr>
            <a:endParaRPr lang="it-IT" altLang="en-US" sz="2400" dirty="0" smtClean="0"/>
          </a:p>
          <a:p>
            <a:pPr lvl="1"/>
            <a:r>
              <a:rPr lang="it-IT" altLang="en-US" sz="2400" dirty="0" smtClean="0"/>
              <a:t>However, seeking to minimize the within-cluster criterion </a:t>
            </a:r>
            <a:r>
              <a:rPr lang="it-IT" altLang="en-US" sz="2400" i="1" dirty="0" smtClean="0"/>
              <a:t>J</a:t>
            </a:r>
            <a:r>
              <a:rPr lang="it-IT" altLang="en-US" sz="2400" baseline="-25000" dirty="0" smtClean="0"/>
              <a:t>e</a:t>
            </a:r>
            <a:r>
              <a:rPr lang="it-IT" altLang="en-US" sz="2400" dirty="0" smtClean="0"/>
              <a:t>=</a:t>
            </a:r>
            <a:r>
              <a:rPr lang="it-IT" altLang="en-US" sz="2400" i="1" dirty="0" smtClean="0"/>
              <a:t>tr</a:t>
            </a:r>
            <a:r>
              <a:rPr lang="it-IT" altLang="en-US" sz="2400" dirty="0" smtClean="0"/>
              <a:t>[</a:t>
            </a:r>
            <a:r>
              <a:rPr lang="it-IT" altLang="en-US" sz="2400" b="1" dirty="0" smtClean="0"/>
              <a:t>S</a:t>
            </a:r>
            <a:r>
              <a:rPr lang="it-IT" altLang="en-US" sz="2400" baseline="-25000" dirty="0" smtClean="0"/>
              <a:t>W</a:t>
            </a:r>
            <a:r>
              <a:rPr lang="it-IT" altLang="en-US" sz="2400" dirty="0" smtClean="0"/>
              <a:t>], is equivalent to maximise the between-cluster criterion</a:t>
            </a:r>
          </a:p>
          <a:p>
            <a:pPr lvl="1"/>
            <a:endParaRPr lang="it-IT" altLang="en-US" sz="2400" dirty="0" smtClean="0"/>
          </a:p>
          <a:p>
            <a:pPr lvl="1"/>
            <a:endParaRPr lang="it-IT" altLang="en-US" sz="2400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it-IT" altLang="en-US" sz="2400" dirty="0" smtClean="0"/>
              <a:t>	where </a:t>
            </a:r>
            <a:r>
              <a:rPr lang="it-IT" altLang="en-US" sz="2400" b="1" dirty="0" smtClean="0"/>
              <a:t>m</a:t>
            </a:r>
            <a:r>
              <a:rPr lang="it-IT" altLang="en-US" sz="2400" dirty="0" smtClean="0"/>
              <a:t> is the total mean vector:</a:t>
            </a:r>
          </a:p>
        </p:txBody>
      </p:sp>
      <p:sp>
        <p:nvSpPr>
          <p:cNvPr id="2969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A37091-2147-4154-9F09-FEFCD71AE9CB}" type="datetime4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February 23, 2016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9702" name="Object 2"/>
          <p:cNvGraphicFramePr>
            <a:graphicFrameLocks noChangeAspect="1"/>
          </p:cNvGraphicFramePr>
          <p:nvPr/>
        </p:nvGraphicFramePr>
        <p:xfrm>
          <a:off x="2667000" y="4038600"/>
          <a:ext cx="355441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4" imgW="1409687" imgH="418971" progId="Equation.3">
                  <p:embed/>
                </p:oleObj>
              </mc:Choice>
              <mc:Fallback>
                <p:oleObj name="Equation" r:id="rId4" imgW="1409687" imgH="41897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3554413" cy="985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3"/>
          <p:cNvGraphicFramePr>
            <a:graphicFrameLocks noChangeAspect="1"/>
          </p:cNvGraphicFramePr>
          <p:nvPr/>
        </p:nvGraphicFramePr>
        <p:xfrm>
          <a:off x="2895600" y="5562600"/>
          <a:ext cx="33083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Equation" r:id="rId6" imgW="1438291" imgH="438163" progId="Equation.3">
                  <p:embed/>
                </p:oleObj>
              </mc:Choice>
              <mc:Fallback>
                <p:oleObj name="Equation" r:id="rId6" imgW="1438291" imgH="43816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2600"/>
                        <a:ext cx="3308350" cy="1014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228600"/>
            <a:ext cx="7916862" cy="685800"/>
          </a:xfrm>
        </p:spPr>
        <p:txBody>
          <a:bodyPr/>
          <a:lstStyle/>
          <a:p>
            <a:r>
              <a:rPr lang="it-IT" altLang="en-US" sz="2800" smtClean="0"/>
              <a:t>Iterative optimization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154113"/>
            <a:ext cx="8555037" cy="5414962"/>
          </a:xfrm>
        </p:spPr>
        <p:txBody>
          <a:bodyPr/>
          <a:lstStyle/>
          <a:p>
            <a:r>
              <a:rPr lang="it-IT" altLang="en-US" sz="2400" dirty="0" smtClean="0"/>
              <a:t>Clustering </a:t>
            </a:r>
            <a:r>
              <a:rPr lang="it-IT" altLang="en-US" sz="2400" dirty="0" smtClean="0">
                <a:sym typeface="Wingdings" panose="05000000000000000000" pitchFamily="2" charset="2"/>
              </a:rPr>
              <a:t></a:t>
            </a:r>
            <a:r>
              <a:rPr lang="it-IT" altLang="en-US" sz="2400" dirty="0" smtClean="0"/>
              <a:t> discrete optimization problem</a:t>
            </a:r>
          </a:p>
          <a:p>
            <a:r>
              <a:rPr lang="it-IT" altLang="en-US" sz="2400" dirty="0" smtClean="0"/>
              <a:t>Finite data set </a:t>
            </a:r>
            <a:r>
              <a:rPr lang="it-IT" altLang="en-US" sz="2400" dirty="0" smtClean="0">
                <a:sym typeface="Wingdings" panose="05000000000000000000" pitchFamily="2" charset="2"/>
              </a:rPr>
              <a:t> </a:t>
            </a:r>
            <a:r>
              <a:rPr lang="it-IT" altLang="en-US" sz="2400" dirty="0" smtClean="0"/>
              <a:t>finite number of partitions</a:t>
            </a:r>
          </a:p>
          <a:p>
            <a:r>
              <a:rPr lang="it-IT" altLang="en-US" sz="2400" dirty="0" smtClean="0"/>
              <a:t>What is the cost of exhaustive search?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it-IT" altLang="en-US" sz="2400" dirty="0" smtClean="0">
                <a:sym typeface="Wingdings" panose="05000000000000000000" pitchFamily="2" charset="2"/>
              </a:rPr>
              <a:t></a:t>
            </a:r>
            <a:r>
              <a:rPr lang="it-IT" altLang="en-US" sz="2400" dirty="0" smtClean="0"/>
              <a:t>c</a:t>
            </a:r>
            <a:r>
              <a:rPr lang="it-IT" altLang="en-US" sz="2400" baseline="30000" dirty="0" smtClean="0"/>
              <a:t>n</a:t>
            </a:r>
            <a:r>
              <a:rPr lang="it-IT" altLang="en-US" sz="2400" dirty="0" smtClean="0"/>
              <a:t>/c! For c clusters. Not a good idea</a:t>
            </a:r>
          </a:p>
          <a:p>
            <a:r>
              <a:rPr lang="it-IT" altLang="en-US" sz="2400" dirty="0" smtClean="0"/>
              <a:t>Typically iterative optimization used:</a:t>
            </a:r>
          </a:p>
          <a:p>
            <a:pPr lvl="1"/>
            <a:r>
              <a:rPr lang="it-IT" altLang="en-US" sz="2400" dirty="0" smtClean="0"/>
              <a:t>starting from a reasonable initial partition</a:t>
            </a:r>
          </a:p>
          <a:p>
            <a:pPr lvl="1"/>
            <a:r>
              <a:rPr lang="it-IT" altLang="en-US" sz="2400" dirty="0" smtClean="0"/>
              <a:t>Redistribute samples to minimize criterion function.</a:t>
            </a:r>
          </a:p>
          <a:p>
            <a:pPr lvl="1"/>
            <a:r>
              <a:rPr lang="it-IT" altLang="en-US" dirty="0" smtClean="0">
                <a:sym typeface="Wingdings" panose="05000000000000000000" pitchFamily="2" charset="2"/>
              </a:rPr>
              <a:t></a:t>
            </a:r>
            <a:r>
              <a:rPr lang="it-IT" altLang="en-US" dirty="0" smtClean="0"/>
              <a:t> </a:t>
            </a:r>
            <a:r>
              <a:rPr lang="it-IT" altLang="en-US" sz="2400" dirty="0" smtClean="0"/>
              <a:t>guarantees </a:t>
            </a:r>
            <a:r>
              <a:rPr lang="it-IT" altLang="en-US" sz="2400" b="1" u="sng" dirty="0" smtClean="0"/>
              <a:t>local</a:t>
            </a:r>
            <a:r>
              <a:rPr lang="it-IT" altLang="en-US" sz="2400" dirty="0" smtClean="0"/>
              <a:t>, not </a:t>
            </a:r>
            <a:r>
              <a:rPr lang="it-IT" altLang="en-US" sz="2400" b="1" u="sng" dirty="0" smtClean="0"/>
              <a:t>global</a:t>
            </a:r>
            <a:r>
              <a:rPr lang="it-IT" altLang="en-US" sz="2400" dirty="0" smtClean="0"/>
              <a:t>, optimization.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8439150" cy="5141912"/>
          </a:xfrm>
        </p:spPr>
        <p:txBody>
          <a:bodyPr/>
          <a:lstStyle/>
          <a:p>
            <a:endParaRPr lang="it-IT" altLang="en-US" sz="2400" dirty="0" smtClean="0"/>
          </a:p>
          <a:p>
            <a:r>
              <a:rPr lang="it-IT" altLang="en-US" sz="2400" dirty="0" smtClean="0"/>
              <a:t>consider an iterative procedure to minimize the sum-of-squared-error criterion </a:t>
            </a:r>
            <a:r>
              <a:rPr lang="it-IT" altLang="en-US" sz="2400" i="1" dirty="0" smtClean="0"/>
              <a:t>J</a:t>
            </a:r>
            <a:r>
              <a:rPr lang="it-IT" altLang="en-US" sz="2400" i="1" baseline="-25000" dirty="0" smtClean="0"/>
              <a:t>e</a:t>
            </a:r>
          </a:p>
          <a:p>
            <a:endParaRPr lang="it-IT" altLang="en-US" sz="2400" dirty="0" smtClean="0"/>
          </a:p>
          <a:p>
            <a:endParaRPr lang="it-IT" altLang="en-US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it-IT" altLang="en-US" sz="2400" dirty="0" smtClean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it-IT" altLang="en-US" sz="2400" dirty="0" smtClean="0"/>
              <a:t>	where </a:t>
            </a:r>
            <a:r>
              <a:rPr lang="it-IT" altLang="en-US" sz="2400" i="1" dirty="0" smtClean="0"/>
              <a:t>J</a:t>
            </a:r>
            <a:r>
              <a:rPr lang="it-IT" altLang="en-US" sz="2400" i="1" baseline="-25000" dirty="0" smtClean="0"/>
              <a:t>i</a:t>
            </a:r>
            <a:r>
              <a:rPr lang="it-IT" altLang="en-US" sz="2400" dirty="0" smtClean="0"/>
              <a:t> is the effective error per cluster.</a:t>
            </a:r>
          </a:p>
          <a:p>
            <a:endParaRPr lang="it-IT" altLang="en-US" sz="2400" dirty="0" smtClean="0"/>
          </a:p>
          <a:p>
            <a:r>
              <a:rPr lang="it-IT" altLang="en-US" sz="2400" dirty="0" smtClean="0"/>
              <a:t>Moving sample     from cluster </a:t>
            </a:r>
            <a:r>
              <a:rPr lang="it-IT" altLang="en-US" sz="2400" i="1" dirty="0" smtClean="0"/>
              <a:t>D</a:t>
            </a:r>
            <a:r>
              <a:rPr lang="it-IT" altLang="en-US" sz="2400" i="1" baseline="-25000" dirty="0" smtClean="0"/>
              <a:t>i</a:t>
            </a:r>
            <a:r>
              <a:rPr lang="it-IT" altLang="en-US" sz="2400" dirty="0" smtClean="0"/>
              <a:t> to </a:t>
            </a:r>
            <a:r>
              <a:rPr lang="it-IT" altLang="en-US" sz="2400" i="1" dirty="0" smtClean="0"/>
              <a:t>D</a:t>
            </a:r>
            <a:r>
              <a:rPr lang="it-IT" altLang="en-US" sz="2400" i="1" baseline="-25000" dirty="0" smtClean="0"/>
              <a:t>j</a:t>
            </a:r>
            <a:r>
              <a:rPr lang="it-IT" altLang="en-US" sz="2400" dirty="0" smtClean="0"/>
              <a:t>, changes the errors in the 2 clusters by:</a:t>
            </a:r>
          </a:p>
          <a:p>
            <a:endParaRPr lang="it-IT" altLang="en-US" sz="2400" dirty="0" smtClean="0"/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018327"/>
              </p:ext>
            </p:extLst>
          </p:nvPr>
        </p:nvGraphicFramePr>
        <p:xfrm>
          <a:off x="1828800" y="2133600"/>
          <a:ext cx="52609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Equation" r:id="rId4" imgW="2324203" imgH="447624" progId="Equation.3">
                  <p:embed/>
                </p:oleObj>
              </mc:Choice>
              <mc:Fallback>
                <p:oleObj name="Equation" r:id="rId4" imgW="2324203" imgH="4476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5260975" cy="1031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990600" y="5486400"/>
          <a:ext cx="31750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Equation" r:id="rId6" imgW="1590755" imgH="457084" progId="Equation.3">
                  <p:embed/>
                </p:oleObj>
              </mc:Choice>
              <mc:Fallback>
                <p:oleObj name="Equation" r:id="rId6" imgW="1590755" imgH="4570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6400"/>
                        <a:ext cx="3175000" cy="9350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088372"/>
              </p:ext>
            </p:extLst>
          </p:nvPr>
        </p:nvGraphicFramePr>
        <p:xfrm>
          <a:off x="3048000" y="4267993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Equation" r:id="rId8" imgW="126720" imgH="164880" progId="Equation.3">
                  <p:embed/>
                </p:oleObj>
              </mc:Choice>
              <mc:Fallback>
                <p:oleObj name="Equation" r:id="rId8" imgW="12672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993"/>
                        <a:ext cx="3302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5105400" y="5410200"/>
          <a:ext cx="32289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4" name="Equation" r:id="rId10" imgW="1504944" imgH="418971" progId="Equation.3">
                  <p:embed/>
                </p:oleObj>
              </mc:Choice>
              <mc:Fallback>
                <p:oleObj name="Equation" r:id="rId10" imgW="1504944" imgH="41897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10200"/>
                        <a:ext cx="3228975" cy="925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328613" y="1295400"/>
            <a:ext cx="8593137" cy="5106988"/>
          </a:xfrm>
        </p:spPr>
        <p:txBody>
          <a:bodyPr/>
          <a:lstStyle/>
          <a:p>
            <a:r>
              <a:rPr lang="it-IT" altLang="en-US" sz="2400" dirty="0" smtClean="0"/>
              <a:t>Hence, the transfer is advantegeous if the decrease in </a:t>
            </a:r>
            <a:r>
              <a:rPr lang="it-IT" altLang="en-US" sz="2400" i="1" dirty="0" smtClean="0"/>
              <a:t>J</a:t>
            </a:r>
            <a:r>
              <a:rPr lang="it-IT" altLang="en-US" sz="2400" i="1" baseline="-25000" dirty="0" smtClean="0"/>
              <a:t>i</a:t>
            </a:r>
            <a:r>
              <a:rPr lang="it-IT" altLang="en-US" sz="2400" dirty="0" smtClean="0"/>
              <a:t> is larger than the increase in </a:t>
            </a:r>
            <a:r>
              <a:rPr lang="it-IT" altLang="en-US" sz="2400" i="1" dirty="0" smtClean="0"/>
              <a:t>J</a:t>
            </a:r>
            <a:r>
              <a:rPr lang="it-IT" altLang="en-US" sz="2400" i="1" baseline="-25000" dirty="0" smtClean="0"/>
              <a:t>j</a:t>
            </a:r>
            <a:endParaRPr lang="it-IT" altLang="en-US" sz="2400" baseline="-25000" dirty="0" smtClean="0"/>
          </a:p>
          <a:p>
            <a:endParaRPr lang="it-IT" altLang="en-US" sz="2400" dirty="0" smtClean="0"/>
          </a:p>
          <a:p>
            <a:endParaRPr lang="it-IT" altLang="en-US" i="1" dirty="0" smtClean="0"/>
          </a:p>
        </p:txBody>
      </p:sp>
      <p:sp>
        <p:nvSpPr>
          <p:cNvPr id="3277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5A8B99-ED32-436F-B5F1-04E85636AFFF}" type="datetime4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February 23, 2016</a:t>
            </a:fld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3BE2CE-2F8F-4ACA-89E9-E80181C68E7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2667000" y="2133600"/>
          <a:ext cx="3784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4" imgW="1971781" imgH="457084" progId="Equation.3">
                  <p:embed/>
                </p:oleObj>
              </mc:Choice>
              <mc:Fallback>
                <p:oleObj name="Equation" r:id="rId4" imgW="1971781" imgH="45708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33600"/>
                        <a:ext cx="3784600" cy="900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0"/>
            <a:ext cx="5913438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304800" y="668922"/>
            <a:ext cx="403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0" dirty="0" smtClean="0">
                <a:cs typeface="Times New Roman" pitchFamily="18" charset="0"/>
              </a:rPr>
              <a:t>Great deal of overlap if projected on X or Y axis or on first PC</a:t>
            </a:r>
          </a:p>
          <a:p>
            <a:pPr>
              <a:spcBef>
                <a:spcPct val="50000"/>
              </a:spcBef>
            </a:pPr>
            <a:endParaRPr lang="en-US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baseline="0" dirty="0" smtClean="0">
                <a:cs typeface="Times New Roman" pitchFamily="18" charset="0"/>
              </a:rPr>
              <a:t>Choose a better direction</a:t>
            </a:r>
          </a:p>
          <a:p>
            <a:pPr>
              <a:spcBef>
                <a:spcPct val="50000"/>
              </a:spcBef>
            </a:pPr>
            <a:endParaRPr lang="en-US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baseline="0" dirty="0" smtClean="0">
                <a:cs typeface="Times New Roman" pitchFamily="18" charset="0"/>
              </a:rPr>
              <a:t>Recover</a:t>
            </a:r>
            <a:r>
              <a:rPr lang="en-US" dirty="0" smtClean="0">
                <a:cs typeface="Times New Roman" pitchFamily="18" charset="0"/>
              </a:rPr>
              <a:t> groups based on projection along that direction</a:t>
            </a:r>
          </a:p>
          <a:p>
            <a:pPr>
              <a:spcBef>
                <a:spcPct val="50000"/>
              </a:spcBef>
            </a:pPr>
            <a:endParaRPr lang="en-US" baseline="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baseline="0" dirty="0" smtClean="0">
                <a:cs typeface="Times New Roman" pitchFamily="18" charset="0"/>
              </a:rPr>
              <a:t>This </a:t>
            </a:r>
            <a:r>
              <a:rPr lang="en-US" baseline="0" dirty="0">
                <a:cs typeface="Times New Roman" pitchFamily="18" charset="0"/>
              </a:rPr>
              <a:t>is the concept of a linear discriminant function.</a:t>
            </a:r>
            <a:endParaRPr lang="en-US" b="1" baseline="0" dirty="0"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295400"/>
            <a:ext cx="40957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75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52400" y="914400"/>
            <a:ext cx="7315200" cy="40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60363" indent="-360363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01700" indent="-27146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Alg. 3 is sequential version of the </a:t>
            </a:r>
            <a:r>
              <a:rPr lang="en-US" altLang="en-US" i="1" dirty="0">
                <a:latin typeface="Times New Roman" panose="02020603050405020304" pitchFamily="18" charset="0"/>
              </a:rPr>
              <a:t>k-means</a:t>
            </a:r>
            <a:r>
              <a:rPr lang="en-US" altLang="en-US" dirty="0">
                <a:latin typeface="Times New Roman" panose="02020603050405020304" pitchFamily="18" charset="0"/>
              </a:rPr>
              <a:t> alg. </a:t>
            </a:r>
          </a:p>
          <a:p>
            <a:pPr lvl="1">
              <a:buClr>
                <a:schemeClr val="tx1"/>
              </a:buClr>
            </a:pPr>
            <a:r>
              <a:rPr lang="en-US" altLang="en-US" sz="2800" dirty="0">
                <a:latin typeface="Times New Roman" panose="02020603050405020304" pitchFamily="18" charset="0"/>
              </a:rPr>
              <a:t>updates each time a sample is reclassified</a:t>
            </a:r>
          </a:p>
          <a:p>
            <a:pPr lvl="1">
              <a:buClr>
                <a:schemeClr val="tx1"/>
              </a:buClr>
            </a:pPr>
            <a:r>
              <a:rPr lang="en-US" altLang="en-US" sz="2800" dirty="0">
                <a:latin typeface="Times New Roman" panose="02020603050405020304" pitchFamily="18" charset="0"/>
              </a:rPr>
              <a:t>k-means waits until </a:t>
            </a:r>
            <a:r>
              <a:rPr lang="en-US" altLang="en-US" sz="2800" i="1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 samples have been reclassified before updating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dirty="0" err="1">
                <a:latin typeface="Times New Roman" panose="02020603050405020304" pitchFamily="18" charset="0"/>
              </a:rPr>
              <a:t>Alg</a:t>
            </a:r>
            <a:r>
              <a:rPr lang="en-US" altLang="en-US" dirty="0">
                <a:latin typeface="Times New Roman" panose="02020603050405020304" pitchFamily="18" charset="0"/>
              </a:rPr>
              <a:t> 3 can get trapped in local minima</a:t>
            </a:r>
          </a:p>
          <a:p>
            <a:pPr lvl="1">
              <a:buClr>
                <a:schemeClr val="tx1"/>
              </a:buClr>
            </a:pPr>
            <a:r>
              <a:rPr lang="en-US" altLang="en-US" sz="2800" dirty="0">
                <a:latin typeface="Times New Roman" panose="02020603050405020304" pitchFamily="18" charset="0"/>
              </a:rPr>
              <a:t>Depends on order of the samples</a:t>
            </a:r>
          </a:p>
          <a:p>
            <a:pPr lvl="1">
              <a:buClr>
                <a:schemeClr val="tx1"/>
              </a:buClr>
            </a:pPr>
            <a:r>
              <a:rPr lang="en-US" altLang="en-US" sz="2800" dirty="0">
                <a:latin typeface="Times New Roman" panose="02020603050405020304" pitchFamily="18" charset="0"/>
              </a:rPr>
              <a:t>Basically, myopic approach</a:t>
            </a:r>
          </a:p>
          <a:p>
            <a:pPr lvl="1">
              <a:buClr>
                <a:schemeClr val="tx1"/>
              </a:buClr>
            </a:pPr>
            <a:r>
              <a:rPr lang="en-US" altLang="en-US" sz="2800" dirty="0">
                <a:latin typeface="Times New Roman" panose="02020603050405020304" pitchFamily="18" charset="0"/>
              </a:rPr>
              <a:t>But it is </a:t>
            </a:r>
            <a:r>
              <a:rPr lang="en-US" altLang="en-US" sz="2800" i="1" dirty="0">
                <a:latin typeface="Times New Roman" panose="02020603050405020304" pitchFamily="18" charset="0"/>
              </a:rPr>
              <a:t>online!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228600" y="1905000"/>
            <a:ext cx="8418513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87438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</a:rPr>
              <a:t>Starting point is always a problem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altLang="en-US" sz="2400" dirty="0"/>
              <a:t>Approaches:</a:t>
            </a:r>
          </a:p>
          <a:p>
            <a:pPr lvl="1">
              <a:buClr>
                <a:schemeClr val="tx1"/>
              </a:buClr>
              <a:buFontTx/>
              <a:buAutoNum type="arabicPeriod"/>
            </a:pPr>
            <a:r>
              <a:rPr lang="en-US" altLang="en-US" sz="2400" dirty="0"/>
              <a:t>Random centers of clusters</a:t>
            </a:r>
          </a:p>
          <a:p>
            <a:pPr lvl="1">
              <a:buClr>
                <a:schemeClr val="tx1"/>
              </a:buClr>
              <a:buFontTx/>
              <a:buAutoNum type="arabicPeriod"/>
            </a:pPr>
            <a:r>
              <a:rPr lang="en-US" altLang="en-US" sz="2400" dirty="0"/>
              <a:t>Repetition with different random initialization</a:t>
            </a:r>
          </a:p>
          <a:p>
            <a:pPr lvl="1">
              <a:buClr>
                <a:schemeClr val="tx1"/>
              </a:buClr>
              <a:buFontTx/>
              <a:buAutoNum type="arabicPeriod"/>
            </a:pPr>
            <a:r>
              <a:rPr lang="en-US" altLang="en-US" sz="2400" i="1" dirty="0"/>
              <a:t>c</a:t>
            </a:r>
            <a:r>
              <a:rPr lang="en-US" altLang="en-US" sz="2400" dirty="0"/>
              <a:t>-cluster starting point as the solution of the (</a:t>
            </a:r>
            <a:r>
              <a:rPr lang="en-US" altLang="en-US" sz="2400" i="1" dirty="0"/>
              <a:t>c-1</a:t>
            </a:r>
            <a:r>
              <a:rPr lang="en-US" altLang="en-US" sz="2400" dirty="0"/>
              <a:t>)-cluster problem plus the sample farthest from the nearer cluster center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436563"/>
            <a:ext cx="7439025" cy="442912"/>
          </a:xfrm>
        </p:spPr>
        <p:txBody>
          <a:bodyPr>
            <a:normAutofit fontScale="90000"/>
          </a:bodyPr>
          <a:lstStyle/>
          <a:p>
            <a:r>
              <a:rPr lang="en-US" altLang="en-US" sz="3200" smtClean="0"/>
              <a:t>Summary on the </a:t>
            </a:r>
            <a:r>
              <a:rPr lang="en-US" altLang="en-US" sz="3200" i="1" smtClean="0"/>
              <a:t>K-Means</a:t>
            </a:r>
            <a:r>
              <a:rPr lang="en-US" altLang="en-US" sz="3200" smtClean="0"/>
              <a:t> Method</a:t>
            </a:r>
            <a:endParaRPr lang="en-US" altLang="en-US" sz="2400" b="1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53400" cy="495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u="sng" smtClean="0"/>
              <a:t>Strength:</a:t>
            </a:r>
            <a:r>
              <a:rPr lang="en-US" altLang="en-US" sz="2000" smtClean="0"/>
              <a:t> </a:t>
            </a:r>
            <a:r>
              <a:rPr lang="en-US" altLang="en-US" sz="2000" i="1" smtClean="0"/>
              <a:t>Relatively efficient</a:t>
            </a:r>
            <a:r>
              <a:rPr lang="en-US" altLang="en-US" sz="2000" smtClean="0"/>
              <a:t>: </a:t>
            </a:r>
            <a:r>
              <a:rPr lang="en-US" altLang="en-US" sz="2000" i="1" smtClean="0"/>
              <a:t>O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tkn</a:t>
            </a:r>
            <a:r>
              <a:rPr lang="en-US" altLang="en-US" sz="2000" smtClean="0"/>
              <a:t>), where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 is # objects, </a:t>
            </a:r>
            <a:r>
              <a:rPr lang="en-US" altLang="en-US" sz="2000" i="1" smtClean="0"/>
              <a:t>k</a:t>
            </a:r>
            <a:r>
              <a:rPr lang="en-US" altLang="en-US" sz="2000" smtClean="0"/>
              <a:t> is # clusters, and </a:t>
            </a:r>
            <a:r>
              <a:rPr lang="en-US" altLang="en-US" sz="2000" i="1" smtClean="0"/>
              <a:t>t  </a:t>
            </a:r>
            <a:r>
              <a:rPr lang="en-US" altLang="en-US" sz="2000" smtClean="0"/>
              <a:t>is # iterations. Normally, </a:t>
            </a:r>
            <a:r>
              <a:rPr lang="en-US" altLang="en-US" sz="2000" i="1" smtClean="0"/>
              <a:t>k</a:t>
            </a:r>
            <a:r>
              <a:rPr lang="en-US" altLang="en-US" sz="2000" smtClean="0"/>
              <a:t>, </a:t>
            </a:r>
            <a:r>
              <a:rPr lang="en-US" altLang="en-US" sz="2000" i="1" smtClean="0"/>
              <a:t>t</a:t>
            </a:r>
            <a:r>
              <a:rPr lang="en-US" altLang="en-US" sz="2000" smtClean="0"/>
              <a:t> &lt;&lt; </a:t>
            </a:r>
            <a:r>
              <a:rPr lang="en-US" altLang="en-US" sz="2000" i="1" smtClean="0"/>
              <a:t>n</a:t>
            </a:r>
            <a:r>
              <a:rPr lang="en-US" altLang="en-US" sz="200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Comparing: PAM: O(k(n-k)</a:t>
            </a:r>
            <a:r>
              <a:rPr lang="en-US" altLang="ko-KR" sz="2000" baseline="30000" smtClean="0">
                <a:ea typeface="굴림" panose="020B0600000101010101" pitchFamily="34" charset="-127"/>
              </a:rPr>
              <a:t>2</a:t>
            </a:r>
            <a:r>
              <a:rPr lang="en-US" altLang="ko-KR" sz="2000" smtClean="0">
                <a:ea typeface="굴림" panose="020B0600000101010101" pitchFamily="34" charset="-127"/>
              </a:rPr>
              <a:t> ), CLARA: O(ks</a:t>
            </a:r>
            <a:r>
              <a:rPr lang="en-US" altLang="ko-KR" sz="2000" baseline="30000" smtClean="0">
                <a:ea typeface="굴림" panose="020B0600000101010101" pitchFamily="34" charset="-127"/>
              </a:rPr>
              <a:t>2</a:t>
            </a:r>
            <a:r>
              <a:rPr lang="en-US" altLang="ko-KR" sz="2000" smtClean="0">
                <a:ea typeface="굴림" panose="020B0600000101010101" pitchFamily="34" charset="-127"/>
              </a:rPr>
              <a:t> + k(n-k))</a:t>
            </a:r>
            <a:endParaRPr lang="en-US" altLang="en-US" smtClean="0"/>
          </a:p>
          <a:p>
            <a:pPr>
              <a:lnSpc>
                <a:spcPct val="120000"/>
              </a:lnSpc>
            </a:pPr>
            <a:r>
              <a:rPr lang="en-US" altLang="en-US" sz="2000" u="sng" smtClean="0"/>
              <a:t>Comment:</a:t>
            </a:r>
            <a:r>
              <a:rPr lang="en-US" altLang="en-US" sz="2000" smtClean="0"/>
              <a:t> Often terminates at a </a:t>
            </a:r>
            <a:r>
              <a:rPr lang="en-US" altLang="en-US" sz="2000" i="1" smtClean="0"/>
              <a:t>local optimum</a:t>
            </a:r>
            <a:r>
              <a:rPr lang="en-US" altLang="en-US" sz="2000" smtClean="0"/>
              <a:t>. The </a:t>
            </a:r>
            <a:r>
              <a:rPr lang="en-US" altLang="en-US" sz="2000" i="1" smtClean="0"/>
              <a:t>global optimum</a:t>
            </a:r>
            <a:r>
              <a:rPr lang="en-US" altLang="en-US" sz="2000" smtClean="0"/>
              <a:t> may be found using techniques such as: </a:t>
            </a:r>
            <a:r>
              <a:rPr lang="en-US" altLang="en-US" sz="2000" i="1" smtClean="0"/>
              <a:t>deterministic annealing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genetic algorithms</a:t>
            </a:r>
            <a:endParaRPr lang="en-US" altLang="en-US" sz="2000" smtClean="0"/>
          </a:p>
          <a:p>
            <a:pPr>
              <a:lnSpc>
                <a:spcPct val="120000"/>
              </a:lnSpc>
            </a:pPr>
            <a:r>
              <a:rPr lang="en-US" altLang="en-US" sz="2000" u="sng" smtClean="0"/>
              <a:t>Weakness</a:t>
            </a:r>
            <a:endParaRPr lang="en-US" altLang="en-US" sz="2000" smtClean="0"/>
          </a:p>
          <a:p>
            <a:pPr lvl="1">
              <a:lnSpc>
                <a:spcPct val="120000"/>
              </a:lnSpc>
            </a:pPr>
            <a:r>
              <a:rPr lang="en-US" altLang="en-US" smtClean="0"/>
              <a:t>Applicable only when </a:t>
            </a:r>
            <a:r>
              <a:rPr lang="en-US" altLang="en-US" i="1" smtClean="0"/>
              <a:t>mean</a:t>
            </a:r>
            <a:r>
              <a:rPr lang="en-US" altLang="en-US" smtClean="0"/>
              <a:t> is defined, then what about categorical data?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Need to specify </a:t>
            </a:r>
            <a:r>
              <a:rPr lang="en-US" altLang="en-US" i="1" smtClean="0"/>
              <a:t>k, </a:t>
            </a:r>
            <a:r>
              <a:rPr lang="en-US" altLang="en-US" smtClean="0"/>
              <a:t>the </a:t>
            </a:r>
            <a:r>
              <a:rPr lang="en-US" altLang="en-US" i="1" smtClean="0"/>
              <a:t>number</a:t>
            </a:r>
            <a:r>
              <a:rPr lang="en-US" altLang="en-US" smtClean="0"/>
              <a:t> of clusters, in advance</a:t>
            </a:r>
          </a:p>
          <a:p>
            <a:pPr lvl="1">
              <a:lnSpc>
                <a:spcPct val="120000"/>
              </a:lnSpc>
            </a:pPr>
            <a:r>
              <a:rPr lang="en-US" altLang="en-US" smtClean="0"/>
              <a:t>Unable to handle noisy data and </a:t>
            </a:r>
            <a:r>
              <a:rPr lang="en-US" altLang="en-US" i="1" smtClean="0"/>
              <a:t>outliers</a:t>
            </a:r>
            <a:endParaRPr lang="en-US" altLang="en-US" smtClean="0"/>
          </a:p>
          <a:p>
            <a:pPr lvl="1">
              <a:lnSpc>
                <a:spcPct val="120000"/>
              </a:lnSpc>
            </a:pPr>
            <a:r>
              <a:rPr lang="en-US" altLang="en-US" smtClean="0"/>
              <a:t>Not suitable to discover clusters with </a:t>
            </a:r>
            <a:r>
              <a:rPr lang="en-US" altLang="en-US" i="1" smtClean="0"/>
              <a:t>non-convex shapes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296150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 smtClean="0"/>
              <a:t>The </a:t>
            </a:r>
            <a:r>
              <a:rPr lang="en-US" altLang="en-US" sz="3200" i="1" smtClean="0"/>
              <a:t>K-Means</a:t>
            </a:r>
            <a:r>
              <a:rPr lang="en-US" altLang="en-US" sz="3200" smtClean="0"/>
              <a:t> Clustering Method</a:t>
            </a:r>
            <a:r>
              <a:rPr lang="en-US" altLang="en-US" sz="2400" b="1" smtClean="0"/>
              <a:t> </a:t>
            </a:r>
            <a:endParaRPr lang="en-US" altLang="en-US" sz="280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7851775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Given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, the </a:t>
            </a:r>
            <a:r>
              <a:rPr lang="en-US" altLang="en-US" sz="2400" i="1" dirty="0" smtClean="0"/>
              <a:t>k-means</a:t>
            </a:r>
            <a:r>
              <a:rPr lang="en-US" altLang="en-US" sz="2400" dirty="0" smtClean="0"/>
              <a:t> algorithm is implemented in four steps: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Partition objects into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k</a:t>
            </a:r>
            <a:r>
              <a:rPr lang="en-US" altLang="en-US" sz="2400" dirty="0" smtClean="0">
                <a:solidFill>
                  <a:srgbClr val="000000"/>
                </a:solidFill>
              </a:rPr>
              <a:t> nonempty subsets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Compute seed points as the centroids of the clusters of the current partition (the centroid is the center, i.e., 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mean point</a:t>
            </a:r>
            <a:r>
              <a:rPr lang="en-US" altLang="en-US" sz="2400" dirty="0" smtClean="0">
                <a:solidFill>
                  <a:srgbClr val="000000"/>
                </a:solidFill>
              </a:rPr>
              <a:t>, of the cluster)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Assign each object to the cluster with the nearest seed point 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Go back to Step 2, stop when there are no more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160478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296150" cy="498475"/>
          </a:xfrm>
        </p:spPr>
        <p:txBody>
          <a:bodyPr>
            <a:normAutofit fontScale="90000"/>
          </a:bodyPr>
          <a:lstStyle/>
          <a:p>
            <a:r>
              <a:rPr lang="en-US" altLang="ko-KR" sz="3200" smtClean="0">
                <a:ea typeface="굴림" panose="020B0600000101010101" pitchFamily="34" charset="-127"/>
              </a:rPr>
              <a:t>The </a:t>
            </a:r>
            <a:r>
              <a:rPr lang="en-US" altLang="ko-KR" sz="3200" i="1" smtClean="0">
                <a:ea typeface="굴림" panose="020B0600000101010101" pitchFamily="34" charset="-127"/>
              </a:rPr>
              <a:t>K-Means</a:t>
            </a:r>
            <a:r>
              <a:rPr lang="en-US" altLang="ko-KR" sz="3200" smtClean="0">
                <a:ea typeface="굴림" panose="020B0600000101010101" pitchFamily="34" charset="-127"/>
              </a:rPr>
              <a:t> Clustering Method</a:t>
            </a:r>
            <a:r>
              <a:rPr lang="en-US" altLang="ko-KR" sz="2400" b="1" smtClean="0">
                <a:ea typeface="굴림" panose="020B0600000101010101" pitchFamily="34" charset="-127"/>
              </a:rPr>
              <a:t> </a:t>
            </a:r>
            <a:endParaRPr lang="en-US" altLang="ko-KR" sz="2800" smtClean="0">
              <a:ea typeface="굴림" panose="020B0600000101010101" pitchFamily="34" charset="-127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r>
              <a:rPr lang="en-US" altLang="ko-KR" smtClean="0">
                <a:solidFill>
                  <a:srgbClr val="000000"/>
                </a:solidFill>
                <a:ea typeface="굴림" panose="020B0600000101010101" pitchFamily="34" charset="-127"/>
              </a:rPr>
              <a:t>Example</a:t>
            </a: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3200400" y="1981200"/>
            <a:ext cx="2286000" cy="2057400"/>
            <a:chOff x="528" y="240"/>
            <a:chExt cx="2142" cy="1872"/>
          </a:xfrm>
        </p:grpSpPr>
        <p:graphicFrame>
          <p:nvGraphicFramePr>
            <p:cNvPr id="24769" name="Object 4"/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09" name="Worksheet" r:id="rId4" imgW="3400654" imgH="2915107" progId="Excel.Sheet.8">
                    <p:embed/>
                  </p:oleObj>
                </mc:Choice>
                <mc:Fallback>
                  <p:oleObj name="Worksheet" r:id="rId4" imgW="3400654" imgH="29151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770" name="Freeform 6"/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>
                <a:gd name="T0" fmla="*/ 518 w 852"/>
                <a:gd name="T1" fmla="*/ 280 h 1260"/>
                <a:gd name="T2" fmla="*/ 392 w 852"/>
                <a:gd name="T3" fmla="*/ 36 h 1260"/>
                <a:gd name="T4" fmla="*/ 237 w 852"/>
                <a:gd name="T5" fmla="*/ 21 h 1260"/>
                <a:gd name="T6" fmla="*/ 133 w 852"/>
                <a:gd name="T7" fmla="*/ 73 h 1260"/>
                <a:gd name="T8" fmla="*/ 0 w 852"/>
                <a:gd name="T9" fmla="*/ 369 h 1260"/>
                <a:gd name="T10" fmla="*/ 44 w 852"/>
                <a:gd name="T11" fmla="*/ 688 h 1260"/>
                <a:gd name="T12" fmla="*/ 362 w 852"/>
                <a:gd name="T13" fmla="*/ 1117 h 1260"/>
                <a:gd name="T14" fmla="*/ 429 w 852"/>
                <a:gd name="T15" fmla="*/ 1139 h 1260"/>
                <a:gd name="T16" fmla="*/ 451 w 852"/>
                <a:gd name="T17" fmla="*/ 1154 h 1260"/>
                <a:gd name="T18" fmla="*/ 525 w 852"/>
                <a:gd name="T19" fmla="*/ 1176 h 1260"/>
                <a:gd name="T20" fmla="*/ 622 w 852"/>
                <a:gd name="T21" fmla="*/ 1228 h 1260"/>
                <a:gd name="T22" fmla="*/ 792 w 852"/>
                <a:gd name="T23" fmla="*/ 1243 h 1260"/>
                <a:gd name="T24" fmla="*/ 785 w 852"/>
                <a:gd name="T25" fmla="*/ 1021 h 1260"/>
                <a:gd name="T26" fmla="*/ 748 w 852"/>
                <a:gd name="T27" fmla="*/ 954 h 1260"/>
                <a:gd name="T28" fmla="*/ 688 w 852"/>
                <a:gd name="T29" fmla="*/ 858 h 1260"/>
                <a:gd name="T30" fmla="*/ 622 w 852"/>
                <a:gd name="T31" fmla="*/ 762 h 1260"/>
                <a:gd name="T32" fmla="*/ 607 w 852"/>
                <a:gd name="T33" fmla="*/ 732 h 1260"/>
                <a:gd name="T34" fmla="*/ 592 w 852"/>
                <a:gd name="T35" fmla="*/ 710 h 1260"/>
                <a:gd name="T36" fmla="*/ 555 w 852"/>
                <a:gd name="T37" fmla="*/ 643 h 1260"/>
                <a:gd name="T38" fmla="*/ 540 w 852"/>
                <a:gd name="T39" fmla="*/ 621 h 1260"/>
                <a:gd name="T40" fmla="*/ 518 w 852"/>
                <a:gd name="T41" fmla="*/ 280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771" name="Freeform 7"/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>
                <a:gd name="T0" fmla="*/ 183 w 768"/>
                <a:gd name="T1" fmla="*/ 67 h 630"/>
                <a:gd name="T2" fmla="*/ 72 w 768"/>
                <a:gd name="T3" fmla="*/ 74 h 630"/>
                <a:gd name="T4" fmla="*/ 5 w 768"/>
                <a:gd name="T5" fmla="*/ 170 h 630"/>
                <a:gd name="T6" fmla="*/ 13 w 768"/>
                <a:gd name="T7" fmla="*/ 311 h 630"/>
                <a:gd name="T8" fmla="*/ 57 w 768"/>
                <a:gd name="T9" fmla="*/ 356 h 630"/>
                <a:gd name="T10" fmla="*/ 109 w 768"/>
                <a:gd name="T11" fmla="*/ 415 h 630"/>
                <a:gd name="T12" fmla="*/ 235 w 768"/>
                <a:gd name="T13" fmla="*/ 548 h 630"/>
                <a:gd name="T14" fmla="*/ 257 w 768"/>
                <a:gd name="T15" fmla="*/ 570 h 630"/>
                <a:gd name="T16" fmla="*/ 331 w 768"/>
                <a:gd name="T17" fmla="*/ 593 h 630"/>
                <a:gd name="T18" fmla="*/ 450 w 768"/>
                <a:gd name="T19" fmla="*/ 630 h 630"/>
                <a:gd name="T20" fmla="*/ 598 w 768"/>
                <a:gd name="T21" fmla="*/ 607 h 630"/>
                <a:gd name="T22" fmla="*/ 657 w 768"/>
                <a:gd name="T23" fmla="*/ 585 h 630"/>
                <a:gd name="T24" fmla="*/ 687 w 768"/>
                <a:gd name="T25" fmla="*/ 533 h 630"/>
                <a:gd name="T26" fmla="*/ 717 w 768"/>
                <a:gd name="T27" fmla="*/ 474 h 630"/>
                <a:gd name="T28" fmla="*/ 724 w 768"/>
                <a:gd name="T29" fmla="*/ 437 h 630"/>
                <a:gd name="T30" fmla="*/ 739 w 768"/>
                <a:gd name="T31" fmla="*/ 415 h 630"/>
                <a:gd name="T32" fmla="*/ 768 w 768"/>
                <a:gd name="T33" fmla="*/ 296 h 630"/>
                <a:gd name="T34" fmla="*/ 761 w 768"/>
                <a:gd name="T35" fmla="*/ 178 h 630"/>
                <a:gd name="T36" fmla="*/ 724 w 768"/>
                <a:gd name="T37" fmla="*/ 111 h 630"/>
                <a:gd name="T38" fmla="*/ 465 w 768"/>
                <a:gd name="T39" fmla="*/ 0 h 630"/>
                <a:gd name="T40" fmla="*/ 205 w 768"/>
                <a:gd name="T41" fmla="*/ 30 h 630"/>
                <a:gd name="T42" fmla="*/ 183 w 768"/>
                <a:gd name="T43" fmla="*/ 67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6578600" y="2008188"/>
            <a:ext cx="2222500" cy="1990725"/>
            <a:chOff x="4144" y="1265"/>
            <a:chExt cx="1400" cy="1254"/>
          </a:xfrm>
        </p:grpSpPr>
        <p:sp>
          <p:nvSpPr>
            <p:cNvPr id="24685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86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687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8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9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1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3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5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7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9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1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2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3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5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708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3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5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6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7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9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0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1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2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3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5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6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7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8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0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1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2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3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5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6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8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39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0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1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42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743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744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45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46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47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48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49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50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51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52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53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54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55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56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57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58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59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60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61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62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63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64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4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65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7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600">
                  <a:solidFill>
                    <a:srgbClr val="000000"/>
                  </a:solidFill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24766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767" name="Freeform 91"/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>
                <a:gd name="T0" fmla="*/ 106 w 852"/>
                <a:gd name="T1" fmla="*/ 64 h 1260"/>
                <a:gd name="T2" fmla="*/ 81 w 852"/>
                <a:gd name="T3" fmla="*/ 8 h 1260"/>
                <a:gd name="T4" fmla="*/ 48 w 852"/>
                <a:gd name="T5" fmla="*/ 5 h 1260"/>
                <a:gd name="T6" fmla="*/ 27 w 852"/>
                <a:gd name="T7" fmla="*/ 17 h 1260"/>
                <a:gd name="T8" fmla="*/ 0 w 852"/>
                <a:gd name="T9" fmla="*/ 85 h 1260"/>
                <a:gd name="T10" fmla="*/ 9 w 852"/>
                <a:gd name="T11" fmla="*/ 159 h 1260"/>
                <a:gd name="T12" fmla="*/ 74 w 852"/>
                <a:gd name="T13" fmla="*/ 257 h 1260"/>
                <a:gd name="T14" fmla="*/ 87 w 852"/>
                <a:gd name="T15" fmla="*/ 263 h 1260"/>
                <a:gd name="T16" fmla="*/ 92 w 852"/>
                <a:gd name="T17" fmla="*/ 266 h 1260"/>
                <a:gd name="T18" fmla="*/ 107 w 852"/>
                <a:gd name="T19" fmla="*/ 271 h 1260"/>
                <a:gd name="T20" fmla="*/ 127 w 852"/>
                <a:gd name="T21" fmla="*/ 283 h 1260"/>
                <a:gd name="T22" fmla="*/ 162 w 852"/>
                <a:gd name="T23" fmla="*/ 287 h 1260"/>
                <a:gd name="T24" fmla="*/ 161 w 852"/>
                <a:gd name="T25" fmla="*/ 235 h 1260"/>
                <a:gd name="T26" fmla="*/ 153 w 852"/>
                <a:gd name="T27" fmla="*/ 220 h 1260"/>
                <a:gd name="T28" fmla="*/ 141 w 852"/>
                <a:gd name="T29" fmla="*/ 197 h 1260"/>
                <a:gd name="T30" fmla="*/ 127 w 852"/>
                <a:gd name="T31" fmla="*/ 176 h 1260"/>
                <a:gd name="T32" fmla="*/ 124 w 852"/>
                <a:gd name="T33" fmla="*/ 168 h 1260"/>
                <a:gd name="T34" fmla="*/ 121 w 852"/>
                <a:gd name="T35" fmla="*/ 164 h 1260"/>
                <a:gd name="T36" fmla="*/ 114 w 852"/>
                <a:gd name="T37" fmla="*/ 148 h 1260"/>
                <a:gd name="T38" fmla="*/ 110 w 852"/>
                <a:gd name="T39" fmla="*/ 143 h 1260"/>
                <a:gd name="T40" fmla="*/ 106 w 852"/>
                <a:gd name="T41" fmla="*/ 64 h 12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2"/>
                <a:gd name="T64" fmla="*/ 0 h 1260"/>
                <a:gd name="T65" fmla="*/ 852 w 852"/>
                <a:gd name="T66" fmla="*/ 1260 h 12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768" name="Freeform 92"/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>
                <a:gd name="T0" fmla="*/ 38 w 768"/>
                <a:gd name="T1" fmla="*/ 15 h 630"/>
                <a:gd name="T2" fmla="*/ 15 w 768"/>
                <a:gd name="T3" fmla="*/ 17 h 630"/>
                <a:gd name="T4" fmla="*/ 1 w 768"/>
                <a:gd name="T5" fmla="*/ 39 h 630"/>
                <a:gd name="T6" fmla="*/ 3 w 768"/>
                <a:gd name="T7" fmla="*/ 71 h 630"/>
                <a:gd name="T8" fmla="*/ 11 w 768"/>
                <a:gd name="T9" fmla="*/ 82 h 630"/>
                <a:gd name="T10" fmla="*/ 22 w 768"/>
                <a:gd name="T11" fmla="*/ 96 h 630"/>
                <a:gd name="T12" fmla="*/ 48 w 768"/>
                <a:gd name="T13" fmla="*/ 125 h 630"/>
                <a:gd name="T14" fmla="*/ 52 w 768"/>
                <a:gd name="T15" fmla="*/ 131 h 630"/>
                <a:gd name="T16" fmla="*/ 67 w 768"/>
                <a:gd name="T17" fmla="*/ 136 h 630"/>
                <a:gd name="T18" fmla="*/ 91 w 768"/>
                <a:gd name="T19" fmla="*/ 145 h 630"/>
                <a:gd name="T20" fmla="*/ 122 w 768"/>
                <a:gd name="T21" fmla="*/ 139 h 630"/>
                <a:gd name="T22" fmla="*/ 134 w 768"/>
                <a:gd name="T23" fmla="*/ 134 h 630"/>
                <a:gd name="T24" fmla="*/ 140 w 768"/>
                <a:gd name="T25" fmla="*/ 122 h 630"/>
                <a:gd name="T26" fmla="*/ 146 w 768"/>
                <a:gd name="T27" fmla="*/ 109 h 630"/>
                <a:gd name="T28" fmla="*/ 148 w 768"/>
                <a:gd name="T29" fmla="*/ 100 h 630"/>
                <a:gd name="T30" fmla="*/ 151 w 768"/>
                <a:gd name="T31" fmla="*/ 96 h 630"/>
                <a:gd name="T32" fmla="*/ 157 w 768"/>
                <a:gd name="T33" fmla="*/ 68 h 630"/>
                <a:gd name="T34" fmla="*/ 155 w 768"/>
                <a:gd name="T35" fmla="*/ 41 h 630"/>
                <a:gd name="T36" fmla="*/ 148 w 768"/>
                <a:gd name="T37" fmla="*/ 26 h 630"/>
                <a:gd name="T38" fmla="*/ 95 w 768"/>
                <a:gd name="T39" fmla="*/ 0 h 630"/>
                <a:gd name="T40" fmla="*/ 42 w 768"/>
                <a:gd name="T41" fmla="*/ 7 h 630"/>
                <a:gd name="T42" fmla="*/ 38 w 768"/>
                <a:gd name="T43" fmla="*/ 15 h 6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8"/>
                <a:gd name="T67" fmla="*/ 0 h 630"/>
                <a:gd name="T68" fmla="*/ 768 w 768"/>
                <a:gd name="T69" fmla="*/ 630 h 6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584" name="Line 93"/>
          <p:cNvSpPr>
            <a:spLocks noChangeShapeType="1"/>
          </p:cNvSpPr>
          <p:nvPr/>
        </p:nvSpPr>
        <p:spPr bwMode="auto">
          <a:xfrm>
            <a:off x="56388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5" name="Group 94"/>
          <p:cNvGrpSpPr>
            <a:grpSpLocks/>
          </p:cNvGrpSpPr>
          <p:nvPr/>
        </p:nvGrpSpPr>
        <p:grpSpPr bwMode="auto">
          <a:xfrm>
            <a:off x="6629400" y="4114800"/>
            <a:ext cx="2286000" cy="2286000"/>
            <a:chOff x="3312" y="2640"/>
            <a:chExt cx="1440" cy="1440"/>
          </a:xfrm>
        </p:grpSpPr>
        <p:graphicFrame>
          <p:nvGraphicFramePr>
            <p:cNvPr id="24683" name="Object 3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0" name="Worksheet" r:id="rId6" imgW="3419856" imgH="2934005" progId="Excel.Sheet.8">
                    <p:embed/>
                  </p:oleObj>
                </mc:Choice>
                <mc:Fallback>
                  <p:oleObj name="Worksheet" r:id="rId6" imgW="3419856" imgH="2934005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84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6" name="Group 97"/>
          <p:cNvGrpSpPr>
            <a:grpSpLocks/>
          </p:cNvGrpSpPr>
          <p:nvPr/>
        </p:nvGrpSpPr>
        <p:grpSpPr bwMode="auto">
          <a:xfrm>
            <a:off x="3276600" y="4419600"/>
            <a:ext cx="3200400" cy="1981200"/>
            <a:chOff x="1200" y="2832"/>
            <a:chExt cx="2016" cy="1248"/>
          </a:xfrm>
        </p:grpSpPr>
        <p:grpSp>
          <p:nvGrpSpPr>
            <p:cNvPr id="24678" name="Group 98"/>
            <p:cNvGrpSpPr>
              <a:grpSpLocks/>
            </p:cNvGrpSpPr>
            <p:nvPr/>
          </p:nvGrpSpPr>
          <p:grpSpPr bwMode="auto">
            <a:xfrm>
              <a:off x="1200" y="2832"/>
              <a:ext cx="1440" cy="1248"/>
              <a:chOff x="3108" y="2256"/>
              <a:chExt cx="2148" cy="1872"/>
            </a:xfrm>
          </p:grpSpPr>
          <p:graphicFrame>
            <p:nvGraphicFramePr>
              <p:cNvPr id="24680" name="Object 2"/>
              <p:cNvGraphicFramePr>
                <a:graphicFrameLocks noChangeAspect="1"/>
              </p:cNvGraphicFramePr>
              <p:nvPr/>
            </p:nvGraphicFramePr>
            <p:xfrm>
              <a:off x="3108" y="2256"/>
              <a:ext cx="2148" cy="18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311" name="Worksheet" r:id="rId8" imgW="3410407" imgH="2924556" progId="Excel.Sheet.8">
                      <p:embed/>
                    </p:oleObj>
                  </mc:Choice>
                  <mc:Fallback>
                    <p:oleObj name="Worksheet" r:id="rId8" imgW="3410407" imgH="2924556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8" y="2256"/>
                            <a:ext cx="2148" cy="18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81" name="Freeform 100"/>
              <p:cNvSpPr>
                <a:spLocks/>
              </p:cNvSpPr>
              <p:nvPr/>
            </p:nvSpPr>
            <p:spPr bwMode="auto">
              <a:xfrm>
                <a:off x="3638" y="2571"/>
                <a:ext cx="728" cy="896"/>
              </a:xfrm>
              <a:custGeom>
                <a:avLst/>
                <a:gdLst>
                  <a:gd name="T0" fmla="*/ 199 w 728"/>
                  <a:gd name="T1" fmla="*/ 7 h 896"/>
                  <a:gd name="T2" fmla="*/ 110 w 728"/>
                  <a:gd name="T3" fmla="*/ 96 h 896"/>
                  <a:gd name="T4" fmla="*/ 80 w 728"/>
                  <a:gd name="T5" fmla="*/ 140 h 896"/>
                  <a:gd name="T6" fmla="*/ 65 w 728"/>
                  <a:gd name="T7" fmla="*/ 162 h 896"/>
                  <a:gd name="T8" fmla="*/ 21 w 728"/>
                  <a:gd name="T9" fmla="*/ 303 h 896"/>
                  <a:gd name="T10" fmla="*/ 65 w 728"/>
                  <a:gd name="T11" fmla="*/ 703 h 896"/>
                  <a:gd name="T12" fmla="*/ 110 w 728"/>
                  <a:gd name="T13" fmla="*/ 763 h 896"/>
                  <a:gd name="T14" fmla="*/ 332 w 728"/>
                  <a:gd name="T15" fmla="*/ 896 h 896"/>
                  <a:gd name="T16" fmla="*/ 495 w 728"/>
                  <a:gd name="T17" fmla="*/ 851 h 896"/>
                  <a:gd name="T18" fmla="*/ 636 w 728"/>
                  <a:gd name="T19" fmla="*/ 711 h 896"/>
                  <a:gd name="T20" fmla="*/ 688 w 728"/>
                  <a:gd name="T21" fmla="*/ 607 h 896"/>
                  <a:gd name="T22" fmla="*/ 702 w 728"/>
                  <a:gd name="T23" fmla="*/ 563 h 896"/>
                  <a:gd name="T24" fmla="*/ 710 w 728"/>
                  <a:gd name="T25" fmla="*/ 540 h 896"/>
                  <a:gd name="T26" fmla="*/ 680 w 728"/>
                  <a:gd name="T27" fmla="*/ 296 h 896"/>
                  <a:gd name="T28" fmla="*/ 569 w 728"/>
                  <a:gd name="T29" fmla="*/ 133 h 896"/>
                  <a:gd name="T30" fmla="*/ 510 w 728"/>
                  <a:gd name="T31" fmla="*/ 88 h 896"/>
                  <a:gd name="T32" fmla="*/ 465 w 728"/>
                  <a:gd name="T33" fmla="*/ 59 h 896"/>
                  <a:gd name="T34" fmla="*/ 295 w 728"/>
                  <a:gd name="T35" fmla="*/ 0 h 896"/>
                  <a:gd name="T36" fmla="*/ 206 w 728"/>
                  <a:gd name="T37" fmla="*/ 7 h 896"/>
                  <a:gd name="T38" fmla="*/ 184 w 728"/>
                  <a:gd name="T39" fmla="*/ 14 h 896"/>
                  <a:gd name="T40" fmla="*/ 199 w 728"/>
                  <a:gd name="T41" fmla="*/ 7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82" name="Freeform 101"/>
              <p:cNvSpPr>
                <a:spLocks/>
              </p:cNvSpPr>
              <p:nvPr/>
            </p:nvSpPr>
            <p:spPr bwMode="auto">
              <a:xfrm>
                <a:off x="4090" y="2934"/>
                <a:ext cx="802" cy="889"/>
              </a:xfrm>
              <a:custGeom>
                <a:avLst/>
                <a:gdLst>
                  <a:gd name="T0" fmla="*/ 510 w 802"/>
                  <a:gd name="T1" fmla="*/ 44 h 889"/>
                  <a:gd name="T2" fmla="*/ 376 w 802"/>
                  <a:gd name="T3" fmla="*/ 177 h 889"/>
                  <a:gd name="T4" fmla="*/ 236 w 802"/>
                  <a:gd name="T5" fmla="*/ 296 h 889"/>
                  <a:gd name="T6" fmla="*/ 221 w 802"/>
                  <a:gd name="T7" fmla="*/ 318 h 889"/>
                  <a:gd name="T8" fmla="*/ 199 w 802"/>
                  <a:gd name="T9" fmla="*/ 333 h 889"/>
                  <a:gd name="T10" fmla="*/ 191 w 802"/>
                  <a:gd name="T11" fmla="*/ 355 h 889"/>
                  <a:gd name="T12" fmla="*/ 169 w 802"/>
                  <a:gd name="T13" fmla="*/ 385 h 889"/>
                  <a:gd name="T14" fmla="*/ 132 w 802"/>
                  <a:gd name="T15" fmla="*/ 496 h 889"/>
                  <a:gd name="T16" fmla="*/ 110 w 802"/>
                  <a:gd name="T17" fmla="*/ 518 h 889"/>
                  <a:gd name="T18" fmla="*/ 80 w 802"/>
                  <a:gd name="T19" fmla="*/ 562 h 889"/>
                  <a:gd name="T20" fmla="*/ 43 w 802"/>
                  <a:gd name="T21" fmla="*/ 629 h 889"/>
                  <a:gd name="T22" fmla="*/ 13 w 802"/>
                  <a:gd name="T23" fmla="*/ 703 h 889"/>
                  <a:gd name="T24" fmla="*/ 36 w 802"/>
                  <a:gd name="T25" fmla="*/ 844 h 889"/>
                  <a:gd name="T26" fmla="*/ 80 w 802"/>
                  <a:gd name="T27" fmla="*/ 874 h 889"/>
                  <a:gd name="T28" fmla="*/ 124 w 802"/>
                  <a:gd name="T29" fmla="*/ 888 h 889"/>
                  <a:gd name="T30" fmla="*/ 354 w 802"/>
                  <a:gd name="T31" fmla="*/ 874 h 889"/>
                  <a:gd name="T32" fmla="*/ 517 w 802"/>
                  <a:gd name="T33" fmla="*/ 822 h 889"/>
                  <a:gd name="T34" fmla="*/ 569 w 802"/>
                  <a:gd name="T35" fmla="*/ 792 h 889"/>
                  <a:gd name="T36" fmla="*/ 673 w 802"/>
                  <a:gd name="T37" fmla="*/ 651 h 889"/>
                  <a:gd name="T38" fmla="*/ 695 w 802"/>
                  <a:gd name="T39" fmla="*/ 600 h 889"/>
                  <a:gd name="T40" fmla="*/ 747 w 802"/>
                  <a:gd name="T41" fmla="*/ 533 h 889"/>
                  <a:gd name="T42" fmla="*/ 784 w 802"/>
                  <a:gd name="T43" fmla="*/ 451 h 889"/>
                  <a:gd name="T44" fmla="*/ 798 w 802"/>
                  <a:gd name="T45" fmla="*/ 385 h 889"/>
                  <a:gd name="T46" fmla="*/ 650 w 802"/>
                  <a:gd name="T47" fmla="*/ 0 h 889"/>
                  <a:gd name="T48" fmla="*/ 532 w 802"/>
                  <a:gd name="T49" fmla="*/ 22 h 889"/>
                  <a:gd name="T50" fmla="*/ 510 w 802"/>
                  <a:gd name="T51" fmla="*/ 44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4679" name="Line 102"/>
            <p:cNvSpPr>
              <a:spLocks noChangeShapeType="1"/>
            </p:cNvSpPr>
            <p:nvPr/>
          </p:nvSpPr>
          <p:spPr bwMode="auto">
            <a:xfrm flipH="1">
              <a:off x="2784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7" name="Rectangle 103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8" name="Rectangle 104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9" name="Line 105"/>
          <p:cNvSpPr>
            <a:spLocks noChangeShapeType="1"/>
          </p:cNvSpPr>
          <p:nvPr/>
        </p:nvSpPr>
        <p:spPr bwMode="auto">
          <a:xfrm>
            <a:off x="314325" y="36703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06"/>
          <p:cNvSpPr>
            <a:spLocks noChangeShapeType="1"/>
          </p:cNvSpPr>
          <p:nvPr/>
        </p:nvSpPr>
        <p:spPr bwMode="auto">
          <a:xfrm>
            <a:off x="314325" y="35099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07"/>
          <p:cNvSpPr>
            <a:spLocks noChangeShapeType="1"/>
          </p:cNvSpPr>
          <p:nvPr/>
        </p:nvSpPr>
        <p:spPr bwMode="auto">
          <a:xfrm>
            <a:off x="314325" y="33480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08"/>
          <p:cNvSpPr>
            <a:spLocks noChangeShapeType="1"/>
          </p:cNvSpPr>
          <p:nvPr/>
        </p:nvSpPr>
        <p:spPr bwMode="auto">
          <a:xfrm>
            <a:off x="314325" y="31877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09"/>
          <p:cNvSpPr>
            <a:spLocks noChangeShapeType="1"/>
          </p:cNvSpPr>
          <p:nvPr/>
        </p:nvSpPr>
        <p:spPr bwMode="auto">
          <a:xfrm>
            <a:off x="314325" y="30257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10"/>
          <p:cNvSpPr>
            <a:spLocks noChangeShapeType="1"/>
          </p:cNvSpPr>
          <p:nvPr/>
        </p:nvSpPr>
        <p:spPr bwMode="auto">
          <a:xfrm>
            <a:off x="314325" y="28702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11"/>
          <p:cNvSpPr>
            <a:spLocks noChangeShapeType="1"/>
          </p:cNvSpPr>
          <p:nvPr/>
        </p:nvSpPr>
        <p:spPr bwMode="auto">
          <a:xfrm>
            <a:off x="314325" y="2709863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112"/>
          <p:cNvSpPr>
            <a:spLocks noChangeShapeType="1"/>
          </p:cNvSpPr>
          <p:nvPr/>
        </p:nvSpPr>
        <p:spPr bwMode="auto">
          <a:xfrm>
            <a:off x="314325" y="2547938"/>
            <a:ext cx="19065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113"/>
          <p:cNvSpPr>
            <a:spLocks noChangeShapeType="1"/>
          </p:cNvSpPr>
          <p:nvPr/>
        </p:nvSpPr>
        <p:spPr bwMode="auto">
          <a:xfrm>
            <a:off x="314325" y="238760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114"/>
          <p:cNvSpPr>
            <a:spLocks noChangeShapeType="1"/>
          </p:cNvSpPr>
          <p:nvPr/>
        </p:nvSpPr>
        <p:spPr bwMode="auto">
          <a:xfrm>
            <a:off x="314325" y="22256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115"/>
          <p:cNvSpPr>
            <a:spLocks noChangeShapeType="1"/>
          </p:cNvSpPr>
          <p:nvPr/>
        </p:nvSpPr>
        <p:spPr bwMode="auto">
          <a:xfrm>
            <a:off x="506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Line 116"/>
          <p:cNvSpPr>
            <a:spLocks noChangeShapeType="1"/>
          </p:cNvSpPr>
          <p:nvPr/>
        </p:nvSpPr>
        <p:spPr bwMode="auto">
          <a:xfrm>
            <a:off x="69215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Line 117"/>
          <p:cNvSpPr>
            <a:spLocks noChangeShapeType="1"/>
          </p:cNvSpPr>
          <p:nvPr/>
        </p:nvSpPr>
        <p:spPr bwMode="auto">
          <a:xfrm>
            <a:off x="885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118"/>
          <p:cNvSpPr>
            <a:spLocks noChangeShapeType="1"/>
          </p:cNvSpPr>
          <p:nvPr/>
        </p:nvSpPr>
        <p:spPr bwMode="auto">
          <a:xfrm>
            <a:off x="1077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Line 119"/>
          <p:cNvSpPr>
            <a:spLocks noChangeShapeType="1"/>
          </p:cNvSpPr>
          <p:nvPr/>
        </p:nvSpPr>
        <p:spPr bwMode="auto">
          <a:xfrm>
            <a:off x="12700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120"/>
          <p:cNvSpPr>
            <a:spLocks noChangeShapeType="1"/>
          </p:cNvSpPr>
          <p:nvPr/>
        </p:nvSpPr>
        <p:spPr bwMode="auto">
          <a:xfrm>
            <a:off x="1457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5" name="Line 121"/>
          <p:cNvSpPr>
            <a:spLocks noChangeShapeType="1"/>
          </p:cNvSpPr>
          <p:nvPr/>
        </p:nvSpPr>
        <p:spPr bwMode="auto">
          <a:xfrm>
            <a:off x="16494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Line 122"/>
          <p:cNvSpPr>
            <a:spLocks noChangeShapeType="1"/>
          </p:cNvSpPr>
          <p:nvPr/>
        </p:nvSpPr>
        <p:spPr bwMode="auto">
          <a:xfrm>
            <a:off x="1841500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7" name="Line 123"/>
          <p:cNvSpPr>
            <a:spLocks noChangeShapeType="1"/>
          </p:cNvSpPr>
          <p:nvPr/>
        </p:nvSpPr>
        <p:spPr bwMode="auto">
          <a:xfrm>
            <a:off x="20288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8" name="Line 124"/>
          <p:cNvSpPr>
            <a:spLocks noChangeShapeType="1"/>
          </p:cNvSpPr>
          <p:nvPr/>
        </p:nvSpPr>
        <p:spPr bwMode="auto">
          <a:xfrm>
            <a:off x="2220913" y="22256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9" name="Rectangle 125"/>
          <p:cNvSpPr>
            <a:spLocks noChangeArrowheads="1"/>
          </p:cNvSpPr>
          <p:nvPr/>
        </p:nvSpPr>
        <p:spPr bwMode="auto">
          <a:xfrm>
            <a:off x="314325" y="222567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10" name="Line 126"/>
          <p:cNvSpPr>
            <a:spLocks noChangeShapeType="1"/>
          </p:cNvSpPr>
          <p:nvPr/>
        </p:nvSpPr>
        <p:spPr bwMode="auto">
          <a:xfrm>
            <a:off x="314325" y="22256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1" name="Line 127"/>
          <p:cNvSpPr>
            <a:spLocks noChangeShapeType="1"/>
          </p:cNvSpPr>
          <p:nvPr/>
        </p:nvSpPr>
        <p:spPr bwMode="auto">
          <a:xfrm>
            <a:off x="295275" y="383222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2" name="Line 128"/>
          <p:cNvSpPr>
            <a:spLocks noChangeShapeType="1"/>
          </p:cNvSpPr>
          <p:nvPr/>
        </p:nvSpPr>
        <p:spPr bwMode="auto">
          <a:xfrm>
            <a:off x="295275" y="36703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3" name="Line 129"/>
          <p:cNvSpPr>
            <a:spLocks noChangeShapeType="1"/>
          </p:cNvSpPr>
          <p:nvPr/>
        </p:nvSpPr>
        <p:spPr bwMode="auto">
          <a:xfrm>
            <a:off x="295275" y="35099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4" name="Line 130"/>
          <p:cNvSpPr>
            <a:spLocks noChangeShapeType="1"/>
          </p:cNvSpPr>
          <p:nvPr/>
        </p:nvSpPr>
        <p:spPr bwMode="auto">
          <a:xfrm>
            <a:off x="295275" y="33480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5" name="Line 131"/>
          <p:cNvSpPr>
            <a:spLocks noChangeShapeType="1"/>
          </p:cNvSpPr>
          <p:nvPr/>
        </p:nvSpPr>
        <p:spPr bwMode="auto">
          <a:xfrm>
            <a:off x="295275" y="31877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6" name="Line 132"/>
          <p:cNvSpPr>
            <a:spLocks noChangeShapeType="1"/>
          </p:cNvSpPr>
          <p:nvPr/>
        </p:nvSpPr>
        <p:spPr bwMode="auto">
          <a:xfrm>
            <a:off x="295275" y="30257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7" name="Line 133"/>
          <p:cNvSpPr>
            <a:spLocks noChangeShapeType="1"/>
          </p:cNvSpPr>
          <p:nvPr/>
        </p:nvSpPr>
        <p:spPr bwMode="auto">
          <a:xfrm>
            <a:off x="295275" y="28702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Line 134"/>
          <p:cNvSpPr>
            <a:spLocks noChangeShapeType="1"/>
          </p:cNvSpPr>
          <p:nvPr/>
        </p:nvSpPr>
        <p:spPr bwMode="auto">
          <a:xfrm>
            <a:off x="295275" y="27098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Line 135"/>
          <p:cNvSpPr>
            <a:spLocks noChangeShapeType="1"/>
          </p:cNvSpPr>
          <p:nvPr/>
        </p:nvSpPr>
        <p:spPr bwMode="auto">
          <a:xfrm>
            <a:off x="295275" y="25479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Line 136"/>
          <p:cNvSpPr>
            <a:spLocks noChangeShapeType="1"/>
          </p:cNvSpPr>
          <p:nvPr/>
        </p:nvSpPr>
        <p:spPr bwMode="auto">
          <a:xfrm>
            <a:off x="295275" y="2387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Line 137"/>
          <p:cNvSpPr>
            <a:spLocks noChangeShapeType="1"/>
          </p:cNvSpPr>
          <p:nvPr/>
        </p:nvSpPr>
        <p:spPr bwMode="auto">
          <a:xfrm>
            <a:off x="295275" y="22256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2" name="Line 138"/>
          <p:cNvSpPr>
            <a:spLocks noChangeShapeType="1"/>
          </p:cNvSpPr>
          <p:nvPr/>
        </p:nvSpPr>
        <p:spPr bwMode="auto">
          <a:xfrm>
            <a:off x="314325" y="383222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Line 139"/>
          <p:cNvSpPr>
            <a:spLocks noChangeShapeType="1"/>
          </p:cNvSpPr>
          <p:nvPr/>
        </p:nvSpPr>
        <p:spPr bwMode="auto">
          <a:xfrm flipV="1">
            <a:off x="314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4" name="Line 140"/>
          <p:cNvSpPr>
            <a:spLocks noChangeShapeType="1"/>
          </p:cNvSpPr>
          <p:nvPr/>
        </p:nvSpPr>
        <p:spPr bwMode="auto">
          <a:xfrm flipV="1">
            <a:off x="506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5" name="Line 141"/>
          <p:cNvSpPr>
            <a:spLocks noChangeShapeType="1"/>
          </p:cNvSpPr>
          <p:nvPr/>
        </p:nvSpPr>
        <p:spPr bwMode="auto">
          <a:xfrm flipV="1">
            <a:off x="69215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Line 142"/>
          <p:cNvSpPr>
            <a:spLocks noChangeShapeType="1"/>
          </p:cNvSpPr>
          <p:nvPr/>
        </p:nvSpPr>
        <p:spPr bwMode="auto">
          <a:xfrm flipV="1">
            <a:off x="885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7" name="Line 143"/>
          <p:cNvSpPr>
            <a:spLocks noChangeShapeType="1"/>
          </p:cNvSpPr>
          <p:nvPr/>
        </p:nvSpPr>
        <p:spPr bwMode="auto">
          <a:xfrm flipV="1">
            <a:off x="1077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8" name="Line 144"/>
          <p:cNvSpPr>
            <a:spLocks noChangeShapeType="1"/>
          </p:cNvSpPr>
          <p:nvPr/>
        </p:nvSpPr>
        <p:spPr bwMode="auto">
          <a:xfrm flipV="1">
            <a:off x="12700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9" name="Line 145"/>
          <p:cNvSpPr>
            <a:spLocks noChangeShapeType="1"/>
          </p:cNvSpPr>
          <p:nvPr/>
        </p:nvSpPr>
        <p:spPr bwMode="auto">
          <a:xfrm flipV="1">
            <a:off x="14573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0" name="Line 146"/>
          <p:cNvSpPr>
            <a:spLocks noChangeShapeType="1"/>
          </p:cNvSpPr>
          <p:nvPr/>
        </p:nvSpPr>
        <p:spPr bwMode="auto">
          <a:xfrm flipV="1">
            <a:off x="16494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1" name="Line 147"/>
          <p:cNvSpPr>
            <a:spLocks noChangeShapeType="1"/>
          </p:cNvSpPr>
          <p:nvPr/>
        </p:nvSpPr>
        <p:spPr bwMode="auto">
          <a:xfrm flipV="1">
            <a:off x="1841500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2" name="Line 148"/>
          <p:cNvSpPr>
            <a:spLocks noChangeShapeType="1"/>
          </p:cNvSpPr>
          <p:nvPr/>
        </p:nvSpPr>
        <p:spPr bwMode="auto">
          <a:xfrm flipV="1">
            <a:off x="2028825" y="38322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3" name="Line 149"/>
          <p:cNvSpPr>
            <a:spLocks noChangeShapeType="1"/>
          </p:cNvSpPr>
          <p:nvPr/>
        </p:nvSpPr>
        <p:spPr bwMode="auto">
          <a:xfrm flipV="1">
            <a:off x="2220913" y="38322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4" name="Freeform 150"/>
          <p:cNvSpPr>
            <a:spLocks/>
          </p:cNvSpPr>
          <p:nvPr/>
        </p:nvSpPr>
        <p:spPr bwMode="auto">
          <a:xfrm>
            <a:off x="839788" y="2824163"/>
            <a:ext cx="90487" cy="93662"/>
          </a:xfrm>
          <a:custGeom>
            <a:avLst/>
            <a:gdLst>
              <a:gd name="T0" fmla="*/ 2147483647 w 57"/>
              <a:gd name="T1" fmla="*/ 0 h 59"/>
              <a:gd name="T2" fmla="*/ 2147483647 w 57"/>
              <a:gd name="T3" fmla="*/ 2147483647 h 59"/>
              <a:gd name="T4" fmla="*/ 2147483647 w 57"/>
              <a:gd name="T5" fmla="*/ 2147483647 h 59"/>
              <a:gd name="T6" fmla="*/ 0 w 57"/>
              <a:gd name="T7" fmla="*/ 2147483647 h 59"/>
              <a:gd name="T8" fmla="*/ 2147483647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5" name="Freeform 151"/>
          <p:cNvSpPr>
            <a:spLocks/>
          </p:cNvSpPr>
          <p:nvPr/>
        </p:nvSpPr>
        <p:spPr bwMode="auto">
          <a:xfrm>
            <a:off x="1604963" y="3302000"/>
            <a:ext cx="88900" cy="93663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6" name="Freeform 152"/>
          <p:cNvSpPr>
            <a:spLocks/>
          </p:cNvSpPr>
          <p:nvPr/>
        </p:nvSpPr>
        <p:spPr bwMode="auto">
          <a:xfrm>
            <a:off x="1033463" y="2662238"/>
            <a:ext cx="88900" cy="93662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7" name="Freeform 153"/>
          <p:cNvSpPr>
            <a:spLocks/>
          </p:cNvSpPr>
          <p:nvPr/>
        </p:nvSpPr>
        <p:spPr bwMode="auto">
          <a:xfrm>
            <a:off x="839788" y="2501900"/>
            <a:ext cx="90487" cy="93663"/>
          </a:xfrm>
          <a:custGeom>
            <a:avLst/>
            <a:gdLst>
              <a:gd name="T0" fmla="*/ 2147483647 w 57"/>
              <a:gd name="T1" fmla="*/ 0 h 59"/>
              <a:gd name="T2" fmla="*/ 2147483647 w 57"/>
              <a:gd name="T3" fmla="*/ 2147483647 h 59"/>
              <a:gd name="T4" fmla="*/ 2147483647 w 57"/>
              <a:gd name="T5" fmla="*/ 2147483647 h 59"/>
              <a:gd name="T6" fmla="*/ 0 w 57"/>
              <a:gd name="T7" fmla="*/ 2147483647 h 59"/>
              <a:gd name="T8" fmla="*/ 2147483647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8" name="Freeform 154"/>
          <p:cNvSpPr>
            <a:spLocks/>
          </p:cNvSpPr>
          <p:nvPr/>
        </p:nvSpPr>
        <p:spPr bwMode="auto">
          <a:xfrm>
            <a:off x="1797050" y="2984500"/>
            <a:ext cx="90488" cy="95250"/>
          </a:xfrm>
          <a:custGeom>
            <a:avLst/>
            <a:gdLst>
              <a:gd name="T0" fmla="*/ 2147483647 w 57"/>
              <a:gd name="T1" fmla="*/ 0 h 60"/>
              <a:gd name="T2" fmla="*/ 2147483647 w 57"/>
              <a:gd name="T3" fmla="*/ 2147483647 h 60"/>
              <a:gd name="T4" fmla="*/ 2147483647 w 57"/>
              <a:gd name="T5" fmla="*/ 2147483647 h 60"/>
              <a:gd name="T6" fmla="*/ 0 w 57"/>
              <a:gd name="T7" fmla="*/ 2147483647 h 60"/>
              <a:gd name="T8" fmla="*/ 2147483647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39" name="Freeform 155"/>
          <p:cNvSpPr>
            <a:spLocks/>
          </p:cNvSpPr>
          <p:nvPr/>
        </p:nvSpPr>
        <p:spPr bwMode="auto">
          <a:xfrm>
            <a:off x="1033463" y="2984500"/>
            <a:ext cx="88900" cy="95250"/>
          </a:xfrm>
          <a:custGeom>
            <a:avLst/>
            <a:gdLst>
              <a:gd name="T0" fmla="*/ 2147483647 w 56"/>
              <a:gd name="T1" fmla="*/ 0 h 60"/>
              <a:gd name="T2" fmla="*/ 2147483647 w 56"/>
              <a:gd name="T3" fmla="*/ 2147483647 h 60"/>
              <a:gd name="T4" fmla="*/ 2147483647 w 56"/>
              <a:gd name="T5" fmla="*/ 2147483647 h 60"/>
              <a:gd name="T6" fmla="*/ 0 w 56"/>
              <a:gd name="T7" fmla="*/ 2147483647 h 60"/>
              <a:gd name="T8" fmla="*/ 2147483647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0" name="Freeform 156"/>
          <p:cNvSpPr>
            <a:spLocks/>
          </p:cNvSpPr>
          <p:nvPr/>
        </p:nvSpPr>
        <p:spPr bwMode="auto">
          <a:xfrm>
            <a:off x="1225550" y="3624263"/>
            <a:ext cx="90488" cy="93662"/>
          </a:xfrm>
          <a:custGeom>
            <a:avLst/>
            <a:gdLst>
              <a:gd name="T0" fmla="*/ 2147483647 w 57"/>
              <a:gd name="T1" fmla="*/ 0 h 59"/>
              <a:gd name="T2" fmla="*/ 2147483647 w 57"/>
              <a:gd name="T3" fmla="*/ 2147483647 h 59"/>
              <a:gd name="T4" fmla="*/ 2147483647 w 57"/>
              <a:gd name="T5" fmla="*/ 2147483647 h 59"/>
              <a:gd name="T6" fmla="*/ 0 w 57"/>
              <a:gd name="T7" fmla="*/ 2147483647 h 59"/>
              <a:gd name="T8" fmla="*/ 2147483647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1" name="Freeform 157"/>
          <p:cNvSpPr>
            <a:spLocks/>
          </p:cNvSpPr>
          <p:nvPr/>
        </p:nvSpPr>
        <p:spPr bwMode="auto">
          <a:xfrm>
            <a:off x="1225550" y="2984500"/>
            <a:ext cx="90488" cy="95250"/>
          </a:xfrm>
          <a:custGeom>
            <a:avLst/>
            <a:gdLst>
              <a:gd name="T0" fmla="*/ 2147483647 w 57"/>
              <a:gd name="T1" fmla="*/ 0 h 60"/>
              <a:gd name="T2" fmla="*/ 2147483647 w 57"/>
              <a:gd name="T3" fmla="*/ 2147483647 h 60"/>
              <a:gd name="T4" fmla="*/ 2147483647 w 57"/>
              <a:gd name="T5" fmla="*/ 2147483647 h 60"/>
              <a:gd name="T6" fmla="*/ 0 w 57"/>
              <a:gd name="T7" fmla="*/ 2147483647 h 60"/>
              <a:gd name="T8" fmla="*/ 2147483647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42" name="Rectangle 158"/>
          <p:cNvSpPr>
            <a:spLocks noChangeArrowheads="1"/>
          </p:cNvSpPr>
          <p:nvPr/>
        </p:nvSpPr>
        <p:spPr bwMode="auto">
          <a:xfrm>
            <a:off x="223838" y="37846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43" name="Rectangle 159"/>
          <p:cNvSpPr>
            <a:spLocks noChangeArrowheads="1"/>
          </p:cNvSpPr>
          <p:nvPr/>
        </p:nvSpPr>
        <p:spPr bwMode="auto">
          <a:xfrm>
            <a:off x="223838" y="36242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1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44" name="Rectangle 160"/>
          <p:cNvSpPr>
            <a:spLocks noChangeArrowheads="1"/>
          </p:cNvSpPr>
          <p:nvPr/>
        </p:nvSpPr>
        <p:spPr bwMode="auto">
          <a:xfrm>
            <a:off x="223838" y="34623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2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45" name="Rectangle 161"/>
          <p:cNvSpPr>
            <a:spLocks noChangeArrowheads="1"/>
          </p:cNvSpPr>
          <p:nvPr/>
        </p:nvSpPr>
        <p:spPr bwMode="auto">
          <a:xfrm>
            <a:off x="223838" y="33020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3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46" name="Rectangle 162"/>
          <p:cNvSpPr>
            <a:spLocks noChangeArrowheads="1"/>
          </p:cNvSpPr>
          <p:nvPr/>
        </p:nvSpPr>
        <p:spPr bwMode="auto">
          <a:xfrm>
            <a:off x="223838" y="31400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4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47" name="Rectangle 163"/>
          <p:cNvSpPr>
            <a:spLocks noChangeArrowheads="1"/>
          </p:cNvSpPr>
          <p:nvPr/>
        </p:nvSpPr>
        <p:spPr bwMode="auto">
          <a:xfrm>
            <a:off x="223838" y="29781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5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48" name="Rectangle 164"/>
          <p:cNvSpPr>
            <a:spLocks noChangeArrowheads="1"/>
          </p:cNvSpPr>
          <p:nvPr/>
        </p:nvSpPr>
        <p:spPr bwMode="auto">
          <a:xfrm>
            <a:off x="223838" y="2824163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6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49" name="Rectangle 165"/>
          <p:cNvSpPr>
            <a:spLocks noChangeArrowheads="1"/>
          </p:cNvSpPr>
          <p:nvPr/>
        </p:nvSpPr>
        <p:spPr bwMode="auto">
          <a:xfrm>
            <a:off x="223838" y="2662238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7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50" name="Rectangle 166"/>
          <p:cNvSpPr>
            <a:spLocks noChangeArrowheads="1"/>
          </p:cNvSpPr>
          <p:nvPr/>
        </p:nvSpPr>
        <p:spPr bwMode="auto">
          <a:xfrm>
            <a:off x="223838" y="250190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8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51" name="Rectangle 167"/>
          <p:cNvSpPr>
            <a:spLocks noChangeArrowheads="1"/>
          </p:cNvSpPr>
          <p:nvPr/>
        </p:nvSpPr>
        <p:spPr bwMode="auto">
          <a:xfrm>
            <a:off x="223838" y="2339975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9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52" name="Rectangle 168"/>
          <p:cNvSpPr>
            <a:spLocks noChangeArrowheads="1"/>
          </p:cNvSpPr>
          <p:nvPr/>
        </p:nvSpPr>
        <p:spPr bwMode="auto">
          <a:xfrm>
            <a:off x="185738" y="21780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10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53" name="Rectangle 169"/>
          <p:cNvSpPr>
            <a:spLocks noChangeArrowheads="1"/>
          </p:cNvSpPr>
          <p:nvPr/>
        </p:nvSpPr>
        <p:spPr bwMode="auto">
          <a:xfrm>
            <a:off x="2952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54" name="Rectangle 170"/>
          <p:cNvSpPr>
            <a:spLocks noChangeArrowheads="1"/>
          </p:cNvSpPr>
          <p:nvPr/>
        </p:nvSpPr>
        <p:spPr bwMode="auto">
          <a:xfrm>
            <a:off x="4873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1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55" name="Rectangle 171"/>
          <p:cNvSpPr>
            <a:spLocks noChangeArrowheads="1"/>
          </p:cNvSpPr>
          <p:nvPr/>
        </p:nvSpPr>
        <p:spPr bwMode="auto">
          <a:xfrm>
            <a:off x="67310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2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56" name="Rectangle 172"/>
          <p:cNvSpPr>
            <a:spLocks noChangeArrowheads="1"/>
          </p:cNvSpPr>
          <p:nvPr/>
        </p:nvSpPr>
        <p:spPr bwMode="auto">
          <a:xfrm>
            <a:off x="8667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3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57" name="Rectangle 173"/>
          <p:cNvSpPr>
            <a:spLocks noChangeArrowheads="1"/>
          </p:cNvSpPr>
          <p:nvPr/>
        </p:nvSpPr>
        <p:spPr bwMode="auto">
          <a:xfrm>
            <a:off x="10588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4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58" name="Rectangle 174"/>
          <p:cNvSpPr>
            <a:spLocks noChangeArrowheads="1"/>
          </p:cNvSpPr>
          <p:nvPr/>
        </p:nvSpPr>
        <p:spPr bwMode="auto">
          <a:xfrm>
            <a:off x="125095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5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59" name="Rectangle 175"/>
          <p:cNvSpPr>
            <a:spLocks noChangeArrowheads="1"/>
          </p:cNvSpPr>
          <p:nvPr/>
        </p:nvSpPr>
        <p:spPr bwMode="auto">
          <a:xfrm>
            <a:off x="14382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6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60" name="Rectangle 176"/>
          <p:cNvSpPr>
            <a:spLocks noChangeArrowheads="1"/>
          </p:cNvSpPr>
          <p:nvPr/>
        </p:nvSpPr>
        <p:spPr bwMode="auto">
          <a:xfrm>
            <a:off x="1630363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7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61" name="Rectangle 177"/>
          <p:cNvSpPr>
            <a:spLocks noChangeArrowheads="1"/>
          </p:cNvSpPr>
          <p:nvPr/>
        </p:nvSpPr>
        <p:spPr bwMode="auto">
          <a:xfrm>
            <a:off x="1822450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8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62" name="Rectangle 178"/>
          <p:cNvSpPr>
            <a:spLocks noChangeArrowheads="1"/>
          </p:cNvSpPr>
          <p:nvPr/>
        </p:nvSpPr>
        <p:spPr bwMode="auto">
          <a:xfrm>
            <a:off x="2009775" y="3892550"/>
            <a:ext cx="69850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9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63" name="Rectangle 179"/>
          <p:cNvSpPr>
            <a:spLocks noChangeArrowheads="1"/>
          </p:cNvSpPr>
          <p:nvPr/>
        </p:nvSpPr>
        <p:spPr bwMode="auto">
          <a:xfrm>
            <a:off x="2182813" y="3892550"/>
            <a:ext cx="115887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600">
                <a:solidFill>
                  <a:srgbClr val="000000"/>
                </a:solidFill>
                <a:ea typeface="굴림" panose="020B0600000101010101" pitchFamily="34" charset="-127"/>
              </a:rPr>
              <a:t>10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4664" name="Rectangle 180"/>
          <p:cNvSpPr>
            <a:spLocks noChangeArrowheads="1"/>
          </p:cNvSpPr>
          <p:nvPr/>
        </p:nvSpPr>
        <p:spPr bwMode="auto">
          <a:xfrm>
            <a:off x="101600" y="2084388"/>
            <a:ext cx="2222500" cy="199072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65" name="Text Box 181"/>
          <p:cNvSpPr txBox="1">
            <a:spLocks noChangeArrowheads="1"/>
          </p:cNvSpPr>
          <p:nvPr/>
        </p:nvSpPr>
        <p:spPr bwMode="auto">
          <a:xfrm>
            <a:off x="228600" y="4572000"/>
            <a:ext cx="19050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K=2</a:t>
            </a:r>
          </a:p>
          <a:p>
            <a:pPr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Arbitrarily choose K object as initial cluster center</a:t>
            </a:r>
          </a:p>
        </p:txBody>
      </p:sp>
      <p:sp>
        <p:nvSpPr>
          <p:cNvPr id="24666" name="Line 182"/>
          <p:cNvSpPr>
            <a:spLocks noChangeShapeType="1"/>
          </p:cNvSpPr>
          <p:nvPr/>
        </p:nvSpPr>
        <p:spPr bwMode="auto">
          <a:xfrm flipV="1">
            <a:off x="10668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67" name="Line 183"/>
          <p:cNvSpPr>
            <a:spLocks noChangeShapeType="1"/>
          </p:cNvSpPr>
          <p:nvPr/>
        </p:nvSpPr>
        <p:spPr bwMode="auto">
          <a:xfrm>
            <a:off x="24384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668" name="Text Box 184"/>
          <p:cNvSpPr txBox="1">
            <a:spLocks noChangeArrowheads="1"/>
          </p:cNvSpPr>
          <p:nvPr/>
        </p:nvSpPr>
        <p:spPr bwMode="auto">
          <a:xfrm>
            <a:off x="2362200" y="3124200"/>
            <a:ext cx="8382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Assign each objects to most similar center</a:t>
            </a:r>
          </a:p>
        </p:txBody>
      </p:sp>
      <p:sp>
        <p:nvSpPr>
          <p:cNvPr id="24669" name="Text Box 185"/>
          <p:cNvSpPr txBox="1">
            <a:spLocks noChangeArrowheads="1"/>
          </p:cNvSpPr>
          <p:nvPr/>
        </p:nvSpPr>
        <p:spPr bwMode="auto">
          <a:xfrm>
            <a:off x="5638800" y="3048000"/>
            <a:ext cx="838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Update the cluster means</a:t>
            </a:r>
          </a:p>
        </p:txBody>
      </p:sp>
      <p:sp>
        <p:nvSpPr>
          <p:cNvPr id="24670" name="Freeform 186"/>
          <p:cNvSpPr>
            <a:spLocks/>
          </p:cNvSpPr>
          <p:nvPr/>
        </p:nvSpPr>
        <p:spPr bwMode="auto">
          <a:xfrm>
            <a:off x="838200" y="3136900"/>
            <a:ext cx="88900" cy="95250"/>
          </a:xfrm>
          <a:custGeom>
            <a:avLst/>
            <a:gdLst>
              <a:gd name="T0" fmla="*/ 2147483647 w 56"/>
              <a:gd name="T1" fmla="*/ 0 h 60"/>
              <a:gd name="T2" fmla="*/ 2147483647 w 56"/>
              <a:gd name="T3" fmla="*/ 2147483647 h 60"/>
              <a:gd name="T4" fmla="*/ 2147483647 w 56"/>
              <a:gd name="T5" fmla="*/ 2147483647 h 60"/>
              <a:gd name="T6" fmla="*/ 0 w 56"/>
              <a:gd name="T7" fmla="*/ 2147483647 h 60"/>
              <a:gd name="T8" fmla="*/ 2147483647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1" name="Freeform 187"/>
          <p:cNvSpPr>
            <a:spLocks/>
          </p:cNvSpPr>
          <p:nvPr/>
        </p:nvSpPr>
        <p:spPr bwMode="auto">
          <a:xfrm>
            <a:off x="1600200" y="2971800"/>
            <a:ext cx="88900" cy="93663"/>
          </a:xfrm>
          <a:custGeom>
            <a:avLst/>
            <a:gdLst>
              <a:gd name="T0" fmla="*/ 2147483647 w 56"/>
              <a:gd name="T1" fmla="*/ 0 h 59"/>
              <a:gd name="T2" fmla="*/ 2147483647 w 56"/>
              <a:gd name="T3" fmla="*/ 2147483647 h 59"/>
              <a:gd name="T4" fmla="*/ 2147483647 w 56"/>
              <a:gd name="T5" fmla="*/ 2147483647 h 59"/>
              <a:gd name="T6" fmla="*/ 0 w 56"/>
              <a:gd name="T7" fmla="*/ 2147483647 h 59"/>
              <a:gd name="T8" fmla="*/ 2147483647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72" name="Oval 188"/>
          <p:cNvSpPr>
            <a:spLocks noChangeArrowheads="1"/>
          </p:cNvSpPr>
          <p:nvPr/>
        </p:nvSpPr>
        <p:spPr bwMode="auto">
          <a:xfrm>
            <a:off x="457200" y="326548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73" name="Oval 189"/>
          <p:cNvSpPr>
            <a:spLocks noChangeArrowheads="1"/>
          </p:cNvSpPr>
          <p:nvPr/>
        </p:nvSpPr>
        <p:spPr bwMode="auto">
          <a:xfrm>
            <a:off x="1973263" y="311308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74" name="Text Box 190"/>
          <p:cNvSpPr txBox="1">
            <a:spLocks noChangeArrowheads="1"/>
          </p:cNvSpPr>
          <p:nvPr/>
        </p:nvSpPr>
        <p:spPr bwMode="auto">
          <a:xfrm>
            <a:off x="5638800" y="5334000"/>
            <a:ext cx="8382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dirty="0">
                <a:latin typeface="Times New Roman" panose="02020603050405020304" pitchFamily="18" charset="0"/>
                <a:ea typeface="굴림" panose="020B0600000101010101" pitchFamily="34" charset="-127"/>
              </a:rPr>
              <a:t>Update the cluster means</a:t>
            </a:r>
          </a:p>
        </p:txBody>
      </p:sp>
      <p:sp>
        <p:nvSpPr>
          <p:cNvPr id="24675" name="Text Box 191"/>
          <p:cNvSpPr txBox="1">
            <a:spLocks noChangeArrowheads="1"/>
          </p:cNvSpPr>
          <p:nvPr/>
        </p:nvSpPr>
        <p:spPr bwMode="auto">
          <a:xfrm>
            <a:off x="7848600" y="4114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reassign</a:t>
            </a:r>
          </a:p>
        </p:txBody>
      </p:sp>
    </p:spTree>
    <p:extLst>
      <p:ext uri="{BB962C8B-B14F-4D97-AF65-F5344CB8AC3E}">
        <p14:creationId xmlns:p14="http://schemas.microsoft.com/office/powerpoint/2010/main" val="1563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Demo</a:t>
            </a:r>
          </a:p>
        </p:txBody>
      </p:sp>
      <p:sp>
        <p:nvSpPr>
          <p:cNvPr id="25606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200400"/>
          </a:xfrm>
        </p:spPr>
        <p:txBody>
          <a:bodyPr/>
          <a:lstStyle/>
          <a:p>
            <a:r>
              <a:rPr lang="en-US" altLang="en-US" dirty="0"/>
              <a:t>https://www.youtube.com/watch?v=BVFG7fd1H30</a:t>
            </a:r>
            <a:endParaRPr lang="en-US" altLang="en-US" dirty="0" smtClean="0"/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3429000" y="5029200"/>
          <a:ext cx="1752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name="Equation" r:id="rId4" imgW="800100" imgH="457084" progId="Equation.3">
                  <p:embed/>
                </p:oleObj>
              </mc:Choice>
              <mc:Fallback>
                <p:oleObj name="Equation" r:id="rId4" imgW="800100" imgH="4570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9200"/>
                        <a:ext cx="1752600" cy="1014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5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Demo (</a:t>
            </a:r>
            <a:r>
              <a:rPr lang="en-US" dirty="0" err="1" smtClean="0"/>
              <a:t>kmeans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701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D = [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mvnrnd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([0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0] , [ 5 0 ; 0 10 ],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500) ;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mvnrnd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([3 0] , [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0 ; 0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1 ],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500) 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mvnrnd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([10 10], [5 2 ; 2 5], 500)];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D(:,2));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(D, 2);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20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C]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(D, 3);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971800"/>
            <a:ext cx="42672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713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Demo (</a:t>
            </a:r>
            <a:r>
              <a:rPr lang="en-US" dirty="0" err="1" smtClean="0"/>
              <a:t>kmeans</a:t>
            </a:r>
            <a:r>
              <a:rPr lang="en-US" dirty="0" smtClean="0"/>
              <a:t> steps)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4741" y="1456765"/>
            <a:ext cx="662873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repeat…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c1_dists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arrayfun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(@(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norm(D(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,:) - c1), 1:size(D,1));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c2_dists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arrayfun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(@(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norm(D(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,:) - c2), 1:size(D,1));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c1_members = c1_dists &lt;= c2_dists;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c2_members = ~c1_members;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c1_members + 2*c2_members 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figure; hold on;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D(:,2), 20,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c1 = mean(D(c1_members,:));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c2 = mean(D(c2_members,:));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plot(c1(1), c1(2),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plot(c2(1), c2(2),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4267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figure; hold on;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c1 = [-5 10]; c2 = [0 10];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plot(c1(1), c1(2),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plot(c2(1), c2(2),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c1_dists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arrayfun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(@(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norm(D(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,:) - c1), 1:size(D,1));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c2_dists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arrayfun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(@(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norm(D(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,:) - c2), 1:size(D,1));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c1_members = c1_dists &lt;= c2_dists;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c2_members = ~c1_members;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c1_members + 2*c2_members 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figure; hold on;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scatter(D(:,1), D(:,2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c1 = mean(D(c1_members,:));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c2 = mean(D(c2_members,:));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plot(c1(1), c1(2),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plot(c2(1), c2(2),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205061"/>
            <a:ext cx="3276600" cy="2457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552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10463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 smtClean="0"/>
              <a:t>Variations of the </a:t>
            </a:r>
            <a:r>
              <a:rPr lang="en-US" altLang="en-US" sz="3200" i="1" smtClean="0"/>
              <a:t>K-Means</a:t>
            </a:r>
            <a:r>
              <a:rPr lang="en-US" altLang="en-US" sz="3200" smtClean="0"/>
              <a:t> Method</a:t>
            </a:r>
            <a:endParaRPr lang="en-US" altLang="en-US" sz="2400" b="1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000" smtClean="0"/>
              <a:t>A few variants of the </a:t>
            </a:r>
            <a:r>
              <a:rPr lang="en-US" altLang="en-US" sz="2000" i="1" smtClean="0"/>
              <a:t>k-means</a:t>
            </a:r>
            <a:r>
              <a:rPr lang="en-US" altLang="en-US" sz="2000" smtClean="0"/>
              <a:t> which differ in</a:t>
            </a:r>
          </a:p>
          <a:p>
            <a:pPr lvl="1">
              <a:lnSpc>
                <a:spcPct val="150000"/>
              </a:lnSpc>
            </a:pPr>
            <a:r>
              <a:rPr lang="en-US" altLang="en-US" smtClean="0"/>
              <a:t>Selection of the initial </a:t>
            </a:r>
            <a:r>
              <a:rPr lang="en-US" altLang="en-US" i="1" smtClean="0"/>
              <a:t>k</a:t>
            </a:r>
            <a:r>
              <a:rPr lang="en-US" altLang="en-US" smtClean="0"/>
              <a:t> means</a:t>
            </a:r>
          </a:p>
          <a:p>
            <a:pPr lvl="1">
              <a:lnSpc>
                <a:spcPct val="150000"/>
              </a:lnSpc>
            </a:pPr>
            <a:r>
              <a:rPr lang="en-US" altLang="en-US" smtClean="0"/>
              <a:t>Dissimilarity calculations</a:t>
            </a:r>
          </a:p>
          <a:p>
            <a:pPr lvl="1">
              <a:lnSpc>
                <a:spcPct val="150000"/>
              </a:lnSpc>
            </a:pPr>
            <a:r>
              <a:rPr lang="en-US" altLang="en-US" smtClean="0"/>
              <a:t>Strategies to calculate cluster means</a:t>
            </a:r>
          </a:p>
          <a:p>
            <a:pPr>
              <a:lnSpc>
                <a:spcPct val="150000"/>
              </a:lnSpc>
            </a:pPr>
            <a:r>
              <a:rPr lang="en-US" altLang="en-US" sz="2000" smtClean="0"/>
              <a:t>Handling categorical data: </a:t>
            </a:r>
            <a:r>
              <a:rPr lang="en-US" altLang="en-US" sz="2000" i="1" smtClean="0"/>
              <a:t>k-modes</a:t>
            </a:r>
            <a:r>
              <a:rPr lang="en-US" altLang="en-US" sz="2000" smtClean="0"/>
              <a:t> (Huang’98)</a:t>
            </a:r>
          </a:p>
          <a:p>
            <a:pPr lvl="1">
              <a:lnSpc>
                <a:spcPct val="150000"/>
              </a:lnSpc>
            </a:pPr>
            <a:r>
              <a:rPr lang="en-US" altLang="en-US" smtClean="0"/>
              <a:t>Replacing means of clusters with </a:t>
            </a:r>
            <a:r>
              <a:rPr lang="en-US" altLang="en-US" u="sng" smtClean="0"/>
              <a:t>modes</a:t>
            </a:r>
            <a:endParaRPr lang="en-US" altLang="en-US" smtClean="0"/>
          </a:p>
          <a:p>
            <a:pPr lvl="1">
              <a:lnSpc>
                <a:spcPct val="150000"/>
              </a:lnSpc>
            </a:pPr>
            <a:r>
              <a:rPr lang="en-US" altLang="en-US" smtClean="0"/>
              <a:t>Using new dissimilarity measures to deal with categorical objects</a:t>
            </a:r>
          </a:p>
          <a:p>
            <a:pPr lvl="1">
              <a:lnSpc>
                <a:spcPct val="150000"/>
              </a:lnSpc>
            </a:pPr>
            <a:r>
              <a:rPr lang="en-US" altLang="en-US" smtClean="0"/>
              <a:t>Using a </a:t>
            </a:r>
            <a:r>
              <a:rPr lang="en-US" altLang="en-US" u="sng" smtClean="0"/>
              <a:t>frequency</a:t>
            </a:r>
            <a:r>
              <a:rPr lang="en-US" altLang="en-US" smtClean="0"/>
              <a:t>-based method to update modes of clusters</a:t>
            </a:r>
          </a:p>
          <a:p>
            <a:pPr lvl="1">
              <a:lnSpc>
                <a:spcPct val="150000"/>
              </a:lnSpc>
            </a:pPr>
            <a:r>
              <a:rPr lang="en-US" altLang="en-US" smtClean="0"/>
              <a:t>A mixture of categorical and numerical data: </a:t>
            </a:r>
            <a:r>
              <a:rPr lang="en-US" altLang="en-US" i="1" smtClean="0"/>
              <a:t>k-prototype</a:t>
            </a:r>
            <a:r>
              <a:rPr lang="en-US" altLang="en-US" smtClean="0"/>
              <a:t> method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61350" cy="1143000"/>
          </a:xfrm>
        </p:spPr>
        <p:txBody>
          <a:bodyPr/>
          <a:lstStyle/>
          <a:p>
            <a:r>
              <a:rPr lang="en-US" altLang="ko-KR" sz="3200" smtClean="0">
                <a:ea typeface="굴림" panose="020B0600000101010101" pitchFamily="34" charset="-127"/>
              </a:rPr>
              <a:t>What is the problem of k-Means Method?</a:t>
            </a:r>
            <a:endParaRPr lang="en-US" altLang="en-US" sz="3200" smtClean="0">
              <a:ea typeface="굴림" panose="020B0600000101010101" pitchFamily="34" charset="-127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34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ea typeface="굴림" panose="020B0600000101010101" pitchFamily="34" charset="-127"/>
              </a:rPr>
              <a:t>The k-means algorithm is sensitive to outliers !</a:t>
            </a:r>
          </a:p>
          <a:p>
            <a:pPr lvl="1">
              <a:lnSpc>
                <a:spcPct val="150000"/>
              </a:lnSpc>
            </a:pPr>
            <a:r>
              <a:rPr lang="en-US" altLang="ko-KR" smtClean="0">
                <a:ea typeface="굴림" panose="020B0600000101010101" pitchFamily="34" charset="-127"/>
              </a:rPr>
              <a:t>Since an object with an extremely large value may substantially distort the distribution of the data.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>
                <a:ea typeface="굴림" panose="020B0600000101010101" pitchFamily="34" charset="-127"/>
              </a:rPr>
              <a:t>K-Medoids:  Instead of taking the </a:t>
            </a:r>
            <a:r>
              <a:rPr lang="en-US" altLang="ko-KR" sz="2000" b="1" smtClean="0">
                <a:ea typeface="굴림" panose="020B0600000101010101" pitchFamily="34" charset="-127"/>
              </a:rPr>
              <a:t>mean</a:t>
            </a:r>
            <a:r>
              <a:rPr lang="en-US" altLang="ko-KR" sz="2000" smtClean="0">
                <a:ea typeface="굴림" panose="020B0600000101010101" pitchFamily="34" charset="-127"/>
              </a:rPr>
              <a:t> value of the object in a cluster as a reference point, </a:t>
            </a:r>
            <a:r>
              <a:rPr lang="en-US" altLang="ko-KR" sz="2000" b="1" smtClean="0">
                <a:ea typeface="굴림" panose="020B0600000101010101" pitchFamily="34" charset="-127"/>
              </a:rPr>
              <a:t>medoids</a:t>
            </a:r>
            <a:r>
              <a:rPr lang="en-US" altLang="ko-KR" sz="2000" smtClean="0">
                <a:ea typeface="굴림" panose="020B0600000101010101" pitchFamily="34" charset="-127"/>
              </a:rPr>
              <a:t> can be used, which is the </a:t>
            </a:r>
            <a:r>
              <a:rPr lang="en-US" altLang="ko-KR" sz="2000" b="1" smtClean="0">
                <a:ea typeface="굴림" panose="020B0600000101010101" pitchFamily="34" charset="-127"/>
              </a:rPr>
              <a:t>most centrally located</a:t>
            </a:r>
            <a:r>
              <a:rPr lang="en-US" altLang="ko-KR" sz="2000" smtClean="0">
                <a:ea typeface="굴림" panose="020B0600000101010101" pitchFamily="34" charset="-127"/>
              </a:rPr>
              <a:t> object in a cluster.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191000"/>
            <a:ext cx="5257800" cy="1765300"/>
            <a:chOff x="1344" y="3072"/>
            <a:chExt cx="3312" cy="1112"/>
          </a:xfrm>
        </p:grpSpPr>
        <p:grpSp>
          <p:nvGrpSpPr>
            <p:cNvPr id="37895" name="Group 5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37982" name="Rectangle 6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83" name="Rectangle 7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84" name="Line 8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85" name="Line 9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86" name="Line 10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87" name="Line 11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88" name="Line 12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89" name="Line 13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0" name="Line 14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1" name="Line 15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2" name="Line 16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3" name="Line 17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4" name="Line 18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5" name="Line 19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6" name="Line 20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7" name="Line 21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8" name="Line 22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9" name="Line 23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0" name="Line 24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1" name="Line 25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2" name="Line 26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3" name="Line 27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4" name="Rectangle 28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05" name="Line 29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6" name="Line 30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7" name="Line 31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8" name="Line 32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09" name="Line 33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0" name="Line 34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1" name="Line 35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2" name="Line 36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3" name="Line 37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4" name="Line 38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5" name="Line 39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6" name="Line 40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7" name="Line 41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8" name="Line 42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19" name="Line 43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0" name="Line 44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1" name="Line 45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2" name="Line 46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3" name="Line 47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4" name="Line 48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5" name="Line 49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6" name="Line 50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7" name="Line 51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8" name="Line 52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29" name="Freeform 53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0" name="Freeform 54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1" name="Freeform 55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2" name="Freeform 56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3" name="Freeform 57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4" name="Freeform 58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5" name="Freeform 59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6" name="Freeform 60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7" name="Freeform 61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8" name="Freeform 62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39" name="Rectangle 63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0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40" name="Rectangle 64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41" name="Rectangle 65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2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42" name="Rectangle 66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3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43" name="Rectangle 67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4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44" name="Rectangle 68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5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45" name="Rectangle 69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6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46" name="Rectangle 70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7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47" name="Rectangle 71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8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48" name="Rectangle 72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9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49" name="Rectangle 73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10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50" name="Rectangle 74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0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51" name="Rectangle 75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52" name="Rectangle 76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2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53" name="Rectangle 77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3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54" name="Rectangle 78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4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55" name="Rectangle 79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5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56" name="Rectangle 80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6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57" name="Rectangle 81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7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58" name="Rectangle 82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8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59" name="Rectangle 83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9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60" name="Rectangle 84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10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8061" name="Rectangle 85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896" name="Group 86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37898" name="Rectangle 87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899" name="Rectangle 88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00" name="Line 89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1" name="Line 90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2" name="Line 91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3" name="Line 92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4" name="Line 93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5" name="Line 94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6" name="Line 95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7" name="Line 96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8" name="Line 97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9" name="Line 98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0" name="Line 99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1" name="Line 100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2" name="Line 101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3" name="Line 102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4" name="Line 103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5" name="Line 104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6" name="Line 105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7" name="Line 106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8" name="Line 107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9" name="Line 108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0" name="Rectangle 109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21" name="Line 110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2" name="Line 111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3" name="Line 112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4" name="Line 113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5" name="Line 114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6" name="Line 115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7" name="Line 116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8" name="Line 117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9" name="Line 118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0" name="Line 119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1" name="Line 120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2" name="Line 121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3" name="Line 122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4" name="Line 123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5" name="Line 124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6" name="Line 125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7" name="Line 126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8" name="Line 127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9" name="Line 128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0" name="Line 129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1" name="Line 130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2" name="Line 131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3" name="Line 132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4" name="Line 133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5" name="Freeform 134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6" name="Freeform 135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7" name="Freeform 136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8" name="Freeform 137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9" name="Freeform 138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0" name="Freeform 139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1" name="Freeform 140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2" name="Freeform 141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3" name="Freeform 142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4" name="Freeform 143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55" name="Rectangle 144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0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56" name="Rectangle 145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57" name="Rectangle 146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2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58" name="Rectangle 147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3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59" name="Rectangle 148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4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60" name="Rectangle 149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5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61" name="Rectangle 150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6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62" name="Rectangle 151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7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63" name="Rectangle 152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8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64" name="Rectangle 153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9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65" name="Rectangle 154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6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10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66" name="Rectangle 155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0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67" name="Rectangle 156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68" name="Rectangle 157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2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69" name="Rectangle 158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3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70" name="Rectangle 159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4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71" name="Rectangle 160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5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72" name="Rectangle 161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6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73" name="Rectangle 162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7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74" name="Rectangle 163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31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8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75" name="Rectangle 164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3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9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76" name="Rectangle 165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60" cy="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ko-KR" altLang="en-US" sz="600">
                    <a:solidFill>
                      <a:srgbClr val="000000"/>
                    </a:solidFill>
                    <a:ea typeface="굴림" panose="020B0600000101010101" pitchFamily="34" charset="-127"/>
                  </a:rPr>
                  <a:t>10</a:t>
                </a:r>
                <a:endParaRPr lang="ko-KR" altLang="en-US" sz="2400">
                  <a:latin typeface="Times New Roman" panose="02020603050405020304" pitchFamily="18" charset="0"/>
                  <a:ea typeface="굴림" panose="020B0600000101010101" pitchFamily="34" charset="-127"/>
                </a:endParaRPr>
              </a:p>
            </p:txBody>
          </p:sp>
          <p:sp>
            <p:nvSpPr>
              <p:cNvPr id="37977" name="Rectangle 166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78" name="Freeform 167"/>
              <p:cNvSpPr>
                <a:spLocks/>
              </p:cNvSpPr>
              <p:nvPr/>
            </p:nvSpPr>
            <p:spPr bwMode="auto">
              <a:xfrm>
                <a:off x="3955" y="2658"/>
                <a:ext cx="488" cy="597"/>
              </a:xfrm>
              <a:custGeom>
                <a:avLst/>
                <a:gdLst>
                  <a:gd name="T0" fmla="*/ 40 w 728"/>
                  <a:gd name="T1" fmla="*/ 1 h 896"/>
                  <a:gd name="T2" fmla="*/ 23 w 728"/>
                  <a:gd name="T3" fmla="*/ 19 h 896"/>
                  <a:gd name="T4" fmla="*/ 16 w 728"/>
                  <a:gd name="T5" fmla="*/ 27 h 896"/>
                  <a:gd name="T6" fmla="*/ 13 w 728"/>
                  <a:gd name="T7" fmla="*/ 32 h 896"/>
                  <a:gd name="T8" fmla="*/ 4 w 728"/>
                  <a:gd name="T9" fmla="*/ 60 h 896"/>
                  <a:gd name="T10" fmla="*/ 13 w 728"/>
                  <a:gd name="T11" fmla="*/ 139 h 896"/>
                  <a:gd name="T12" fmla="*/ 23 w 728"/>
                  <a:gd name="T13" fmla="*/ 150 h 896"/>
                  <a:gd name="T14" fmla="*/ 67 w 728"/>
                  <a:gd name="T15" fmla="*/ 177 h 896"/>
                  <a:gd name="T16" fmla="*/ 100 w 728"/>
                  <a:gd name="T17" fmla="*/ 168 h 896"/>
                  <a:gd name="T18" fmla="*/ 129 w 728"/>
                  <a:gd name="T19" fmla="*/ 141 h 896"/>
                  <a:gd name="T20" fmla="*/ 139 w 728"/>
                  <a:gd name="T21" fmla="*/ 119 h 896"/>
                  <a:gd name="T22" fmla="*/ 142 w 728"/>
                  <a:gd name="T23" fmla="*/ 111 h 896"/>
                  <a:gd name="T24" fmla="*/ 143 w 728"/>
                  <a:gd name="T25" fmla="*/ 107 h 896"/>
                  <a:gd name="T26" fmla="*/ 137 w 728"/>
                  <a:gd name="T27" fmla="*/ 58 h 896"/>
                  <a:gd name="T28" fmla="*/ 115 w 728"/>
                  <a:gd name="T29" fmla="*/ 26 h 896"/>
                  <a:gd name="T30" fmla="*/ 103 w 728"/>
                  <a:gd name="T31" fmla="*/ 17 h 896"/>
                  <a:gd name="T32" fmla="*/ 94 w 728"/>
                  <a:gd name="T33" fmla="*/ 11 h 896"/>
                  <a:gd name="T34" fmla="*/ 60 w 728"/>
                  <a:gd name="T35" fmla="*/ 0 h 896"/>
                  <a:gd name="T36" fmla="*/ 42 w 728"/>
                  <a:gd name="T37" fmla="*/ 1 h 896"/>
                  <a:gd name="T38" fmla="*/ 37 w 728"/>
                  <a:gd name="T39" fmla="*/ 3 h 896"/>
                  <a:gd name="T40" fmla="*/ 40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79" name="Freeform 168"/>
              <p:cNvSpPr>
                <a:spLocks/>
              </p:cNvSpPr>
              <p:nvPr/>
            </p:nvSpPr>
            <p:spPr bwMode="auto">
              <a:xfrm>
                <a:off x="4258" y="2900"/>
                <a:ext cx="538" cy="593"/>
              </a:xfrm>
              <a:custGeom>
                <a:avLst/>
                <a:gdLst>
                  <a:gd name="T0" fmla="*/ 103 w 802"/>
                  <a:gd name="T1" fmla="*/ 9 h 889"/>
                  <a:gd name="T2" fmla="*/ 76 w 802"/>
                  <a:gd name="T3" fmla="*/ 35 h 889"/>
                  <a:gd name="T4" fmla="*/ 48 w 802"/>
                  <a:gd name="T5" fmla="*/ 58 h 889"/>
                  <a:gd name="T6" fmla="*/ 44 w 802"/>
                  <a:gd name="T7" fmla="*/ 63 h 889"/>
                  <a:gd name="T8" fmla="*/ 40 w 802"/>
                  <a:gd name="T9" fmla="*/ 66 h 889"/>
                  <a:gd name="T10" fmla="*/ 39 w 802"/>
                  <a:gd name="T11" fmla="*/ 70 h 889"/>
                  <a:gd name="T12" fmla="*/ 34 w 802"/>
                  <a:gd name="T13" fmla="*/ 76 h 889"/>
                  <a:gd name="T14" fmla="*/ 27 w 802"/>
                  <a:gd name="T15" fmla="*/ 98 h 889"/>
                  <a:gd name="T16" fmla="*/ 23 w 802"/>
                  <a:gd name="T17" fmla="*/ 103 h 889"/>
                  <a:gd name="T18" fmla="*/ 16 w 802"/>
                  <a:gd name="T19" fmla="*/ 111 h 889"/>
                  <a:gd name="T20" fmla="*/ 9 w 802"/>
                  <a:gd name="T21" fmla="*/ 125 h 889"/>
                  <a:gd name="T22" fmla="*/ 3 w 802"/>
                  <a:gd name="T23" fmla="*/ 139 h 889"/>
                  <a:gd name="T24" fmla="*/ 7 w 802"/>
                  <a:gd name="T25" fmla="*/ 167 h 889"/>
                  <a:gd name="T26" fmla="*/ 16 w 802"/>
                  <a:gd name="T27" fmla="*/ 173 h 889"/>
                  <a:gd name="T28" fmla="*/ 25 w 802"/>
                  <a:gd name="T29" fmla="*/ 175 h 889"/>
                  <a:gd name="T30" fmla="*/ 72 w 802"/>
                  <a:gd name="T31" fmla="*/ 173 h 889"/>
                  <a:gd name="T32" fmla="*/ 105 w 802"/>
                  <a:gd name="T33" fmla="*/ 163 h 889"/>
                  <a:gd name="T34" fmla="*/ 115 w 802"/>
                  <a:gd name="T35" fmla="*/ 157 h 889"/>
                  <a:gd name="T36" fmla="*/ 136 w 802"/>
                  <a:gd name="T37" fmla="*/ 129 h 889"/>
                  <a:gd name="T38" fmla="*/ 141 w 802"/>
                  <a:gd name="T39" fmla="*/ 119 h 889"/>
                  <a:gd name="T40" fmla="*/ 151 w 802"/>
                  <a:gd name="T41" fmla="*/ 105 h 889"/>
                  <a:gd name="T42" fmla="*/ 159 w 802"/>
                  <a:gd name="T43" fmla="*/ 89 h 889"/>
                  <a:gd name="T44" fmla="*/ 162 w 802"/>
                  <a:gd name="T45" fmla="*/ 76 h 889"/>
                  <a:gd name="T46" fmla="*/ 131 w 802"/>
                  <a:gd name="T47" fmla="*/ 0 h 889"/>
                  <a:gd name="T48" fmla="*/ 107 w 802"/>
                  <a:gd name="T49" fmla="*/ 5 h 889"/>
                  <a:gd name="T50" fmla="*/ 103 w 802"/>
                  <a:gd name="T51" fmla="*/ 9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80" name="AutoShape 169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81" name="AutoShape 170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897" name="Line 171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219074" y="645319"/>
            <a:ext cx="35464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X marks the centroids</a:t>
            </a:r>
          </a:p>
          <a:p>
            <a:pPr>
              <a:spcBef>
                <a:spcPct val="50000"/>
              </a:spcBef>
            </a:pPr>
            <a:r>
              <a:rPr lang="en-US" baseline="0" dirty="0" smtClean="0">
                <a:cs typeface="Times New Roman" pitchFamily="18" charset="0"/>
              </a:rPr>
              <a:t>Projection line will always be parallel to some</a:t>
            </a:r>
            <a:r>
              <a:rPr lang="en-US" dirty="0" smtClean="0">
                <a:cs typeface="Times New Roman" pitchFamily="18" charset="0"/>
              </a:rPr>
              <a:t> line connecting the centroids</a:t>
            </a:r>
          </a:p>
          <a:p>
            <a:pPr>
              <a:spcBef>
                <a:spcPct val="50000"/>
              </a:spcBef>
            </a:pPr>
            <a:r>
              <a:rPr lang="en-US" baseline="0" dirty="0" smtClean="0">
                <a:cs typeface="Times New Roman" pitchFamily="18" charset="0"/>
              </a:rPr>
              <a:t>Exact direction of </a:t>
            </a:r>
            <a:r>
              <a:rPr lang="en-US" baseline="0" dirty="0">
                <a:cs typeface="Times New Roman" pitchFamily="18" charset="0"/>
              </a:rPr>
              <a:t>this line depends upon </a:t>
            </a:r>
            <a:r>
              <a:rPr lang="en-US" baseline="0" dirty="0" smtClean="0">
                <a:cs typeface="Times New Roman" pitchFamily="18" charset="0"/>
              </a:rPr>
              <a:t>the</a:t>
            </a:r>
            <a:r>
              <a:rPr lang="en-US" dirty="0" smtClean="0">
                <a:cs typeface="Times New Roman" pitchFamily="18" charset="0"/>
              </a:rPr>
              <a:t> calculation of</a:t>
            </a:r>
            <a:r>
              <a:rPr lang="en-US" baseline="0" dirty="0" smtClean="0">
                <a:cs typeface="Times New Roman" pitchFamily="18" charset="0"/>
              </a:rPr>
              <a:t> </a:t>
            </a:r>
            <a:r>
              <a:rPr lang="en-US" b="1" baseline="0" dirty="0" smtClean="0">
                <a:cs typeface="Times New Roman" pitchFamily="18" charset="0"/>
              </a:rPr>
              <a:t>w</a:t>
            </a:r>
          </a:p>
          <a:p>
            <a:pPr>
              <a:spcBef>
                <a:spcPct val="50000"/>
              </a:spcBef>
            </a:pPr>
            <a:r>
              <a:rPr lang="en-US" baseline="0" dirty="0" smtClean="0">
                <a:cs typeface="Times New Roman" pitchFamily="18" charset="0"/>
              </a:rPr>
              <a:t>Remember </a:t>
            </a:r>
            <a:r>
              <a:rPr lang="en-US" baseline="0" dirty="0">
                <a:cs typeface="Times New Roman" pitchFamily="18" charset="0"/>
              </a:rPr>
              <a:t>the solution shown is not unique, but the projection direction is unique.</a:t>
            </a:r>
            <a:endParaRPr lang="en-US" baseline="0" dirty="0"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45061" name="Group 28"/>
          <p:cNvGrpSpPr>
            <a:grpSpLocks/>
          </p:cNvGrpSpPr>
          <p:nvPr/>
        </p:nvGrpSpPr>
        <p:grpSpPr bwMode="auto">
          <a:xfrm>
            <a:off x="3581400" y="1295400"/>
            <a:ext cx="5183187" cy="4784725"/>
            <a:chOff x="2349" y="244"/>
            <a:chExt cx="3265" cy="3014"/>
          </a:xfrm>
        </p:grpSpPr>
        <p:grpSp>
          <p:nvGrpSpPr>
            <p:cNvPr id="45062" name="Group 25"/>
            <p:cNvGrpSpPr>
              <a:grpSpLocks/>
            </p:cNvGrpSpPr>
            <p:nvPr/>
          </p:nvGrpSpPr>
          <p:grpSpPr bwMode="auto">
            <a:xfrm>
              <a:off x="2349" y="244"/>
              <a:ext cx="3265" cy="2922"/>
              <a:chOff x="2160" y="1172"/>
              <a:chExt cx="3265" cy="2922"/>
            </a:xfrm>
          </p:grpSpPr>
          <p:grpSp>
            <p:nvGrpSpPr>
              <p:cNvPr id="45065" name="Group 23"/>
              <p:cNvGrpSpPr>
                <a:grpSpLocks/>
              </p:cNvGrpSpPr>
              <p:nvPr/>
            </p:nvGrpSpPr>
            <p:grpSpPr bwMode="auto">
              <a:xfrm>
                <a:off x="2339" y="1172"/>
                <a:ext cx="3086" cy="2922"/>
                <a:chOff x="2240" y="1167"/>
                <a:chExt cx="3086" cy="2922"/>
              </a:xfrm>
            </p:grpSpPr>
            <p:grpSp>
              <p:nvGrpSpPr>
                <p:cNvPr id="45067" name="Group 22"/>
                <p:cNvGrpSpPr>
                  <a:grpSpLocks/>
                </p:cNvGrpSpPr>
                <p:nvPr/>
              </p:nvGrpSpPr>
              <p:grpSpPr bwMode="auto">
                <a:xfrm>
                  <a:off x="2240" y="1167"/>
                  <a:ext cx="3086" cy="2922"/>
                  <a:chOff x="2240" y="1167"/>
                  <a:chExt cx="3086" cy="2922"/>
                </a:xfrm>
              </p:grpSpPr>
              <p:grpSp>
                <p:nvGrpSpPr>
                  <p:cNvPr id="45069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240" y="1167"/>
                    <a:ext cx="3086" cy="2922"/>
                    <a:chOff x="2240" y="1167"/>
                    <a:chExt cx="3086" cy="2922"/>
                  </a:xfrm>
                </p:grpSpPr>
                <p:grpSp>
                  <p:nvGrpSpPr>
                    <p:cNvPr id="45076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0" y="1167"/>
                      <a:ext cx="3086" cy="2922"/>
                      <a:chOff x="2240" y="1167"/>
                      <a:chExt cx="3086" cy="2922"/>
                    </a:xfrm>
                  </p:grpSpPr>
                  <p:grpSp>
                    <p:nvGrpSpPr>
                      <p:cNvPr id="45082" name="Group 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76" y="1167"/>
                        <a:ext cx="2350" cy="2150"/>
                        <a:chOff x="1731" y="1195"/>
                        <a:chExt cx="2736" cy="2496"/>
                      </a:xfrm>
                    </p:grpSpPr>
                    <p:pic>
                      <p:nvPicPr>
                        <p:cNvPr id="45084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 cstate="print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1195"/>
                          <a:ext cx="2736" cy="249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</p:pic>
                    <p:sp>
                      <p:nvSpPr>
                        <p:cNvPr id="45085" name="Line 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116" y="1884"/>
                          <a:ext cx="426" cy="5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5083" name="Line 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40" y="1872"/>
                        <a:ext cx="1925" cy="2217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5077" name="Line 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74" y="1498"/>
                      <a:ext cx="1089" cy="10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78" name="Line 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82" y="2275"/>
                      <a:ext cx="593" cy="5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79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14" y="2079"/>
                      <a:ext cx="888" cy="90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80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57" y="1688"/>
                      <a:ext cx="1226" cy="123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81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98" y="1302"/>
                      <a:ext cx="1568" cy="157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5070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03" y="2465"/>
                    <a:ext cx="1095" cy="1083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071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9" y="2845"/>
                    <a:ext cx="478" cy="4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072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82" y="2460"/>
                    <a:ext cx="726" cy="709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073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02" y="2460"/>
                    <a:ext cx="875" cy="864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074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92" y="2074"/>
                    <a:ext cx="1129" cy="1123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075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5" y="1688"/>
                    <a:ext cx="1463" cy="1451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068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289" y="1302"/>
                  <a:ext cx="1797" cy="1785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066" name="Text Box 24"/>
              <p:cNvSpPr txBox="1">
                <a:spLocks noChangeArrowheads="1"/>
              </p:cNvSpPr>
              <p:nvPr/>
            </p:nvSpPr>
            <p:spPr bwMode="auto">
              <a:xfrm rot="-2408521">
                <a:off x="2160" y="1646"/>
                <a:ext cx="2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aseline="0"/>
                  <a:t>Z</a:t>
                </a:r>
              </a:p>
            </p:txBody>
          </p:sp>
        </p:grpSp>
        <p:sp>
          <p:nvSpPr>
            <p:cNvPr id="45063" name="Text Box 26"/>
            <p:cNvSpPr txBox="1">
              <a:spLocks noChangeArrowheads="1"/>
            </p:cNvSpPr>
            <p:nvPr/>
          </p:nvSpPr>
          <p:spPr bwMode="auto">
            <a:xfrm rot="2970198">
              <a:off x="2454" y="1642"/>
              <a:ext cx="10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aseline="0"/>
                <a:t>Temperature A</a:t>
              </a:r>
            </a:p>
          </p:txBody>
        </p:sp>
        <p:sp>
          <p:nvSpPr>
            <p:cNvPr id="45064" name="Text Box 27"/>
            <p:cNvSpPr txBox="1">
              <a:spLocks noChangeArrowheads="1"/>
            </p:cNvSpPr>
            <p:nvPr/>
          </p:nvSpPr>
          <p:spPr bwMode="auto">
            <a:xfrm rot="2970198">
              <a:off x="3322" y="2641"/>
              <a:ext cx="10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aseline="0"/>
                <a:t>Temperature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1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21600" cy="609600"/>
          </a:xfrm>
        </p:spPr>
        <p:txBody>
          <a:bodyPr>
            <a:normAutofit fontScale="90000"/>
          </a:bodyPr>
          <a:lstStyle/>
          <a:p>
            <a:r>
              <a:rPr lang="en-US" altLang="en-US" sz="3200" smtClean="0"/>
              <a:t>The</a:t>
            </a:r>
            <a:r>
              <a:rPr lang="en-US" altLang="en-US" sz="3200" i="1" smtClean="0"/>
              <a:t> K</a:t>
            </a:r>
            <a:r>
              <a:rPr lang="en-US" altLang="en-US" sz="3200" smtClean="0"/>
              <a:t>-</a:t>
            </a:r>
            <a:r>
              <a:rPr lang="en-US" altLang="en-US" sz="3200" i="1" smtClean="0"/>
              <a:t>Medoids</a:t>
            </a:r>
            <a:r>
              <a:rPr lang="en-US" altLang="en-US" smtClean="0"/>
              <a:t> </a:t>
            </a:r>
            <a:r>
              <a:rPr lang="en-US" altLang="en-US" sz="3200" smtClean="0"/>
              <a:t>Clustering Method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229600" cy="5029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1800" smtClean="0"/>
              <a:t>Find </a:t>
            </a:r>
            <a:r>
              <a:rPr lang="en-US" altLang="en-US" sz="1800" i="1" smtClean="0"/>
              <a:t>representative</a:t>
            </a:r>
            <a:r>
              <a:rPr lang="en-US" altLang="en-US" sz="1800" smtClean="0"/>
              <a:t> objects, called </a:t>
            </a:r>
            <a:r>
              <a:rPr lang="en-US" altLang="en-US" sz="1800" u="sng" smtClean="0"/>
              <a:t>medoids</a:t>
            </a:r>
            <a:r>
              <a:rPr lang="en-US" altLang="en-US" sz="1800" smtClean="0"/>
              <a:t>, in clusters</a:t>
            </a:r>
          </a:p>
          <a:p>
            <a:pPr>
              <a:lnSpc>
                <a:spcPct val="140000"/>
              </a:lnSpc>
            </a:pPr>
            <a:r>
              <a:rPr lang="en-US" altLang="en-US" sz="1800" i="1" smtClean="0"/>
              <a:t>PAM</a:t>
            </a:r>
            <a:r>
              <a:rPr lang="en-US" altLang="en-US" sz="1800" smtClean="0"/>
              <a:t> (Partitioning Around Medoids, 1987)</a:t>
            </a:r>
          </a:p>
          <a:p>
            <a:pPr lvl="1">
              <a:lnSpc>
                <a:spcPct val="140000"/>
              </a:lnSpc>
            </a:pPr>
            <a:r>
              <a:rPr lang="en-US" altLang="en-US" sz="1800" smtClean="0"/>
              <a:t>starts from an initial set of medoids and iteratively replaces one of the medoids by one of the non-medoids if it improves the total distance of the resulting clustering</a:t>
            </a:r>
          </a:p>
          <a:p>
            <a:pPr lvl="1">
              <a:lnSpc>
                <a:spcPct val="140000"/>
              </a:lnSpc>
            </a:pPr>
            <a:r>
              <a:rPr lang="en-US" altLang="en-US" sz="1800" i="1" smtClean="0"/>
              <a:t>PAM</a:t>
            </a:r>
            <a:r>
              <a:rPr lang="en-US" altLang="en-US" sz="1800" smtClean="0"/>
              <a:t> works effectively for small data sets, but does not scale well for large data sets:</a:t>
            </a:r>
            <a:r>
              <a:rPr lang="en-US" altLang="ko-KR" sz="1800" smtClean="0">
                <a:ea typeface="굴림" panose="020B0600000101010101" pitchFamily="34" charset="-127"/>
              </a:rPr>
              <a:t>O(k(n-k)</a:t>
            </a:r>
            <a:r>
              <a:rPr lang="en-US" altLang="ko-KR" sz="1800" baseline="30000" smtClean="0">
                <a:ea typeface="굴림" panose="020B0600000101010101" pitchFamily="34" charset="-127"/>
              </a:rPr>
              <a:t>2</a:t>
            </a:r>
            <a:r>
              <a:rPr lang="en-US" altLang="ko-KR" sz="1800" smtClean="0">
                <a:ea typeface="굴림" panose="020B0600000101010101" pitchFamily="34" charset="-127"/>
              </a:rPr>
              <a:t> ) for each iteration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800" smtClean="0">
                <a:ea typeface="굴림" panose="020B0600000101010101" pitchFamily="34" charset="-127"/>
              </a:rPr>
              <a:t>			where n is # of data,k is # of clusters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en-US" sz="1800" smtClean="0"/>
          </a:p>
          <a:p>
            <a:pPr>
              <a:lnSpc>
                <a:spcPct val="140000"/>
              </a:lnSpc>
            </a:pPr>
            <a:r>
              <a:rPr lang="en-US" altLang="en-US" sz="1800" i="1" smtClean="0"/>
              <a:t>CLARA</a:t>
            </a:r>
            <a:r>
              <a:rPr lang="en-US" altLang="en-US" sz="1800" smtClean="0"/>
              <a:t> (Kaufmann &amp; Rousseeuw, 1990)</a:t>
            </a:r>
          </a:p>
          <a:p>
            <a:pPr>
              <a:lnSpc>
                <a:spcPct val="140000"/>
              </a:lnSpc>
            </a:pPr>
            <a:r>
              <a:rPr lang="en-US" altLang="en-US" sz="1800" i="1" smtClean="0"/>
              <a:t>CLARANS</a:t>
            </a:r>
            <a:r>
              <a:rPr lang="en-US" altLang="en-US" sz="1800" smtClean="0"/>
              <a:t> (Ng &amp; Han, 1994): Randomized sampling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609600"/>
          </a:xfrm>
        </p:spPr>
        <p:txBody>
          <a:bodyPr/>
          <a:lstStyle/>
          <a:p>
            <a:r>
              <a:rPr lang="en-US" altLang="ko-KR" sz="3200" smtClean="0">
                <a:ea typeface="굴림" panose="020B0600000101010101" pitchFamily="34" charset="-127"/>
              </a:rPr>
              <a:t>Typical k-medoids algorithm (PAM)</a:t>
            </a:r>
            <a:endParaRPr lang="en-US" altLang="ko-KR" sz="4800" b="1" i="1" baseline="-25000" smtClean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40965" name="Group 3"/>
          <p:cNvGrpSpPr>
            <a:grpSpLocks/>
          </p:cNvGrpSpPr>
          <p:nvPr/>
        </p:nvGrpSpPr>
        <p:grpSpPr bwMode="auto">
          <a:xfrm>
            <a:off x="6705600" y="1676400"/>
            <a:ext cx="2514600" cy="2362200"/>
            <a:chOff x="912" y="864"/>
            <a:chExt cx="1584" cy="1488"/>
          </a:xfrm>
        </p:grpSpPr>
        <p:graphicFrame>
          <p:nvGraphicFramePr>
            <p:cNvPr id="41226" name="Object 3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4"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64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27" name="Line 5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28" name="Oval 6"/>
            <p:cNvSpPr>
              <a:spLocks noChangeArrowheads="1"/>
            </p:cNvSpPr>
            <p:nvPr/>
          </p:nvSpPr>
          <p:spPr bwMode="auto">
            <a:xfrm>
              <a:off x="1212" y="1034"/>
              <a:ext cx="513" cy="7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229" name="Oval 7"/>
            <p:cNvSpPr>
              <a:spLocks noChangeArrowheads="1"/>
            </p:cNvSpPr>
            <p:nvPr/>
          </p:nvSpPr>
          <p:spPr bwMode="auto">
            <a:xfrm>
              <a:off x="1725" y="1374"/>
              <a:ext cx="514" cy="6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7735888" y="1371600"/>
            <a:ext cx="140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Total Cost = 20</a:t>
            </a:r>
          </a:p>
        </p:txBody>
      </p:sp>
      <p:sp>
        <p:nvSpPr>
          <p:cNvPr id="40967" name="Rectangle 9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8" name="Rectangle 10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9" name="Line 11"/>
          <p:cNvSpPr>
            <a:spLocks noChangeShapeType="1"/>
          </p:cNvSpPr>
          <p:nvPr/>
        </p:nvSpPr>
        <p:spPr bwMode="auto">
          <a:xfrm>
            <a:off x="369888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2"/>
          <p:cNvSpPr>
            <a:spLocks noChangeShapeType="1"/>
          </p:cNvSpPr>
          <p:nvPr/>
        </p:nvSpPr>
        <p:spPr bwMode="auto">
          <a:xfrm>
            <a:off x="369888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3"/>
          <p:cNvSpPr>
            <a:spLocks noChangeShapeType="1"/>
          </p:cNvSpPr>
          <p:nvPr/>
        </p:nvSpPr>
        <p:spPr bwMode="auto">
          <a:xfrm>
            <a:off x="369888" y="31607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4"/>
          <p:cNvSpPr>
            <a:spLocks noChangeShapeType="1"/>
          </p:cNvSpPr>
          <p:nvPr/>
        </p:nvSpPr>
        <p:spPr bwMode="auto">
          <a:xfrm>
            <a:off x="369888" y="2976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5"/>
          <p:cNvSpPr>
            <a:spLocks noChangeShapeType="1"/>
          </p:cNvSpPr>
          <p:nvPr/>
        </p:nvSpPr>
        <p:spPr bwMode="auto">
          <a:xfrm>
            <a:off x="369888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16"/>
          <p:cNvSpPr>
            <a:spLocks noChangeShapeType="1"/>
          </p:cNvSpPr>
          <p:nvPr/>
        </p:nvSpPr>
        <p:spPr bwMode="auto">
          <a:xfrm>
            <a:off x="381000" y="2057400"/>
            <a:ext cx="20145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7"/>
          <p:cNvSpPr>
            <a:spLocks noChangeShapeType="1"/>
          </p:cNvSpPr>
          <p:nvPr/>
        </p:nvSpPr>
        <p:spPr bwMode="auto">
          <a:xfrm>
            <a:off x="369888" y="244633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369888" y="2262188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369888" y="208756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20"/>
          <p:cNvSpPr>
            <a:spLocks noChangeShapeType="1"/>
          </p:cNvSpPr>
          <p:nvPr/>
        </p:nvSpPr>
        <p:spPr bwMode="auto">
          <a:xfrm>
            <a:off x="369888" y="1903413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>
            <a:off x="57626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22"/>
          <p:cNvSpPr>
            <a:spLocks noChangeShapeType="1"/>
          </p:cNvSpPr>
          <p:nvPr/>
        </p:nvSpPr>
        <p:spPr bwMode="auto">
          <a:xfrm>
            <a:off x="7731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>
            <a:off x="9794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>
            <a:off x="11763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Line 25"/>
          <p:cNvSpPr>
            <a:spLocks noChangeShapeType="1"/>
          </p:cNvSpPr>
          <p:nvPr/>
        </p:nvSpPr>
        <p:spPr bwMode="auto">
          <a:xfrm>
            <a:off x="1382713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>
            <a:off x="1577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Line 27"/>
          <p:cNvSpPr>
            <a:spLocks noChangeShapeType="1"/>
          </p:cNvSpPr>
          <p:nvPr/>
        </p:nvSpPr>
        <p:spPr bwMode="auto">
          <a:xfrm>
            <a:off x="178593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>
            <a:off x="1981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29"/>
          <p:cNvSpPr>
            <a:spLocks noChangeShapeType="1"/>
          </p:cNvSpPr>
          <p:nvPr/>
        </p:nvSpPr>
        <p:spPr bwMode="auto">
          <a:xfrm>
            <a:off x="2187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30"/>
          <p:cNvSpPr>
            <a:spLocks noChangeShapeType="1"/>
          </p:cNvSpPr>
          <p:nvPr/>
        </p:nvSpPr>
        <p:spPr bwMode="auto">
          <a:xfrm>
            <a:off x="2384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Rectangle 31"/>
          <p:cNvSpPr>
            <a:spLocks noChangeArrowheads="1"/>
          </p:cNvSpPr>
          <p:nvPr/>
        </p:nvSpPr>
        <p:spPr bwMode="auto">
          <a:xfrm>
            <a:off x="369888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90" name="Line 32"/>
          <p:cNvSpPr>
            <a:spLocks noChangeShapeType="1"/>
          </p:cNvSpPr>
          <p:nvPr/>
        </p:nvSpPr>
        <p:spPr bwMode="auto">
          <a:xfrm>
            <a:off x="369888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1" name="Line 33"/>
          <p:cNvSpPr>
            <a:spLocks noChangeShapeType="1"/>
          </p:cNvSpPr>
          <p:nvPr/>
        </p:nvSpPr>
        <p:spPr bwMode="auto">
          <a:xfrm>
            <a:off x="347663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>
            <a:off x="347663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3" name="Line 35"/>
          <p:cNvSpPr>
            <a:spLocks noChangeShapeType="1"/>
          </p:cNvSpPr>
          <p:nvPr/>
        </p:nvSpPr>
        <p:spPr bwMode="auto">
          <a:xfrm>
            <a:off x="347663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6"/>
          <p:cNvSpPr>
            <a:spLocks noChangeShapeType="1"/>
          </p:cNvSpPr>
          <p:nvPr/>
        </p:nvSpPr>
        <p:spPr bwMode="auto">
          <a:xfrm>
            <a:off x="347663" y="31607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7"/>
          <p:cNvSpPr>
            <a:spLocks noChangeShapeType="1"/>
          </p:cNvSpPr>
          <p:nvPr/>
        </p:nvSpPr>
        <p:spPr bwMode="auto">
          <a:xfrm>
            <a:off x="347663" y="2976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6" name="Line 38"/>
          <p:cNvSpPr>
            <a:spLocks noChangeShapeType="1"/>
          </p:cNvSpPr>
          <p:nvPr/>
        </p:nvSpPr>
        <p:spPr bwMode="auto">
          <a:xfrm>
            <a:off x="347663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9"/>
          <p:cNvSpPr>
            <a:spLocks noChangeShapeType="1"/>
          </p:cNvSpPr>
          <p:nvPr/>
        </p:nvSpPr>
        <p:spPr bwMode="auto">
          <a:xfrm>
            <a:off x="347663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40"/>
          <p:cNvSpPr>
            <a:spLocks noChangeShapeType="1"/>
          </p:cNvSpPr>
          <p:nvPr/>
        </p:nvSpPr>
        <p:spPr bwMode="auto">
          <a:xfrm>
            <a:off x="347663" y="244633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41"/>
          <p:cNvSpPr>
            <a:spLocks noChangeShapeType="1"/>
          </p:cNvSpPr>
          <p:nvPr/>
        </p:nvSpPr>
        <p:spPr bwMode="auto">
          <a:xfrm>
            <a:off x="347663" y="2262188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0" name="Line 42"/>
          <p:cNvSpPr>
            <a:spLocks noChangeShapeType="1"/>
          </p:cNvSpPr>
          <p:nvPr/>
        </p:nvSpPr>
        <p:spPr bwMode="auto">
          <a:xfrm>
            <a:off x="347663" y="208756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Line 43"/>
          <p:cNvSpPr>
            <a:spLocks noChangeShapeType="1"/>
          </p:cNvSpPr>
          <p:nvPr/>
        </p:nvSpPr>
        <p:spPr bwMode="auto">
          <a:xfrm>
            <a:off x="347663" y="1903413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2" name="Line 44"/>
          <p:cNvSpPr>
            <a:spLocks noChangeShapeType="1"/>
          </p:cNvSpPr>
          <p:nvPr/>
        </p:nvSpPr>
        <p:spPr bwMode="auto">
          <a:xfrm>
            <a:off x="369888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3" name="Line 45"/>
          <p:cNvSpPr>
            <a:spLocks noChangeShapeType="1"/>
          </p:cNvSpPr>
          <p:nvPr/>
        </p:nvSpPr>
        <p:spPr bwMode="auto">
          <a:xfrm flipV="1">
            <a:off x="3698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4" name="Line 46"/>
          <p:cNvSpPr>
            <a:spLocks noChangeShapeType="1"/>
          </p:cNvSpPr>
          <p:nvPr/>
        </p:nvSpPr>
        <p:spPr bwMode="auto">
          <a:xfrm flipV="1">
            <a:off x="57626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5" name="Line 47"/>
          <p:cNvSpPr>
            <a:spLocks noChangeShapeType="1"/>
          </p:cNvSpPr>
          <p:nvPr/>
        </p:nvSpPr>
        <p:spPr bwMode="auto">
          <a:xfrm flipV="1">
            <a:off x="7731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6" name="Line 48"/>
          <p:cNvSpPr>
            <a:spLocks noChangeShapeType="1"/>
          </p:cNvSpPr>
          <p:nvPr/>
        </p:nvSpPr>
        <p:spPr bwMode="auto">
          <a:xfrm flipV="1">
            <a:off x="97948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7" name="Line 49"/>
          <p:cNvSpPr>
            <a:spLocks noChangeShapeType="1"/>
          </p:cNvSpPr>
          <p:nvPr/>
        </p:nvSpPr>
        <p:spPr bwMode="auto">
          <a:xfrm flipV="1">
            <a:off x="11763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8" name="Line 50"/>
          <p:cNvSpPr>
            <a:spLocks noChangeShapeType="1"/>
          </p:cNvSpPr>
          <p:nvPr/>
        </p:nvSpPr>
        <p:spPr bwMode="auto">
          <a:xfrm flipV="1">
            <a:off x="1382713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9" name="Line 51"/>
          <p:cNvSpPr>
            <a:spLocks noChangeShapeType="1"/>
          </p:cNvSpPr>
          <p:nvPr/>
        </p:nvSpPr>
        <p:spPr bwMode="auto">
          <a:xfrm flipV="1">
            <a:off x="1577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0" name="Line 52"/>
          <p:cNvSpPr>
            <a:spLocks noChangeShapeType="1"/>
          </p:cNvSpPr>
          <p:nvPr/>
        </p:nvSpPr>
        <p:spPr bwMode="auto">
          <a:xfrm flipV="1">
            <a:off x="1785938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1" name="Line 53"/>
          <p:cNvSpPr>
            <a:spLocks noChangeShapeType="1"/>
          </p:cNvSpPr>
          <p:nvPr/>
        </p:nvSpPr>
        <p:spPr bwMode="auto">
          <a:xfrm flipV="1">
            <a:off x="1981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2" name="Line 54"/>
          <p:cNvSpPr>
            <a:spLocks noChangeShapeType="1"/>
          </p:cNvSpPr>
          <p:nvPr/>
        </p:nvSpPr>
        <p:spPr bwMode="auto">
          <a:xfrm flipV="1">
            <a:off x="2187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3" name="Line 55"/>
          <p:cNvSpPr>
            <a:spLocks noChangeShapeType="1"/>
          </p:cNvSpPr>
          <p:nvPr/>
        </p:nvSpPr>
        <p:spPr bwMode="auto">
          <a:xfrm flipV="1">
            <a:off x="2384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4" name="Freeform 56"/>
          <p:cNvSpPr>
            <a:spLocks/>
          </p:cNvSpPr>
          <p:nvPr/>
        </p:nvSpPr>
        <p:spPr bwMode="auto">
          <a:xfrm>
            <a:off x="90328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5" name="Freeform 57"/>
          <p:cNvSpPr>
            <a:spLocks/>
          </p:cNvSpPr>
          <p:nvPr/>
        </p:nvSpPr>
        <p:spPr bwMode="auto">
          <a:xfrm>
            <a:off x="696913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6" name="Freeform 58"/>
          <p:cNvSpPr>
            <a:spLocks/>
          </p:cNvSpPr>
          <p:nvPr/>
        </p:nvSpPr>
        <p:spPr bwMode="auto">
          <a:xfrm>
            <a:off x="1709738" y="308451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7" name="Freeform 59"/>
          <p:cNvSpPr>
            <a:spLocks/>
          </p:cNvSpPr>
          <p:nvPr/>
        </p:nvSpPr>
        <p:spPr bwMode="auto">
          <a:xfrm>
            <a:off x="1100138" y="2370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8" name="Freeform 60"/>
          <p:cNvSpPr>
            <a:spLocks/>
          </p:cNvSpPr>
          <p:nvPr/>
        </p:nvSpPr>
        <p:spPr bwMode="auto">
          <a:xfrm>
            <a:off x="1905000" y="272732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19" name="Freeform 61"/>
          <p:cNvSpPr>
            <a:spLocks/>
          </p:cNvSpPr>
          <p:nvPr/>
        </p:nvSpPr>
        <p:spPr bwMode="auto">
          <a:xfrm>
            <a:off x="1501775" y="3259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0" name="Freeform 62"/>
          <p:cNvSpPr>
            <a:spLocks/>
          </p:cNvSpPr>
          <p:nvPr/>
        </p:nvSpPr>
        <p:spPr bwMode="auto">
          <a:xfrm>
            <a:off x="170973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1" name="Freeform 63"/>
          <p:cNvSpPr>
            <a:spLocks/>
          </p:cNvSpPr>
          <p:nvPr/>
        </p:nvSpPr>
        <p:spPr bwMode="auto">
          <a:xfrm>
            <a:off x="1709738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22" name="Rectangle 64"/>
          <p:cNvSpPr>
            <a:spLocks noChangeArrowheads="1"/>
          </p:cNvSpPr>
          <p:nvPr/>
        </p:nvSpPr>
        <p:spPr bwMode="auto">
          <a:xfrm>
            <a:off x="282575" y="365918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23" name="Rectangle 65"/>
          <p:cNvSpPr>
            <a:spLocks noChangeArrowheads="1"/>
          </p:cNvSpPr>
          <p:nvPr/>
        </p:nvSpPr>
        <p:spPr bwMode="auto">
          <a:xfrm>
            <a:off x="282575" y="348615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1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24" name="Rectangle 66"/>
          <p:cNvSpPr>
            <a:spLocks noChangeArrowheads="1"/>
          </p:cNvSpPr>
          <p:nvPr/>
        </p:nvSpPr>
        <p:spPr bwMode="auto">
          <a:xfrm>
            <a:off x="282575" y="330200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2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25" name="Rectangle 67"/>
          <p:cNvSpPr>
            <a:spLocks noChangeArrowheads="1"/>
          </p:cNvSpPr>
          <p:nvPr/>
        </p:nvSpPr>
        <p:spPr bwMode="auto">
          <a:xfrm>
            <a:off x="282575" y="312896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3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26" name="Rectangle 68"/>
          <p:cNvSpPr>
            <a:spLocks noChangeArrowheads="1"/>
          </p:cNvSpPr>
          <p:nvPr/>
        </p:nvSpPr>
        <p:spPr bwMode="auto">
          <a:xfrm>
            <a:off x="282575" y="294481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4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27" name="Rectangle 69"/>
          <p:cNvSpPr>
            <a:spLocks noChangeArrowheads="1"/>
          </p:cNvSpPr>
          <p:nvPr/>
        </p:nvSpPr>
        <p:spPr bwMode="auto">
          <a:xfrm>
            <a:off x="282575" y="277018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5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28" name="Rectangle 70"/>
          <p:cNvSpPr>
            <a:spLocks noChangeArrowheads="1"/>
          </p:cNvSpPr>
          <p:nvPr/>
        </p:nvSpPr>
        <p:spPr bwMode="auto">
          <a:xfrm>
            <a:off x="282575" y="25860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6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29" name="Rectangle 71"/>
          <p:cNvSpPr>
            <a:spLocks noChangeArrowheads="1"/>
          </p:cNvSpPr>
          <p:nvPr/>
        </p:nvSpPr>
        <p:spPr bwMode="auto">
          <a:xfrm>
            <a:off x="282575" y="241300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7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30" name="Rectangle 72"/>
          <p:cNvSpPr>
            <a:spLocks noChangeArrowheads="1"/>
          </p:cNvSpPr>
          <p:nvPr/>
        </p:nvSpPr>
        <p:spPr bwMode="auto">
          <a:xfrm>
            <a:off x="282575" y="2228850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8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31" name="Rectangle 73"/>
          <p:cNvSpPr>
            <a:spLocks noChangeArrowheads="1"/>
          </p:cNvSpPr>
          <p:nvPr/>
        </p:nvSpPr>
        <p:spPr bwMode="auto">
          <a:xfrm>
            <a:off x="282575" y="2055813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9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32" name="Rectangle 74"/>
          <p:cNvSpPr>
            <a:spLocks noChangeArrowheads="1"/>
          </p:cNvSpPr>
          <p:nvPr/>
        </p:nvSpPr>
        <p:spPr bwMode="auto">
          <a:xfrm>
            <a:off x="250825" y="1871663"/>
            <a:ext cx="33338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10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33" name="Rectangle 75"/>
          <p:cNvSpPr>
            <a:spLocks noChangeArrowheads="1"/>
          </p:cNvSpPr>
          <p:nvPr/>
        </p:nvSpPr>
        <p:spPr bwMode="auto">
          <a:xfrm>
            <a:off x="35877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34" name="Rectangle 76"/>
          <p:cNvSpPr>
            <a:spLocks noChangeArrowheads="1"/>
          </p:cNvSpPr>
          <p:nvPr/>
        </p:nvSpPr>
        <p:spPr bwMode="auto">
          <a:xfrm>
            <a:off x="566738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1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35" name="Rectangle 77"/>
          <p:cNvSpPr>
            <a:spLocks noChangeArrowheads="1"/>
          </p:cNvSpPr>
          <p:nvPr/>
        </p:nvSpPr>
        <p:spPr bwMode="auto">
          <a:xfrm>
            <a:off x="762000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2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36" name="Rectangle 78"/>
          <p:cNvSpPr>
            <a:spLocks noChangeArrowheads="1"/>
          </p:cNvSpPr>
          <p:nvPr/>
        </p:nvSpPr>
        <p:spPr bwMode="auto">
          <a:xfrm>
            <a:off x="96837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3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37" name="Rectangle 79"/>
          <p:cNvSpPr>
            <a:spLocks noChangeArrowheads="1"/>
          </p:cNvSpPr>
          <p:nvPr/>
        </p:nvSpPr>
        <p:spPr bwMode="auto">
          <a:xfrm>
            <a:off x="116522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4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38" name="Rectangle 80"/>
          <p:cNvSpPr>
            <a:spLocks noChangeArrowheads="1"/>
          </p:cNvSpPr>
          <p:nvPr/>
        </p:nvSpPr>
        <p:spPr bwMode="auto">
          <a:xfrm>
            <a:off x="1371600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5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39" name="Rectangle 81"/>
          <p:cNvSpPr>
            <a:spLocks noChangeArrowheads="1"/>
          </p:cNvSpPr>
          <p:nvPr/>
        </p:nvSpPr>
        <p:spPr bwMode="auto">
          <a:xfrm>
            <a:off x="1566863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6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40" name="Rectangle 82"/>
          <p:cNvSpPr>
            <a:spLocks noChangeArrowheads="1"/>
          </p:cNvSpPr>
          <p:nvPr/>
        </p:nvSpPr>
        <p:spPr bwMode="auto">
          <a:xfrm>
            <a:off x="1774825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7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41" name="Rectangle 83"/>
          <p:cNvSpPr>
            <a:spLocks noChangeArrowheads="1"/>
          </p:cNvSpPr>
          <p:nvPr/>
        </p:nvSpPr>
        <p:spPr bwMode="auto">
          <a:xfrm>
            <a:off x="1970088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8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42" name="Rectangle 84"/>
          <p:cNvSpPr>
            <a:spLocks noChangeArrowheads="1"/>
          </p:cNvSpPr>
          <p:nvPr/>
        </p:nvSpPr>
        <p:spPr bwMode="auto">
          <a:xfrm>
            <a:off x="2176463" y="3767138"/>
            <a:ext cx="22225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9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43" name="Rectangle 85"/>
          <p:cNvSpPr>
            <a:spLocks noChangeArrowheads="1"/>
          </p:cNvSpPr>
          <p:nvPr/>
        </p:nvSpPr>
        <p:spPr bwMode="auto">
          <a:xfrm>
            <a:off x="2351088" y="3767138"/>
            <a:ext cx="33337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500">
                <a:solidFill>
                  <a:srgbClr val="000000"/>
                </a:solidFill>
                <a:latin typeface="Small Fonts"/>
                <a:ea typeface="굴림" panose="020B0600000101010101" pitchFamily="34" charset="-127"/>
              </a:rPr>
              <a:t>10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1044" name="Rectangle 86"/>
          <p:cNvSpPr>
            <a:spLocks noChangeArrowheads="1"/>
          </p:cNvSpPr>
          <p:nvPr/>
        </p:nvSpPr>
        <p:spPr bwMode="auto">
          <a:xfrm>
            <a:off x="119063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045" name="Freeform 87"/>
          <p:cNvSpPr>
            <a:spLocks/>
          </p:cNvSpPr>
          <p:nvPr/>
        </p:nvSpPr>
        <p:spPr bwMode="auto">
          <a:xfrm>
            <a:off x="914400" y="221138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6" name="Freeform 88"/>
          <p:cNvSpPr>
            <a:spLocks/>
          </p:cNvSpPr>
          <p:nvPr/>
        </p:nvSpPr>
        <p:spPr bwMode="auto">
          <a:xfrm>
            <a:off x="1524000" y="3048000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7" name="Text Box 89"/>
          <p:cNvSpPr txBox="1">
            <a:spLocks noChangeArrowheads="1"/>
          </p:cNvSpPr>
          <p:nvPr/>
        </p:nvSpPr>
        <p:spPr bwMode="auto">
          <a:xfrm>
            <a:off x="136525" y="3886200"/>
            <a:ext cx="75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34" charset="-127"/>
              </a:rPr>
              <a:t>K=2</a:t>
            </a:r>
          </a:p>
        </p:txBody>
      </p:sp>
      <p:sp>
        <p:nvSpPr>
          <p:cNvPr id="41048" name="Line 90"/>
          <p:cNvSpPr>
            <a:spLocks noChangeShapeType="1"/>
          </p:cNvSpPr>
          <p:nvPr/>
        </p:nvSpPr>
        <p:spPr bwMode="auto">
          <a:xfrm>
            <a:off x="2590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49" name="Text Box 91"/>
          <p:cNvSpPr txBox="1">
            <a:spLocks noChangeArrowheads="1"/>
          </p:cNvSpPr>
          <p:nvPr/>
        </p:nvSpPr>
        <p:spPr bwMode="auto">
          <a:xfrm>
            <a:off x="2590800" y="2362200"/>
            <a:ext cx="9144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Arbitrary choose k object as initial medoids</a:t>
            </a:r>
          </a:p>
        </p:txBody>
      </p:sp>
      <p:graphicFrame>
        <p:nvGraphicFramePr>
          <p:cNvPr id="41050" name="Object 2"/>
          <p:cNvGraphicFramePr>
            <a:graphicFrameLocks noChangeAspect="1"/>
          </p:cNvGraphicFramePr>
          <p:nvPr/>
        </p:nvGraphicFramePr>
        <p:xfrm>
          <a:off x="3429000" y="1676400"/>
          <a:ext cx="2514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5" name="Worksheet" r:id="rId6" imgW="2200656" imgH="2076907" progId="Excel.Sheet.8">
                  <p:embed/>
                </p:oleObj>
              </mc:Choice>
              <mc:Fallback>
                <p:oleObj name="Worksheet" r:id="rId6" imgW="2200656" imgH="2076907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2514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1" name="Line 93"/>
          <p:cNvSpPr>
            <a:spLocks noChangeShapeType="1"/>
          </p:cNvSpPr>
          <p:nvPr/>
        </p:nvSpPr>
        <p:spPr bwMode="auto">
          <a:xfrm>
            <a:off x="5127625" y="2689225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2" name="Line 94"/>
          <p:cNvSpPr>
            <a:spLocks noChangeShapeType="1"/>
          </p:cNvSpPr>
          <p:nvPr/>
        </p:nvSpPr>
        <p:spPr bwMode="auto">
          <a:xfrm>
            <a:off x="5943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53" name="Text Box 95"/>
          <p:cNvSpPr txBox="1">
            <a:spLocks noChangeArrowheads="1"/>
          </p:cNvSpPr>
          <p:nvPr/>
        </p:nvSpPr>
        <p:spPr bwMode="auto">
          <a:xfrm>
            <a:off x="5867400" y="2362200"/>
            <a:ext cx="9144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Assign each remaining object to nearest medoids</a:t>
            </a:r>
          </a:p>
        </p:txBody>
      </p:sp>
      <p:sp>
        <p:nvSpPr>
          <p:cNvPr id="41054" name="Line 96"/>
          <p:cNvSpPr>
            <a:spLocks noChangeShapeType="1"/>
          </p:cNvSpPr>
          <p:nvPr/>
        </p:nvSpPr>
        <p:spPr bwMode="auto">
          <a:xfrm>
            <a:off x="6781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55" name="Text Box 97"/>
          <p:cNvSpPr txBox="1">
            <a:spLocks noChangeArrowheads="1"/>
          </p:cNvSpPr>
          <p:nvPr/>
        </p:nvSpPr>
        <p:spPr bwMode="auto">
          <a:xfrm>
            <a:off x="6934200" y="4038600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Randomly select a nonmedoid object,O</a:t>
            </a:r>
            <a:r>
              <a:rPr lang="en-US" altLang="ko-KR" sz="1400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ramdom</a:t>
            </a:r>
          </a:p>
        </p:txBody>
      </p:sp>
      <p:sp>
        <p:nvSpPr>
          <p:cNvPr id="41056" name="Line 98"/>
          <p:cNvSpPr>
            <a:spLocks noChangeShapeType="1"/>
          </p:cNvSpPr>
          <p:nvPr/>
        </p:nvSpPr>
        <p:spPr bwMode="auto">
          <a:xfrm flipH="1">
            <a:off x="6019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57" name="Text Box 99"/>
          <p:cNvSpPr txBox="1">
            <a:spLocks noChangeArrowheads="1"/>
          </p:cNvSpPr>
          <p:nvPr/>
        </p:nvSpPr>
        <p:spPr bwMode="auto">
          <a:xfrm>
            <a:off x="5715000" y="4876800"/>
            <a:ext cx="1143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Compute total cost of swapping</a:t>
            </a:r>
          </a:p>
        </p:txBody>
      </p:sp>
      <p:grpSp>
        <p:nvGrpSpPr>
          <p:cNvPr id="41058" name="Group 100"/>
          <p:cNvGrpSpPr>
            <a:grpSpLocks/>
          </p:cNvGrpSpPr>
          <p:nvPr/>
        </p:nvGrpSpPr>
        <p:grpSpPr bwMode="auto">
          <a:xfrm>
            <a:off x="3544888" y="4611688"/>
            <a:ext cx="2176462" cy="2035175"/>
            <a:chOff x="2233" y="2905"/>
            <a:chExt cx="1371" cy="1282"/>
          </a:xfrm>
        </p:grpSpPr>
        <p:sp>
          <p:nvSpPr>
            <p:cNvPr id="41145" name="Rectangle 101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146" name="Rectangle 102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147" name="Line 103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8" name="Line 104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9" name="Line 105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0" name="Line 106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1" name="Line 107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2" name="Line 108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3" name="Line 109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4" name="Line 110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5" name="Line 111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6" name="Line 112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7" name="Line 113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8" name="Line 114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9" name="Line 115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0" name="Line 116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1" name="Line 117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2" name="Line 118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3" name="Line 119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4" name="Line 120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5" name="Line 121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6" name="Line 122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7" name="Rectangle 123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168" name="Line 124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9" name="Line 125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0" name="Line 126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1" name="Line 127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2" name="Line 128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3" name="Line 129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4" name="Line 130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5" name="Line 131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6" name="Line 132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7" name="Line 133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8" name="Line 134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9" name="Line 135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0" name="Line 136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1" name="Line 137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2" name="Line 138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3" name="Line 139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4" name="Line 140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5" name="Line 141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6" name="Line 142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7" name="Line 143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8" name="Line 144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9" name="Line 145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0" name="Line 146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1" name="Line 147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2" name="Freeform 148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3" name="Freeform 149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4" name="Freeform 150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5" name="Freeform 151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6" name="Freeform 152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7" name="Freeform 153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8" name="Freeform 154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9" name="Freeform 155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0" name="Rectangle 156"/>
            <p:cNvSpPr>
              <a:spLocks noChangeArrowheads="1"/>
            </p:cNvSpPr>
            <p:nvPr/>
          </p:nvSpPr>
          <p:spPr bwMode="auto">
            <a:xfrm>
              <a:off x="2326" y="400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01" name="Rectangle 157"/>
            <p:cNvSpPr>
              <a:spLocks noChangeArrowheads="1"/>
            </p:cNvSpPr>
            <p:nvPr/>
          </p:nvSpPr>
          <p:spPr bwMode="auto">
            <a:xfrm>
              <a:off x="2326" y="391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02" name="Rectangle 158"/>
            <p:cNvSpPr>
              <a:spLocks noChangeArrowheads="1"/>
            </p:cNvSpPr>
            <p:nvPr/>
          </p:nvSpPr>
          <p:spPr bwMode="auto">
            <a:xfrm>
              <a:off x="2326" y="3805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03" name="Rectangle 159"/>
            <p:cNvSpPr>
              <a:spLocks noChangeArrowheads="1"/>
            </p:cNvSpPr>
            <p:nvPr/>
          </p:nvSpPr>
          <p:spPr bwMode="auto">
            <a:xfrm>
              <a:off x="2326" y="370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04" name="Rectangle 160"/>
            <p:cNvSpPr>
              <a:spLocks noChangeArrowheads="1"/>
            </p:cNvSpPr>
            <p:nvPr/>
          </p:nvSpPr>
          <p:spPr bwMode="auto">
            <a:xfrm>
              <a:off x="2326" y="360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05" name="Rectangle 161"/>
            <p:cNvSpPr>
              <a:spLocks noChangeArrowheads="1"/>
            </p:cNvSpPr>
            <p:nvPr/>
          </p:nvSpPr>
          <p:spPr bwMode="auto">
            <a:xfrm>
              <a:off x="2326" y="3503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06" name="Rectangle 162"/>
            <p:cNvSpPr>
              <a:spLocks noChangeArrowheads="1"/>
            </p:cNvSpPr>
            <p:nvPr/>
          </p:nvSpPr>
          <p:spPr bwMode="auto">
            <a:xfrm>
              <a:off x="2326" y="339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07" name="Rectangle 163"/>
            <p:cNvSpPr>
              <a:spLocks noChangeArrowheads="1"/>
            </p:cNvSpPr>
            <p:nvPr/>
          </p:nvSpPr>
          <p:spPr bwMode="auto">
            <a:xfrm>
              <a:off x="2326" y="3299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08" name="Rectangle 164"/>
            <p:cNvSpPr>
              <a:spLocks noChangeArrowheads="1"/>
            </p:cNvSpPr>
            <p:nvPr/>
          </p:nvSpPr>
          <p:spPr bwMode="auto">
            <a:xfrm>
              <a:off x="2326" y="3194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09" name="Rectangle 165"/>
            <p:cNvSpPr>
              <a:spLocks noChangeArrowheads="1"/>
            </p:cNvSpPr>
            <p:nvPr/>
          </p:nvSpPr>
          <p:spPr bwMode="auto">
            <a:xfrm>
              <a:off x="2326" y="309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10" name="Rectangle 166"/>
            <p:cNvSpPr>
              <a:spLocks noChangeArrowheads="1"/>
            </p:cNvSpPr>
            <p:nvPr/>
          </p:nvSpPr>
          <p:spPr bwMode="auto">
            <a:xfrm>
              <a:off x="2308" y="2991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11" name="Rectangle 167"/>
            <p:cNvSpPr>
              <a:spLocks noChangeArrowheads="1"/>
            </p:cNvSpPr>
            <p:nvPr/>
          </p:nvSpPr>
          <p:spPr bwMode="auto">
            <a:xfrm>
              <a:off x="237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12" name="Rectangle 168"/>
            <p:cNvSpPr>
              <a:spLocks noChangeArrowheads="1"/>
            </p:cNvSpPr>
            <p:nvPr/>
          </p:nvSpPr>
          <p:spPr bwMode="auto">
            <a:xfrm>
              <a:off x="2489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13" name="Rectangle 169"/>
            <p:cNvSpPr>
              <a:spLocks noChangeArrowheads="1"/>
            </p:cNvSpPr>
            <p:nvPr/>
          </p:nvSpPr>
          <p:spPr bwMode="auto">
            <a:xfrm>
              <a:off x="260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14" name="Rectangle 170"/>
            <p:cNvSpPr>
              <a:spLocks noChangeArrowheads="1"/>
            </p:cNvSpPr>
            <p:nvPr/>
          </p:nvSpPr>
          <p:spPr bwMode="auto">
            <a:xfrm>
              <a:off x="2719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15" name="Rectangle 171"/>
            <p:cNvSpPr>
              <a:spLocks noChangeArrowheads="1"/>
            </p:cNvSpPr>
            <p:nvPr/>
          </p:nvSpPr>
          <p:spPr bwMode="auto">
            <a:xfrm>
              <a:off x="283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16" name="Rectangle 172"/>
            <p:cNvSpPr>
              <a:spLocks noChangeArrowheads="1"/>
            </p:cNvSpPr>
            <p:nvPr/>
          </p:nvSpPr>
          <p:spPr bwMode="auto">
            <a:xfrm>
              <a:off x="295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17" name="Rectangle 173"/>
            <p:cNvSpPr>
              <a:spLocks noChangeArrowheads="1"/>
            </p:cNvSpPr>
            <p:nvPr/>
          </p:nvSpPr>
          <p:spPr bwMode="auto">
            <a:xfrm>
              <a:off x="3062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18" name="Rectangle 174"/>
            <p:cNvSpPr>
              <a:spLocks noChangeArrowheads="1"/>
            </p:cNvSpPr>
            <p:nvPr/>
          </p:nvSpPr>
          <p:spPr bwMode="auto">
            <a:xfrm>
              <a:off x="3180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19" name="Rectangle 175"/>
            <p:cNvSpPr>
              <a:spLocks noChangeArrowheads="1"/>
            </p:cNvSpPr>
            <p:nvPr/>
          </p:nvSpPr>
          <p:spPr bwMode="auto">
            <a:xfrm>
              <a:off x="329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20" name="Rectangle 176"/>
            <p:cNvSpPr>
              <a:spLocks noChangeArrowheads="1"/>
            </p:cNvSpPr>
            <p:nvPr/>
          </p:nvSpPr>
          <p:spPr bwMode="auto">
            <a:xfrm>
              <a:off x="3411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21" name="Rectangle 177"/>
            <p:cNvSpPr>
              <a:spLocks noChangeArrowheads="1"/>
            </p:cNvSpPr>
            <p:nvPr/>
          </p:nvSpPr>
          <p:spPr bwMode="auto">
            <a:xfrm>
              <a:off x="3511" y="4070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222" name="Rectangle 178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223" name="Line 179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224" name="Freeform 180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25" name="Freeform 181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61" name="Text Box 184"/>
          <p:cNvSpPr txBox="1">
            <a:spLocks noChangeArrowheads="1"/>
          </p:cNvSpPr>
          <p:nvPr/>
        </p:nvSpPr>
        <p:spPr bwMode="auto">
          <a:xfrm>
            <a:off x="2362200" y="5029200"/>
            <a:ext cx="12192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Swapping O and O</a:t>
            </a:r>
            <a:r>
              <a:rPr lang="en-US" altLang="ko-KR" sz="1400" baseline="-25000">
                <a:latin typeface="Times New Roman" panose="02020603050405020304" pitchFamily="18" charset="0"/>
                <a:ea typeface="굴림" panose="020B0600000101010101" pitchFamily="34" charset="-127"/>
              </a:rPr>
              <a:t>ramdom </a:t>
            </a:r>
          </a:p>
          <a:p>
            <a:pPr>
              <a:spcBef>
                <a:spcPct val="50000"/>
              </a:spcBef>
            </a:pPr>
            <a:r>
              <a:rPr lang="en-US" altLang="ko-KR" sz="1400">
                <a:latin typeface="Times New Roman" panose="02020603050405020304" pitchFamily="18" charset="0"/>
                <a:ea typeface="굴림" panose="020B0600000101010101" pitchFamily="34" charset="-127"/>
              </a:rPr>
              <a:t>If quality is improved.</a:t>
            </a:r>
          </a:p>
        </p:txBody>
      </p:sp>
      <p:sp>
        <p:nvSpPr>
          <p:cNvPr id="41062" name="Text Box 185"/>
          <p:cNvSpPr txBox="1">
            <a:spLocks noChangeArrowheads="1"/>
          </p:cNvSpPr>
          <p:nvPr/>
        </p:nvSpPr>
        <p:spPr bwMode="auto">
          <a:xfrm>
            <a:off x="228600" y="4724400"/>
            <a:ext cx="1981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  <a:ea typeface="굴림" panose="020B0600000101010101" pitchFamily="34" charset="-127"/>
              </a:rPr>
              <a:t>Do loop</a:t>
            </a:r>
          </a:p>
          <a:p>
            <a:pPr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  <a:ea typeface="굴림" panose="020B0600000101010101" pitchFamily="34" charset="-127"/>
              </a:rPr>
              <a:t>Until no change</a:t>
            </a:r>
          </a:p>
        </p:txBody>
      </p:sp>
      <p:grpSp>
        <p:nvGrpSpPr>
          <p:cNvPr id="41063" name="Group 186"/>
          <p:cNvGrpSpPr>
            <a:grpSpLocks/>
          </p:cNvGrpSpPr>
          <p:nvPr/>
        </p:nvGrpSpPr>
        <p:grpSpPr bwMode="auto">
          <a:xfrm>
            <a:off x="6821488" y="4611688"/>
            <a:ext cx="2176462" cy="2035175"/>
            <a:chOff x="4297" y="2905"/>
            <a:chExt cx="1371" cy="1282"/>
          </a:xfrm>
        </p:grpSpPr>
        <p:sp>
          <p:nvSpPr>
            <p:cNvPr id="41064" name="Rectangle 187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65" name="Rectangle 188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66" name="Line 189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7" name="Line 190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8" name="Line 191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9" name="Line 192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0" name="Line 193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1" name="Line 194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2" name="Line 195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3" name="Line 196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4" name="Line 197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5" name="Line 198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6" name="Line 199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7" name="Line 200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8" name="Line 201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9" name="Line 202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0" name="Line 203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1" name="Line 204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2" name="Line 205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3" name="Line 206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4" name="Line 207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5" name="Line 208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6" name="Rectangle 209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87" name="Line 210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8" name="Line 211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9" name="Line 212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0" name="Line 213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1" name="Line 214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2" name="Line 215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3" name="Line 216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4" name="Line 217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5" name="Line 218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6" name="Line 219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7" name="Line 220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8" name="Line 221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9" name="Line 222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0" name="Line 223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1" name="Line 224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2" name="Line 225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3" name="Line 226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4" name="Line 227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5" name="Line 228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6" name="Line 229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7" name="Line 230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8" name="Line 231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9" name="Line 232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0" name="Line 233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1" name="Freeform 234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2" name="Freeform 235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3" name="Freeform 236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4" name="Freeform 237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5" name="Freeform 238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6" name="Freeform 239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7" name="Freeform 240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8" name="Freeform 241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9" name="Freeform 242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0" name="Rectangle 243"/>
            <p:cNvSpPr>
              <a:spLocks noChangeArrowheads="1"/>
            </p:cNvSpPr>
            <p:nvPr/>
          </p:nvSpPr>
          <p:spPr bwMode="auto">
            <a:xfrm>
              <a:off x="4390" y="400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21" name="Rectangle 244"/>
            <p:cNvSpPr>
              <a:spLocks noChangeArrowheads="1"/>
            </p:cNvSpPr>
            <p:nvPr/>
          </p:nvSpPr>
          <p:spPr bwMode="auto">
            <a:xfrm>
              <a:off x="4390" y="391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22" name="Rectangle 245"/>
            <p:cNvSpPr>
              <a:spLocks noChangeArrowheads="1"/>
            </p:cNvSpPr>
            <p:nvPr/>
          </p:nvSpPr>
          <p:spPr bwMode="auto">
            <a:xfrm>
              <a:off x="4390" y="3805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23" name="Rectangle 246"/>
            <p:cNvSpPr>
              <a:spLocks noChangeArrowheads="1"/>
            </p:cNvSpPr>
            <p:nvPr/>
          </p:nvSpPr>
          <p:spPr bwMode="auto">
            <a:xfrm>
              <a:off x="4390" y="370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24" name="Rectangle 247"/>
            <p:cNvSpPr>
              <a:spLocks noChangeArrowheads="1"/>
            </p:cNvSpPr>
            <p:nvPr/>
          </p:nvSpPr>
          <p:spPr bwMode="auto">
            <a:xfrm>
              <a:off x="4390" y="3601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25" name="Rectangle 248"/>
            <p:cNvSpPr>
              <a:spLocks noChangeArrowheads="1"/>
            </p:cNvSpPr>
            <p:nvPr/>
          </p:nvSpPr>
          <p:spPr bwMode="auto">
            <a:xfrm>
              <a:off x="4390" y="3503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26" name="Rectangle 249"/>
            <p:cNvSpPr>
              <a:spLocks noChangeArrowheads="1"/>
            </p:cNvSpPr>
            <p:nvPr/>
          </p:nvSpPr>
          <p:spPr bwMode="auto">
            <a:xfrm>
              <a:off x="4390" y="3398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27" name="Rectangle 250"/>
            <p:cNvSpPr>
              <a:spLocks noChangeArrowheads="1"/>
            </p:cNvSpPr>
            <p:nvPr/>
          </p:nvSpPr>
          <p:spPr bwMode="auto">
            <a:xfrm>
              <a:off x="4390" y="3299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28" name="Rectangle 251"/>
            <p:cNvSpPr>
              <a:spLocks noChangeArrowheads="1"/>
            </p:cNvSpPr>
            <p:nvPr/>
          </p:nvSpPr>
          <p:spPr bwMode="auto">
            <a:xfrm>
              <a:off x="4390" y="3194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29" name="Rectangle 252"/>
            <p:cNvSpPr>
              <a:spLocks noChangeArrowheads="1"/>
            </p:cNvSpPr>
            <p:nvPr/>
          </p:nvSpPr>
          <p:spPr bwMode="auto">
            <a:xfrm>
              <a:off x="4390" y="3096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30" name="Rectangle 253"/>
            <p:cNvSpPr>
              <a:spLocks noChangeArrowheads="1"/>
            </p:cNvSpPr>
            <p:nvPr/>
          </p:nvSpPr>
          <p:spPr bwMode="auto">
            <a:xfrm>
              <a:off x="4372" y="2991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31" name="Rectangle 254"/>
            <p:cNvSpPr>
              <a:spLocks noChangeArrowheads="1"/>
            </p:cNvSpPr>
            <p:nvPr/>
          </p:nvSpPr>
          <p:spPr bwMode="auto">
            <a:xfrm>
              <a:off x="443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32" name="Rectangle 255"/>
            <p:cNvSpPr>
              <a:spLocks noChangeArrowheads="1"/>
            </p:cNvSpPr>
            <p:nvPr/>
          </p:nvSpPr>
          <p:spPr bwMode="auto">
            <a:xfrm>
              <a:off x="455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1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33" name="Rectangle 256"/>
            <p:cNvSpPr>
              <a:spLocks noChangeArrowheads="1"/>
            </p:cNvSpPr>
            <p:nvPr/>
          </p:nvSpPr>
          <p:spPr bwMode="auto">
            <a:xfrm>
              <a:off x="466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2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34" name="Rectangle 257"/>
            <p:cNvSpPr>
              <a:spLocks noChangeArrowheads="1"/>
            </p:cNvSpPr>
            <p:nvPr/>
          </p:nvSpPr>
          <p:spPr bwMode="auto">
            <a:xfrm>
              <a:off x="4783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3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35" name="Rectangle 258"/>
            <p:cNvSpPr>
              <a:spLocks noChangeArrowheads="1"/>
            </p:cNvSpPr>
            <p:nvPr/>
          </p:nvSpPr>
          <p:spPr bwMode="auto">
            <a:xfrm>
              <a:off x="489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4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36" name="Rectangle 259"/>
            <p:cNvSpPr>
              <a:spLocks noChangeArrowheads="1"/>
            </p:cNvSpPr>
            <p:nvPr/>
          </p:nvSpPr>
          <p:spPr bwMode="auto">
            <a:xfrm>
              <a:off x="501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5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37" name="Rectangle 260"/>
            <p:cNvSpPr>
              <a:spLocks noChangeArrowheads="1"/>
            </p:cNvSpPr>
            <p:nvPr/>
          </p:nvSpPr>
          <p:spPr bwMode="auto">
            <a:xfrm>
              <a:off x="5126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6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38" name="Rectangle 261"/>
            <p:cNvSpPr>
              <a:spLocks noChangeArrowheads="1"/>
            </p:cNvSpPr>
            <p:nvPr/>
          </p:nvSpPr>
          <p:spPr bwMode="auto">
            <a:xfrm>
              <a:off x="5244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7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39" name="Rectangle 262"/>
            <p:cNvSpPr>
              <a:spLocks noChangeArrowheads="1"/>
            </p:cNvSpPr>
            <p:nvPr/>
          </p:nvSpPr>
          <p:spPr bwMode="auto">
            <a:xfrm>
              <a:off x="5357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8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40" name="Rectangle 263"/>
            <p:cNvSpPr>
              <a:spLocks noChangeArrowheads="1"/>
            </p:cNvSpPr>
            <p:nvPr/>
          </p:nvSpPr>
          <p:spPr bwMode="auto">
            <a:xfrm>
              <a:off x="5475" y="4070"/>
              <a:ext cx="12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9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41" name="Rectangle 264"/>
            <p:cNvSpPr>
              <a:spLocks noChangeArrowheads="1"/>
            </p:cNvSpPr>
            <p:nvPr/>
          </p:nvSpPr>
          <p:spPr bwMode="auto">
            <a:xfrm>
              <a:off x="5575" y="4070"/>
              <a:ext cx="19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ko-KR" altLang="en-US" sz="500">
                  <a:solidFill>
                    <a:srgbClr val="000000"/>
                  </a:solidFill>
                  <a:latin typeface="Small Fonts"/>
                  <a:ea typeface="굴림" panose="020B0600000101010101" pitchFamily="34" charset="-127"/>
                </a:rPr>
                <a:t>10</a:t>
              </a:r>
              <a:endParaRPr lang="ko-KR" altLang="en-US" sz="2400">
                <a:latin typeface="Times New Roman" panose="02020603050405020304" pitchFamily="18" charset="0"/>
                <a:ea typeface="굴림" panose="020B0600000101010101" pitchFamily="34" charset="-127"/>
              </a:endParaRPr>
            </a:p>
          </p:txBody>
        </p:sp>
        <p:sp>
          <p:nvSpPr>
            <p:cNvPr id="41142" name="Rectangle 26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143" name="Line 266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144" name="Freeform 267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cluster?</a:t>
            </a:r>
          </a:p>
          <a:p>
            <a:r>
              <a:rPr lang="en-US" dirty="0" smtClean="0"/>
              <a:t>How do you choose the similarity / distance matric?</a:t>
            </a:r>
          </a:p>
          <a:p>
            <a:r>
              <a:rPr lang="en-US" dirty="0" smtClean="0"/>
              <a:t>How do you define a good cluster?</a:t>
            </a:r>
          </a:p>
          <a:p>
            <a:r>
              <a:rPr lang="en-US" dirty="0" smtClean="0"/>
              <a:t>How </a:t>
            </a:r>
            <a:r>
              <a:rPr lang="en-US" dirty="0"/>
              <a:t>do you choose K?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7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228600"/>
            <a:ext cx="7993062" cy="685800"/>
          </a:xfrm>
        </p:spPr>
        <p:txBody>
          <a:bodyPr>
            <a:normAutofit/>
          </a:bodyPr>
          <a:lstStyle/>
          <a:p>
            <a:r>
              <a:rPr lang="en-US" altLang="en-US" smtClean="0"/>
              <a:t>Hierarchical Clustering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476250" y="1211263"/>
            <a:ext cx="77533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60363" indent="-360363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11213" indent="-27146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it-IT" altLang="en-US" sz="2400" dirty="0"/>
              <a:t>Many times, clusters are not disjoint, but a cluster may have subclusters, in turn having sub-subclusters, etc.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it-IT" altLang="en-US" sz="2400" dirty="0"/>
              <a:t>Consider a sequence of partitions of the </a:t>
            </a:r>
            <a:r>
              <a:rPr lang="it-IT" altLang="en-US" sz="2400" i="1" dirty="0"/>
              <a:t>n </a:t>
            </a:r>
            <a:r>
              <a:rPr lang="it-IT" altLang="en-US" sz="2400" dirty="0"/>
              <a:t>samples into </a:t>
            </a:r>
            <a:r>
              <a:rPr lang="it-IT" altLang="en-US" sz="2400" i="1" dirty="0"/>
              <a:t>c</a:t>
            </a:r>
            <a:r>
              <a:rPr lang="it-IT" altLang="en-US" sz="2400" dirty="0"/>
              <a:t> clusters</a:t>
            </a:r>
          </a:p>
          <a:p>
            <a:pPr lvl="1">
              <a:spcBef>
                <a:spcPct val="50000"/>
              </a:spcBef>
            </a:pPr>
            <a:r>
              <a:rPr lang="it-IT" altLang="en-US" sz="2400" dirty="0"/>
              <a:t>The first is a partition into </a:t>
            </a:r>
            <a:r>
              <a:rPr lang="it-IT" altLang="en-US" sz="2400" i="1" dirty="0"/>
              <a:t>n </a:t>
            </a:r>
            <a:r>
              <a:rPr lang="it-IT" altLang="en-US" sz="2400" dirty="0"/>
              <a:t>clusters, each one containing exactly one sample</a:t>
            </a:r>
          </a:p>
          <a:p>
            <a:pPr lvl="1">
              <a:spcBef>
                <a:spcPct val="50000"/>
              </a:spcBef>
            </a:pPr>
            <a:r>
              <a:rPr lang="it-IT" altLang="en-US" sz="2400" dirty="0"/>
              <a:t>The second is a partition into </a:t>
            </a:r>
            <a:r>
              <a:rPr lang="it-IT" altLang="en-US" sz="2400" i="1" dirty="0"/>
              <a:t>n-1</a:t>
            </a:r>
            <a:r>
              <a:rPr lang="it-IT" altLang="en-US" sz="2400" dirty="0"/>
              <a:t> clusters, the third into </a:t>
            </a:r>
            <a:r>
              <a:rPr lang="it-IT" altLang="en-US" sz="2400" i="1" dirty="0"/>
              <a:t>n-2</a:t>
            </a:r>
            <a:r>
              <a:rPr lang="it-IT" altLang="en-US" sz="2400" dirty="0"/>
              <a:t>, and so on, until the </a:t>
            </a:r>
            <a:r>
              <a:rPr lang="it-IT" altLang="en-US" sz="2400" i="1" dirty="0"/>
              <a:t>n-th</a:t>
            </a:r>
            <a:r>
              <a:rPr lang="it-IT" altLang="en-US" sz="2400" dirty="0"/>
              <a:t> in which there is only one cluster containing all of the samples</a:t>
            </a:r>
          </a:p>
          <a:p>
            <a:pPr lvl="1">
              <a:spcBef>
                <a:spcPct val="50000"/>
              </a:spcBef>
            </a:pPr>
            <a:r>
              <a:rPr lang="it-IT" altLang="en-US" sz="2400" dirty="0"/>
              <a:t>At the level </a:t>
            </a:r>
            <a:r>
              <a:rPr lang="it-IT" altLang="en-US" sz="2400" i="1" dirty="0"/>
              <a:t>k</a:t>
            </a:r>
            <a:r>
              <a:rPr lang="it-IT" altLang="en-US" sz="2400" dirty="0"/>
              <a:t> in the sequence, </a:t>
            </a:r>
            <a:r>
              <a:rPr lang="it-IT" altLang="en-US" sz="2400" i="1" dirty="0"/>
              <a:t>c = n-k+1</a:t>
            </a:r>
            <a:r>
              <a:rPr lang="it-IT" altLang="en-US" sz="24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3733800" cy="4191000"/>
          </a:xfrm>
        </p:spPr>
        <p:txBody>
          <a:bodyPr>
            <a:normAutofit fontScale="70000" lnSpcReduction="20000"/>
          </a:bodyPr>
          <a:lstStyle/>
          <a:p>
            <a:r>
              <a:rPr lang="it-IT" altLang="en-US" sz="3500" dirty="0" smtClean="0"/>
              <a:t>Given any two samples</a:t>
            </a:r>
            <a:r>
              <a:rPr lang="it-IT" altLang="en-US" sz="3500" b="1" dirty="0" smtClean="0"/>
              <a:t> x </a:t>
            </a:r>
            <a:r>
              <a:rPr lang="it-IT" altLang="en-US" sz="3500" dirty="0" smtClean="0"/>
              <a:t>and </a:t>
            </a:r>
            <a:r>
              <a:rPr lang="it-IT" altLang="en-US" sz="3500" b="1" dirty="0" smtClean="0"/>
              <a:t>x’</a:t>
            </a:r>
            <a:r>
              <a:rPr lang="it-IT" altLang="en-US" sz="3500" dirty="0" smtClean="0"/>
              <a:t>, they will be grouped together </a:t>
            </a:r>
            <a:r>
              <a:rPr lang="it-IT" altLang="en-US" sz="3500" i="1" dirty="0" smtClean="0"/>
              <a:t>at some level</a:t>
            </a:r>
            <a:r>
              <a:rPr lang="it-IT" altLang="en-US" sz="3500" dirty="0" smtClean="0"/>
              <a:t>, and if they are grouped a level </a:t>
            </a:r>
            <a:r>
              <a:rPr lang="it-IT" altLang="en-US" sz="3500" i="1" dirty="0" smtClean="0"/>
              <a:t>k</a:t>
            </a:r>
            <a:r>
              <a:rPr lang="it-IT" altLang="en-US" sz="3500" dirty="0" smtClean="0"/>
              <a:t>, they remain grouped for all higher levels</a:t>
            </a:r>
          </a:p>
          <a:p>
            <a:r>
              <a:rPr lang="it-IT" altLang="en-US" sz="3500" dirty="0" smtClean="0"/>
              <a:t>Hierarchical clustering </a:t>
            </a:r>
            <a:r>
              <a:rPr lang="it-IT" altLang="en-US" sz="3500" dirty="0" smtClean="0">
                <a:sym typeface="Symbol" panose="05050102010706020507" pitchFamily="18" charset="2"/>
              </a:rPr>
              <a:t> tree representation called </a:t>
            </a:r>
            <a:r>
              <a:rPr lang="it-IT" altLang="en-US" sz="3500" i="1" dirty="0" smtClean="0">
                <a:sym typeface="Symbol" panose="05050102010706020507" pitchFamily="18" charset="2"/>
              </a:rPr>
              <a:t>dendrogram</a:t>
            </a:r>
          </a:p>
          <a:p>
            <a:endParaRPr lang="it-IT" altLang="en-US" sz="2000" dirty="0" smtClean="0">
              <a:sym typeface="Symbol" panose="05050102010706020507" pitchFamily="18" charset="2"/>
            </a:endParaRPr>
          </a:p>
        </p:txBody>
      </p:sp>
      <p:pic>
        <p:nvPicPr>
          <p:cNvPr id="43016" name="Picture 8" descr="http://winedarksea.org/wp-content/uploads/2009/11/PCCovariance1and2WardDendrogram1-815x1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78" y="533401"/>
            <a:ext cx="4428821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477250" cy="1752600"/>
          </a:xfrm>
        </p:spPr>
        <p:txBody>
          <a:bodyPr>
            <a:normAutofit/>
          </a:bodyPr>
          <a:lstStyle/>
          <a:p>
            <a:r>
              <a:rPr lang="it-IT" altLang="en-US" sz="2000" smtClean="0"/>
              <a:t>Are groupings natural or forced:  check similarity values</a:t>
            </a:r>
          </a:p>
          <a:p>
            <a:r>
              <a:rPr lang="it-IT" altLang="en-US" sz="2000" smtClean="0"/>
              <a:t>Evenly distributed similarity </a:t>
            </a:r>
            <a:r>
              <a:rPr lang="it-IT" altLang="en-US" sz="2000" smtClean="0">
                <a:sym typeface="Wingdings" panose="05000000000000000000" pitchFamily="2" charset="2"/>
              </a:rPr>
              <a:t> </a:t>
            </a:r>
            <a:r>
              <a:rPr lang="it-IT" altLang="en-US" sz="2000" smtClean="0"/>
              <a:t>no justification for grouping</a:t>
            </a:r>
          </a:p>
          <a:p>
            <a:endParaRPr lang="it-IT" altLang="en-US" sz="2000" smtClean="0"/>
          </a:p>
          <a:p>
            <a:r>
              <a:rPr lang="it-IT" altLang="en-US" sz="2000" smtClean="0"/>
              <a:t>Another representation is based on set, e.g., on the Venn diagrams</a:t>
            </a:r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05200"/>
            <a:ext cx="5105400" cy="27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04238" cy="4343400"/>
          </a:xfrm>
        </p:spPr>
        <p:txBody>
          <a:bodyPr/>
          <a:lstStyle/>
          <a:p>
            <a:r>
              <a:rPr lang="it-IT" altLang="en-US" sz="2400" smtClean="0"/>
              <a:t>Hierarchical clustering can be divided in </a:t>
            </a:r>
            <a:r>
              <a:rPr lang="it-IT" altLang="en-US" sz="2400" i="1" smtClean="0"/>
              <a:t>agglomerative </a:t>
            </a:r>
            <a:r>
              <a:rPr lang="it-IT" altLang="en-US" sz="2400" smtClean="0"/>
              <a:t>and </a:t>
            </a:r>
            <a:r>
              <a:rPr lang="it-IT" altLang="en-US" sz="2400" i="1" smtClean="0"/>
              <a:t>divisive</a:t>
            </a:r>
            <a:r>
              <a:rPr lang="it-IT" altLang="en-US" sz="2400" smtClean="0"/>
              <a:t>.</a:t>
            </a:r>
          </a:p>
          <a:p>
            <a:endParaRPr lang="it-IT" altLang="en-US" sz="2400" smtClean="0"/>
          </a:p>
          <a:p>
            <a:r>
              <a:rPr lang="it-IT" altLang="en-US" sz="2400" smtClean="0"/>
              <a:t>Agglomerative (bottom up, clumping): start with </a:t>
            </a:r>
            <a:r>
              <a:rPr lang="it-IT" altLang="en-US" sz="2400" i="1" smtClean="0"/>
              <a:t>n</a:t>
            </a:r>
            <a:r>
              <a:rPr lang="it-IT" altLang="en-US" sz="2400" smtClean="0"/>
              <a:t> singleton cluster and form the sequence by merging clusters</a:t>
            </a:r>
          </a:p>
          <a:p>
            <a:endParaRPr lang="it-IT" altLang="en-US" sz="2400" smtClean="0"/>
          </a:p>
          <a:p>
            <a:r>
              <a:rPr lang="it-IT" altLang="en-US" sz="2400" smtClean="0"/>
              <a:t>Divisive (top down, splitting): start with all of the samples in one cluster and form the sequence by successively splitting clusters</a:t>
            </a:r>
          </a:p>
          <a:p>
            <a:pPr>
              <a:buFont typeface="Wingdings" panose="05000000000000000000" pitchFamily="2" charset="2"/>
              <a:buNone/>
            </a:pPr>
            <a:endParaRPr lang="it-IT" altLang="en-US" sz="240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idx="1"/>
          </p:nvPr>
        </p:nvSpPr>
        <p:spPr>
          <a:xfrm>
            <a:off x="392113" y="444500"/>
            <a:ext cx="8529637" cy="60483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2400" smtClean="0"/>
              <a:t>Agglomerative hierarchical clustering</a:t>
            </a:r>
          </a:p>
          <a:p>
            <a:pPr>
              <a:lnSpc>
                <a:spcPct val="90000"/>
              </a:lnSpc>
            </a:pPr>
            <a:endParaRPr lang="it-IT" altLang="en-US" sz="2400" smtClean="0"/>
          </a:p>
          <a:p>
            <a:pPr>
              <a:lnSpc>
                <a:spcPct val="90000"/>
              </a:lnSpc>
            </a:pPr>
            <a:endParaRPr lang="it-IT" altLang="en-US" smtClean="0"/>
          </a:p>
          <a:p>
            <a:pPr>
              <a:lnSpc>
                <a:spcPct val="130000"/>
              </a:lnSpc>
            </a:pPr>
            <a:endParaRPr lang="it-IT" altLang="en-US" smtClean="0"/>
          </a:p>
          <a:p>
            <a:pPr>
              <a:lnSpc>
                <a:spcPct val="90000"/>
              </a:lnSpc>
            </a:pPr>
            <a:endParaRPr lang="it-IT" altLang="en-US" smtClean="0"/>
          </a:p>
          <a:p>
            <a:pPr>
              <a:lnSpc>
                <a:spcPct val="90000"/>
              </a:lnSpc>
            </a:pPr>
            <a:endParaRPr lang="it-IT" altLang="en-US" smtClean="0"/>
          </a:p>
          <a:p>
            <a:pPr>
              <a:lnSpc>
                <a:spcPct val="90000"/>
              </a:lnSpc>
            </a:pPr>
            <a:endParaRPr lang="it-IT" altLang="en-US" smtClean="0"/>
          </a:p>
          <a:p>
            <a:pPr>
              <a:lnSpc>
                <a:spcPct val="90000"/>
              </a:lnSpc>
            </a:pPr>
            <a:endParaRPr lang="it-IT" altLang="en-US" smtClean="0"/>
          </a:p>
          <a:p>
            <a:pPr>
              <a:lnSpc>
                <a:spcPct val="90000"/>
              </a:lnSpc>
            </a:pPr>
            <a:endParaRPr lang="it-IT" altLang="en-US" smtClean="0"/>
          </a:p>
          <a:p>
            <a:pPr>
              <a:lnSpc>
                <a:spcPct val="90000"/>
              </a:lnSpc>
            </a:pPr>
            <a:r>
              <a:rPr lang="it-IT" altLang="en-US" sz="2400" smtClean="0"/>
              <a:t>The procedure terminates when the specified number of cluster has been obtained, and returns the cluster as sets of points, rather than the mean or a representative vector for each cluster</a:t>
            </a:r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89025"/>
            <a:ext cx="8077200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idx="1"/>
          </p:nvPr>
        </p:nvSpPr>
        <p:spPr>
          <a:xfrm>
            <a:off x="576263" y="990600"/>
            <a:ext cx="8567737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altLang="en-US" sz="2400" dirty="0" smtClean="0"/>
              <a:t>At any level, the distance between nearest clusters can provide the dissimilarity value for that level</a:t>
            </a:r>
          </a:p>
          <a:p>
            <a:pPr>
              <a:lnSpc>
                <a:spcPct val="90000"/>
              </a:lnSpc>
            </a:pPr>
            <a:r>
              <a:rPr lang="it-IT" altLang="en-US" sz="2400" dirty="0" smtClean="0"/>
              <a:t>To find the nearest clusters, one can use</a:t>
            </a:r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21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2400" dirty="0" smtClean="0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en-US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2400" dirty="0" smtClean="0"/>
              <a:t>	which behave quite similar if the clusters are hyperspherical and well separated.</a:t>
            </a:r>
          </a:p>
          <a:p>
            <a:pPr>
              <a:lnSpc>
                <a:spcPct val="90000"/>
              </a:lnSpc>
            </a:pPr>
            <a:r>
              <a:rPr lang="it-IT" altLang="en-US" sz="2400" dirty="0" smtClean="0"/>
              <a:t>The computational complexity is O(</a:t>
            </a:r>
            <a:r>
              <a:rPr lang="it-IT" altLang="en-US" sz="2400" i="1" dirty="0" smtClean="0"/>
              <a:t>cn</a:t>
            </a:r>
            <a:r>
              <a:rPr lang="it-IT" altLang="en-US" sz="2400" i="1" baseline="30000" dirty="0" smtClean="0"/>
              <a:t>2</a:t>
            </a:r>
            <a:r>
              <a:rPr lang="it-IT" altLang="en-US" sz="2400" i="1" dirty="0" smtClean="0"/>
              <a:t>d</a:t>
            </a:r>
            <a:r>
              <a:rPr lang="it-IT" altLang="en-US" sz="2400" i="1" baseline="30000" dirty="0" smtClean="0"/>
              <a:t>2</a:t>
            </a:r>
            <a:r>
              <a:rPr lang="it-IT" altLang="en-US" sz="2400" dirty="0" smtClean="0"/>
              <a:t>)</a:t>
            </a:r>
            <a:r>
              <a:rPr lang="it-IT" altLang="en-US" sz="2400" i="1" dirty="0" smtClean="0"/>
              <a:t>, n&gt;&gt;c</a:t>
            </a:r>
          </a:p>
        </p:txBody>
      </p:sp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2057400" y="2057400"/>
          <a:ext cx="40941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4" imgW="1781268" imgH="304903" progId="Equation.3">
                  <p:embed/>
                </p:oleObj>
              </mc:Choice>
              <mc:Fallback>
                <p:oleObj name="Equation" r:id="rId4" imgW="1781268" imgH="30490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4094163" cy="725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173758"/>
              </p:ext>
            </p:extLst>
          </p:nvPr>
        </p:nvGraphicFramePr>
        <p:xfrm>
          <a:off x="2057400" y="2743200"/>
          <a:ext cx="40465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Equation" r:id="rId6" imgW="1790713" imgH="323824" progId="Equation.3">
                  <p:embed/>
                </p:oleObj>
              </mc:Choice>
              <mc:Fallback>
                <p:oleObj name="Equation" r:id="rId6" imgW="1790713" imgH="3238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4046538" cy="741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21574"/>
              </p:ext>
            </p:extLst>
          </p:nvPr>
        </p:nvGraphicFramePr>
        <p:xfrm>
          <a:off x="2062316" y="3367881"/>
          <a:ext cx="41878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7" name="Equation" r:id="rId8" imgW="2019274" imgH="476276" progId="Equation.3">
                  <p:embed/>
                </p:oleObj>
              </mc:Choice>
              <mc:Fallback>
                <p:oleObj name="Equation" r:id="rId8" imgW="2019274" imgH="4762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316" y="3367881"/>
                        <a:ext cx="4187825" cy="995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80960"/>
              </p:ext>
            </p:extLst>
          </p:nvPr>
        </p:nvGraphicFramePr>
        <p:xfrm>
          <a:off x="2523484" y="4363244"/>
          <a:ext cx="32654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8" name="Equation" r:id="rId10" imgW="1552707" imgH="266790" progId="Equation.3">
                  <p:embed/>
                </p:oleObj>
              </mc:Choice>
              <mc:Fallback>
                <p:oleObj name="Equation" r:id="rId10" imgW="1552707" imgH="2667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484" y="4363244"/>
                        <a:ext cx="3265488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29638" cy="45466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it-IT" altLang="en-US" sz="2800" b="1" dirty="0" smtClean="0">
                <a:solidFill>
                  <a:schemeClr val="tx1"/>
                </a:solidFill>
              </a:rPr>
              <a:t>Nearest-neighbor algorithm (single linkage)</a:t>
            </a:r>
          </a:p>
          <a:p>
            <a:r>
              <a:rPr lang="it-IT" altLang="en-US" sz="2400" i="1" dirty="0" smtClean="0"/>
              <a:t>d</a:t>
            </a:r>
            <a:r>
              <a:rPr lang="it-IT" altLang="en-US" sz="2400" i="1" baseline="-25000" dirty="0" smtClean="0"/>
              <a:t>min</a:t>
            </a:r>
            <a:r>
              <a:rPr lang="it-IT" altLang="en-US" sz="2400" dirty="0" smtClean="0"/>
              <a:t> is used</a:t>
            </a:r>
          </a:p>
          <a:p>
            <a:endParaRPr lang="it-IT" altLang="en-US" sz="2400" dirty="0" smtClean="0"/>
          </a:p>
          <a:p>
            <a:r>
              <a:rPr lang="it-IT" altLang="en-US" sz="2400" dirty="0" smtClean="0"/>
              <a:t>Viewed in graph terms, an edge is added to the nearest nonconnected components</a:t>
            </a:r>
          </a:p>
          <a:p>
            <a:endParaRPr lang="it-IT" altLang="en-US" sz="2400" dirty="0" smtClean="0"/>
          </a:p>
          <a:p>
            <a:r>
              <a:rPr lang="it-IT" altLang="en-US" sz="2400" dirty="0" smtClean="0"/>
              <a:t>Equivalent of Prim’s minimum spanning tree algorithm</a:t>
            </a:r>
          </a:p>
          <a:p>
            <a:endParaRPr lang="it-IT" altLang="en-US" sz="2400" dirty="0" smtClean="0"/>
          </a:p>
          <a:p>
            <a:r>
              <a:rPr lang="it-IT" altLang="en-US" sz="2400" dirty="0" smtClean="0"/>
              <a:t>Terminates when the distance between nearest clusters exceeds an arbitrary threshold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263497" y="3834871"/>
            <a:ext cx="3859795" cy="228660"/>
          </a:xfrm>
          <a:noFill/>
        </p:spPr>
        <p:txBody>
          <a:bodyPr/>
          <a:lstStyle/>
          <a:p>
            <a:r>
              <a:rPr lang="en-US"/>
              <a:t>©2009 Philip J. Ramsey, Ph.D.</a:t>
            </a: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228600" y="838200"/>
            <a:ext cx="83057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Symbol" pitchFamily="18" charset="2"/>
              <a:buChar char="·"/>
            </a:pPr>
            <a:r>
              <a:rPr lang="en-US" baseline="0" dirty="0">
                <a:cs typeface="Times New Roman" pitchFamily="18" charset="0"/>
              </a:rPr>
              <a:t> </a:t>
            </a:r>
            <a:r>
              <a:rPr lang="en-US" b="1" baseline="0" dirty="0">
                <a:solidFill>
                  <a:srgbClr val="0000FF"/>
                </a:solidFill>
                <a:cs typeface="Times New Roman" pitchFamily="18" charset="0"/>
              </a:rPr>
              <a:t>Example:</a:t>
            </a:r>
            <a:r>
              <a:rPr lang="en-US" baseline="0" dirty="0">
                <a:cs typeface="Times New Roman" pitchFamily="18" charset="0"/>
              </a:rPr>
              <a:t> Below is a data table showing the values of the discriminant function Z. On the Z scale we can clearly differentiate between the two Temperature groups.</a:t>
            </a:r>
            <a:endParaRPr lang="en-US" b="1" baseline="0" dirty="0"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8187" y="2319338"/>
            <a:ext cx="4192588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662" y="2316163"/>
            <a:ext cx="4157663" cy="359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11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32825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altLang="en-US" sz="2400" dirty="0" smtClean="0"/>
              <a:t>The use of </a:t>
            </a:r>
            <a:r>
              <a:rPr lang="it-IT" altLang="en-US" sz="2400" i="1" dirty="0" smtClean="0"/>
              <a:t>d</a:t>
            </a:r>
            <a:r>
              <a:rPr lang="it-IT" altLang="en-US" sz="2400" i="1" baseline="-25000" dirty="0" smtClean="0"/>
              <a:t>min</a:t>
            </a:r>
            <a:r>
              <a:rPr lang="it-IT" altLang="en-US" sz="2400" dirty="0" smtClean="0"/>
              <a:t> as a distance measure and the agglomerative clustering generate a </a:t>
            </a:r>
            <a:r>
              <a:rPr lang="it-IT" altLang="en-US" sz="2400" i="1" dirty="0" smtClean="0"/>
              <a:t>minimal spanning tree</a:t>
            </a:r>
            <a:endParaRPr lang="it-IT" altLang="en-US" sz="2400" dirty="0" smtClean="0"/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</a:pPr>
            <a:endParaRPr lang="it-IT" altLang="en-US" sz="2400" i="1" dirty="0" smtClean="0"/>
          </a:p>
          <a:p>
            <a:pPr>
              <a:lnSpc>
                <a:spcPct val="90000"/>
              </a:lnSpc>
            </a:pPr>
            <a:endParaRPr lang="it-IT" altLang="en-US" sz="2400" i="1" dirty="0" smtClean="0"/>
          </a:p>
          <a:p>
            <a:pPr>
              <a:lnSpc>
                <a:spcPct val="90000"/>
              </a:lnSpc>
            </a:pPr>
            <a:r>
              <a:rPr lang="it-IT" altLang="en-US" sz="2400" i="1" dirty="0" smtClean="0"/>
              <a:t>Chaining </a:t>
            </a:r>
            <a:r>
              <a:rPr lang="it-IT" altLang="en-US" sz="2400" dirty="0" smtClean="0"/>
              <a:t>effect: defect of this distance measure</a:t>
            </a:r>
          </a:p>
        </p:txBody>
      </p:sp>
      <p:pic>
        <p:nvPicPr>
          <p:cNvPr id="501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4348163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516938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sz="3300" b="1" dirty="0" smtClean="0">
                <a:solidFill>
                  <a:schemeClr val="tx1"/>
                </a:solidFill>
              </a:rPr>
              <a:t>The farthest neighbor algorithm (complete linkage)</a:t>
            </a:r>
          </a:p>
          <a:p>
            <a:pPr>
              <a:lnSpc>
                <a:spcPct val="90000"/>
              </a:lnSpc>
            </a:pPr>
            <a:r>
              <a:rPr lang="it-IT" altLang="en-US" sz="2400" i="1" dirty="0" smtClean="0"/>
              <a:t>d</a:t>
            </a:r>
            <a:r>
              <a:rPr lang="it-IT" altLang="en-US" sz="2400" i="1" baseline="-25000" dirty="0" smtClean="0"/>
              <a:t>max</a:t>
            </a:r>
            <a:r>
              <a:rPr lang="it-IT" altLang="en-US" sz="2400" dirty="0" smtClean="0"/>
              <a:t> is used</a:t>
            </a:r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</a:pPr>
            <a:r>
              <a:rPr lang="it-IT" altLang="en-US" sz="2400" dirty="0" smtClean="0"/>
              <a:t>This method discourages the growth of elongated clusters</a:t>
            </a:r>
          </a:p>
          <a:p>
            <a:pPr>
              <a:lnSpc>
                <a:spcPct val="90000"/>
              </a:lnSpc>
            </a:pPr>
            <a:r>
              <a:rPr lang="it-IT" altLang="en-US" sz="2400" dirty="0" smtClean="0"/>
              <a:t>Encourages approximately equal diameters</a:t>
            </a:r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</a:pPr>
            <a:r>
              <a:rPr lang="it-IT" altLang="en-US" sz="2400" dirty="0" smtClean="0"/>
              <a:t>In graph theoretic terms:</a:t>
            </a:r>
          </a:p>
          <a:p>
            <a:pPr lvl="1">
              <a:lnSpc>
                <a:spcPct val="90000"/>
              </a:lnSpc>
            </a:pPr>
            <a:r>
              <a:rPr lang="it-IT" altLang="en-US" sz="2400" dirty="0" smtClean="0"/>
              <a:t>every cluster is a complete subgraph</a:t>
            </a:r>
          </a:p>
          <a:p>
            <a:pPr lvl="1">
              <a:lnSpc>
                <a:spcPct val="90000"/>
              </a:lnSpc>
            </a:pPr>
            <a:r>
              <a:rPr lang="it-IT" altLang="en-US" sz="2400" dirty="0" smtClean="0"/>
              <a:t>the distance between two clusters is determined by the most distant nodes in the 2 clusters</a:t>
            </a:r>
          </a:p>
          <a:p>
            <a:pPr>
              <a:lnSpc>
                <a:spcPct val="90000"/>
              </a:lnSpc>
            </a:pPr>
            <a:endParaRPr lang="it-IT" altLang="en-US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en-US" dirty="0" smtClean="0">
                <a:solidFill>
                  <a:schemeClr val="bg1"/>
                </a:solidFill>
              </a:rPr>
              <a:t>terminates when the distance between nearest clusters exceeds an arbitrary threshold</a:t>
            </a:r>
            <a:endParaRPr lang="it-IT" altLang="en-US" dirty="0" smtClean="0"/>
          </a:p>
          <a:p>
            <a:pPr>
              <a:lnSpc>
                <a:spcPct val="90000"/>
              </a:lnSpc>
            </a:pPr>
            <a:endParaRPr lang="it-IT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569325" cy="5867400"/>
          </a:xfrm>
        </p:spPr>
        <p:txBody>
          <a:bodyPr>
            <a:normAutofit/>
          </a:bodyPr>
          <a:lstStyle/>
          <a:p>
            <a:r>
              <a:rPr lang="it-IT" altLang="en-US" sz="2400" dirty="0" smtClean="0"/>
              <a:t>When two clusters are merged, the graph is changed by adding edges between every pair of nodes in the 2 clusters</a:t>
            </a:r>
          </a:p>
          <a:p>
            <a:endParaRPr lang="it-IT" altLang="en-US" dirty="0" smtClean="0"/>
          </a:p>
          <a:p>
            <a:endParaRPr lang="it-IT" altLang="en-US" dirty="0" smtClean="0"/>
          </a:p>
          <a:p>
            <a:endParaRPr lang="it-IT" altLang="en-US" dirty="0" smtClean="0"/>
          </a:p>
          <a:p>
            <a:endParaRPr lang="it-IT" altLang="en-US" dirty="0" smtClean="0"/>
          </a:p>
          <a:p>
            <a:pPr>
              <a:lnSpc>
                <a:spcPct val="180000"/>
              </a:lnSpc>
            </a:pPr>
            <a:endParaRPr lang="it-IT" altLang="en-US" dirty="0" smtClean="0"/>
          </a:p>
          <a:p>
            <a:endParaRPr lang="it-IT" altLang="en-US" dirty="0" smtClean="0"/>
          </a:p>
          <a:p>
            <a:endParaRPr lang="it-IT" altLang="en-US" dirty="0"/>
          </a:p>
          <a:p>
            <a:endParaRPr lang="it-IT" altLang="en-US" dirty="0" smtClean="0"/>
          </a:p>
          <a:p>
            <a:r>
              <a:rPr lang="it-IT" altLang="en-US" sz="2400" dirty="0" smtClean="0"/>
              <a:t>All the procedures involving minima or maxima are sensitive to outliers. The use of </a:t>
            </a:r>
            <a:r>
              <a:rPr lang="it-IT" altLang="en-US" sz="2400" i="1" dirty="0" smtClean="0"/>
              <a:t>d</a:t>
            </a:r>
            <a:r>
              <a:rPr lang="it-IT" altLang="en-US" sz="2400" i="1" baseline="-25000" dirty="0" smtClean="0"/>
              <a:t>mean</a:t>
            </a:r>
            <a:r>
              <a:rPr lang="it-IT" altLang="en-US" sz="2400" dirty="0" smtClean="0"/>
              <a:t> or </a:t>
            </a:r>
            <a:r>
              <a:rPr lang="it-IT" altLang="en-US" sz="2400" i="1" dirty="0" smtClean="0"/>
              <a:t>d</a:t>
            </a:r>
            <a:r>
              <a:rPr lang="it-IT" altLang="en-US" sz="2400" i="1" baseline="-25000" dirty="0" smtClean="0"/>
              <a:t>avg</a:t>
            </a:r>
            <a:r>
              <a:rPr lang="it-IT" altLang="en-US" sz="2400" i="1" dirty="0" smtClean="0"/>
              <a:t> </a:t>
            </a:r>
            <a:r>
              <a:rPr lang="it-IT" altLang="en-US" sz="2400" dirty="0" smtClean="0"/>
              <a:t>are natural compromises</a:t>
            </a:r>
          </a:p>
        </p:txBody>
      </p:sp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781675" cy="357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441325"/>
            <a:ext cx="8305800" cy="454025"/>
          </a:xfrm>
        </p:spPr>
        <p:txBody>
          <a:bodyPr>
            <a:normAutofit fontScale="90000"/>
          </a:bodyPr>
          <a:lstStyle/>
          <a:p>
            <a:r>
              <a:rPr lang="en-US" altLang="en-US" sz="2800" smtClean="0"/>
              <a:t>Hierarchical Clustering – distance between clusters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610600" cy="3544888"/>
          </a:xfrm>
        </p:spPr>
        <p:txBody>
          <a:bodyPr/>
          <a:lstStyle/>
          <a:p>
            <a:endParaRPr lang="en-US" altLang="en-US" smtClean="0"/>
          </a:p>
        </p:txBody>
      </p:sp>
      <p:pic>
        <p:nvPicPr>
          <p:cNvPr id="53254" name="Picture 4" descr="link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4" b="28342"/>
          <a:stretch>
            <a:fillRect/>
          </a:stretch>
        </p:blipFill>
        <p:spPr bwMode="auto">
          <a:xfrm>
            <a:off x="611188" y="2708275"/>
            <a:ext cx="80422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827088" y="2205038"/>
            <a:ext cx="1728787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cs typeface="Arial" panose="020B0604020202020204" pitchFamily="34" charset="0"/>
              </a:rPr>
              <a:t>Single-linkage</a:t>
            </a: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3419475" y="2205038"/>
            <a:ext cx="194468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cs typeface="Arial" panose="020B0604020202020204" pitchFamily="34" charset="0"/>
              </a:rPr>
              <a:t>Average-linkage</a:t>
            </a:r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6299200" y="2205038"/>
            <a:ext cx="20891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cs typeface="Arial" panose="020B0604020202020204" pitchFamily="34" charset="0"/>
              </a:rPr>
              <a:t>Complete-linkage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228600"/>
            <a:ext cx="8199437" cy="685800"/>
          </a:xfrm>
        </p:spPr>
        <p:txBody>
          <a:bodyPr/>
          <a:lstStyle/>
          <a:p>
            <a:r>
              <a:rPr lang="it-IT" altLang="en-US" sz="2800" smtClean="0"/>
              <a:t>The problem of the number of clusters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346200"/>
            <a:ext cx="8567737" cy="4368800"/>
          </a:xfrm>
        </p:spPr>
        <p:txBody>
          <a:bodyPr>
            <a:normAutofit fontScale="92500"/>
          </a:bodyPr>
          <a:lstStyle/>
          <a:p>
            <a:r>
              <a:rPr lang="it-IT" altLang="en-US" sz="2400" smtClean="0"/>
              <a:t>How many clusters should there be?</a:t>
            </a:r>
          </a:p>
          <a:p>
            <a:r>
              <a:rPr lang="it-IT" altLang="en-US" sz="2400" smtClean="0"/>
              <a:t>For clustering by extremizing a criterion function</a:t>
            </a:r>
          </a:p>
          <a:p>
            <a:pPr lvl="1"/>
            <a:r>
              <a:rPr lang="it-IT" altLang="en-US" sz="2400" smtClean="0"/>
              <a:t>repeat the clustering with </a:t>
            </a:r>
            <a:r>
              <a:rPr lang="it-IT" altLang="en-US" sz="2400" i="1" smtClean="0"/>
              <a:t>c</a:t>
            </a:r>
            <a:r>
              <a:rPr lang="it-IT" altLang="en-US" sz="2400" smtClean="0"/>
              <a:t>=1, </a:t>
            </a:r>
            <a:r>
              <a:rPr lang="it-IT" altLang="en-US" sz="2400" i="1" smtClean="0"/>
              <a:t>c</a:t>
            </a:r>
            <a:r>
              <a:rPr lang="it-IT" altLang="en-US" sz="2400" smtClean="0"/>
              <a:t>=2, </a:t>
            </a:r>
            <a:r>
              <a:rPr lang="it-IT" altLang="en-US" sz="2400" i="1" smtClean="0"/>
              <a:t>c</a:t>
            </a:r>
            <a:r>
              <a:rPr lang="it-IT" altLang="en-US" sz="2400" smtClean="0"/>
              <a:t>=3, etc.</a:t>
            </a:r>
          </a:p>
          <a:p>
            <a:pPr lvl="1"/>
            <a:r>
              <a:rPr lang="it-IT" altLang="en-US" sz="2400" smtClean="0"/>
              <a:t>look for large changes in criterion function</a:t>
            </a:r>
          </a:p>
          <a:p>
            <a:r>
              <a:rPr lang="it-IT" altLang="en-US" sz="2400" smtClean="0"/>
              <a:t>Alternatively:</a:t>
            </a:r>
          </a:p>
          <a:p>
            <a:pPr lvl="1"/>
            <a:r>
              <a:rPr lang="it-IT" altLang="en-US" sz="2400" smtClean="0"/>
              <a:t>state a threshold for the creation of a new cluster</a:t>
            </a:r>
          </a:p>
          <a:p>
            <a:pPr lvl="1"/>
            <a:r>
              <a:rPr lang="it-IT" altLang="en-US" sz="2400" smtClean="0"/>
              <a:t>useful for on line cases</a:t>
            </a:r>
          </a:p>
          <a:p>
            <a:pPr lvl="1"/>
            <a:r>
              <a:rPr lang="it-IT" altLang="en-US" sz="2400" smtClean="0"/>
              <a:t>sensitive to order of presentation of data.</a:t>
            </a:r>
          </a:p>
          <a:p>
            <a:r>
              <a:rPr lang="it-IT" altLang="en-US" sz="2400" smtClean="0"/>
              <a:t>These approaches are similar to </a:t>
            </a:r>
            <a:r>
              <a:rPr lang="it-IT" altLang="en-US" sz="2400" i="1" smtClean="0"/>
              <a:t>model selection </a:t>
            </a:r>
            <a:r>
              <a:rPr lang="it-IT" altLang="en-US" sz="2400" smtClean="0"/>
              <a:t>procedures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Density-Based Clustering</a:t>
            </a:r>
            <a:endParaRPr lang="en-US" altLang="en-US" dirty="0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207250" cy="725488"/>
          </a:xfrm>
        </p:spPr>
        <p:txBody>
          <a:bodyPr>
            <a:normAutofit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Density-Based Clustering Methods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77200" cy="4953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Clustering based on density (local cluster criterion), such as density-connected points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Major features: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mtClean="0">
                <a:ea typeface="SimSun" panose="02010600030101010101" pitchFamily="2" charset="-122"/>
              </a:rPr>
              <a:t>Discover clusters of arbitrary shape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mtClean="0">
                <a:ea typeface="SimSun" panose="02010600030101010101" pitchFamily="2" charset="-122"/>
              </a:rPr>
              <a:t>Handle noise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mtClean="0">
                <a:ea typeface="SimSun" panose="02010600030101010101" pitchFamily="2" charset="-122"/>
              </a:rPr>
              <a:t>One scan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smtClean="0">
                <a:ea typeface="SimSun" panose="02010600030101010101" pitchFamily="2" charset="-122"/>
              </a:rPr>
              <a:t>Need density parameters as termination condition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Several interesting studies:</a:t>
            </a:r>
          </a:p>
          <a:p>
            <a:pPr lvl="1"/>
            <a:r>
              <a:rPr lang="en-US" altLang="zh-CN" u="sng" smtClean="0">
                <a:ea typeface="SimSun" panose="02010600030101010101" pitchFamily="2" charset="-122"/>
              </a:rPr>
              <a:t>DBSCAN:</a:t>
            </a:r>
            <a:r>
              <a:rPr lang="en-US" altLang="zh-CN" smtClean="0">
                <a:ea typeface="SimSun" panose="02010600030101010101" pitchFamily="2" charset="-122"/>
              </a:rPr>
              <a:t> Ester, et al. (KDD’96)</a:t>
            </a:r>
          </a:p>
          <a:p>
            <a:pPr lvl="1"/>
            <a:r>
              <a:rPr lang="en-US" altLang="zh-CN" u="sng" smtClean="0">
                <a:ea typeface="SimSun" panose="02010600030101010101" pitchFamily="2" charset="-122"/>
              </a:rPr>
              <a:t>DENCLUE</a:t>
            </a:r>
            <a:r>
              <a:rPr lang="en-US" altLang="zh-CN" smtClean="0">
                <a:ea typeface="SimSun" panose="02010600030101010101" pitchFamily="2" charset="-122"/>
              </a:rPr>
              <a:t>: Hinneburg &amp; D. Keim  (KDD’98)</a:t>
            </a:r>
          </a:p>
          <a:p>
            <a:pPr lvl="1"/>
            <a:r>
              <a:rPr lang="en-US" altLang="zh-CN" u="sng" smtClean="0">
                <a:ea typeface="SimSun" panose="02010600030101010101" pitchFamily="2" charset="-122"/>
              </a:rPr>
              <a:t>CLIQUE</a:t>
            </a:r>
            <a:r>
              <a:rPr lang="en-US" altLang="zh-CN" smtClean="0">
                <a:ea typeface="SimSun" panose="02010600030101010101" pitchFamily="2" charset="-122"/>
              </a:rPr>
              <a:t>: Agrawal, et al. (SIGMOD’98)</a:t>
            </a:r>
          </a:p>
          <a:p>
            <a:pPr lvl="1"/>
            <a:r>
              <a:rPr lang="en-US" altLang="zh-CN" u="sng" smtClean="0">
                <a:ea typeface="SimSun" panose="02010600030101010101" pitchFamily="2" charset="-122"/>
              </a:rPr>
              <a:t>OPTICS</a:t>
            </a:r>
            <a:r>
              <a:rPr lang="en-US" altLang="zh-CN" smtClean="0">
                <a:ea typeface="SimSun" panose="02010600030101010101" pitchFamily="2" charset="-122"/>
              </a:rPr>
              <a:t>: Ankerst, et al (SIGMOD’99).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Density-Based Clustering: Background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SimSun" panose="02010600030101010101" pitchFamily="2" charset="-122"/>
              </a:rPr>
              <a:t>Two parameters</a:t>
            </a:r>
            <a:r>
              <a:rPr lang="en-US" altLang="zh-CN" b="1" i="1" smtClean="0">
                <a:ea typeface="SimSun" panose="02010600030101010101" pitchFamily="2" charset="-122"/>
              </a:rPr>
              <a:t>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i="1" smtClean="0">
                <a:ea typeface="SimSun" panose="02010600030101010101" pitchFamily="2" charset="-122"/>
              </a:rPr>
              <a:t>Eps</a:t>
            </a:r>
            <a:r>
              <a:rPr lang="en-US" altLang="zh-CN" sz="2400" smtClean="0">
                <a:ea typeface="SimSun" panose="02010600030101010101" pitchFamily="2" charset="-122"/>
              </a:rPr>
              <a:t>: Maximum radius of the neighbourhood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i="1" smtClean="0">
                <a:ea typeface="SimSun" panose="02010600030101010101" pitchFamily="2" charset="-122"/>
              </a:rPr>
              <a:t>MinPts</a:t>
            </a:r>
            <a:r>
              <a:rPr lang="en-US" altLang="zh-CN" sz="2400" smtClean="0">
                <a:ea typeface="SimSun" panose="02010600030101010101" pitchFamily="2" charset="-122"/>
              </a:rPr>
              <a:t>: Minimum number of points in an Eps-neighbourhood of that point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1" i="1" smtClean="0">
                <a:ea typeface="SimSun" panose="02010600030101010101" pitchFamily="2" charset="-122"/>
              </a:rPr>
              <a:t>N</a:t>
            </a:r>
            <a:r>
              <a:rPr lang="en-US" altLang="zh-CN" b="1" i="1" baseline="-25000" smtClean="0">
                <a:ea typeface="SimSun" panose="02010600030101010101" pitchFamily="2" charset="-122"/>
              </a:rPr>
              <a:t>Eps</a:t>
            </a:r>
            <a:r>
              <a:rPr lang="en-US" altLang="zh-CN" b="1" i="1" smtClean="0">
                <a:ea typeface="SimSun" panose="02010600030101010101" pitchFamily="2" charset="-122"/>
              </a:rPr>
              <a:t>(p)</a:t>
            </a:r>
            <a:r>
              <a:rPr lang="en-US" altLang="zh-CN" smtClean="0">
                <a:ea typeface="SimSun" panose="02010600030101010101" pitchFamily="2" charset="-122"/>
              </a:rPr>
              <a:t>:	</a:t>
            </a:r>
            <a:r>
              <a:rPr lang="en-US" altLang="zh-CN" b="1" i="1" smtClean="0">
                <a:ea typeface="SimSun" panose="02010600030101010101" pitchFamily="2" charset="-122"/>
              </a:rPr>
              <a:t>{q belongs to D | dist(p,q) &lt;= Eps}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SimSun" panose="02010600030101010101" pitchFamily="2" charset="-122"/>
              </a:rPr>
              <a:t>Directly density-reachable</a:t>
            </a:r>
            <a:r>
              <a:rPr lang="en-US" altLang="zh-CN" b="1" smtClean="0">
                <a:ea typeface="SimSun" panose="02010600030101010101" pitchFamily="2" charset="-122"/>
              </a:rPr>
              <a:t>: </a:t>
            </a:r>
            <a:r>
              <a:rPr lang="en-US" altLang="zh-CN" smtClean="0">
                <a:ea typeface="SimSun" panose="02010600030101010101" pitchFamily="2" charset="-122"/>
              </a:rPr>
              <a:t>A point </a:t>
            </a:r>
            <a:r>
              <a:rPr lang="en-US" altLang="zh-CN" b="1" i="1" smtClean="0">
                <a:ea typeface="SimSun" panose="02010600030101010101" pitchFamily="2" charset="-122"/>
              </a:rPr>
              <a:t>p</a:t>
            </a:r>
            <a:r>
              <a:rPr lang="en-US" altLang="zh-CN" smtClean="0">
                <a:ea typeface="SimSun" panose="02010600030101010101" pitchFamily="2" charset="-122"/>
              </a:rPr>
              <a:t> is directly density-reachable from a point </a:t>
            </a:r>
            <a:r>
              <a:rPr lang="en-US" altLang="zh-CN" b="1" i="1" smtClean="0">
                <a:ea typeface="SimSun" panose="02010600030101010101" pitchFamily="2" charset="-122"/>
              </a:rPr>
              <a:t>q</a:t>
            </a:r>
            <a:r>
              <a:rPr lang="en-US" altLang="zh-CN" smtClean="0">
                <a:ea typeface="SimSun" panose="02010600030101010101" pitchFamily="2" charset="-122"/>
              </a:rPr>
              <a:t> wrt. </a:t>
            </a:r>
            <a:r>
              <a:rPr lang="en-US" altLang="zh-CN" b="1" i="1" smtClean="0">
                <a:ea typeface="SimSun" panose="02010600030101010101" pitchFamily="2" charset="-122"/>
              </a:rPr>
              <a:t>Eps</a:t>
            </a:r>
            <a:r>
              <a:rPr lang="en-US" altLang="zh-CN" smtClean="0">
                <a:ea typeface="SimSun" panose="02010600030101010101" pitchFamily="2" charset="-122"/>
              </a:rPr>
              <a:t>, </a:t>
            </a:r>
            <a:r>
              <a:rPr lang="en-US" altLang="zh-CN" b="1" i="1" smtClean="0">
                <a:ea typeface="SimSun" panose="02010600030101010101" pitchFamily="2" charset="-122"/>
              </a:rPr>
              <a:t>MinPts</a:t>
            </a:r>
            <a:r>
              <a:rPr lang="en-US" altLang="zh-CN" smtClean="0">
                <a:ea typeface="SimSun" panose="02010600030101010101" pitchFamily="2" charset="-122"/>
              </a:rPr>
              <a:t> if 	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1) </a:t>
            </a:r>
            <a:r>
              <a:rPr lang="en-US" altLang="zh-CN" sz="2400" b="1" i="1" smtClean="0">
                <a:ea typeface="SimSun" panose="02010600030101010101" pitchFamily="2" charset="-122"/>
              </a:rPr>
              <a:t>p</a:t>
            </a:r>
            <a:r>
              <a:rPr lang="en-US" altLang="zh-CN" sz="2400" smtClean="0">
                <a:ea typeface="SimSun" panose="02010600030101010101" pitchFamily="2" charset="-122"/>
              </a:rPr>
              <a:t> belongs to </a:t>
            </a:r>
            <a:r>
              <a:rPr lang="en-US" altLang="zh-CN" sz="2400" b="1" i="1" smtClean="0">
                <a:ea typeface="SimSun" panose="02010600030101010101" pitchFamily="2" charset="-122"/>
              </a:rPr>
              <a:t>N</a:t>
            </a:r>
            <a:r>
              <a:rPr lang="en-US" altLang="zh-CN" sz="2400" b="1" i="1" baseline="-25000" smtClean="0">
                <a:ea typeface="SimSun" panose="02010600030101010101" pitchFamily="2" charset="-122"/>
              </a:rPr>
              <a:t>Eps</a:t>
            </a:r>
            <a:r>
              <a:rPr lang="en-US" altLang="zh-CN" sz="2400" b="1" i="1" smtClean="0">
                <a:ea typeface="SimSun" panose="02010600030101010101" pitchFamily="2" charset="-122"/>
              </a:rPr>
              <a:t>(q)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2) core point condition: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smtClean="0">
                <a:ea typeface="SimSun" panose="02010600030101010101" pitchFamily="2" charset="-122"/>
              </a:rPr>
              <a:t>              </a:t>
            </a:r>
            <a:r>
              <a:rPr lang="en-US" altLang="zh-CN" sz="2400" b="1" smtClean="0">
                <a:ea typeface="SimSun" panose="02010600030101010101" pitchFamily="2" charset="-122"/>
              </a:rPr>
              <a:t>|</a:t>
            </a:r>
            <a:r>
              <a:rPr lang="en-US" altLang="zh-CN" sz="2400" b="1" i="1" smtClean="0">
                <a:ea typeface="SimSun" panose="02010600030101010101" pitchFamily="2" charset="-122"/>
              </a:rPr>
              <a:t>N</a:t>
            </a:r>
            <a:r>
              <a:rPr lang="en-US" altLang="zh-CN" sz="2400" b="1" i="1" baseline="-25000" smtClean="0">
                <a:ea typeface="SimSun" panose="02010600030101010101" pitchFamily="2" charset="-122"/>
              </a:rPr>
              <a:t>Eps</a:t>
            </a:r>
            <a:r>
              <a:rPr lang="en-US" altLang="zh-CN" sz="2400" b="1" i="1" smtClean="0">
                <a:ea typeface="SimSun" panose="02010600030101010101" pitchFamily="2" charset="-122"/>
              </a:rPr>
              <a:t> (q)</a:t>
            </a:r>
            <a:r>
              <a:rPr lang="en-US" altLang="zh-CN" sz="2400" b="1" smtClean="0">
                <a:ea typeface="SimSun" panose="02010600030101010101" pitchFamily="2" charset="-122"/>
              </a:rPr>
              <a:t>|</a:t>
            </a:r>
            <a:r>
              <a:rPr lang="en-US" altLang="zh-CN" sz="2400" smtClean="0">
                <a:ea typeface="SimSun" panose="02010600030101010101" pitchFamily="2" charset="-122"/>
              </a:rPr>
              <a:t> &gt;= </a:t>
            </a:r>
            <a:r>
              <a:rPr lang="en-US" altLang="zh-CN" sz="2400" b="1" i="1" smtClean="0">
                <a:ea typeface="SimSun" panose="02010600030101010101" pitchFamily="2" charset="-122"/>
              </a:rPr>
              <a:t>MinPts</a:t>
            </a:r>
            <a:r>
              <a:rPr lang="en-US" altLang="zh-CN" sz="2400" smtClean="0">
                <a:ea typeface="SimSun" panose="02010600030101010101" pitchFamily="2" charset="-122"/>
              </a:rPr>
              <a:t> </a:t>
            </a:r>
            <a:endParaRPr lang="en-US" altLang="zh-CN" sz="2400" b="1" i="1" smtClean="0">
              <a:ea typeface="SimSun" panose="02010600030101010101" pitchFamily="2" charset="-122"/>
            </a:endParaRPr>
          </a:p>
        </p:txBody>
      </p:sp>
      <p:grpSp>
        <p:nvGrpSpPr>
          <p:cNvPr id="58372" name="Group 1028"/>
          <p:cNvGrpSpPr>
            <a:grpSpLocks/>
          </p:cNvGrpSpPr>
          <p:nvPr/>
        </p:nvGrpSpPr>
        <p:grpSpPr bwMode="auto">
          <a:xfrm>
            <a:off x="4800600" y="4800600"/>
            <a:ext cx="3879850" cy="1663700"/>
            <a:chOff x="3316" y="2788"/>
            <a:chExt cx="2444" cy="1048"/>
          </a:xfrm>
        </p:grpSpPr>
        <p:grpSp>
          <p:nvGrpSpPr>
            <p:cNvPr id="58373" name="Group 1029"/>
            <p:cNvGrpSpPr>
              <a:grpSpLocks/>
            </p:cNvGrpSpPr>
            <p:nvPr/>
          </p:nvGrpSpPr>
          <p:grpSpPr bwMode="auto">
            <a:xfrm>
              <a:off x="3316" y="2788"/>
              <a:ext cx="1048" cy="1048"/>
              <a:chOff x="3316" y="2788"/>
              <a:chExt cx="1048" cy="1048"/>
            </a:xfrm>
          </p:grpSpPr>
          <p:sp>
            <p:nvSpPr>
              <p:cNvPr id="58375" name="Oval 1030"/>
              <p:cNvSpPr>
                <a:spLocks noChangeArrowheads="1"/>
              </p:cNvSpPr>
              <p:nvPr/>
            </p:nvSpPr>
            <p:spPr bwMode="auto">
              <a:xfrm>
                <a:off x="3386" y="3281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76" name="Oval 1031"/>
              <p:cNvSpPr>
                <a:spLocks noChangeArrowheads="1"/>
              </p:cNvSpPr>
              <p:nvPr/>
            </p:nvSpPr>
            <p:spPr bwMode="auto">
              <a:xfrm>
                <a:off x="3598" y="3351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77" name="Oval 1032"/>
              <p:cNvSpPr>
                <a:spLocks noChangeArrowheads="1"/>
              </p:cNvSpPr>
              <p:nvPr/>
            </p:nvSpPr>
            <p:spPr bwMode="auto">
              <a:xfrm>
                <a:off x="3598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78" name="Oval 1033"/>
              <p:cNvSpPr>
                <a:spLocks noChangeArrowheads="1"/>
              </p:cNvSpPr>
              <p:nvPr/>
            </p:nvSpPr>
            <p:spPr bwMode="auto">
              <a:xfrm>
                <a:off x="3316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79" name="Oval 1034"/>
              <p:cNvSpPr>
                <a:spLocks noChangeArrowheads="1"/>
              </p:cNvSpPr>
              <p:nvPr/>
            </p:nvSpPr>
            <p:spPr bwMode="auto">
              <a:xfrm>
                <a:off x="3457" y="342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0" name="Oval 1035"/>
              <p:cNvSpPr>
                <a:spLocks noChangeArrowheads="1"/>
              </p:cNvSpPr>
              <p:nvPr/>
            </p:nvSpPr>
            <p:spPr bwMode="auto">
              <a:xfrm>
                <a:off x="3457" y="3562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1" name="Oval 1036"/>
              <p:cNvSpPr>
                <a:spLocks noChangeArrowheads="1"/>
              </p:cNvSpPr>
              <p:nvPr/>
            </p:nvSpPr>
            <p:spPr bwMode="auto">
              <a:xfrm>
                <a:off x="3668" y="3633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2" name="Oval 1037"/>
              <p:cNvSpPr>
                <a:spLocks noChangeArrowheads="1"/>
              </p:cNvSpPr>
              <p:nvPr/>
            </p:nvSpPr>
            <p:spPr bwMode="auto">
              <a:xfrm>
                <a:off x="3668" y="2788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3" name="Oval 1038"/>
              <p:cNvSpPr>
                <a:spLocks noChangeArrowheads="1"/>
              </p:cNvSpPr>
              <p:nvPr/>
            </p:nvSpPr>
            <p:spPr bwMode="auto">
              <a:xfrm>
                <a:off x="3668" y="2999"/>
                <a:ext cx="62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4" name="Oval 1039"/>
              <p:cNvSpPr>
                <a:spLocks noChangeArrowheads="1"/>
              </p:cNvSpPr>
              <p:nvPr/>
            </p:nvSpPr>
            <p:spPr bwMode="auto">
              <a:xfrm>
                <a:off x="4090" y="3422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5" name="Oval 1040"/>
              <p:cNvSpPr>
                <a:spLocks noChangeArrowheads="1"/>
              </p:cNvSpPr>
              <p:nvPr/>
            </p:nvSpPr>
            <p:spPr bwMode="auto">
              <a:xfrm>
                <a:off x="3950" y="3140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6" name="Oval 1041"/>
              <p:cNvSpPr>
                <a:spLocks noChangeArrowheads="1"/>
              </p:cNvSpPr>
              <p:nvPr/>
            </p:nvSpPr>
            <p:spPr bwMode="auto">
              <a:xfrm>
                <a:off x="3598" y="3492"/>
                <a:ext cx="62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7" name="Oval 1042"/>
              <p:cNvSpPr>
                <a:spLocks noChangeArrowheads="1"/>
              </p:cNvSpPr>
              <p:nvPr/>
            </p:nvSpPr>
            <p:spPr bwMode="auto">
              <a:xfrm>
                <a:off x="3738" y="3351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8" name="Oval 1043"/>
              <p:cNvSpPr>
                <a:spLocks noChangeArrowheads="1"/>
              </p:cNvSpPr>
              <p:nvPr/>
            </p:nvSpPr>
            <p:spPr bwMode="auto">
              <a:xfrm>
                <a:off x="3879" y="3562"/>
                <a:ext cx="63" cy="6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89" name="Oval 1044"/>
              <p:cNvSpPr>
                <a:spLocks noChangeArrowheads="1"/>
              </p:cNvSpPr>
              <p:nvPr/>
            </p:nvSpPr>
            <p:spPr bwMode="auto">
              <a:xfrm>
                <a:off x="4231" y="3633"/>
                <a:ext cx="63" cy="62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90" name="Oval 1045"/>
              <p:cNvSpPr>
                <a:spLocks noChangeArrowheads="1"/>
              </p:cNvSpPr>
              <p:nvPr/>
            </p:nvSpPr>
            <p:spPr bwMode="auto">
              <a:xfrm>
                <a:off x="3457" y="3140"/>
                <a:ext cx="696" cy="6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391" name="Rectangle 1046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58392" name="Rectangle 1047"/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  <a:ea typeface="SimSun" panose="02010600030101010101" pitchFamily="2" charset="-122"/>
                  </a:rPr>
                  <a:t>q</a:t>
                </a:r>
              </a:p>
            </p:txBody>
          </p:sp>
        </p:grpSp>
        <p:sp>
          <p:nvSpPr>
            <p:cNvPr id="58374" name="Rectangle 1048"/>
            <p:cNvSpPr>
              <a:spLocks noChangeArrowheads="1"/>
            </p:cNvSpPr>
            <p:nvPr/>
          </p:nvSpPr>
          <p:spPr bwMode="auto">
            <a:xfrm>
              <a:off x="4608" y="2976"/>
              <a:ext cx="1152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MinPts = 5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SimSun" panose="02010600030101010101" pitchFamily="2" charset="-122"/>
                </a:rPr>
                <a:t>Eps = 1 cm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382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Density-Based Clustering: Background (II)</a:t>
            </a:r>
            <a:endParaRPr lang="en-US" altLang="zh-CN" sz="4000" smtClean="0">
              <a:ea typeface="SimSun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5638800" cy="4648200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SimSun" panose="02010600030101010101" pitchFamily="2" charset="-122"/>
              </a:rPr>
              <a:t>Density-reachable: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A point </a:t>
            </a: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smtClean="0">
                <a:ea typeface="SimSun" panose="02010600030101010101" pitchFamily="2" charset="-122"/>
              </a:rPr>
              <a:t> is density-reachable from a point </a:t>
            </a:r>
            <a:r>
              <a:rPr lang="en-US" altLang="zh-CN" sz="2400" i="1" smtClean="0">
                <a:ea typeface="SimSun" panose="02010600030101010101" pitchFamily="2" charset="-122"/>
              </a:rPr>
              <a:t>q</a:t>
            </a:r>
            <a:r>
              <a:rPr lang="en-US" altLang="zh-CN" sz="2400" smtClean="0">
                <a:ea typeface="SimSun" panose="02010600030101010101" pitchFamily="2" charset="-122"/>
              </a:rPr>
              <a:t> wrt. </a:t>
            </a:r>
            <a:r>
              <a:rPr lang="en-US" altLang="zh-CN" sz="2400" i="1" smtClean="0">
                <a:ea typeface="SimSun" panose="02010600030101010101" pitchFamily="2" charset="-122"/>
              </a:rPr>
              <a:t>Eps</a:t>
            </a:r>
            <a:r>
              <a:rPr lang="en-US" altLang="zh-CN" sz="2400" smtClean="0">
                <a:ea typeface="SimSun" panose="02010600030101010101" pitchFamily="2" charset="-122"/>
              </a:rPr>
              <a:t>, </a:t>
            </a:r>
            <a:r>
              <a:rPr lang="en-US" altLang="zh-CN" sz="2400" i="1" smtClean="0">
                <a:ea typeface="SimSun" panose="02010600030101010101" pitchFamily="2" charset="-122"/>
              </a:rPr>
              <a:t>MinPts</a:t>
            </a:r>
            <a:r>
              <a:rPr lang="en-US" altLang="zh-CN" sz="2400" smtClean="0">
                <a:ea typeface="SimSun" panose="02010600030101010101" pitchFamily="2" charset="-122"/>
              </a:rPr>
              <a:t> if there is a chain of points </a:t>
            </a: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1</a:t>
            </a:r>
            <a:r>
              <a:rPr lang="en-US" altLang="zh-CN" sz="2400" smtClean="0">
                <a:ea typeface="SimSun" panose="02010600030101010101" pitchFamily="2" charset="-122"/>
              </a:rPr>
              <a:t>, …, </a:t>
            </a: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n</a:t>
            </a:r>
            <a:r>
              <a:rPr lang="en-US" altLang="zh-CN" sz="2400" smtClean="0">
                <a:ea typeface="SimSun" panose="02010600030101010101" pitchFamily="2" charset="-122"/>
              </a:rPr>
              <a:t>, </a:t>
            </a: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1</a:t>
            </a:r>
            <a:r>
              <a:rPr lang="en-US" altLang="zh-CN" sz="2400" smtClean="0">
                <a:ea typeface="SimSun" panose="02010600030101010101" pitchFamily="2" charset="-122"/>
              </a:rPr>
              <a:t> = </a:t>
            </a:r>
            <a:r>
              <a:rPr lang="en-US" altLang="zh-CN" sz="2400" i="1" smtClean="0">
                <a:ea typeface="SimSun" panose="02010600030101010101" pitchFamily="2" charset="-122"/>
              </a:rPr>
              <a:t>q</a:t>
            </a:r>
            <a:r>
              <a:rPr lang="en-US" altLang="zh-CN" sz="2400" smtClean="0">
                <a:ea typeface="SimSun" panose="02010600030101010101" pitchFamily="2" charset="-122"/>
              </a:rPr>
              <a:t>, </a:t>
            </a: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n</a:t>
            </a:r>
            <a:r>
              <a:rPr lang="en-US" altLang="zh-CN" sz="2400" smtClean="0">
                <a:ea typeface="SimSun" panose="02010600030101010101" pitchFamily="2" charset="-122"/>
              </a:rPr>
              <a:t> = </a:t>
            </a: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smtClean="0">
                <a:ea typeface="SimSun" panose="02010600030101010101" pitchFamily="2" charset="-122"/>
              </a:rPr>
              <a:t> such that </a:t>
            </a: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i+1</a:t>
            </a:r>
            <a:r>
              <a:rPr lang="en-US" altLang="zh-CN" sz="2400" smtClean="0">
                <a:ea typeface="SimSun" panose="02010600030101010101" pitchFamily="2" charset="-122"/>
              </a:rPr>
              <a:t> is directly density-reachable from </a:t>
            </a: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i="1" baseline="-25000" smtClean="0">
                <a:ea typeface="SimSun" panose="02010600030101010101" pitchFamily="2" charset="-122"/>
              </a:rPr>
              <a:t>i</a:t>
            </a:r>
            <a:r>
              <a:rPr lang="en-US" altLang="zh-CN" sz="2400" smtClean="0">
                <a:ea typeface="SimSun" panose="02010600030101010101" pitchFamily="2" charset="-122"/>
              </a:rPr>
              <a:t>	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mtClean="0">
                <a:ea typeface="SimSun" panose="02010600030101010101" pitchFamily="2" charset="-122"/>
              </a:rPr>
              <a:t>Density-connected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A point </a:t>
            </a: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smtClean="0">
                <a:ea typeface="SimSun" panose="02010600030101010101" pitchFamily="2" charset="-122"/>
              </a:rPr>
              <a:t> is density-connected to a point </a:t>
            </a:r>
            <a:r>
              <a:rPr lang="en-US" altLang="zh-CN" sz="2400" i="1" smtClean="0">
                <a:ea typeface="SimSun" panose="02010600030101010101" pitchFamily="2" charset="-122"/>
              </a:rPr>
              <a:t>q</a:t>
            </a:r>
            <a:r>
              <a:rPr lang="en-US" altLang="zh-CN" sz="2400" smtClean="0">
                <a:ea typeface="SimSun" panose="02010600030101010101" pitchFamily="2" charset="-122"/>
              </a:rPr>
              <a:t> wrt. </a:t>
            </a:r>
            <a:r>
              <a:rPr lang="en-US" altLang="zh-CN" sz="2400" i="1" smtClean="0">
                <a:ea typeface="SimSun" panose="02010600030101010101" pitchFamily="2" charset="-122"/>
              </a:rPr>
              <a:t>Eps</a:t>
            </a:r>
            <a:r>
              <a:rPr lang="en-US" altLang="zh-CN" sz="2400" smtClean="0">
                <a:ea typeface="SimSun" panose="02010600030101010101" pitchFamily="2" charset="-122"/>
              </a:rPr>
              <a:t>, </a:t>
            </a:r>
            <a:r>
              <a:rPr lang="en-US" altLang="zh-CN" sz="2400" i="1" smtClean="0">
                <a:ea typeface="SimSun" panose="02010600030101010101" pitchFamily="2" charset="-122"/>
              </a:rPr>
              <a:t>MinPts</a:t>
            </a:r>
            <a:r>
              <a:rPr lang="en-US" altLang="zh-CN" sz="2400" smtClean="0">
                <a:ea typeface="SimSun" panose="02010600030101010101" pitchFamily="2" charset="-122"/>
              </a:rPr>
              <a:t> if there is a point </a:t>
            </a:r>
            <a:r>
              <a:rPr lang="en-US" altLang="zh-CN" sz="2400" i="1" smtClean="0">
                <a:ea typeface="SimSun" panose="02010600030101010101" pitchFamily="2" charset="-122"/>
              </a:rPr>
              <a:t>o </a:t>
            </a:r>
            <a:r>
              <a:rPr lang="en-US" altLang="zh-CN" sz="2400" smtClean="0">
                <a:ea typeface="SimSun" panose="02010600030101010101" pitchFamily="2" charset="-122"/>
              </a:rPr>
              <a:t>such that both, </a:t>
            </a:r>
            <a:r>
              <a:rPr lang="en-US" altLang="zh-CN" sz="2400" i="1" smtClean="0">
                <a:ea typeface="SimSun" panose="02010600030101010101" pitchFamily="2" charset="-122"/>
              </a:rPr>
              <a:t>p</a:t>
            </a:r>
            <a:r>
              <a:rPr lang="en-US" altLang="zh-CN" sz="2400" smtClean="0">
                <a:ea typeface="SimSun" panose="02010600030101010101" pitchFamily="2" charset="-122"/>
              </a:rPr>
              <a:t> and </a:t>
            </a:r>
            <a:r>
              <a:rPr lang="en-US" altLang="zh-CN" sz="2400" i="1" smtClean="0">
                <a:ea typeface="SimSun" panose="02010600030101010101" pitchFamily="2" charset="-122"/>
              </a:rPr>
              <a:t>q</a:t>
            </a:r>
            <a:r>
              <a:rPr lang="en-US" altLang="zh-CN" sz="2400" smtClean="0">
                <a:ea typeface="SimSun" panose="02010600030101010101" pitchFamily="2" charset="-122"/>
              </a:rPr>
              <a:t> are density-reachable from </a:t>
            </a:r>
            <a:r>
              <a:rPr lang="en-US" altLang="zh-CN" sz="2400" i="1" smtClean="0">
                <a:ea typeface="SimSun" panose="02010600030101010101" pitchFamily="2" charset="-122"/>
              </a:rPr>
              <a:t>o</a:t>
            </a:r>
            <a:r>
              <a:rPr lang="en-US" altLang="zh-CN" sz="2400" smtClean="0">
                <a:ea typeface="SimSun" panose="02010600030101010101" pitchFamily="2" charset="-122"/>
              </a:rPr>
              <a:t> wrt. </a:t>
            </a:r>
            <a:r>
              <a:rPr lang="en-US" altLang="zh-CN" sz="2400" i="1" smtClean="0">
                <a:ea typeface="SimSun" panose="02010600030101010101" pitchFamily="2" charset="-122"/>
              </a:rPr>
              <a:t>Eps</a:t>
            </a:r>
            <a:r>
              <a:rPr lang="en-US" altLang="zh-CN" sz="2400" smtClean="0">
                <a:ea typeface="SimSun" panose="02010600030101010101" pitchFamily="2" charset="-122"/>
              </a:rPr>
              <a:t> and </a:t>
            </a:r>
            <a:r>
              <a:rPr lang="en-US" altLang="zh-CN" sz="2400" i="1" smtClean="0">
                <a:ea typeface="SimSun" panose="02010600030101010101" pitchFamily="2" charset="-122"/>
              </a:rPr>
              <a:t>MinPts</a:t>
            </a:r>
            <a:r>
              <a:rPr lang="en-US" altLang="zh-CN" sz="2400" smtClean="0"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7019925" y="2459038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7356475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56475" y="22352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6908800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7132638" y="268287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7132638" y="2905125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7467600" y="3017838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467600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8137525" y="2682875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7781925" y="2333625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7356475" y="2794000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7578725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7802563" y="2905125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8361363" y="3017838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10" name="Oval 18"/>
          <p:cNvSpPr>
            <a:spLocks noChangeArrowheads="1"/>
          </p:cNvSpPr>
          <p:nvPr/>
        </p:nvSpPr>
        <p:spPr bwMode="auto">
          <a:xfrm>
            <a:off x="6864350" y="2054376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11" name="Oval 19"/>
          <p:cNvSpPr>
            <a:spLocks noChangeArrowheads="1"/>
          </p:cNvSpPr>
          <p:nvPr/>
        </p:nvSpPr>
        <p:spPr bwMode="auto">
          <a:xfrm>
            <a:off x="637063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7969250" y="20510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6597650" y="27368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SimSun" panose="02010600030101010101" pitchFamily="2" charset="-122"/>
              </a:rPr>
              <a:t>q</a:t>
            </a:r>
          </a:p>
        </p:txBody>
      </p:sp>
      <p:sp>
        <p:nvSpPr>
          <p:cNvPr id="59414" name="Oval 22"/>
          <p:cNvSpPr>
            <a:spLocks noChangeArrowheads="1"/>
          </p:cNvSpPr>
          <p:nvPr/>
        </p:nvSpPr>
        <p:spPr bwMode="auto">
          <a:xfrm>
            <a:off x="7256463" y="1785423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7359650" y="25082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SimSun" panose="02010600030101010101" pitchFamily="2" charset="-122"/>
              </a:rPr>
              <a:t>p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H="1">
            <a:off x="743585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17" name="Group 25"/>
          <p:cNvGrpSpPr>
            <a:grpSpLocks/>
          </p:cNvGrpSpPr>
          <p:nvPr/>
        </p:nvGrpSpPr>
        <p:grpSpPr bwMode="auto">
          <a:xfrm>
            <a:off x="5867400" y="4343400"/>
            <a:ext cx="2863850" cy="1638300"/>
            <a:chOff x="3428" y="2740"/>
            <a:chExt cx="1804" cy="1032"/>
          </a:xfrm>
        </p:grpSpPr>
        <p:sp>
          <p:nvSpPr>
            <p:cNvPr id="59419" name="Oval 26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20" name="Oval 27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21" name="Oval 28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22" name="Oval 29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23" name="Oval 30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24" name="Oval 31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25" name="Oval 32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26" name="Oval 33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27" name="Oval 34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28" name="Oval 35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29" name="Oval 36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30" name="Oval 37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31" name="Oval 38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32" name="Oval 39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33" name="Rectangle 40"/>
            <p:cNvSpPr>
              <a:spLocks noChangeArrowheads="1"/>
            </p:cNvSpPr>
            <p:nvPr/>
          </p:nvSpPr>
          <p:spPr bwMode="auto">
            <a:xfrm>
              <a:off x="3504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59434" name="Rectangle 41"/>
            <p:cNvSpPr>
              <a:spLocks noChangeArrowheads="1"/>
            </p:cNvSpPr>
            <p:nvPr/>
          </p:nvSpPr>
          <p:spPr bwMode="auto">
            <a:xfrm>
              <a:off x="49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59435" name="Oval 42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36" name="Oval 43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37" name="Oval 44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38" name="Oval 45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39" name="Oval 46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40" name="Oval 47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41" name="Oval 48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42" name="Oval 49"/>
            <p:cNvSpPr>
              <a:spLocks noChangeArrowheads="1"/>
            </p:cNvSpPr>
            <p:nvPr/>
          </p:nvSpPr>
          <p:spPr bwMode="auto">
            <a:xfrm>
              <a:off x="3860" y="3076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43" name="Oval 50"/>
            <p:cNvSpPr>
              <a:spLocks noChangeArrowheads="1"/>
            </p:cNvSpPr>
            <p:nvPr/>
          </p:nvSpPr>
          <p:spPr bwMode="auto">
            <a:xfrm>
              <a:off x="424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44" name="Oval 51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45" name="Line 52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6" name="Line 53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7" name="Oval 54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48" name="Oval 55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49" name="Oval 56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50" name="Oval 57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9451" name="Line 58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2" name="Line 59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3" name="Rectangle 60"/>
            <p:cNvSpPr>
              <a:spLocks noChangeArrowheads="1"/>
            </p:cNvSpPr>
            <p:nvPr/>
          </p:nvSpPr>
          <p:spPr bwMode="auto">
            <a:xfrm>
              <a:off x="4176" y="33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SimSun" panose="02010600030101010101" pitchFamily="2" charset="-122"/>
                </a:rPr>
                <a:t>o</a:t>
              </a:r>
            </a:p>
          </p:txBody>
        </p:sp>
      </p:grpSp>
      <p:sp>
        <p:nvSpPr>
          <p:cNvPr id="59418" name="Line 61"/>
          <p:cNvSpPr>
            <a:spLocks noChangeShapeType="1"/>
          </p:cNvSpPr>
          <p:nvPr/>
        </p:nvSpPr>
        <p:spPr bwMode="auto">
          <a:xfrm flipV="1">
            <a:off x="693420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7467600" cy="457200"/>
          </a:xfrm>
        </p:spPr>
        <p:txBody>
          <a:bodyPr>
            <a:normAutofit fontScale="90000"/>
          </a:bodyPr>
          <a:lstStyle/>
          <a:p>
            <a:r>
              <a:rPr lang="en-US" altLang="zh-CN" sz="3600" smtClean="0">
                <a:ea typeface="SimSun" panose="02010600030101010101" pitchFamily="2" charset="-122"/>
              </a:rPr>
              <a:t>DBSCAN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305800" cy="3886200"/>
          </a:xfrm>
        </p:spPr>
        <p:txBody>
          <a:bodyPr>
            <a:normAutofit/>
          </a:bodyPr>
          <a:lstStyle/>
          <a:p>
            <a:r>
              <a:rPr lang="en-US" altLang="zh-CN" sz="2400" smtClean="0">
                <a:ea typeface="SimSun" panose="02010600030101010101" pitchFamily="2" charset="-122"/>
              </a:rPr>
              <a:t>DBSCAN: Density Based Spatial Clustering of Applications with Noise</a:t>
            </a:r>
          </a:p>
          <a:p>
            <a:endParaRPr lang="en-US" altLang="zh-CN" sz="2400" smtClean="0">
              <a:ea typeface="SimSun" panose="02010600030101010101" pitchFamily="2" charset="-122"/>
            </a:endParaRPr>
          </a:p>
          <a:p>
            <a:r>
              <a:rPr lang="en-US" altLang="zh-CN" sz="2400" smtClean="0">
                <a:ea typeface="SimSun" panose="02010600030101010101" pitchFamily="2" charset="-122"/>
              </a:rPr>
              <a:t>Relies on a </a:t>
            </a:r>
            <a:r>
              <a:rPr lang="en-US" altLang="zh-CN" sz="2400" i="1" smtClean="0">
                <a:ea typeface="SimSun" panose="02010600030101010101" pitchFamily="2" charset="-122"/>
              </a:rPr>
              <a:t>density-based</a:t>
            </a:r>
            <a:r>
              <a:rPr lang="en-US" altLang="zh-CN" sz="2400" smtClean="0">
                <a:ea typeface="SimSun" panose="02010600030101010101" pitchFamily="2" charset="-122"/>
              </a:rPr>
              <a:t> notion of cluster:  A </a:t>
            </a:r>
            <a:r>
              <a:rPr lang="en-US" altLang="zh-CN" sz="2400" i="1" smtClean="0">
                <a:ea typeface="SimSun" panose="02010600030101010101" pitchFamily="2" charset="-122"/>
              </a:rPr>
              <a:t>cluster</a:t>
            </a:r>
            <a:r>
              <a:rPr lang="en-US" altLang="zh-CN" sz="2400" smtClean="0">
                <a:ea typeface="SimSun" panose="02010600030101010101" pitchFamily="2" charset="-122"/>
              </a:rPr>
              <a:t> is defined as a maximal set of density-connected points</a:t>
            </a:r>
          </a:p>
          <a:p>
            <a:endParaRPr lang="en-US" altLang="zh-CN" sz="2400" smtClean="0">
              <a:ea typeface="SimSun" panose="02010600030101010101" pitchFamily="2" charset="-122"/>
            </a:endParaRPr>
          </a:p>
          <a:p>
            <a:r>
              <a:rPr lang="en-US" altLang="zh-CN" sz="2400" smtClean="0">
                <a:ea typeface="SimSun" panose="02010600030101010101" pitchFamily="2" charset="-122"/>
              </a:rPr>
              <a:t>Discovers clusters of arbitrary shape in spatial databases with noise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533400" y="1385887"/>
            <a:ext cx="86645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Symbol" pitchFamily="18" charset="2"/>
              <a:buChar char="·"/>
            </a:pPr>
            <a:r>
              <a:rPr lang="en-US" baseline="0" dirty="0">
                <a:cs typeface="Times New Roman" pitchFamily="18" charset="0"/>
              </a:rPr>
              <a:t> </a:t>
            </a:r>
            <a:r>
              <a:rPr lang="en-US" b="1" baseline="0" dirty="0">
                <a:solidFill>
                  <a:srgbClr val="0000FF"/>
                </a:solidFill>
                <a:cs typeface="Times New Roman" pitchFamily="18" charset="0"/>
              </a:rPr>
              <a:t>Example:</a:t>
            </a:r>
            <a:r>
              <a:rPr lang="en-US" baseline="0" dirty="0">
                <a:cs typeface="Times New Roman" pitchFamily="18" charset="0"/>
              </a:rPr>
              <a:t> Below are the calculations for the coefficients of the discriminant functions for the two groups.</a:t>
            </a:r>
            <a:endParaRPr lang="en-US" b="1" baseline="0" dirty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020887" y="2401888"/>
          <a:ext cx="5213350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name="Equation" r:id="rId4" imgW="2908080" imgH="1422360" progId="Equation.DSMT4">
                  <p:embed/>
                </p:oleObj>
              </mc:Choice>
              <mc:Fallback>
                <p:oleObj name="Equation" r:id="rId4" imgW="290808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7" y="2401888"/>
                        <a:ext cx="5213350" cy="25463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555875" y="5319713"/>
          <a:ext cx="41433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7" name="Equation" r:id="rId6" imgW="1942920" imgH="228600" progId="Equation.DSMT4">
                  <p:embed/>
                </p:oleObj>
              </mc:Choice>
              <mc:Fallback>
                <p:oleObj name="Equation" r:id="rId6" imgW="1942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319713"/>
                        <a:ext cx="4143375" cy="4873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3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5638800" cy="552450"/>
          </a:xfrm>
        </p:spPr>
        <p:txBody>
          <a:bodyPr>
            <a:normAutofit fontScale="90000"/>
          </a:bodyPr>
          <a:lstStyle/>
          <a:p>
            <a:r>
              <a:rPr lang="en-US" altLang="en-US" sz="3200" smtClean="0"/>
              <a:t>DBSCAN’s Main Concepts</a:t>
            </a:r>
            <a:endParaRPr lang="en-US" altLang="en-US" sz="200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031163" cy="46482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 smtClean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 smtClean="0"/>
              <a:t>Density = </a:t>
            </a:r>
            <a:r>
              <a:rPr lang="en-US" altLang="en-US" dirty="0" smtClean="0">
                <a:solidFill>
                  <a:srgbClr val="7030A0"/>
                </a:solidFill>
              </a:rPr>
              <a:t>number of points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within a specified </a:t>
            </a:r>
            <a:r>
              <a:rPr lang="en-US" altLang="en-US" dirty="0" smtClean="0">
                <a:solidFill>
                  <a:srgbClr val="7030A0"/>
                </a:solidFill>
              </a:rPr>
              <a:t>radius </a:t>
            </a:r>
            <a:r>
              <a:rPr lang="en-US" altLang="en-US" dirty="0" smtClean="0">
                <a:solidFill>
                  <a:srgbClr val="FF0000"/>
                </a:solidFill>
              </a:rPr>
              <a:t>r</a:t>
            </a:r>
            <a:r>
              <a:rPr lang="en-US" altLang="en-US" dirty="0" smtClean="0"/>
              <a:t> (Eps)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 smtClean="0"/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 smtClean="0"/>
              <a:t>A point is a </a:t>
            </a:r>
            <a:r>
              <a:rPr lang="en-US" altLang="en-US" dirty="0" smtClean="0">
                <a:solidFill>
                  <a:srgbClr val="FF0000"/>
                </a:solidFill>
              </a:rPr>
              <a:t>core point</a:t>
            </a:r>
            <a:r>
              <a:rPr lang="en-US" altLang="en-US" dirty="0" smtClean="0"/>
              <a:t> if it has more than a specified number of points (</a:t>
            </a:r>
            <a:r>
              <a:rPr lang="en-US" altLang="en-US" dirty="0" err="1" smtClean="0"/>
              <a:t>MinPts</a:t>
            </a:r>
            <a:r>
              <a:rPr lang="en-US" altLang="en-US" dirty="0" smtClean="0"/>
              <a:t>) within Eps </a:t>
            </a:r>
          </a:p>
          <a:p>
            <a:pPr marL="1295400" lvl="2" indent="-381000"/>
            <a:r>
              <a:rPr lang="en-US" altLang="en-US" dirty="0" smtClean="0"/>
              <a:t>These are points that are at the interior of a cluster</a:t>
            </a:r>
          </a:p>
          <a:p>
            <a:pPr marL="2171700" lvl="4" indent="-342900"/>
            <a:endParaRPr lang="en-US" altLang="en-US" dirty="0" smtClean="0"/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border point</a:t>
            </a:r>
            <a:r>
              <a:rPr lang="en-US" altLang="en-US" dirty="0" smtClean="0"/>
              <a:t> has fewer than </a:t>
            </a:r>
            <a:r>
              <a:rPr lang="en-US" altLang="en-US" dirty="0" err="1" smtClean="0"/>
              <a:t>MinPts</a:t>
            </a:r>
            <a:r>
              <a:rPr lang="en-US" altLang="en-US" dirty="0" smtClean="0"/>
              <a:t> within Eps,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 smtClean="0"/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rgbClr val="FF0000"/>
                </a:solidFill>
              </a:rPr>
              <a:t>noise point</a:t>
            </a:r>
            <a:r>
              <a:rPr lang="en-US" altLang="en-US" dirty="0" smtClean="0"/>
              <a:t> is any point that is not a core point or a border point. 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6858000" cy="533400"/>
          </a:xfrm>
        </p:spPr>
        <p:txBody>
          <a:bodyPr>
            <a:normAutofit/>
          </a:bodyPr>
          <a:lstStyle/>
          <a:p>
            <a:r>
              <a:rPr lang="en-US" altLang="en-US" sz="2800" smtClean="0"/>
              <a:t>DBSCAN: Core, Border, and Noise Points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838200" y="1295400"/>
            <a:ext cx="731361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16800" cy="727075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DBSCAN: The Algorithm</a:t>
            </a:r>
            <a:endParaRPr lang="en-US" altLang="zh-CN" sz="4000" smtClean="0">
              <a:ea typeface="SimSun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05800" cy="4876800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Arbitrary select a point </a:t>
            </a:r>
            <a:r>
              <a:rPr lang="en-US" altLang="zh-CN" sz="2400" b="1" i="1" smtClean="0">
                <a:ea typeface="SimSun" panose="02010600030101010101" pitchFamily="2" charset="-122"/>
              </a:rPr>
              <a:t>p</a:t>
            </a:r>
            <a:endParaRPr lang="en-US" altLang="zh-CN" sz="2400" smtClean="0">
              <a:ea typeface="SimSun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sz="2400" b="1" i="1" smtClean="0">
                <a:ea typeface="SimSun" panose="02010600030101010101" pitchFamily="2" charset="-122"/>
              </a:rPr>
              <a:t>p</a:t>
            </a:r>
            <a:r>
              <a:rPr lang="en-US" altLang="zh-CN" sz="2400" smtClean="0">
                <a:ea typeface="SimSun" panose="02010600030101010101" pitchFamily="2" charset="-122"/>
              </a:rPr>
              <a:t> wrt </a:t>
            </a:r>
            <a:r>
              <a:rPr lang="en-US" altLang="zh-CN" sz="2400" b="1" i="1" smtClean="0">
                <a:ea typeface="SimSun" panose="02010600030101010101" pitchFamily="2" charset="-122"/>
              </a:rPr>
              <a:t>Eps</a:t>
            </a:r>
            <a:r>
              <a:rPr lang="en-US" altLang="zh-CN" sz="2400" smtClean="0">
                <a:ea typeface="SimSun" panose="02010600030101010101" pitchFamily="2" charset="-122"/>
              </a:rPr>
              <a:t> and </a:t>
            </a:r>
            <a:r>
              <a:rPr lang="en-US" altLang="zh-CN" sz="2400" b="1" i="1" smtClean="0">
                <a:ea typeface="SimSun" panose="02010600030101010101" pitchFamily="2" charset="-122"/>
              </a:rPr>
              <a:t>MinPts</a:t>
            </a:r>
            <a:r>
              <a:rPr lang="en-US" altLang="zh-CN" sz="2400" smtClean="0">
                <a:ea typeface="SimSun" panose="02010600030101010101" pitchFamily="2" charset="-122"/>
              </a:rPr>
              <a:t>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If </a:t>
            </a:r>
            <a:r>
              <a:rPr lang="en-US" altLang="zh-CN" sz="2400" b="1" i="1" smtClean="0">
                <a:ea typeface="SimSun" panose="02010600030101010101" pitchFamily="2" charset="-122"/>
              </a:rPr>
              <a:t>p</a:t>
            </a:r>
            <a:r>
              <a:rPr lang="en-US" altLang="zh-CN" sz="2400" smtClean="0">
                <a:ea typeface="SimSun" panose="02010600030101010101" pitchFamily="2" charset="-122"/>
              </a:rPr>
              <a:t> is a core point, a cluster is formed.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If </a:t>
            </a:r>
            <a:r>
              <a:rPr lang="en-US" altLang="zh-CN" sz="2400" b="1" i="1" smtClean="0">
                <a:ea typeface="SimSun" panose="02010600030101010101" pitchFamily="2" charset="-122"/>
              </a:rPr>
              <a:t>p</a:t>
            </a:r>
            <a:r>
              <a:rPr lang="en-US" altLang="zh-CN" sz="2400" smtClean="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sz="2400" b="1" i="1" smtClean="0">
                <a:ea typeface="SimSun" panose="02010600030101010101" pitchFamily="2" charset="-122"/>
              </a:rPr>
              <a:t>p</a:t>
            </a:r>
            <a:r>
              <a:rPr lang="en-US" altLang="zh-CN" sz="2400" smtClean="0">
                <a:ea typeface="SimSun" panose="02010600030101010101" pitchFamily="2" charset="-122"/>
              </a:rPr>
              <a:t> and DBSCAN visits the next point of the database.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smtClean="0">
                <a:ea typeface="SimSun" panose="02010600030101010101" pitchFamily="2" charset="-122"/>
              </a:rPr>
              <a:t>Continue the process until all of the points have been processed.</a:t>
            </a:r>
            <a:endParaRPr lang="en-US" altLang="zh-CN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705600" cy="533400"/>
          </a:xfrm>
        </p:spPr>
        <p:txBody>
          <a:bodyPr>
            <a:normAutofit/>
          </a:bodyPr>
          <a:lstStyle/>
          <a:p>
            <a:r>
              <a:rPr lang="en-US" altLang="en-US" sz="2800" smtClean="0"/>
              <a:t>DBSCAN: Core, Border and Noise Points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Original Points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Point types: </a:t>
            </a:r>
            <a:r>
              <a:rPr lang="en-US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core</a:t>
            </a:r>
            <a:r>
              <a:rPr lang="en-US" altLang="en-US" sz="1800" dirty="0">
                <a:latin typeface="Times New Roman" panose="02020603050405020304" pitchFamily="18" charset="0"/>
              </a:rPr>
              <a:t>, </a:t>
            </a:r>
            <a:r>
              <a:rPr lang="en-US" altLang="en-US" sz="1800" dirty="0">
                <a:solidFill>
                  <a:srgbClr val="003399"/>
                </a:solidFill>
                <a:latin typeface="Times New Roman" panose="02020603050405020304" pitchFamily="18" charset="0"/>
              </a:rPr>
              <a:t>border</a:t>
            </a:r>
            <a:r>
              <a:rPr lang="en-US" altLang="en-US" sz="1800" dirty="0">
                <a:latin typeface="Times New Roman" panose="02020603050405020304" pitchFamily="18" charset="0"/>
              </a:rPr>
              <a:t> and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noise</a:t>
            </a:r>
          </a:p>
        </p:txBody>
      </p:sp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Eps = 10, MinPts =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4953000" cy="685800"/>
          </a:xfrm>
        </p:spPr>
        <p:txBody>
          <a:bodyPr/>
          <a:lstStyle/>
          <a:p>
            <a:r>
              <a:rPr lang="en-US" altLang="en-US" sz="2800" smtClean="0"/>
              <a:t>When DBSCAN Works Well</a:t>
            </a:r>
          </a:p>
        </p:txBody>
      </p:sp>
      <p:pic>
        <p:nvPicPr>
          <p:cNvPr id="65539" name="Picture 20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65543" name="Picture 205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44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</a:rPr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</a:rPr>
              <a:t> Can handle clusters of different shapes and sizes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smtClean="0"/>
              <a:t>When DBSCAN Does NOT Work Well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Original Points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66565" name="Picture 5" descr="fish_clust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6567" name="Object 2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5"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(MinPts=4, Eps=9.75).</a:t>
            </a:r>
            <a:r>
              <a:rPr lang="en-US" altLang="en-US" sz="900"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6570" name="Object 3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6" r:id="rId7" imgW="4686706" imgH="3177815" progId="MSPhotoEd.3">
                  <p:embed/>
                </p:oleObj>
              </mc:Choice>
              <mc:Fallback>
                <p:oleObj r:id="rId7" imgW="4686706" imgH="317781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</a:rPr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</a:rPr>
              <a:t> High-dimensional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itle 3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93038" cy="685800"/>
          </a:xfrm>
        </p:spPr>
        <p:txBody>
          <a:bodyPr>
            <a:normAutofit/>
          </a:bodyPr>
          <a:lstStyle/>
          <a:p>
            <a:r>
              <a:rPr lang="en-US" altLang="en-US" smtClean="0"/>
              <a:t>Complexity DBSCAN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482600" indent="-533400">
              <a:lnSpc>
                <a:spcPct val="90000"/>
              </a:lnSpc>
              <a:defRPr/>
            </a:pPr>
            <a:endParaRPr lang="en-US" dirty="0" smtClean="0"/>
          </a:p>
          <a:p>
            <a:pPr marL="482600" indent="-533400">
              <a:lnSpc>
                <a:spcPct val="90000"/>
              </a:lnSpc>
              <a:defRPr/>
            </a:pPr>
            <a:r>
              <a:rPr lang="en-US" u="sng" dirty="0" smtClean="0"/>
              <a:t>Time Complexity</a:t>
            </a:r>
            <a:r>
              <a:rPr lang="en-US" dirty="0" smtClean="0"/>
              <a:t>: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dirty="0" smtClean="0">
                <a:cs typeface="Times New Roman"/>
              </a:rPr>
              <a:t>—for each point it has to be determined if it is a core point</a:t>
            </a:r>
            <a:r>
              <a:rPr lang="en-US" dirty="0" smtClean="0"/>
              <a:t>, can be reduced to O(n*log(n)) in lower dimensional spaces by using efficient data structures (n is the number of objects to be clustered); </a:t>
            </a:r>
          </a:p>
          <a:p>
            <a:pPr marL="482600" indent="-533400">
              <a:lnSpc>
                <a:spcPct val="90000"/>
              </a:lnSpc>
              <a:defRPr/>
            </a:pPr>
            <a:r>
              <a:rPr lang="en-US" u="sng" dirty="0" smtClean="0"/>
              <a:t>Space Complexity</a:t>
            </a:r>
            <a:r>
              <a:rPr lang="en-US" dirty="0" smtClean="0"/>
              <a:t>: O(n).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itle 3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93038" cy="685800"/>
          </a:xfrm>
        </p:spPr>
        <p:txBody>
          <a:bodyPr>
            <a:normAutofit/>
          </a:bodyPr>
          <a:lstStyle/>
          <a:p>
            <a:r>
              <a:rPr lang="en-US" altLang="en-US" smtClean="0"/>
              <a:t>Summary DBSCAN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482600" indent="-533400">
              <a:lnSpc>
                <a:spcPct val="90000"/>
              </a:lnSpc>
              <a:defRPr/>
            </a:pPr>
            <a:endParaRPr lang="en-US" sz="2400" dirty="0" smtClean="0"/>
          </a:p>
          <a:p>
            <a:pPr marL="482600" indent="-533400">
              <a:lnSpc>
                <a:spcPct val="90000"/>
              </a:lnSpc>
              <a:defRPr/>
            </a:pPr>
            <a:r>
              <a:rPr lang="en-US" sz="2400" u="sng" dirty="0" smtClean="0"/>
              <a:t>Good:</a:t>
            </a:r>
            <a:r>
              <a:rPr lang="en-US" sz="2400" dirty="0" smtClean="0"/>
              <a:t> can detect arbitrary shapes, not very sensitive to noise, supports outlier detection, complexity is kind of okay, beside K-means the second most used clustering algorithm.</a:t>
            </a:r>
          </a:p>
          <a:p>
            <a:pPr marL="482600" indent="-533400">
              <a:lnSpc>
                <a:spcPct val="90000"/>
              </a:lnSpc>
              <a:defRPr/>
            </a:pPr>
            <a:r>
              <a:rPr lang="en-US" sz="2400" u="sng" dirty="0" smtClean="0"/>
              <a:t>Bad</a:t>
            </a:r>
            <a:r>
              <a:rPr lang="en-US" sz="2400" dirty="0" smtClean="0"/>
              <a:t>: does not work well in high-dimensional datasets, parameter selection is tricky, has problems of identifying clusters of varying densities, </a:t>
            </a:r>
            <a:r>
              <a:rPr lang="en-US" sz="2400" dirty="0" smtClean="0">
                <a:sym typeface="Wingdings" pitchFamily="2" charset="2"/>
              </a:rPr>
              <a:t>density estimation is kind of simplistic (does not create a real density function, but rather a graph of density-connected points)</a:t>
            </a:r>
            <a:endParaRPr lang="en-US" sz="2400" dirty="0" smtClean="0"/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DENCLUE: using density functions</a:t>
            </a:r>
            <a:endParaRPr lang="en-US" altLang="zh-CN" sz="3600" smtClean="0">
              <a:ea typeface="SimSun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zh-CN" dirty="0" err="1" smtClean="0">
                <a:ea typeface="SimSun" panose="02010600030101010101" pitchFamily="2" charset="-122"/>
              </a:rPr>
              <a:t>DENsity</a:t>
            </a:r>
            <a:r>
              <a:rPr lang="en-US" altLang="zh-CN" dirty="0" smtClean="0">
                <a:ea typeface="SimSun" panose="02010600030101010101" pitchFamily="2" charset="-122"/>
              </a:rPr>
              <a:t>-based </a:t>
            </a:r>
            <a:r>
              <a:rPr lang="en-US" altLang="zh-CN" dirty="0" err="1" smtClean="0">
                <a:ea typeface="SimSun" panose="02010600030101010101" pitchFamily="2" charset="-122"/>
              </a:rPr>
              <a:t>CLUstEring</a:t>
            </a:r>
            <a:r>
              <a:rPr lang="en-US" altLang="zh-CN" dirty="0" smtClean="0">
                <a:ea typeface="SimSun" panose="02010600030101010101" pitchFamily="2" charset="-122"/>
              </a:rPr>
              <a:t> by </a:t>
            </a:r>
            <a:r>
              <a:rPr lang="en-US" altLang="zh-CN" dirty="0" err="1" smtClean="0">
                <a:ea typeface="SimSun" panose="02010600030101010101" pitchFamily="2" charset="-122"/>
              </a:rPr>
              <a:t>Hinneburg</a:t>
            </a:r>
            <a:r>
              <a:rPr lang="en-US" altLang="zh-CN" dirty="0" smtClean="0">
                <a:ea typeface="SimSun" panose="02010600030101010101" pitchFamily="2" charset="-122"/>
              </a:rPr>
              <a:t> &amp; </a:t>
            </a:r>
            <a:r>
              <a:rPr lang="en-US" altLang="zh-CN" dirty="0" err="1" smtClean="0">
                <a:ea typeface="SimSun" panose="02010600030101010101" pitchFamily="2" charset="-122"/>
              </a:rPr>
              <a:t>Keim</a:t>
            </a:r>
            <a:r>
              <a:rPr lang="en-US" altLang="zh-CN" dirty="0" smtClean="0">
                <a:ea typeface="SimSun" panose="02010600030101010101" pitchFamily="2" charset="-122"/>
              </a:rPr>
              <a:t>  (KDD’98)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Major features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Solid mathematical foundation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Good for data sets with large amounts of noise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Allows a compact mathematical description of arbitrarily shaped clusters in high-dimensional data sets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Significant faster than existing algorithm (faster than DBSCAN by a factor of up to 45)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But needs a large number of parameters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Denclue: Technical Essence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077200" cy="44958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Uses grid cells but only keeps information about grid cells that do actually contain data points and manages these cells in a tree-based access structure.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Influence function: describes the impact of a data point within its neighborhood.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Overall density of the data space can be calculated as the sum of the influence function of all data points.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Clusters can be determined mathematically by identifying density attractors.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Density attractors are local maxima of the overall density function.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Linear discriminant functions</a:t>
            </a:r>
            <a:br>
              <a:rPr lang="en-US" altLang="en-US" dirty="0" smtClean="0"/>
            </a:br>
            <a:r>
              <a:rPr lang="en-US" altLang="en-US" dirty="0" smtClean="0"/>
              <a:t>(how to classify)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3564" y="1828800"/>
            <a:ext cx="7945438" cy="1446213"/>
          </a:xfrm>
          <a:noFill/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dirty="0" smtClean="0"/>
              <a:t>Linear discriminant function </a:t>
            </a:r>
            <a:r>
              <a:rPr lang="en-US" altLang="en-US" i="1" dirty="0" err="1" smtClean="0"/>
              <a:t>g</a:t>
            </a:r>
            <a:r>
              <a:rPr lang="en-US" altLang="en-US" baseline="-25000" dirty="0" err="1" smtClean="0"/>
              <a:t>W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</a:t>
            </a:r>
            <a:r>
              <a:rPr lang="en-US" altLang="en-US" b="1" dirty="0" smtClean="0"/>
              <a:t>W</a:t>
            </a:r>
            <a:r>
              <a:rPr lang="en-US" altLang="en-US" baseline="30000" dirty="0" smtClean="0"/>
              <a:t>T</a:t>
            </a:r>
            <a:r>
              <a:rPr lang="en-US" altLang="en-US" dirty="0" smtClean="0">
                <a:sym typeface="Symbol" panose="05050102010706020507" pitchFamily="18" charset="2"/>
              </a:rPr>
              <a:t>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+ </a:t>
            </a:r>
            <a:r>
              <a:rPr lang="en-US" altLang="en-US" i="1" dirty="0" smtClean="0"/>
              <a:t>W</a:t>
            </a:r>
            <a:r>
              <a:rPr lang="en-US" altLang="en-US" baseline="-25000" dirty="0" smtClean="0"/>
              <a:t>0</a:t>
            </a:r>
            <a:endParaRPr lang="en-US" altLang="en-US" dirty="0" smtClean="0"/>
          </a:p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dirty="0" smtClean="0"/>
              <a:t>Terminology: </a:t>
            </a:r>
            <a:r>
              <a:rPr lang="en-US" altLang="en-US" b="1" dirty="0" smtClean="0"/>
              <a:t>W</a:t>
            </a:r>
            <a:r>
              <a:rPr lang="en-US" altLang="en-US" dirty="0" smtClean="0"/>
              <a:t> is the weight vector, </a:t>
            </a:r>
            <a:r>
              <a:rPr lang="en-US" altLang="en-US" i="1" dirty="0" smtClean="0"/>
              <a:t>W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is the bias term. </a:t>
            </a:r>
            <a:endParaRPr lang="pl-PL" altLang="en-US" dirty="0" smtClean="0"/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685800" y="3417888"/>
            <a:ext cx="807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45000"/>
              <a:defRPr/>
            </a:pPr>
            <a:r>
              <a:rPr lang="en-US" sz="2000" dirty="0">
                <a:latin typeface="+mn-lt"/>
              </a:rPr>
              <a:t>IF </a:t>
            </a:r>
            <a:r>
              <a:rPr lang="en-US" i="1" dirty="0" err="1">
                <a:latin typeface="+mn-lt"/>
              </a:rPr>
              <a:t>g</a:t>
            </a:r>
            <a:r>
              <a:rPr lang="en-US" baseline="-25000" dirty="0" err="1">
                <a:latin typeface="+mn-lt"/>
              </a:rPr>
              <a:t>W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)</a:t>
            </a:r>
            <a:r>
              <a:rPr lang="en-US" sz="2000" dirty="0">
                <a:latin typeface="+mn-lt"/>
              </a:rPr>
              <a:t>  Then Class </a:t>
            </a:r>
            <a:r>
              <a:rPr lang="en-US" dirty="0"/>
              <a:t>ω</a:t>
            </a:r>
            <a:r>
              <a:rPr lang="en-US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, otherwise Class </a:t>
            </a:r>
            <a:r>
              <a:rPr lang="en-US" sz="2000" dirty="0"/>
              <a:t>ω</a:t>
            </a:r>
            <a:r>
              <a:rPr lang="en-US" sz="2000" baseline="-25000" dirty="0"/>
              <a:t>2</a:t>
            </a:r>
            <a:r>
              <a:rPr lang="en-US" sz="2000" dirty="0">
                <a:latin typeface="+mn-lt"/>
              </a:rPr>
              <a:t> 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45000"/>
              <a:buFont typeface="StarBats" charset="0"/>
              <a:buNone/>
              <a:defRPr/>
            </a:pPr>
            <a:r>
              <a:rPr lang="en-US" sz="2000" dirty="0">
                <a:latin typeface="+mn-lt"/>
              </a:rPr>
              <a:t>W = [W</a:t>
            </a:r>
            <a:r>
              <a:rPr lang="en-US" sz="2000" baseline="-25000" dirty="0">
                <a:latin typeface="+mn-lt"/>
              </a:rPr>
              <a:t>0</a:t>
            </a:r>
            <a:r>
              <a:rPr lang="en-US" sz="2000" dirty="0">
                <a:latin typeface="+mn-lt"/>
              </a:rPr>
              <a:t>, W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 ... W</a:t>
            </a:r>
            <a:r>
              <a:rPr lang="en-US" sz="2000" i="1" baseline="-25000" dirty="0">
                <a:latin typeface="+mn-lt"/>
              </a:rPr>
              <a:t>d</a:t>
            </a:r>
            <a:r>
              <a:rPr lang="en-US" sz="2000" dirty="0">
                <a:latin typeface="+mn-lt"/>
              </a:rPr>
              <a:t>] usually includes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baseline="-25000" dirty="0">
                <a:latin typeface="+mn-lt"/>
              </a:rPr>
              <a:t>0</a:t>
            </a:r>
            <a:r>
              <a:rPr lang="en-US" sz="2000" dirty="0">
                <a:latin typeface="+mn-lt"/>
              </a:rPr>
              <a:t>, and X=[1,X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, .. </a:t>
            </a:r>
            <a:r>
              <a:rPr lang="en-US" sz="2000" dirty="0" err="1">
                <a:latin typeface="+mn-lt"/>
              </a:rPr>
              <a:t>X</a:t>
            </a:r>
            <a:r>
              <a:rPr lang="en-US" sz="2000" i="1" baseline="-25000" dirty="0" err="1">
                <a:latin typeface="+mn-lt"/>
              </a:rPr>
              <a:t>d</a:t>
            </a:r>
            <a:r>
              <a:rPr lang="en-US" sz="2000" dirty="0">
                <a:latin typeface="+mn-lt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780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8382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Gradient:  The steepness of a slope</a:t>
            </a:r>
            <a:endParaRPr lang="en-US" altLang="zh-CN" sz="3600" smtClean="0">
              <a:ea typeface="SimSun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772400" cy="838200"/>
          </a:xfrm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SimSun" panose="02010600030101010101" pitchFamily="2" charset="-122"/>
              </a:rPr>
              <a:t>Example: f= Influence function is the Gaussian function of y on x; f</a:t>
            </a:r>
            <a:r>
              <a:rPr lang="en-US" altLang="zh-CN" baseline="30000" smtClean="0">
                <a:ea typeface="SimSun" panose="02010600030101010101" pitchFamily="2" charset="-122"/>
              </a:rPr>
              <a:t>D</a:t>
            </a:r>
            <a:r>
              <a:rPr lang="en-US" altLang="zh-CN" smtClean="0">
                <a:ea typeface="SimSun" panose="02010600030101010101" pitchFamily="2" charset="-122"/>
              </a:rPr>
              <a:t> is the density function</a:t>
            </a:r>
          </a:p>
        </p:txBody>
      </p:sp>
      <p:graphicFrame>
        <p:nvGraphicFramePr>
          <p:cNvPr id="71684" name="Object 4"/>
          <p:cNvGraphicFramePr>
            <a:graphicFrameLocks/>
          </p:cNvGraphicFramePr>
          <p:nvPr/>
        </p:nvGraphicFramePr>
        <p:xfrm>
          <a:off x="4514850" y="3321050"/>
          <a:ext cx="12541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2" name="Equation" r:id="rId4" imgW="125195" imgH="226619" progId="Equation.3">
                  <p:embed/>
                </p:oleObj>
              </mc:Choice>
              <mc:Fallback>
                <p:oleObj name="Equation" r:id="rId4" imgW="125195" imgH="226619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25413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/>
          </p:cNvGraphicFramePr>
          <p:nvPr/>
        </p:nvGraphicFramePr>
        <p:xfrm>
          <a:off x="609600" y="3200400"/>
          <a:ext cx="6307138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3" name="Equation" r:id="rId6" imgW="6307138" imgH="1516063" progId="Equation.3">
                  <p:embed/>
                </p:oleObj>
              </mc:Choice>
              <mc:Fallback>
                <p:oleObj name="Equation" r:id="rId6" imgW="6307138" imgH="151606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6307138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/>
          </p:cNvGraphicFramePr>
          <p:nvPr/>
        </p:nvGraphicFramePr>
        <p:xfrm>
          <a:off x="596900" y="4572000"/>
          <a:ext cx="8547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4" name="Equation" r:id="rId8" imgW="8547100" imgH="1536700" progId="Equation.3">
                  <p:embed/>
                </p:oleObj>
              </mc:Choice>
              <mc:Fallback>
                <p:oleObj name="Equation" r:id="rId8" imgW="8547100" imgH="15367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572000"/>
                        <a:ext cx="8547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/>
          </p:cNvGraphicFramePr>
          <p:nvPr/>
        </p:nvGraphicFramePr>
        <p:xfrm>
          <a:off x="762000" y="2057400"/>
          <a:ext cx="528796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5" name="Equation" r:id="rId10" imgW="1524000" imgH="381000" progId="Equation.2">
                  <p:embed/>
                </p:oleObj>
              </mc:Choice>
              <mc:Fallback>
                <p:oleObj name="Equation" r:id="rId10" imgW="1524000" imgH="381000" progId="Equation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5287963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Example: Density Computation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517525" y="1785938"/>
            <a:ext cx="89392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D={x1,x2,x3,x4}</a:t>
            </a:r>
          </a:p>
          <a:p>
            <a:pPr>
              <a:spcBef>
                <a:spcPct val="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 err="1">
                <a:latin typeface="Times New Roman" panose="02020603050405020304" pitchFamily="18" charset="0"/>
              </a:rPr>
              <a:t>f</a:t>
            </a:r>
            <a:r>
              <a:rPr lang="en-US" altLang="en-US" sz="2400" baseline="30000" dirty="0" err="1">
                <a:latin typeface="Times New Roman" panose="02020603050405020304" pitchFamily="18" charset="0"/>
              </a:rPr>
              <a:t>D</a:t>
            </a:r>
            <a:r>
              <a:rPr lang="en-US" altLang="en-US" sz="2400" baseline="-25000" dirty="0" err="1">
                <a:latin typeface="Times New Roman" panose="02020603050405020304" pitchFamily="18" charset="0"/>
              </a:rPr>
              <a:t>Gaussian</a:t>
            </a:r>
            <a:r>
              <a:rPr lang="en-US" altLang="en-US" sz="2400" dirty="0">
                <a:latin typeface="Times New Roman" panose="02020603050405020304" pitchFamily="18" charset="0"/>
              </a:rPr>
              <a:t>(x)= influence(x,x1) + influence(x,x2) + influence(x,x3) 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                  + influence(x4)=0.04+0.06+0.08+0.6=0.78</a:t>
            </a:r>
            <a:endParaRPr lang="en-US" altLang="en-US" sz="2400" baseline="300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2709" name="Text Box 4"/>
          <p:cNvSpPr txBox="1">
            <a:spLocks noChangeArrowheads="1"/>
          </p:cNvSpPr>
          <p:nvPr/>
        </p:nvSpPr>
        <p:spPr bwMode="auto">
          <a:xfrm>
            <a:off x="1431925" y="3843338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x1</a:t>
            </a:r>
          </a:p>
        </p:txBody>
      </p:sp>
      <p:sp>
        <p:nvSpPr>
          <p:cNvPr id="72710" name="Text Box 5"/>
          <p:cNvSpPr txBox="1">
            <a:spLocks noChangeArrowheads="1"/>
          </p:cNvSpPr>
          <p:nvPr/>
        </p:nvSpPr>
        <p:spPr bwMode="auto">
          <a:xfrm>
            <a:off x="1660525" y="5062538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x2</a:t>
            </a:r>
          </a:p>
        </p:txBody>
      </p:sp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2727325" y="4148138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x3</a:t>
            </a: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5241925" y="5138738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x4</a:t>
            </a:r>
          </a:p>
        </p:txBody>
      </p:sp>
      <p:sp>
        <p:nvSpPr>
          <p:cNvPr id="72713" name="Text Box 8"/>
          <p:cNvSpPr txBox="1">
            <a:spLocks noChangeArrowheads="1"/>
          </p:cNvSpPr>
          <p:nvPr/>
        </p:nvSpPr>
        <p:spPr bwMode="auto">
          <a:xfrm>
            <a:off x="4724400" y="5486400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 flipV="1">
            <a:off x="49530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 flipH="1" flipV="1">
            <a:off x="3048000" y="4495800"/>
            <a:ext cx="19050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 flipH="1" flipV="1">
            <a:off x="2057400" y="5334000"/>
            <a:ext cx="2895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 flipH="1" flipV="1">
            <a:off x="1752600" y="4191000"/>
            <a:ext cx="32004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718" name="Text Box 13"/>
          <p:cNvSpPr txBox="1">
            <a:spLocks noChangeArrowheads="1"/>
          </p:cNvSpPr>
          <p:nvPr/>
        </p:nvSpPr>
        <p:spPr bwMode="auto">
          <a:xfrm>
            <a:off x="5165725" y="5492750"/>
            <a:ext cx="431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latin typeface="Times New Roman" panose="02020603050405020304" pitchFamily="18" charset="0"/>
              </a:rPr>
              <a:t>0.6</a:t>
            </a:r>
          </a:p>
        </p:txBody>
      </p:sp>
      <p:sp>
        <p:nvSpPr>
          <p:cNvPr id="72719" name="Text Box 14"/>
          <p:cNvSpPr txBox="1">
            <a:spLocks noChangeArrowheads="1"/>
          </p:cNvSpPr>
          <p:nvPr/>
        </p:nvSpPr>
        <p:spPr bwMode="auto">
          <a:xfrm>
            <a:off x="3260725" y="4398963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0.08</a:t>
            </a:r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2362200" y="5410200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0.06</a:t>
            </a:r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1889125" y="4246563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0.04</a:t>
            </a:r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1660525" y="4529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72723" name="Text Box 18"/>
          <p:cNvSpPr txBox="1">
            <a:spLocks noChangeArrowheads="1"/>
          </p:cNvSpPr>
          <p:nvPr/>
        </p:nvSpPr>
        <p:spPr bwMode="auto">
          <a:xfrm>
            <a:off x="692943" y="6026150"/>
            <a:ext cx="839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Remark</a:t>
            </a:r>
            <a:r>
              <a:rPr lang="en-US" altLang="en-US" sz="1800" dirty="0">
                <a:latin typeface="Times New Roman" panose="02020603050405020304" pitchFamily="18" charset="0"/>
              </a:rPr>
              <a:t>: the density value of y would be larger than the one for 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SimSun" panose="02010600030101010101" pitchFamily="2" charset="-122"/>
              </a:rPr>
              <a:t>Density Attractor</a:t>
            </a:r>
            <a:endParaRPr lang="en-US" altLang="zh-CN" sz="3600" smtClean="0">
              <a:ea typeface="SimSun" panose="02010600030101010101" pitchFamily="2" charset="-122"/>
            </a:endParaRPr>
          </a:p>
        </p:txBody>
      </p:sp>
      <p:pic>
        <p:nvPicPr>
          <p:cNvPr id="73731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2743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2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3200"/>
            <a:ext cx="25082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4572000"/>
            <a:ext cx="312102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Density attractor is the local maximal of over all density function </a:t>
            </a:r>
          </a:p>
          <a:p>
            <a:pPr>
              <a:spcBef>
                <a:spcPct val="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A </a:t>
            </a:r>
            <a:r>
              <a:rPr lang="en-US" altLang="en-US" sz="2400" dirty="0">
                <a:latin typeface="Times New Roman" panose="02020603050405020304" pitchFamily="18" charset="0"/>
              </a:rPr>
              <a:t>cluster = a density attractor x*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+ </a:t>
            </a:r>
            <a:r>
              <a:rPr lang="en-US" altLang="en-US" sz="2400" dirty="0">
                <a:latin typeface="Times New Roman" panose="02020603050405020304" pitchFamily="18" charset="0"/>
              </a:rPr>
              <a:t>{ data points density-attracted by x* 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zh-CN" smtClean="0">
                <a:ea typeface="SimSun" panose="02010600030101010101" pitchFamily="2" charset="-122"/>
              </a:rPr>
              <a:t>Center-Defined and Arbitrary</a:t>
            </a:r>
            <a:endParaRPr lang="en-US" altLang="zh-CN" sz="3600" smtClean="0">
              <a:ea typeface="SimSun" panose="02010600030101010101" pitchFamily="2" charset="-122"/>
            </a:endParaRPr>
          </a:p>
        </p:txBody>
      </p:sp>
      <p:pic>
        <p:nvPicPr>
          <p:cNvPr id="7475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991600" cy="473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04113" cy="554038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PMingLiU" panose="02020500000000000000" pitchFamily="18" charset="-120"/>
              </a:rPr>
              <a:t>Model-Based Clustering Methods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6934200" cy="3962400"/>
          </a:xfrm>
        </p:spPr>
        <p:txBody>
          <a:bodyPr/>
          <a:lstStyle/>
          <a:p>
            <a:r>
              <a:rPr lang="en-US" altLang="zh-TW" dirty="0" smtClean="0">
                <a:ea typeface="PMingLiU" panose="02020500000000000000" pitchFamily="18" charset="-120"/>
              </a:rPr>
              <a:t>Attempt to optimize the fit between the data and some mathematical model</a:t>
            </a:r>
          </a:p>
          <a:p>
            <a:r>
              <a:rPr lang="en-US" altLang="zh-TW" dirty="0" smtClean="0">
                <a:ea typeface="PMingLiU" panose="02020500000000000000" pitchFamily="18" charset="-120"/>
              </a:rPr>
              <a:t>Statistical and AI approach</a:t>
            </a:r>
          </a:p>
          <a:p>
            <a:pPr lvl="1"/>
            <a:r>
              <a:rPr lang="en-US" altLang="zh-TW" sz="2400" dirty="0" smtClean="0">
                <a:ea typeface="PMingLiU" panose="02020500000000000000" pitchFamily="18" charset="-120"/>
              </a:rPr>
              <a:t>COBWEB (Fisher’87)</a:t>
            </a:r>
            <a:r>
              <a:rPr lang="en-US" altLang="zh-TW" dirty="0" smtClean="0">
                <a:ea typeface="PMingLiU" panose="02020500000000000000" pitchFamily="18" charset="-120"/>
              </a:rPr>
              <a:t> </a:t>
            </a:r>
          </a:p>
          <a:p>
            <a:pPr lvl="2"/>
            <a:r>
              <a:rPr lang="en-US" altLang="zh-TW" sz="2000" dirty="0" smtClean="0">
                <a:ea typeface="PMingLiU" panose="02020500000000000000" pitchFamily="18" charset="-120"/>
              </a:rPr>
              <a:t>A popular a simple method of incremental conceptual learning</a:t>
            </a:r>
          </a:p>
          <a:p>
            <a:pPr lvl="2"/>
            <a:r>
              <a:rPr lang="en-US" altLang="zh-TW" sz="2000" dirty="0" smtClean="0">
                <a:ea typeface="PMingLiU" panose="02020500000000000000" pitchFamily="18" charset="-120"/>
              </a:rPr>
              <a:t>Creates a hierarchical clustering in the form of a </a:t>
            </a:r>
            <a:r>
              <a:rPr lang="en-US" altLang="zh-TW" sz="2000" dirty="0" smtClean="0">
                <a:solidFill>
                  <a:schemeClr val="hlink"/>
                </a:solidFill>
                <a:ea typeface="PMingLiU" panose="02020500000000000000" pitchFamily="18" charset="-120"/>
              </a:rPr>
              <a:t>classification tree</a:t>
            </a:r>
          </a:p>
          <a:p>
            <a:pPr lvl="2"/>
            <a:r>
              <a:rPr lang="en-US" altLang="zh-TW" sz="2000" dirty="0" smtClean="0">
                <a:ea typeface="PMingLiU" panose="02020500000000000000" pitchFamily="18" charset="-120"/>
              </a:rPr>
              <a:t>Each node refers to a concept and contains a probabilistic description of that concept</a:t>
            </a:r>
          </a:p>
        </p:txBody>
      </p:sp>
    </p:spTree>
    <p:extLst>
      <p:ext uri="{BB962C8B-B14F-4D97-AF65-F5344CB8AC3E}">
        <p14:creationId xmlns:p14="http://schemas.microsoft.com/office/powerpoint/2010/main" val="428685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497638" cy="609600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PMingLiU" panose="02020500000000000000" pitchFamily="18" charset="-120"/>
              </a:rPr>
              <a:t>COBWEB Clustering Method</a:t>
            </a:r>
          </a:p>
        </p:txBody>
      </p:sp>
      <p:pic>
        <p:nvPicPr>
          <p:cNvPr id="890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65" y="2658067"/>
            <a:ext cx="5601482" cy="2886478"/>
          </a:xfrm>
        </p:spPr>
      </p:pic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273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2400" b="1">
                <a:latin typeface="Times New Roman" panose="02020603050405020304" pitchFamily="18" charset="0"/>
                <a:ea typeface="PMingLiU" panose="02020500000000000000" pitchFamily="18" charset="-120"/>
              </a:rPr>
              <a:t>A classification tree</a:t>
            </a:r>
          </a:p>
        </p:txBody>
      </p:sp>
    </p:spTree>
    <p:extLst>
      <p:ext uri="{BB962C8B-B14F-4D97-AF65-F5344CB8AC3E}">
        <p14:creationId xmlns:p14="http://schemas.microsoft.com/office/powerpoint/2010/main" val="34987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PMingLiU" panose="02020500000000000000" pitchFamily="18" charset="-120"/>
              </a:rPr>
              <a:t>More on Statistical-Based Clustering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772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Limitations of COBWEB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The assumption  that the attributes are independent of each other is often too strong because correlation may exist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Not suitable for clustering large database data – skewed tree and expensive probability distributions</a:t>
            </a:r>
          </a:p>
          <a:p>
            <a:pPr>
              <a:lnSpc>
                <a:spcPct val="8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CLASSIT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an extension of COBWEB for incremental clustering of continuous data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suffers similar problems as COBWEB </a:t>
            </a:r>
          </a:p>
          <a:p>
            <a:pPr>
              <a:lnSpc>
                <a:spcPct val="80000"/>
              </a:lnSpc>
            </a:pPr>
            <a:r>
              <a:rPr lang="en-US" altLang="zh-TW" smtClean="0">
                <a:ea typeface="PMingLiU" panose="02020500000000000000" pitchFamily="18" charset="-120"/>
              </a:rPr>
              <a:t>AutoClass (Cheeseman and Stutz, 1996)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Uses Bayesian statistical analysis to estimate the number of clusters</a:t>
            </a:r>
          </a:p>
          <a:p>
            <a:pPr lvl="1">
              <a:lnSpc>
                <a:spcPct val="80000"/>
              </a:lnSpc>
            </a:pPr>
            <a:r>
              <a:rPr lang="en-US" altLang="zh-TW" sz="2400" smtClean="0">
                <a:ea typeface="PMingLiU" panose="02020500000000000000" pitchFamily="18" charset="-120"/>
              </a:rPr>
              <a:t>Popular in industry</a:t>
            </a:r>
          </a:p>
        </p:txBody>
      </p:sp>
    </p:spTree>
    <p:extLst>
      <p:ext uri="{BB962C8B-B14F-4D97-AF65-F5344CB8AC3E}">
        <p14:creationId xmlns:p14="http://schemas.microsoft.com/office/powerpoint/2010/main" val="418858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ea typeface="PMingLiU" panose="02020500000000000000" pitchFamily="18" charset="-120"/>
              </a:rPr>
              <a:t>Other Model-Based Clustering Methods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77200" cy="5334000"/>
          </a:xfrm>
        </p:spPr>
        <p:txBody>
          <a:bodyPr/>
          <a:lstStyle/>
          <a:p>
            <a:r>
              <a:rPr lang="en-US" altLang="zh-TW" smtClean="0">
                <a:ea typeface="PMingLiU" panose="02020500000000000000" pitchFamily="18" charset="-120"/>
              </a:rPr>
              <a:t>Neural network approaches</a:t>
            </a:r>
          </a:p>
          <a:p>
            <a:pPr lvl="1"/>
            <a:r>
              <a:rPr lang="en-US" altLang="zh-TW" sz="2400" smtClean="0">
                <a:ea typeface="PMingLiU" panose="02020500000000000000" pitchFamily="18" charset="-120"/>
              </a:rPr>
              <a:t>Represent each cluster as an exemplar, acting as a “prototype” of the cluster</a:t>
            </a:r>
          </a:p>
          <a:p>
            <a:pPr lvl="1"/>
            <a:r>
              <a:rPr lang="en-US" altLang="zh-TW" sz="2400" smtClean="0">
                <a:ea typeface="PMingLiU" panose="02020500000000000000" pitchFamily="18" charset="-120"/>
              </a:rPr>
              <a:t>New objects are distributed to the cluster whose exemplar is the most similar according to some distance measure</a:t>
            </a:r>
          </a:p>
          <a:p>
            <a:r>
              <a:rPr lang="en-US" altLang="zh-TW" smtClean="0">
                <a:ea typeface="PMingLiU" panose="02020500000000000000" pitchFamily="18" charset="-120"/>
              </a:rPr>
              <a:t>Competitive learning (self-organizing feature maps)</a:t>
            </a:r>
          </a:p>
          <a:p>
            <a:pPr lvl="1"/>
            <a:r>
              <a:rPr lang="en-US" altLang="zh-TW" sz="2400" smtClean="0">
                <a:ea typeface="PMingLiU" panose="02020500000000000000" pitchFamily="18" charset="-120"/>
              </a:rPr>
              <a:t>Involves a hierarchical architecture of several units (neurons)</a:t>
            </a:r>
          </a:p>
          <a:p>
            <a:pPr lvl="1"/>
            <a:r>
              <a:rPr lang="en-US" altLang="zh-TW" sz="2400" smtClean="0">
                <a:ea typeface="PMingLiU" panose="02020500000000000000" pitchFamily="18" charset="-120"/>
              </a:rPr>
              <a:t>Neurons compete in  a “winner-takes-all” fashion for the object currently being presented</a:t>
            </a:r>
          </a:p>
        </p:txBody>
      </p:sp>
    </p:spTree>
    <p:extLst>
      <p:ext uri="{BB962C8B-B14F-4D97-AF65-F5344CB8AC3E}">
        <p14:creationId xmlns:p14="http://schemas.microsoft.com/office/powerpoint/2010/main" val="10179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solidFill>
                  <a:schemeClr val="tx1"/>
                </a:solidFill>
              </a:rPr>
              <a:t>Self-Organizing Feature Map (SOM)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868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smtClean="0"/>
              <a:t>SOMs, also called topological ordered maps, or Kohonen Self-Organizing Feature Map (KSOMs) 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/>
              <a:t>It maps all the points in a high-dimensional source space into a 2 to 3-d target space, such that, the distance and proximity relationship (i.e., topology) are preserved as much as possible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/>
              <a:t>A constrained version of k-means clustering: cluster centers tend to lie in a low-dimensional manifold in the feature space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/>
              <a:t>Clustering is performed by having several units competing for the current object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The unit whose weight vector is closest to the current object wins</a:t>
            </a:r>
          </a:p>
          <a:p>
            <a:pPr lvl="1">
              <a:lnSpc>
                <a:spcPct val="110000"/>
              </a:lnSpc>
            </a:pPr>
            <a:r>
              <a:rPr lang="en-US" altLang="en-US" sz="1800" smtClean="0"/>
              <a:t>The winner and its neighbors learn by having their weights adjusted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/>
              <a:t>SOMs are believed to resemble processing that can occur in the brain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/>
              <a:t>Useful for visualizing high-dimensional data in 2- or 3-D space</a:t>
            </a:r>
          </a:p>
        </p:txBody>
      </p:sp>
    </p:spTree>
    <p:extLst>
      <p:ext uri="{BB962C8B-B14F-4D97-AF65-F5344CB8AC3E}">
        <p14:creationId xmlns:p14="http://schemas.microsoft.com/office/powerpoint/2010/main" val="120817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Self-Organizing Feature Map (SOM)</a:t>
            </a:r>
          </a:p>
        </p:txBody>
      </p:sp>
      <p:pic>
        <p:nvPicPr>
          <p:cNvPr id="931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52" y="2160588"/>
            <a:ext cx="6118909" cy="3881437"/>
          </a:xfrm>
          <a:noFill/>
        </p:spPr>
      </p:pic>
    </p:spTree>
    <p:extLst>
      <p:ext uri="{BB962C8B-B14F-4D97-AF65-F5344CB8AC3E}">
        <p14:creationId xmlns:p14="http://schemas.microsoft.com/office/powerpoint/2010/main" val="28615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57200" y="1914523"/>
            <a:ext cx="8229600" cy="4758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149935"/>
            <a:ext cx="6711654" cy="4195481"/>
          </a:xfrm>
        </p:spPr>
        <p:txBody>
          <a:bodyPr/>
          <a:lstStyle/>
          <a:p>
            <a:r>
              <a:rPr lang="en-US" dirty="0" smtClean="0"/>
              <a:t>  Decision boundary for two classes</a:t>
            </a:r>
          </a:p>
          <a:p>
            <a:pPr lvl="1"/>
            <a:r>
              <a:rPr lang="en-US" dirty="0" smtClean="0"/>
              <a:t> linear discriminant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14736" y="6174482"/>
            <a:ext cx="44082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195736" y="3124200"/>
            <a:ext cx="0" cy="307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14736" y="3441700"/>
            <a:ext cx="3912964" cy="2833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75" y="2022125"/>
            <a:ext cx="2643050" cy="400751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58" y="3225965"/>
            <a:ext cx="1056684" cy="291771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07" y="3441700"/>
            <a:ext cx="1278587" cy="353043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07" y="5339523"/>
            <a:ext cx="1278587" cy="353043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3151657" y="4397375"/>
            <a:ext cx="77318" cy="88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07282" y="4794250"/>
            <a:ext cx="77318" cy="889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862" y="4194284"/>
            <a:ext cx="258077" cy="164883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43" y="4643240"/>
            <a:ext cx="268114" cy="181371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2195736" y="5384800"/>
            <a:ext cx="585564" cy="78968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781300" y="4603750"/>
            <a:ext cx="611639" cy="781050"/>
          </a:xfrm>
          <a:prstGeom prst="line">
            <a:avLst/>
          </a:prstGeom>
          <a:ln>
            <a:solidFill>
              <a:srgbClr val="008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46" y="5163996"/>
            <a:ext cx="276709" cy="16220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4114800"/>
            <a:ext cx="3378200" cy="533400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3183407" y="2917552"/>
            <a:ext cx="711200" cy="562084"/>
          </a:xfrm>
          <a:prstGeom prst="mathPlus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3314700" y="5829918"/>
            <a:ext cx="469900" cy="273050"/>
          </a:xfrm>
          <a:prstGeom prst="mathMinus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1143000"/>
          </a:xfrm>
        </p:spPr>
        <p:txBody>
          <a:bodyPr/>
          <a:lstStyle/>
          <a:p>
            <a:r>
              <a:rPr lang="en-US" altLang="en-US" sz="3200" smtClean="0">
                <a:solidFill>
                  <a:schemeClr val="tx1"/>
                </a:solidFill>
              </a:rPr>
              <a:t>Web Document Clustering Using SOM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2438400" cy="5105400"/>
          </a:xfrm>
        </p:spPr>
        <p:txBody>
          <a:bodyPr/>
          <a:lstStyle/>
          <a:p>
            <a:pPr marL="0" indent="0">
              <a:lnSpc>
                <a:spcPct val="130000"/>
              </a:lnSpc>
            </a:pPr>
            <a:r>
              <a:rPr lang="en-US" altLang="en-US" sz="2000" smtClean="0"/>
              <a:t>The result of SOM clustering of 12088 Web articles</a:t>
            </a:r>
          </a:p>
          <a:p>
            <a:pPr marL="0" indent="0">
              <a:lnSpc>
                <a:spcPct val="130000"/>
              </a:lnSpc>
            </a:pPr>
            <a:r>
              <a:rPr lang="en-US" altLang="en-US" sz="2000" smtClean="0"/>
              <a:t>The picture on the right: drilling down on the keyword “mining”</a:t>
            </a:r>
          </a:p>
          <a:p>
            <a:pPr marL="0" indent="0">
              <a:lnSpc>
                <a:spcPct val="130000"/>
              </a:lnSpc>
            </a:pPr>
            <a:r>
              <a:rPr lang="en-US" altLang="en-US" sz="2000" smtClean="0"/>
              <a:t>Based on websom.hut.fi Web page</a:t>
            </a:r>
          </a:p>
        </p:txBody>
      </p:sp>
      <p:graphicFrame>
        <p:nvGraphicFramePr>
          <p:cNvPr id="94213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135563" y="1457325"/>
          <a:ext cx="2835275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4" name="SmartDraw" r:id="rId4" imgW="2834640" imgH="4169664" progId="SmartDraw.2">
                  <p:embed/>
                </p:oleObj>
              </mc:Choice>
              <mc:Fallback>
                <p:oleObj name="SmartDraw" r:id="rId4" imgW="2834640" imgH="4169664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1457325"/>
                        <a:ext cx="2835275" cy="417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14400"/>
            <a:ext cx="3835400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13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Fuzzy Set and Fuzzy Cluster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 smtClean="0"/>
              <a:t>Clustering methods discussed so far</a:t>
            </a:r>
          </a:p>
          <a:p>
            <a:pPr lvl="1"/>
            <a:r>
              <a:rPr lang="en-US" altLang="en-US" sz="2000" dirty="0" smtClean="0"/>
              <a:t>Every data object is assigned to exactly one cluster</a:t>
            </a:r>
          </a:p>
          <a:p>
            <a:r>
              <a:rPr lang="en-US" altLang="en-US" sz="2000" dirty="0" smtClean="0"/>
              <a:t>Some applications may need for fuzzy or soft cluster assignment </a:t>
            </a:r>
          </a:p>
          <a:p>
            <a:pPr lvl="1"/>
            <a:r>
              <a:rPr lang="en-US" altLang="en-US" sz="2000" dirty="0" smtClean="0"/>
              <a:t>Ex. An e-game could belong to both entertainment and software</a:t>
            </a:r>
          </a:p>
          <a:p>
            <a:r>
              <a:rPr lang="en-US" altLang="en-US" sz="2000" dirty="0" smtClean="0"/>
              <a:t>Methods: fuzzy clusters and probabilistic model-based clusters</a:t>
            </a:r>
          </a:p>
          <a:p>
            <a:r>
              <a:rPr lang="en-US" altLang="en-US" sz="2000" dirty="0" smtClean="0"/>
              <a:t>Fuzzy cluster:  A fuzzy set </a:t>
            </a:r>
            <a:r>
              <a:rPr lang="en-US" altLang="en-US" sz="2000" i="1" dirty="0" smtClean="0"/>
              <a:t>S: F</a:t>
            </a:r>
            <a:r>
              <a:rPr lang="en-US" altLang="en-US" sz="2000" i="1" baseline="-25000" dirty="0" smtClean="0"/>
              <a:t>S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: </a:t>
            </a:r>
            <a:r>
              <a:rPr lang="en-US" altLang="en-US" sz="2000" i="1" dirty="0" smtClean="0"/>
              <a:t>X </a:t>
            </a:r>
            <a:r>
              <a:rPr lang="en-US" altLang="en-US" sz="2000" i="1" dirty="0" smtClean="0">
                <a:cs typeface="Arial" panose="020B0604020202020204" pitchFamily="34" charset="0"/>
              </a:rPr>
              <a:t>→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[0</a:t>
            </a:r>
            <a:r>
              <a:rPr lang="en-US" altLang="en-US" sz="2000" i="1" dirty="0" smtClean="0"/>
              <a:t>, </a:t>
            </a:r>
            <a:r>
              <a:rPr lang="en-US" altLang="en-US" sz="2000" dirty="0" smtClean="0"/>
              <a:t>1] (value between 0 and 1)</a:t>
            </a:r>
          </a:p>
          <a:p>
            <a:r>
              <a:rPr lang="en-US" altLang="en-US" sz="2000" dirty="0" smtClean="0"/>
              <a:t>Example: Popularity of cameras is defined as a fuzzy mapping </a:t>
            </a:r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Then, </a:t>
            </a:r>
            <a:r>
              <a:rPr lang="en-US" altLang="en-US" sz="2000" i="1" dirty="0" smtClean="0"/>
              <a:t>A</a:t>
            </a:r>
            <a:r>
              <a:rPr lang="en-US" altLang="en-US" sz="2000" dirty="0" smtClean="0"/>
              <a:t>(0</a:t>
            </a:r>
            <a:r>
              <a:rPr lang="en-US" altLang="en-US" sz="2000" i="1" dirty="0" smtClean="0"/>
              <a:t>.</a:t>
            </a:r>
            <a:r>
              <a:rPr lang="en-US" altLang="en-US" sz="2000" dirty="0" smtClean="0"/>
              <a:t>05)</a:t>
            </a:r>
            <a:r>
              <a:rPr lang="en-US" altLang="en-US" sz="2000" i="1" dirty="0" smtClean="0"/>
              <a:t>, B</a:t>
            </a:r>
            <a:r>
              <a:rPr lang="en-US" altLang="en-US" sz="2000" dirty="0" smtClean="0"/>
              <a:t>(1)</a:t>
            </a:r>
            <a:r>
              <a:rPr lang="en-US" altLang="en-US" sz="2000" i="1" dirty="0" smtClean="0"/>
              <a:t>, C</a:t>
            </a:r>
            <a:r>
              <a:rPr lang="en-US" altLang="en-US" sz="2000" dirty="0" smtClean="0"/>
              <a:t>(0</a:t>
            </a:r>
            <a:r>
              <a:rPr lang="en-US" altLang="en-US" sz="2000" i="1" dirty="0" smtClean="0"/>
              <a:t>.</a:t>
            </a:r>
            <a:r>
              <a:rPr lang="en-US" altLang="en-US" sz="2000" dirty="0" smtClean="0"/>
              <a:t>86)</a:t>
            </a:r>
            <a:r>
              <a:rPr lang="en-US" altLang="en-US" sz="2000" i="1" dirty="0" smtClean="0"/>
              <a:t>, D</a:t>
            </a:r>
            <a:r>
              <a:rPr lang="en-US" altLang="en-US" sz="2000" dirty="0" smtClean="0"/>
              <a:t>(0</a:t>
            </a:r>
            <a:r>
              <a:rPr lang="en-US" altLang="en-US" sz="2000" i="1" dirty="0" smtClean="0"/>
              <a:t>.</a:t>
            </a:r>
            <a:r>
              <a:rPr lang="en-US" altLang="en-US" sz="2000" dirty="0" smtClean="0"/>
              <a:t>27)</a:t>
            </a: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F114E03-A4B7-45C0-93E5-73DF0FF863E8}" type="slidenum">
              <a:rPr lang="en-US" altLang="en-US" sz="1200"/>
              <a:pPr algn="r" eaLnBrk="1" hangingPunct="1"/>
              <a:t>91</a:t>
            </a:fld>
            <a:endParaRPr lang="en-US" altLang="en-US" sz="120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2286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65650"/>
            <a:ext cx="5638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18552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036" y="1094535"/>
            <a:ext cx="1279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Fuzzy (Soft) Clustering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14450"/>
            <a:ext cx="8713788" cy="53911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 dirty="0" smtClean="0"/>
              <a:t>Example: Let cluster features be</a:t>
            </a:r>
          </a:p>
          <a:p>
            <a:pPr lvl="1">
              <a:defRPr/>
            </a:pPr>
            <a:r>
              <a:rPr lang="en-US" sz="2000" dirty="0" smtClean="0"/>
              <a:t>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:“digital camera” and “lens”</a:t>
            </a:r>
          </a:p>
          <a:p>
            <a:pPr lvl="1">
              <a:defRPr/>
            </a:pPr>
            <a:r>
              <a:rPr lang="en-US" sz="2000" dirty="0" smtClean="0"/>
              <a:t>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: “computer“</a:t>
            </a:r>
          </a:p>
          <a:p>
            <a:pPr>
              <a:defRPr/>
            </a:pPr>
            <a:r>
              <a:rPr lang="en-US" sz="2000" dirty="0" smtClean="0"/>
              <a:t>Fuzzy clustering </a:t>
            </a:r>
          </a:p>
          <a:p>
            <a:pPr lvl="1">
              <a:defRPr/>
            </a:pPr>
            <a:r>
              <a:rPr lang="en-US" sz="1800" dirty="0" smtClean="0"/>
              <a:t>k fuzzy clusters 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…,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k</a:t>
            </a:r>
            <a:r>
              <a:rPr lang="en-US" sz="1800" dirty="0" smtClean="0"/>
              <a:t> ,represented as a partition matrix M = [</a:t>
            </a:r>
            <a:r>
              <a:rPr lang="en-US" sz="1800" dirty="0" err="1" smtClean="0"/>
              <a:t>w</a:t>
            </a:r>
            <a:r>
              <a:rPr lang="en-US" sz="1800" baseline="-25000" dirty="0" err="1" smtClean="0"/>
              <a:t>ij</a:t>
            </a:r>
            <a:r>
              <a:rPr lang="en-US" sz="1800" dirty="0" smtClean="0"/>
              <a:t>]</a:t>
            </a:r>
          </a:p>
          <a:p>
            <a:pPr lvl="1">
              <a:defRPr/>
            </a:pPr>
            <a:r>
              <a:rPr lang="en-US" sz="1800" dirty="0" smtClean="0"/>
              <a:t>P1: for each object </a:t>
            </a:r>
            <a:r>
              <a:rPr lang="en-US" sz="1800" i="1" dirty="0" err="1" smtClean="0"/>
              <a:t>o</a:t>
            </a:r>
            <a:r>
              <a:rPr lang="en-US" sz="1800" i="1" baseline="-25000" dirty="0" err="1" smtClean="0"/>
              <a:t>i</a:t>
            </a:r>
            <a:r>
              <a:rPr lang="en-US" sz="1800" i="1" dirty="0" smtClean="0"/>
              <a:t> </a:t>
            </a:r>
            <a:r>
              <a:rPr lang="en-US" sz="1800" dirty="0" smtClean="0"/>
              <a:t>and cluster </a:t>
            </a:r>
            <a:r>
              <a:rPr lang="en-US" sz="1800" i="1" dirty="0" err="1" smtClean="0"/>
              <a:t>C</a:t>
            </a:r>
            <a:r>
              <a:rPr lang="en-US" sz="1800" i="1" baseline="-25000" dirty="0" err="1" smtClean="0"/>
              <a:t>j</a:t>
            </a:r>
            <a:r>
              <a:rPr lang="en-US" sz="1800" dirty="0" smtClean="0"/>
              <a:t>, 0 ≤ </a:t>
            </a:r>
            <a:r>
              <a:rPr lang="en-US" sz="1800" i="1" dirty="0" err="1" smtClean="0"/>
              <a:t>w</a:t>
            </a:r>
            <a:r>
              <a:rPr lang="en-US" sz="1800" i="1" baseline="-25000" dirty="0" err="1" smtClean="0"/>
              <a:t>ij</a:t>
            </a:r>
            <a:r>
              <a:rPr lang="en-US" sz="1800" i="1" dirty="0" smtClean="0"/>
              <a:t> </a:t>
            </a:r>
            <a:r>
              <a:rPr lang="en-US" sz="1800" dirty="0" smtClean="0"/>
              <a:t>≤</a:t>
            </a:r>
            <a:r>
              <a:rPr lang="en-US" sz="1800" i="1" dirty="0" smtClean="0"/>
              <a:t> </a:t>
            </a:r>
            <a:r>
              <a:rPr lang="en-US" sz="1800" dirty="0" smtClean="0"/>
              <a:t>1 (fuzzy set)</a:t>
            </a:r>
          </a:p>
          <a:p>
            <a:pPr lvl="1">
              <a:defRPr/>
            </a:pPr>
            <a:r>
              <a:rPr lang="en-US" sz="1800" dirty="0" smtClean="0"/>
              <a:t>P2: for each object </a:t>
            </a:r>
            <a:r>
              <a:rPr lang="en-US" sz="1800" i="1" dirty="0" err="1" smtClean="0"/>
              <a:t>o</a:t>
            </a:r>
            <a:r>
              <a:rPr lang="en-US" sz="1800" i="1" baseline="-25000" dirty="0" err="1" smtClean="0"/>
              <a:t>i</a:t>
            </a:r>
            <a:r>
              <a:rPr lang="en-US" sz="1800" dirty="0" smtClean="0"/>
              <a:t>,                , equal participation</a:t>
            </a:r>
            <a:r>
              <a:rPr lang="en-US" sz="1800" i="1" dirty="0"/>
              <a:t> </a:t>
            </a:r>
            <a:r>
              <a:rPr lang="en-US" sz="1800" dirty="0" smtClean="0"/>
              <a:t>in the clustering</a:t>
            </a:r>
          </a:p>
          <a:p>
            <a:pPr lvl="1">
              <a:defRPr/>
            </a:pPr>
            <a:r>
              <a:rPr lang="en-US" sz="1800" dirty="0" smtClean="0"/>
              <a:t>P3: for each cluster </a:t>
            </a:r>
            <a:r>
              <a:rPr lang="en-US" sz="1800" i="1" dirty="0" err="1" smtClean="0"/>
              <a:t>C</a:t>
            </a:r>
            <a:r>
              <a:rPr lang="en-US" sz="1800" i="1" baseline="-25000" dirty="0" err="1" smtClean="0"/>
              <a:t>j</a:t>
            </a:r>
            <a:r>
              <a:rPr lang="en-US" sz="1800" i="1" dirty="0" smtClean="0"/>
              <a:t> </a:t>
            </a:r>
            <a:r>
              <a:rPr lang="en-US" sz="1800" dirty="0" smtClean="0"/>
              <a:t>,                    ensures there is no empty cluster</a:t>
            </a:r>
            <a:endParaRPr lang="en-US" sz="1800" dirty="0"/>
          </a:p>
          <a:p>
            <a:pPr>
              <a:defRPr/>
            </a:pPr>
            <a:r>
              <a:rPr lang="en-US" sz="2000" dirty="0" smtClean="0"/>
              <a:t>Let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…,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as the center of the k clusters</a:t>
            </a:r>
            <a:endParaRPr lang="en-US" sz="1200" dirty="0"/>
          </a:p>
          <a:p>
            <a:pPr>
              <a:defRPr/>
            </a:pPr>
            <a:r>
              <a:rPr lang="en-US" sz="2000" dirty="0" smtClean="0"/>
              <a:t>For an object o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, sum of the squared error: </a:t>
            </a:r>
          </a:p>
          <a:p>
            <a:pPr>
              <a:defRPr/>
            </a:pPr>
            <a:r>
              <a:rPr lang="en-US" sz="2000" dirty="0" smtClean="0"/>
              <a:t>For a cluster C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, SSE: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smtClean="0"/>
              <a:t>Measure how well a clustering fits the data:</a:t>
            </a:r>
          </a:p>
        </p:txBody>
      </p:sp>
      <p:sp>
        <p:nvSpPr>
          <p:cNvPr id="17413" name="Slide Number Placeholder 3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A6B65B55-6D62-4929-8890-F576730A17C8}" type="slidenum">
              <a:rPr lang="en-US" altLang="en-US" sz="1200"/>
              <a:pPr algn="r" eaLnBrk="1" hangingPunct="1"/>
              <a:t>92</a:t>
            </a:fld>
            <a:endParaRPr lang="en-US" altLang="en-US" sz="1200"/>
          </a:p>
        </p:txBody>
      </p:sp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31" y="1064349"/>
            <a:ext cx="2722563" cy="143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91" y="4770117"/>
            <a:ext cx="2971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88" y="6035307"/>
            <a:ext cx="30035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430" y="3657600"/>
            <a:ext cx="870216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59238"/>
            <a:ext cx="1143000" cy="39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82" y="5209854"/>
            <a:ext cx="2844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786444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54000"/>
            <a:ext cx="6347713" cy="1320800"/>
          </a:xfrm>
        </p:spPr>
        <p:txBody>
          <a:bodyPr/>
          <a:lstStyle/>
          <a:p>
            <a:r>
              <a:rPr lang="en-US" altLang="en-US" sz="3200" dirty="0" smtClean="0"/>
              <a:t>Probabilistic Model-Based Clustering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smtClean="0"/>
              <a:t>Cluster analysis is to find hidden categories.</a:t>
            </a:r>
          </a:p>
          <a:p>
            <a:pPr>
              <a:lnSpc>
                <a:spcPct val="110000"/>
              </a:lnSpc>
            </a:pPr>
            <a:r>
              <a:rPr lang="en-US" altLang="en-US" sz="2000" smtClean="0"/>
              <a:t>A hidden category (i.e., </a:t>
            </a:r>
            <a:r>
              <a:rPr lang="en-US" altLang="en-US" sz="2000" i="1" smtClean="0"/>
              <a:t>probabilistic cluster)</a:t>
            </a:r>
            <a:r>
              <a:rPr lang="en-US" altLang="en-US" sz="2000" smtClean="0"/>
              <a:t> is a distribution over the data space, which can be mathematically represented using a probability density function (or distribution function).</a:t>
            </a:r>
          </a:p>
          <a:p>
            <a:pPr eaLnBrk="1" hangingPunct="1">
              <a:lnSpc>
                <a:spcPct val="110000"/>
              </a:lnSpc>
            </a:pPr>
            <a:endParaRPr lang="en-US" altLang="en-US" sz="2000" smtClean="0"/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13063"/>
            <a:ext cx="373380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381000" y="2895600"/>
            <a:ext cx="502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Ex. 2 categories for digital cameras sold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consumer line vs. professional line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density functions 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</a:rPr>
              <a:t>, f</a:t>
            </a:r>
            <a:r>
              <a:rPr lang="en-US" altLang="en-US" sz="2000" baseline="-25000" dirty="0">
                <a:latin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</a:rPr>
              <a:t> for C</a:t>
            </a:r>
            <a:r>
              <a:rPr lang="en-US" altLang="en-US" sz="2000" baseline="-25000" dirty="0">
                <a:latin typeface="Arial" panose="020B0604020202020204" pitchFamily="34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</a:rPr>
              <a:t>, C</a:t>
            </a:r>
            <a:r>
              <a:rPr lang="en-US" altLang="en-US" sz="2000" baseline="-25000" dirty="0">
                <a:latin typeface="Arial" panose="020B0604020202020204" pitchFamily="34" charset="0"/>
              </a:rPr>
              <a:t>2</a:t>
            </a: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</a:rPr>
              <a:t>obtained by probabilistic clustering</a:t>
            </a:r>
            <a:endParaRPr lang="en-US" altLang="en-US" sz="2000" baseline="-25000" dirty="0">
              <a:latin typeface="Arial" panose="020B0604020202020204" pitchFamily="34" charset="0"/>
            </a:endParaRPr>
          </a:p>
          <a:p>
            <a:pPr lvl="1" algn="l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en-US" sz="2000" baseline="-25000" dirty="0">
              <a:latin typeface="Arial" panose="020B0604020202020204" pitchFamily="34" charset="0"/>
            </a:endParaRP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457200" y="4572000"/>
            <a:ext cx="8382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A</a:t>
            </a:r>
            <a:r>
              <a:rPr lang="en-US" altLang="en-US" sz="2000" b="1">
                <a:latin typeface="Arial" panose="020B0604020202020204" pitchFamily="34" charset="0"/>
              </a:rPr>
              <a:t> mixture model </a:t>
            </a:r>
            <a:r>
              <a:rPr lang="en-US" altLang="en-US" sz="2000">
                <a:latin typeface="Arial" panose="020B0604020202020204" pitchFamily="34" charset="0"/>
              </a:rPr>
              <a:t>assumes that a set of observed objects is a mixture of instances from multiple probabilistic clusters, and conceptually each observed object is generated independently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b="1">
                <a:latin typeface="Arial" panose="020B0604020202020204" pitchFamily="34" charset="0"/>
              </a:rPr>
              <a:t>Our task</a:t>
            </a:r>
            <a:r>
              <a:rPr lang="en-US" altLang="en-US" sz="2000">
                <a:latin typeface="Arial" panose="020B0604020202020204" pitchFamily="34" charset="0"/>
              </a:rPr>
              <a:t>:</a:t>
            </a:r>
            <a:r>
              <a:rPr lang="en-US" altLang="en-US" sz="2000" i="1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infer a set of </a:t>
            </a:r>
            <a:r>
              <a:rPr lang="en-US" altLang="en-US" sz="2000" i="1">
                <a:latin typeface="Arial" panose="020B0604020202020204" pitchFamily="34" charset="0"/>
              </a:rPr>
              <a:t>k </a:t>
            </a:r>
            <a:r>
              <a:rPr lang="en-US" altLang="en-US" sz="2000">
                <a:latin typeface="Arial" panose="020B0604020202020204" pitchFamily="34" charset="0"/>
              </a:rPr>
              <a:t>probabilistic clusters that is mostly likely to generate </a:t>
            </a:r>
            <a:r>
              <a:rPr lang="en-US" altLang="en-US" sz="2000" i="1">
                <a:latin typeface="Arial" panose="020B0604020202020204" pitchFamily="34" charset="0"/>
              </a:rPr>
              <a:t>D </a:t>
            </a:r>
            <a:r>
              <a:rPr lang="en-US" altLang="en-US" sz="2000">
                <a:latin typeface="Arial" panose="020B0604020202020204" pitchFamily="34" charset="0"/>
              </a:rPr>
              <a:t>using the above data generation process</a:t>
            </a:r>
          </a:p>
        </p:txBody>
      </p:sp>
      <p:sp>
        <p:nvSpPr>
          <p:cNvPr id="18439" name="Slide Number Placeholder 3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715D9A9-CE75-4325-A434-92D2A1FD5ABA}" type="slidenum">
              <a:rPr lang="en-US" altLang="en-US" sz="1200"/>
              <a:pPr algn="r" eaLnBrk="1" hangingPunct="1"/>
              <a:t>93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63749127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514C607-4C89-4F0D-AF85-92487AA2B00F}" type="slidenum">
              <a:rPr lang="en-US" altLang="en-US" sz="1200"/>
              <a:pPr algn="r" eaLnBrk="1" hangingPunct="1"/>
              <a:t>94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81000"/>
            <a:ext cx="7504113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Model-Based Clustering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167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000" smtClean="0"/>
              <a:t>A set </a:t>
            </a:r>
            <a:r>
              <a:rPr lang="en-US" altLang="en-US" sz="2000" i="1" smtClean="0"/>
              <a:t>C </a:t>
            </a:r>
            <a:r>
              <a:rPr lang="en-US" altLang="en-US" sz="2000" smtClean="0"/>
              <a:t>of </a:t>
            </a:r>
            <a:r>
              <a:rPr lang="en-US" altLang="en-US" sz="2000" i="1" smtClean="0"/>
              <a:t>k </a:t>
            </a:r>
            <a:r>
              <a:rPr lang="en-US" altLang="en-US" sz="2000" smtClean="0"/>
              <a:t>probabilistic clusters </a:t>
            </a:r>
            <a:r>
              <a:rPr lang="en-US" altLang="en-US" sz="2000" i="1" smtClean="0"/>
              <a:t>C</a:t>
            </a:r>
            <a:r>
              <a:rPr lang="en-US" altLang="en-US" sz="2000" baseline="-25000" smtClean="0"/>
              <a:t>1</a:t>
            </a:r>
            <a:r>
              <a:rPr lang="en-US" altLang="en-US" sz="2000" i="1" smtClean="0"/>
              <a:t>, …,C</a:t>
            </a:r>
            <a:r>
              <a:rPr lang="en-US" altLang="en-US" sz="2000" i="1" baseline="-25000" smtClean="0"/>
              <a:t>k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with probability density functions </a:t>
            </a:r>
            <a:r>
              <a:rPr lang="en-US" altLang="en-US" sz="2000" i="1" smtClean="0"/>
              <a:t>f</a:t>
            </a:r>
            <a:r>
              <a:rPr lang="en-US" altLang="en-US" sz="2000" baseline="-25000" smtClean="0"/>
              <a:t>1</a:t>
            </a:r>
            <a:r>
              <a:rPr lang="en-US" altLang="en-US" sz="2000" i="1" smtClean="0"/>
              <a:t>, …, f</a:t>
            </a:r>
            <a:r>
              <a:rPr lang="en-US" altLang="en-US" sz="2000" i="1" baseline="-25000" smtClean="0"/>
              <a:t>k</a:t>
            </a:r>
            <a:r>
              <a:rPr lang="en-US" altLang="en-US" sz="2000" smtClean="0"/>
              <a:t>, respectively, and their probabilities </a:t>
            </a:r>
            <a:r>
              <a:rPr lang="el-GR" altLang="en-US" sz="2000" i="1" smtClean="0">
                <a:cs typeface="Arial" panose="020B0604020202020204" pitchFamily="34" charset="0"/>
              </a:rPr>
              <a:t>ω</a:t>
            </a:r>
            <a:r>
              <a:rPr lang="en-US" altLang="en-US" sz="2000" baseline="-25000" smtClean="0"/>
              <a:t>1</a:t>
            </a:r>
            <a:r>
              <a:rPr lang="en-US" altLang="en-US" sz="2000" i="1" smtClean="0"/>
              <a:t>, …, </a:t>
            </a:r>
            <a:r>
              <a:rPr lang="el-GR" altLang="en-US" sz="2000" i="1" smtClean="0">
                <a:cs typeface="Arial" panose="020B0604020202020204" pitchFamily="34" charset="0"/>
              </a:rPr>
              <a:t>ω</a:t>
            </a:r>
            <a:r>
              <a:rPr lang="en-US" altLang="en-US" sz="2000" baseline="-25000" smtClean="0"/>
              <a:t>k</a:t>
            </a:r>
            <a:r>
              <a:rPr lang="en-US" altLang="en-US" sz="200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000" smtClean="0"/>
              <a:t>Probability of an object </a:t>
            </a:r>
            <a:r>
              <a:rPr lang="en-US" altLang="en-US" sz="2000" i="1" smtClean="0"/>
              <a:t>o </a:t>
            </a:r>
            <a:r>
              <a:rPr lang="en-US" altLang="en-US" sz="2000" smtClean="0"/>
              <a:t>generated by cluster </a:t>
            </a:r>
            <a:r>
              <a:rPr lang="en-US" altLang="en-US" sz="2000" i="1" smtClean="0"/>
              <a:t>C</a:t>
            </a:r>
            <a:r>
              <a:rPr lang="en-US" altLang="en-US" sz="2000" i="1" baseline="-25000" smtClean="0"/>
              <a:t>j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is </a:t>
            </a:r>
          </a:p>
          <a:p>
            <a:pPr>
              <a:lnSpc>
                <a:spcPct val="120000"/>
              </a:lnSpc>
            </a:pPr>
            <a:r>
              <a:rPr lang="en-US" altLang="en-US" sz="2000" smtClean="0"/>
              <a:t>Probability of </a:t>
            </a:r>
            <a:r>
              <a:rPr lang="en-US" altLang="en-US" sz="2000" i="1" smtClean="0"/>
              <a:t>o </a:t>
            </a:r>
            <a:r>
              <a:rPr lang="en-US" altLang="en-US" sz="2000" smtClean="0"/>
              <a:t>generated by the set of cluster </a:t>
            </a:r>
            <a:r>
              <a:rPr lang="en-US" altLang="en-US" sz="2000" b="1" i="1" smtClean="0"/>
              <a:t>C</a:t>
            </a:r>
            <a:r>
              <a:rPr lang="en-US" altLang="en-US" sz="2000" i="1" smtClean="0"/>
              <a:t> </a:t>
            </a:r>
            <a:r>
              <a:rPr lang="en-US" altLang="en-US" sz="2000" smtClean="0"/>
              <a:t>is</a:t>
            </a:r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2" y="2133600"/>
            <a:ext cx="2124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38400"/>
            <a:ext cx="20939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33800"/>
            <a:ext cx="42592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3"/>
          <p:cNvSpPr>
            <a:spLocks noChangeArrowheads="1"/>
          </p:cNvSpPr>
          <p:nvPr/>
        </p:nvSpPr>
        <p:spPr bwMode="auto">
          <a:xfrm>
            <a:off x="304800" y="2971800"/>
            <a:ext cx="6629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Since objects are assumed to be generated independently, for a data set D = {o</a:t>
            </a:r>
            <a:r>
              <a:rPr lang="en-US" altLang="en-US" sz="2000" baseline="-25000">
                <a:latin typeface="Arial" panose="020B0604020202020204" pitchFamily="34" charset="0"/>
              </a:rPr>
              <a:t>1</a:t>
            </a:r>
            <a:r>
              <a:rPr lang="en-US" altLang="en-US" sz="2000">
                <a:latin typeface="Arial" panose="020B0604020202020204" pitchFamily="34" charset="0"/>
              </a:rPr>
              <a:t>, …, o</a:t>
            </a:r>
            <a:r>
              <a:rPr lang="en-US" altLang="en-US" sz="2000" baseline="-25000">
                <a:latin typeface="Arial" panose="020B0604020202020204" pitchFamily="34" charset="0"/>
              </a:rPr>
              <a:t>n</a:t>
            </a:r>
            <a:r>
              <a:rPr lang="en-US" altLang="en-US" sz="2000">
                <a:latin typeface="Arial" panose="020B0604020202020204" pitchFamily="34" charset="0"/>
              </a:rPr>
              <a:t>}, we have,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>
              <a:latin typeface="Arial" panose="020B0604020202020204" pitchFamily="34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9465" name="Rectangle 3"/>
          <p:cNvSpPr>
            <a:spLocks noChangeArrowheads="1"/>
          </p:cNvSpPr>
          <p:nvPr/>
        </p:nvSpPr>
        <p:spPr bwMode="auto">
          <a:xfrm>
            <a:off x="381000" y="4572000"/>
            <a:ext cx="8382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Task: Find a set </a:t>
            </a:r>
            <a:r>
              <a:rPr lang="en-US" altLang="en-US" sz="2000" i="1">
                <a:latin typeface="Arial" panose="020B0604020202020204" pitchFamily="34" charset="0"/>
              </a:rPr>
              <a:t>C </a:t>
            </a:r>
            <a:r>
              <a:rPr lang="en-US" altLang="en-US" sz="2000">
                <a:latin typeface="Arial" panose="020B0604020202020204" pitchFamily="34" charset="0"/>
              </a:rPr>
              <a:t>of </a:t>
            </a:r>
            <a:r>
              <a:rPr lang="en-US" altLang="en-US" sz="2000" i="1">
                <a:latin typeface="Arial" panose="020B0604020202020204" pitchFamily="34" charset="0"/>
              </a:rPr>
              <a:t>k </a:t>
            </a:r>
            <a:r>
              <a:rPr lang="en-US" altLang="en-US" sz="2000">
                <a:latin typeface="Arial" panose="020B0604020202020204" pitchFamily="34" charset="0"/>
              </a:rPr>
              <a:t>probabilistic clusters s.t. </a:t>
            </a:r>
            <a:r>
              <a:rPr lang="en-US" altLang="en-US" sz="2000" i="1">
                <a:latin typeface="Arial" panose="020B0604020202020204" pitchFamily="34" charset="0"/>
              </a:rPr>
              <a:t>P</a:t>
            </a:r>
            <a:r>
              <a:rPr lang="en-US" altLang="en-US" sz="2000">
                <a:latin typeface="Arial" panose="020B0604020202020204" pitchFamily="34" charset="0"/>
              </a:rPr>
              <a:t>(</a:t>
            </a:r>
            <a:r>
              <a:rPr lang="en-US" altLang="en-US" sz="2000" i="1">
                <a:latin typeface="Arial" panose="020B0604020202020204" pitchFamily="34" charset="0"/>
              </a:rPr>
              <a:t>D|</a:t>
            </a:r>
            <a:r>
              <a:rPr lang="en-US" altLang="en-US" sz="2000" b="1" i="1">
                <a:latin typeface="Arial" panose="020B0604020202020204" pitchFamily="34" charset="0"/>
              </a:rPr>
              <a:t>C</a:t>
            </a:r>
            <a:r>
              <a:rPr lang="en-US" altLang="en-US" sz="2000">
                <a:latin typeface="Arial" panose="020B0604020202020204" pitchFamily="34" charset="0"/>
              </a:rPr>
              <a:t>) is maximized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However, maximizing </a:t>
            </a:r>
            <a:r>
              <a:rPr lang="en-US" altLang="en-US" sz="2000" i="1">
                <a:latin typeface="Arial" panose="020B0604020202020204" pitchFamily="34" charset="0"/>
              </a:rPr>
              <a:t>P</a:t>
            </a:r>
            <a:r>
              <a:rPr lang="en-US" altLang="en-US" sz="2000">
                <a:latin typeface="Arial" panose="020B0604020202020204" pitchFamily="34" charset="0"/>
              </a:rPr>
              <a:t>(</a:t>
            </a:r>
            <a:r>
              <a:rPr lang="en-US" altLang="en-US" sz="2000" i="1">
                <a:latin typeface="Arial" panose="020B0604020202020204" pitchFamily="34" charset="0"/>
              </a:rPr>
              <a:t>D|</a:t>
            </a:r>
            <a:r>
              <a:rPr lang="en-US" altLang="en-US" sz="2000" b="1" i="1">
                <a:latin typeface="Arial" panose="020B0604020202020204" pitchFamily="34" charset="0"/>
              </a:rPr>
              <a:t>C</a:t>
            </a:r>
            <a:r>
              <a:rPr lang="en-US" altLang="en-US" sz="2000">
                <a:latin typeface="Arial" panose="020B0604020202020204" pitchFamily="34" charset="0"/>
              </a:rPr>
              <a:t>) is often intractable since the probability density function of a cluster can take an arbitrarily complicated form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To make it computationally feasible (as a compromise), assume the probability density functions being some parameterized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43131767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57F826E-22CB-4651-A66C-9F3C084FF75A}" type="slidenum">
              <a:rPr lang="en-US" altLang="en-US" sz="1200"/>
              <a:pPr algn="r" eaLnBrk="1" hangingPunct="1"/>
              <a:t>95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0100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Univariate Gaussian Mixture Model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1676400"/>
          </a:xfrm>
        </p:spPr>
        <p:txBody>
          <a:bodyPr/>
          <a:lstStyle/>
          <a:p>
            <a:r>
              <a:rPr lang="en-US" altLang="en-US" sz="2000" smtClean="0"/>
              <a:t>O = {o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…, o</a:t>
            </a:r>
            <a:r>
              <a:rPr lang="en-US" altLang="en-US" sz="2000" baseline="-25000" smtClean="0"/>
              <a:t>n</a:t>
            </a:r>
            <a:r>
              <a:rPr lang="en-US" altLang="en-US" sz="2000" smtClean="0"/>
              <a:t>} (n observed objects), 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smtClean="0"/>
              <a:t> = </a:t>
            </a:r>
            <a:r>
              <a:rPr lang="en-US" altLang="en-US" sz="2000" smtClean="0">
                <a:cs typeface="Arial" panose="020B0604020202020204" pitchFamily="34" charset="0"/>
              </a:rPr>
              <a:t>{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…, 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baseline="-25000" smtClean="0"/>
              <a:t>k</a:t>
            </a:r>
            <a:r>
              <a:rPr lang="en-US" altLang="en-US" sz="2000" smtClean="0"/>
              <a:t>} (parameters of the k distributions), and P</a:t>
            </a:r>
            <a:r>
              <a:rPr lang="en-US" altLang="en-US" sz="2000" baseline="-25000" smtClean="0"/>
              <a:t>j</a:t>
            </a:r>
            <a:r>
              <a:rPr lang="en-US" altLang="en-US" sz="2000" smtClean="0"/>
              <a:t>(o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| 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baseline="-25000" smtClean="0"/>
              <a:t>j</a:t>
            </a:r>
            <a:r>
              <a:rPr lang="en-US" altLang="en-US" sz="2000" smtClean="0"/>
              <a:t>) is the probability that o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 is generated from the j-th distribution using parameter 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baseline="-25000" smtClean="0"/>
              <a:t>j</a:t>
            </a:r>
            <a:r>
              <a:rPr lang="en-US" altLang="en-US" sz="2000" smtClean="0"/>
              <a:t>, we have 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304800" y="3124200"/>
            <a:ext cx="8534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Univariate Gaussian mixture model 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Assume the probability density function of each cluster follows a 1-d Gaussian distribution.  Suppose that there are k clusters.</a:t>
            </a:r>
          </a:p>
          <a:p>
            <a:pPr lvl="1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The probability density function of each cluster are centered at 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 with standard deviation 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, 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, = (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, 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), we have</a:t>
            </a:r>
          </a:p>
        </p:txBody>
      </p:sp>
      <p:pic>
        <p:nvPicPr>
          <p:cNvPr id="2048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3178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34861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29200"/>
            <a:ext cx="3546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29200"/>
            <a:ext cx="345916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867400"/>
            <a:ext cx="3852863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952044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EM (Expectation Maximization)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000" smtClean="0"/>
              <a:t>The k-means algorithm has two steps at each iteration: </a:t>
            </a:r>
          </a:p>
          <a:p>
            <a:pPr lvl="1">
              <a:lnSpc>
                <a:spcPct val="120000"/>
              </a:lnSpc>
            </a:pPr>
            <a:r>
              <a:rPr lang="en-US" altLang="en-US" sz="2000" b="1" smtClean="0"/>
              <a:t>Expectation Step</a:t>
            </a:r>
            <a:r>
              <a:rPr lang="en-US" altLang="en-US" sz="2000" smtClean="0"/>
              <a:t> </a:t>
            </a:r>
            <a:r>
              <a:rPr lang="en-US" altLang="en-US" sz="2000" smtClean="0">
                <a:sym typeface="Symbol" panose="05050102010706020507" pitchFamily="18" charset="2"/>
              </a:rPr>
              <a:t>(E-step): Given the current cluster centers, each object is assigned to the cluster whose center is closest to the object: An object is </a:t>
            </a:r>
            <a:r>
              <a:rPr lang="en-US" altLang="en-US" sz="2000" i="1" smtClean="0">
                <a:sym typeface="Symbol" panose="05050102010706020507" pitchFamily="18" charset="2"/>
              </a:rPr>
              <a:t>expected to belong to the closest cluster</a:t>
            </a:r>
          </a:p>
          <a:p>
            <a:pPr lvl="1">
              <a:lnSpc>
                <a:spcPct val="120000"/>
              </a:lnSpc>
            </a:pPr>
            <a:r>
              <a:rPr lang="en-US" altLang="en-US" sz="2000" b="1" smtClean="0">
                <a:sym typeface="Symbol" panose="05050102010706020507" pitchFamily="18" charset="2"/>
              </a:rPr>
              <a:t>Maximization Step </a:t>
            </a:r>
            <a:r>
              <a:rPr lang="en-US" altLang="en-US" sz="2000" smtClean="0">
                <a:sym typeface="Symbol" panose="05050102010706020507" pitchFamily="18" charset="2"/>
              </a:rPr>
              <a:t>(M-step): Given the cluster assignment, for each cluster, the algorithm </a:t>
            </a:r>
            <a:r>
              <a:rPr lang="en-US" altLang="en-US" sz="2000" i="1" smtClean="0">
                <a:sym typeface="Symbol" panose="05050102010706020507" pitchFamily="18" charset="2"/>
              </a:rPr>
              <a:t>adjusts the center</a:t>
            </a:r>
            <a:r>
              <a:rPr lang="en-US" altLang="en-US" sz="2000" smtClean="0">
                <a:sym typeface="Symbol" panose="05050102010706020507" pitchFamily="18" charset="2"/>
              </a:rPr>
              <a:t> so that </a:t>
            </a:r>
            <a:r>
              <a:rPr lang="en-US" altLang="en-US" sz="2000" i="1" smtClean="0">
                <a:sym typeface="Symbol" panose="05050102010706020507" pitchFamily="18" charset="2"/>
              </a:rPr>
              <a:t>the sum of distance</a:t>
            </a:r>
            <a:r>
              <a:rPr lang="en-US" altLang="en-US" sz="2000" smtClean="0">
                <a:sym typeface="Symbol" panose="05050102010706020507" pitchFamily="18" charset="2"/>
              </a:rPr>
              <a:t> from the objects assigned to this cluster and the new center is minimized</a:t>
            </a:r>
          </a:p>
          <a:p>
            <a:r>
              <a:rPr lang="en-US" altLang="en-US" sz="2000" b="1" smtClean="0">
                <a:sym typeface="Symbol" panose="05050102010706020507" pitchFamily="18" charset="2"/>
              </a:rPr>
              <a:t>The (EM) algorithm:</a:t>
            </a:r>
            <a:r>
              <a:rPr lang="en-US" altLang="en-US" sz="2000" smtClean="0">
                <a:sym typeface="Symbol" panose="05050102010706020507" pitchFamily="18" charset="2"/>
              </a:rPr>
              <a:t> A framework to approach maximum likelihood or maximum a posteriori estimates of parameters in statistical models.</a:t>
            </a:r>
          </a:p>
          <a:p>
            <a:pPr lvl="1"/>
            <a:r>
              <a:rPr lang="en-US" altLang="en-US" sz="2000" b="1" smtClean="0">
                <a:sym typeface="Symbol" panose="05050102010706020507" pitchFamily="18" charset="2"/>
              </a:rPr>
              <a:t>E-step </a:t>
            </a:r>
            <a:r>
              <a:rPr lang="en-US" altLang="en-US" sz="2000" smtClean="0">
                <a:sym typeface="Symbol" panose="05050102010706020507" pitchFamily="18" charset="2"/>
              </a:rPr>
              <a:t>assigns objects to clusters according to the current fuzzy clustering or parameters of probabilistic clusters</a:t>
            </a:r>
          </a:p>
          <a:p>
            <a:pPr lvl="1"/>
            <a:r>
              <a:rPr lang="en-US" altLang="en-US" sz="2000" b="1" smtClean="0">
                <a:sym typeface="Symbol" panose="05050102010706020507" pitchFamily="18" charset="2"/>
              </a:rPr>
              <a:t>M-step </a:t>
            </a:r>
            <a:r>
              <a:rPr lang="en-US" altLang="en-US" sz="2000" smtClean="0">
                <a:sym typeface="Symbol" panose="05050102010706020507" pitchFamily="18" charset="2"/>
              </a:rPr>
              <a:t>finds the new clustering or parameters that maximize the sum of squared error (SSE) or the expected likelihood</a:t>
            </a:r>
          </a:p>
        </p:txBody>
      </p:sp>
      <p:sp>
        <p:nvSpPr>
          <p:cNvPr id="21508" name="Slide Number Placeholder 3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1C4E7FE-7895-42BF-9E51-1210C91FF1DF}" type="slidenum">
              <a:rPr lang="en-US" altLang="en-US" sz="1200"/>
              <a:pPr algn="r" eaLnBrk="1" hangingPunct="1"/>
              <a:t>96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3735922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Fuzzy Clustering Using the EM Algorithm</a:t>
            </a: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84288"/>
            <a:ext cx="2819400" cy="1687512"/>
          </a:xfrm>
          <a:noFill/>
        </p:spPr>
      </p:pic>
      <p:sp>
        <p:nvSpPr>
          <p:cNvPr id="22532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2895600"/>
            <a:ext cx="43434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Initially, let c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 = a and c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= b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1</a:t>
            </a:r>
            <a:r>
              <a:rPr lang="en-US" altLang="en-US" sz="2000" baseline="30000" dirty="0" smtClean="0"/>
              <a:t>st</a:t>
            </a:r>
            <a:r>
              <a:rPr lang="en-US" altLang="en-US" sz="2000" dirty="0" smtClean="0"/>
              <a:t> E-step: assign o to c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w =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 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04925"/>
            <a:ext cx="6096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24200"/>
            <a:ext cx="4648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26908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1992313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8" y="4800600"/>
            <a:ext cx="6399212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304800" y="4114800"/>
            <a:ext cx="8610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1</a:t>
            </a:r>
            <a:r>
              <a:rPr lang="en-US" altLang="en-US" sz="2000" baseline="30000">
                <a:latin typeface="Arial" panose="020B0604020202020204" pitchFamily="34" charset="0"/>
              </a:rPr>
              <a:t>st</a:t>
            </a:r>
            <a:r>
              <a:rPr lang="en-US" altLang="en-US" sz="2000">
                <a:latin typeface="Arial" panose="020B0604020202020204" pitchFamily="34" charset="0"/>
              </a:rPr>
              <a:t> M-step:  recalculate the centroids according to the partition matrix, minimizing the sum of squared error (SSE)</a:t>
            </a: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>
              <a:latin typeface="Arial" panose="020B0604020202020204" pitchFamily="34" charset="0"/>
            </a:endParaRP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>
              <a:latin typeface="Arial" panose="020B0604020202020204" pitchFamily="34" charset="0"/>
            </a:endParaRP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>
              <a:latin typeface="Arial" panose="020B0604020202020204" pitchFamily="34" charset="0"/>
            </a:endParaRPr>
          </a:p>
          <a:p>
            <a:pPr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Iteratively calculate this until the cluster centers converge or the change is small enough</a:t>
            </a:r>
          </a:p>
        </p:txBody>
      </p:sp>
    </p:spTree>
    <p:extLst>
      <p:ext uri="{BB962C8B-B14F-4D97-AF65-F5344CB8AC3E}">
        <p14:creationId xmlns:p14="http://schemas.microsoft.com/office/powerpoint/2010/main" val="1934477055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6113EE5-305C-4DAA-BD01-9F88181AF0FE}" type="slidenum">
              <a:rPr lang="en-US" altLang="en-US" sz="1200"/>
              <a:pPr algn="r" eaLnBrk="1" hangingPunct="1"/>
              <a:t>98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800100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Univariate Gaussian Mixture Model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610600" cy="1676400"/>
          </a:xfrm>
        </p:spPr>
        <p:txBody>
          <a:bodyPr/>
          <a:lstStyle/>
          <a:p>
            <a:r>
              <a:rPr lang="en-US" altLang="en-US" sz="2000" smtClean="0"/>
              <a:t>O = {o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…, o</a:t>
            </a:r>
            <a:r>
              <a:rPr lang="en-US" altLang="en-US" sz="2000" baseline="-25000" smtClean="0"/>
              <a:t>n</a:t>
            </a:r>
            <a:r>
              <a:rPr lang="en-US" altLang="en-US" sz="2000" smtClean="0"/>
              <a:t>} (n observed objects), 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smtClean="0"/>
              <a:t> = </a:t>
            </a:r>
            <a:r>
              <a:rPr lang="en-US" altLang="en-US" sz="2000" smtClean="0">
                <a:cs typeface="Arial" panose="020B0604020202020204" pitchFamily="34" charset="0"/>
              </a:rPr>
              <a:t>{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…, 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baseline="-25000" smtClean="0"/>
              <a:t>k</a:t>
            </a:r>
            <a:r>
              <a:rPr lang="en-US" altLang="en-US" sz="2000" smtClean="0"/>
              <a:t>} (parameters of the k distributions), and P</a:t>
            </a:r>
            <a:r>
              <a:rPr lang="en-US" altLang="en-US" sz="2000" baseline="-25000" smtClean="0"/>
              <a:t>j</a:t>
            </a:r>
            <a:r>
              <a:rPr lang="en-US" altLang="en-US" sz="2000" smtClean="0"/>
              <a:t>(o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| 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baseline="-25000" smtClean="0"/>
              <a:t>j</a:t>
            </a:r>
            <a:r>
              <a:rPr lang="en-US" altLang="en-US" sz="2000" smtClean="0"/>
              <a:t>) is the probability that o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 is generated from the j-th distribution using parameter 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baseline="-25000" smtClean="0"/>
              <a:t>j</a:t>
            </a:r>
            <a:r>
              <a:rPr lang="en-US" altLang="en-US" sz="2000" smtClean="0"/>
              <a:t>, we have 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304800" y="3124200"/>
            <a:ext cx="8534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Univariate Gaussian mixture model </a:t>
            </a: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Assume the probability density function of each cluster follows a 1-d Gaussian distribution.  Suppose that there are k clusters.</a:t>
            </a:r>
          </a:p>
          <a:p>
            <a:pPr lvl="1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The probability density function of each cluster are centered at 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 with standard deviation 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, 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, = (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, 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), we have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3178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0"/>
            <a:ext cx="34861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29200"/>
            <a:ext cx="3546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029200"/>
            <a:ext cx="345916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867400"/>
            <a:ext cx="3852863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898569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023DA6B5-B6A4-4D58-B11E-7C9073A1C728}" type="slidenum">
              <a:rPr lang="en-US" altLang="en-US" sz="1200"/>
              <a:pPr algn="r" eaLnBrk="1" hangingPunct="1"/>
              <a:t>99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554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smtClean="0"/>
              <a:t>Computing Mixture Models with EM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2286000"/>
          </a:xfrm>
        </p:spPr>
        <p:txBody>
          <a:bodyPr>
            <a:normAutofit lnSpcReduction="10000"/>
          </a:bodyPr>
          <a:lstStyle/>
          <a:p>
            <a:r>
              <a:rPr lang="en-US" altLang="en-US" sz="2000" smtClean="0"/>
              <a:t>Given n objects O = {o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…, o</a:t>
            </a:r>
            <a:r>
              <a:rPr lang="en-US" altLang="en-US" sz="2000" baseline="-25000" smtClean="0"/>
              <a:t>n</a:t>
            </a:r>
            <a:r>
              <a:rPr lang="en-US" altLang="en-US" sz="2000" smtClean="0"/>
              <a:t>}, we want to mine a set of parameters 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smtClean="0"/>
              <a:t> = </a:t>
            </a:r>
            <a:r>
              <a:rPr lang="en-US" altLang="en-US" sz="2000" smtClean="0">
                <a:cs typeface="Arial" panose="020B0604020202020204" pitchFamily="34" charset="0"/>
              </a:rPr>
              <a:t>{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…, 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baseline="-25000" smtClean="0"/>
              <a:t>k</a:t>
            </a:r>
            <a:r>
              <a:rPr lang="en-US" altLang="en-US" sz="2000" smtClean="0"/>
              <a:t>} s.t.,P(</a:t>
            </a:r>
            <a:r>
              <a:rPr lang="en-US" altLang="en-US" sz="2000" b="1" smtClean="0"/>
              <a:t>O</a:t>
            </a:r>
            <a:r>
              <a:rPr lang="en-US" altLang="en-US" sz="2000" smtClean="0"/>
              <a:t>|</a:t>
            </a:r>
            <a:r>
              <a:rPr lang="el-GR" altLang="en-US" sz="2000" b="1" smtClean="0">
                <a:cs typeface="Arial" panose="020B0604020202020204" pitchFamily="34" charset="0"/>
              </a:rPr>
              <a:t>Θ</a:t>
            </a:r>
            <a:r>
              <a:rPr lang="en-US" altLang="en-US" sz="2000" smtClean="0"/>
              <a:t>) is maximized, where </a:t>
            </a:r>
            <a:r>
              <a:rPr lang="el-GR" altLang="en-US" sz="1800" smtClean="0">
                <a:cs typeface="Arial" panose="020B0604020202020204" pitchFamily="34" charset="0"/>
              </a:rPr>
              <a:t>θ</a:t>
            </a:r>
            <a:r>
              <a:rPr lang="en-US" altLang="en-US" sz="1800" baseline="-25000" smtClean="0"/>
              <a:t>j</a:t>
            </a:r>
            <a:r>
              <a:rPr lang="en-US" altLang="en-US" sz="1800" smtClean="0"/>
              <a:t> = (</a:t>
            </a:r>
            <a:r>
              <a:rPr lang="el-GR" altLang="en-US" sz="1800" smtClean="0">
                <a:cs typeface="Arial" panose="020B0604020202020204" pitchFamily="34" charset="0"/>
              </a:rPr>
              <a:t>μ</a:t>
            </a:r>
            <a:r>
              <a:rPr lang="en-US" altLang="en-US" sz="1800" baseline="-25000" smtClean="0"/>
              <a:t>j</a:t>
            </a:r>
            <a:r>
              <a:rPr lang="en-US" altLang="en-US" sz="1800" smtClean="0"/>
              <a:t>, </a:t>
            </a:r>
            <a:r>
              <a:rPr lang="el-GR" altLang="en-US" sz="1800" smtClean="0">
                <a:cs typeface="Arial" panose="020B0604020202020204" pitchFamily="34" charset="0"/>
              </a:rPr>
              <a:t>σ</a:t>
            </a:r>
            <a:r>
              <a:rPr lang="en-US" altLang="en-US" sz="1800" baseline="-25000" smtClean="0"/>
              <a:t>j</a:t>
            </a:r>
            <a:r>
              <a:rPr lang="en-US" altLang="en-US" sz="1800" smtClean="0"/>
              <a:t>) are the mean and standard deviation of the j-th univariate Gaussian distribution </a:t>
            </a:r>
          </a:p>
          <a:p>
            <a:r>
              <a:rPr lang="en-US" altLang="en-US" sz="2000" smtClean="0"/>
              <a:t>We initially assign random values to parameters </a:t>
            </a:r>
            <a:r>
              <a:rPr lang="el-GR" altLang="en-US" sz="2000" smtClean="0">
                <a:cs typeface="Arial" panose="020B0604020202020204" pitchFamily="34" charset="0"/>
              </a:rPr>
              <a:t>θ</a:t>
            </a:r>
            <a:r>
              <a:rPr lang="en-US" altLang="en-US" sz="2000" baseline="-25000" smtClean="0"/>
              <a:t>j</a:t>
            </a:r>
            <a:r>
              <a:rPr lang="en-US" altLang="en-US" sz="2000" smtClean="0"/>
              <a:t>, then iteratively conduct the E- and M- steps until converge or sufficiently small change</a:t>
            </a:r>
          </a:p>
          <a:p>
            <a:r>
              <a:rPr lang="en-US" altLang="en-US" sz="2000" smtClean="0"/>
              <a:t>At the E-step, for each object o</a:t>
            </a:r>
            <a:r>
              <a:rPr lang="en-US" altLang="en-US" sz="2000" baseline="-25000" smtClean="0"/>
              <a:t>i</a:t>
            </a:r>
            <a:r>
              <a:rPr lang="en-US" altLang="en-US" sz="2000" smtClean="0"/>
              <a:t>, calculate the probability that o</a:t>
            </a:r>
            <a:r>
              <a:rPr lang="en-US" altLang="en-US" sz="2000" i="1" baseline="-25000" smtClean="0"/>
              <a:t>i</a:t>
            </a:r>
            <a:r>
              <a:rPr lang="en-US" altLang="en-US" sz="2000" smtClean="0"/>
              <a:t> belongs to each distribution,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304800" y="4267200"/>
            <a:ext cx="8534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Arial" panose="020B0604020202020204" pitchFamily="34" charset="0"/>
              </a:rPr>
              <a:t>At the M-step, adjust the parameters 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 = (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, </a:t>
            </a:r>
            <a:r>
              <a:rPr lang="el-GR" altLang="en-US" sz="200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000" baseline="-25000">
                <a:latin typeface="Arial" panose="020B0604020202020204" pitchFamily="34" charset="0"/>
              </a:rPr>
              <a:t>j</a:t>
            </a:r>
            <a:r>
              <a:rPr lang="en-US" altLang="en-US" sz="2000">
                <a:latin typeface="Arial" panose="020B0604020202020204" pitchFamily="34" charset="0"/>
              </a:rPr>
              <a:t>) so that the expected likelihood P(</a:t>
            </a:r>
            <a:r>
              <a:rPr lang="en-US" altLang="en-US" sz="2000" b="1">
                <a:latin typeface="Arial" panose="020B0604020202020204" pitchFamily="34" charset="0"/>
              </a:rPr>
              <a:t>O</a:t>
            </a:r>
            <a:r>
              <a:rPr lang="en-US" altLang="en-US" sz="2000">
                <a:latin typeface="Arial" panose="020B0604020202020204" pitchFamily="34" charset="0"/>
              </a:rPr>
              <a:t>|</a:t>
            </a:r>
            <a:r>
              <a:rPr lang="el-GR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is maximized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>
              <a:latin typeface="Arial" panose="020B0604020202020204" pitchFamily="34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>
              <a:latin typeface="Arial" panose="020B0604020202020204" pitchFamily="34" charset="0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000">
              <a:latin typeface="Arial" panose="020B0604020202020204" pitchFamily="34" charset="0"/>
            </a:endParaRPr>
          </a:p>
        </p:txBody>
      </p:sp>
      <p:pic>
        <p:nvPicPr>
          <p:cNvPr id="2458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92500"/>
            <a:ext cx="359092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22863"/>
            <a:ext cx="507206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062538"/>
            <a:ext cx="332105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8430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18499</TotalTime>
  <Words>7319</Words>
  <Application>Microsoft Office PowerPoint</Application>
  <PresentationFormat>On-screen Show (4:3)</PresentationFormat>
  <Paragraphs>1178</Paragraphs>
  <Slides>118</Slides>
  <Notes>110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118</vt:i4>
      </vt:variant>
    </vt:vector>
  </HeadingPairs>
  <TitlesOfParts>
    <vt:vector size="140" baseType="lpstr">
      <vt:lpstr>굴림</vt:lpstr>
      <vt:lpstr>PMingLiU</vt:lpstr>
      <vt:lpstr>PMingLiU</vt:lpstr>
      <vt:lpstr>SimSun</vt:lpstr>
      <vt:lpstr>Arial</vt:lpstr>
      <vt:lpstr>Cambria Math</vt:lpstr>
      <vt:lpstr>Courier New</vt:lpstr>
      <vt:lpstr>Small Fonts</vt:lpstr>
      <vt:lpstr>StarBats</vt:lpstr>
      <vt:lpstr>Symbol</vt:lpstr>
      <vt:lpstr>Tahoma</vt:lpstr>
      <vt:lpstr>Times New Roman</vt:lpstr>
      <vt:lpstr>Trebuchet MS</vt:lpstr>
      <vt:lpstr>Wingdings</vt:lpstr>
      <vt:lpstr>Wingdings 3</vt:lpstr>
      <vt:lpstr>Facet</vt:lpstr>
      <vt:lpstr>Equation</vt:lpstr>
      <vt:lpstr>Document</vt:lpstr>
      <vt:lpstr>Microsoft Equation 3.0</vt:lpstr>
      <vt:lpstr>Worksheet</vt:lpstr>
      <vt:lpstr>MSPhotoEd.3</vt:lpstr>
      <vt:lpstr>SmartDraw</vt:lpstr>
      <vt:lpstr>FDA solution</vt:lpstr>
      <vt:lpstr>Linear discrimination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discriminant functions (how to classify)</vt:lpstr>
      <vt:lpstr>Discriminant functions</vt:lpstr>
      <vt:lpstr>LDA in SPSS</vt:lpstr>
      <vt:lpstr> Cluster Analysis</vt:lpstr>
      <vt:lpstr>What is Cluster Analysis?</vt:lpstr>
      <vt:lpstr>General Applications of Clustering </vt:lpstr>
      <vt:lpstr>Examples of Clustering Applications</vt:lpstr>
      <vt:lpstr>What Is Good Clustering?</vt:lpstr>
      <vt:lpstr>Cluster Analysis</vt:lpstr>
      <vt:lpstr>Data Structures</vt:lpstr>
      <vt:lpstr>Measure the Quality of Clustering</vt:lpstr>
      <vt:lpstr>Type of data in clustering analysis</vt:lpstr>
      <vt:lpstr>Interval-valued variables</vt:lpstr>
      <vt:lpstr>Similarity and Dissimilarity Between Objects</vt:lpstr>
      <vt:lpstr>Similarity and Dissimilarity Between Objects (Cont.)</vt:lpstr>
      <vt:lpstr>The cosine similarity measure</vt:lpstr>
      <vt:lpstr>Binary Variables</vt:lpstr>
      <vt:lpstr>Dissimilarity between Binary Variables</vt:lpstr>
      <vt:lpstr>Nominal Variables</vt:lpstr>
      <vt:lpstr>Ordinal Variables</vt:lpstr>
      <vt:lpstr>Ratio-Scaled Variables</vt:lpstr>
      <vt:lpstr>Variables of Mixed Types</vt:lpstr>
      <vt:lpstr>Cluster Analysis</vt:lpstr>
      <vt:lpstr>Major Clustering Approaches</vt:lpstr>
      <vt:lpstr>Partitioning Algorithms: Basic Concept</vt:lpstr>
      <vt:lpstr>PowerPoint Presentation</vt:lpstr>
      <vt:lpstr>PowerPoint Presentation</vt:lpstr>
      <vt:lpstr>PowerPoint Presentation</vt:lpstr>
      <vt:lpstr>PowerPoint Presentation</vt:lpstr>
      <vt:lpstr>Iterative optimization</vt:lpstr>
      <vt:lpstr>PowerPoint Presentation</vt:lpstr>
      <vt:lpstr>PowerPoint Presentation</vt:lpstr>
      <vt:lpstr>PowerPoint Presentation</vt:lpstr>
      <vt:lpstr>PowerPoint Presentation</vt:lpstr>
      <vt:lpstr>Summary on the K-Means Method</vt:lpstr>
      <vt:lpstr>The K-Means Clustering Method </vt:lpstr>
      <vt:lpstr>The K-Means Clustering Method </vt:lpstr>
      <vt:lpstr>Demo</vt:lpstr>
      <vt:lpstr>MATLAB Demo (kmeans)</vt:lpstr>
      <vt:lpstr>MATLAB Demo (kmeans steps)</vt:lpstr>
      <vt:lpstr>Variations of the K-Means Method</vt:lpstr>
      <vt:lpstr>What is the problem of k-Means Method?</vt:lpstr>
      <vt:lpstr>The K-Medoids Clustering Method</vt:lpstr>
      <vt:lpstr>Typical k-medoids algorithm (PAM)</vt:lpstr>
      <vt:lpstr>Check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 – distance between clusters</vt:lpstr>
      <vt:lpstr>The problem of the number of clusters</vt:lpstr>
      <vt:lpstr>Density-Based Clustering</vt:lpstr>
      <vt:lpstr>Density-Based Clustering Methods</vt:lpstr>
      <vt:lpstr>Density-Based Clustering: Background</vt:lpstr>
      <vt:lpstr>Density-Based Clustering: Background (II)</vt:lpstr>
      <vt:lpstr>DBSCAN</vt:lpstr>
      <vt:lpstr>DBSCAN’s Main Concepts</vt:lpstr>
      <vt:lpstr>DBSCAN: Core, Border, and Noise Points</vt:lpstr>
      <vt:lpstr>DBSCAN: The Algorithm</vt:lpstr>
      <vt:lpstr>DBSCAN: Core, Border and Noise Points</vt:lpstr>
      <vt:lpstr>When DBSCAN Works Well</vt:lpstr>
      <vt:lpstr>When DBSCAN Does NOT Work Well</vt:lpstr>
      <vt:lpstr>Complexity DBSCAN</vt:lpstr>
      <vt:lpstr>Summary DBSCAN</vt:lpstr>
      <vt:lpstr>DENCLUE: using density functions</vt:lpstr>
      <vt:lpstr>Denclue: Technical Essence</vt:lpstr>
      <vt:lpstr>Gradient:  The steepness of a slope</vt:lpstr>
      <vt:lpstr>Example: Density Computation</vt:lpstr>
      <vt:lpstr>Density Attractor</vt:lpstr>
      <vt:lpstr>Center-Defined and Arbitrary</vt:lpstr>
      <vt:lpstr>Model-Based Clustering Methods</vt:lpstr>
      <vt:lpstr>COBWEB Clustering Method</vt:lpstr>
      <vt:lpstr>More on Statistical-Based Clustering</vt:lpstr>
      <vt:lpstr>Other Model-Based Clustering Methods</vt:lpstr>
      <vt:lpstr>Self-Organizing Feature Map (SOM)</vt:lpstr>
      <vt:lpstr>Self-Organizing Feature Map (SOM)</vt:lpstr>
      <vt:lpstr>Web Document Clustering Using SOM</vt:lpstr>
      <vt:lpstr>Fuzzy Set and Fuzzy Cluster</vt:lpstr>
      <vt:lpstr>Fuzzy (Soft) Clustering</vt:lpstr>
      <vt:lpstr>Probabilistic Model-Based Clustering</vt:lpstr>
      <vt:lpstr>Model-Based Clustering</vt:lpstr>
      <vt:lpstr>Univariate Gaussian Mixture Model</vt:lpstr>
      <vt:lpstr>The EM (Expectation Maximization) Algorithm</vt:lpstr>
      <vt:lpstr>Fuzzy Clustering Using the EM Algorithm</vt:lpstr>
      <vt:lpstr>Univariate Gaussian Mixture Model</vt:lpstr>
      <vt:lpstr>Computing Mixture Models with EM</vt:lpstr>
      <vt:lpstr>Advantages and Disadvantages of Mixture Models</vt:lpstr>
      <vt:lpstr>MATLAB Demo (EM Clustering)</vt:lpstr>
      <vt:lpstr>Grid-Based Clustering Method </vt:lpstr>
      <vt:lpstr>Grid-Based Clustering Method </vt:lpstr>
      <vt:lpstr>Grid-Based Clustering Method </vt:lpstr>
      <vt:lpstr>STING</vt:lpstr>
      <vt:lpstr>STING (2)</vt:lpstr>
      <vt:lpstr>STING (3)</vt:lpstr>
      <vt:lpstr>CLIQUE (Clustering In QUEst) </vt:lpstr>
      <vt:lpstr>CLIQUE: The Major Steps</vt:lpstr>
      <vt:lpstr>PowerPoint Presentation</vt:lpstr>
      <vt:lpstr>Strength and Weakness of CLIQUE</vt:lpstr>
      <vt:lpstr>Clustering High-Dimensional Data</vt:lpstr>
      <vt:lpstr>Traditional Distance Measures May Not Be Effective on High-D Data</vt:lpstr>
      <vt:lpstr>Why Constraint-Based Cluster Analysis?</vt:lpstr>
      <vt:lpstr>Categorization of Constraints</vt:lpstr>
      <vt:lpstr>Constraint-Based Clustering Methods (I): Handling Hard Constraints</vt:lpstr>
      <vt:lpstr>Constraint-Based Clustering Methods (II): Handling Soft Constraints</vt:lpstr>
      <vt:lpstr>An Example: Clustering With Obstacle Objects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Steve Seitz</dc:creator>
  <cp:lastModifiedBy>Brown, Eli</cp:lastModifiedBy>
  <cp:revision>517</cp:revision>
  <cp:lastPrinted>2016-02-23T20:55:32Z</cp:lastPrinted>
  <dcterms:created xsi:type="dcterms:W3CDTF">1998-05-10T17:20:27Z</dcterms:created>
  <dcterms:modified xsi:type="dcterms:W3CDTF">2016-02-23T23:26:26Z</dcterms:modified>
</cp:coreProperties>
</file>