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0" r:id="rId2"/>
    <p:sldMasterId id="2147483871" r:id="rId3"/>
    <p:sldMasterId id="2147483883" r:id="rId4"/>
    <p:sldMasterId id="2147483911" r:id="rId5"/>
    <p:sldMasterId id="2147483922" r:id="rId6"/>
    <p:sldMasterId id="2147483934" r:id="rId7"/>
    <p:sldMasterId id="2147483946" r:id="rId8"/>
  </p:sldMasterIdLst>
  <p:notesMasterIdLst>
    <p:notesMasterId r:id="rId35"/>
  </p:notesMasterIdLst>
  <p:handoutMasterIdLst>
    <p:handoutMasterId r:id="rId36"/>
  </p:handoutMasterIdLst>
  <p:sldIdLst>
    <p:sldId id="335" r:id="rId9"/>
    <p:sldId id="336" r:id="rId10"/>
    <p:sldId id="389" r:id="rId11"/>
    <p:sldId id="390" r:id="rId12"/>
    <p:sldId id="411" r:id="rId13"/>
    <p:sldId id="391" r:id="rId14"/>
    <p:sldId id="392" r:id="rId15"/>
    <p:sldId id="393" r:id="rId16"/>
    <p:sldId id="394" r:id="rId17"/>
    <p:sldId id="395" r:id="rId18"/>
    <p:sldId id="397" r:id="rId19"/>
    <p:sldId id="398" r:id="rId20"/>
    <p:sldId id="412" r:id="rId21"/>
    <p:sldId id="399" r:id="rId22"/>
    <p:sldId id="400" r:id="rId23"/>
    <p:sldId id="402" r:id="rId24"/>
    <p:sldId id="401" r:id="rId25"/>
    <p:sldId id="403" r:id="rId26"/>
    <p:sldId id="404" r:id="rId27"/>
    <p:sldId id="405" r:id="rId28"/>
    <p:sldId id="406" r:id="rId29"/>
    <p:sldId id="407" r:id="rId30"/>
    <p:sldId id="413" r:id="rId31"/>
    <p:sldId id="408" r:id="rId32"/>
    <p:sldId id="410" r:id="rId33"/>
    <p:sldId id="40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333333"/>
    <a:srgbClr val="FF5050"/>
    <a:srgbClr val="0066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73" autoAdjust="0"/>
  </p:normalViewPr>
  <p:slideViewPr>
    <p:cSldViewPr>
      <p:cViewPr varScale="1">
        <p:scale>
          <a:sx n="71" d="100"/>
          <a:sy n="71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BB0746-FB16-44E4-BC5B-EF318C16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A21412-F2CA-45C3-A45B-934E0C0823AA}" type="datetimeFigureOut">
              <a:rPr lang="en-US"/>
              <a:pPr>
                <a:defRPr/>
              </a:pPr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A142BD-D3F1-4409-B387-EAB646401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5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123BF3-06DD-45F5-9CFE-79A4911C0784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144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343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408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849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7483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585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15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7052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9904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1305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21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2761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743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6568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1363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7161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6996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916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595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645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654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119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875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775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 smtClean="0"/>
              <a:t>Qualls - 7. Tests of Hypotheses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4891BB-0620-4E86-9920-F492240CE903}" type="datetime1">
              <a:rPr lang="en-US" altLang="en-US" sz="1200" b="0" smtClean="0"/>
              <a:pPr/>
              <a:t>9/13/2015</a:t>
            </a:fld>
            <a:endParaRPr lang="en-US" altLang="en-US" sz="1200" b="0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799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67A2F-04F4-4A95-B9D4-0803B446B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1C38-8788-48A9-B59B-A51961097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805F2-2077-4CF7-BDB6-F1A22FAF6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752600"/>
            <a:ext cx="3886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886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4E607-F9D7-4EAE-A643-04728C934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9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58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066800"/>
          </a:xfrm>
        </p:spPr>
        <p:txBody>
          <a:bodyPr anchor="ctr"/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6376988"/>
            <a:ext cx="1828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CFD01-329D-400A-8B07-BEC4C0744F8A}" type="datetime1">
              <a:rPr lang="en-US" smtClean="0"/>
              <a:t>9/13/2015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353175"/>
            <a:ext cx="3260886" cy="27432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CSC 423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B4F6FE-D623-4413-BCF8-1A2E814FB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fld id="{278288CC-5810-47C5-9D51-EC58A426BC2D}" type="datetime1">
              <a:rPr lang="en-US" smtClean="0"/>
              <a:t>9/13/2015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fld id="{D37A9BDA-A4DB-48D7-BCB8-4A79407B6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Show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fld id="{9C708095-0B0F-4F56-B2D1-94C897048745}" type="datetime1">
              <a:rPr lang="en-US" smtClean="0"/>
              <a:t>9/13/2015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fld id="{BF241814-BFA7-4E43-8AF7-57D779C27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fld id="{28C4A558-F25D-4D61-A820-073BE1EB0082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pPr>
              <a:defRPr/>
            </a:pPr>
            <a:fld id="{80C9B40D-F8A0-4112-8542-FCAA73DAD1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>
              <a:defRPr/>
            </a:pPr>
            <a:fld id="{D4947ED6-2C14-4D19-9C5D-A15EBADEDD0A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fld id="{80C9B40D-F8A0-4112-8542-FCAA73DAD1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>
              <a:defRPr/>
            </a:pPr>
            <a:fld id="{97536B8F-BAD1-4BE3-A065-CA73F79070C7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fld id="{80C9B40D-F8A0-4112-8542-FCAA73DAD1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 smtClean="0"/>
              <a:t>Click to add detail to the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>
              <a:defRPr/>
            </a:pPr>
            <a:fld id="{1159E743-3868-4C6E-B9F2-A7ED0D3D86BB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fld id="{80C9B40D-F8A0-4112-8542-FCAA73DAD1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BC25B-E654-4A98-9A69-A74B817D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7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>
              <a:defRPr/>
            </a:pPr>
            <a:fld id="{AFF70A1E-5358-4C0D-B978-ED49954E25A4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fld id="{80C9B40D-F8A0-4112-8542-FCAA73DAD1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1</a:t>
            </a:r>
            <a:endParaRPr kumimoji="0"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2</a:t>
            </a:r>
            <a:endParaRPr kumimoji="0"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3</a:t>
            </a:r>
            <a:endParaRPr kumimoji="0"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4</a:t>
            </a:r>
            <a:endParaRPr kumimoji="0"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5</a:t>
            </a:r>
            <a:endParaRPr kumimoji="0"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>
              <a:defRPr/>
            </a:pPr>
            <a:fld id="{2B9CA224-B505-4B0C-AE8C-75C732B799D3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5</a:t>
            </a:r>
            <a:endParaRPr kumimoji="0"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3</a:t>
            </a:r>
            <a:endParaRPr kumimoji="0"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1</a:t>
            </a:r>
            <a:endParaRPr kumimoji="0"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2</a:t>
            </a:r>
            <a:endParaRPr kumimoji="0"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4</a:t>
            </a:r>
            <a:endParaRPr kumimoji="0"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type your question</a:t>
            </a:r>
            <a:endParaRPr kumimoji="0"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pPr>
              <a:defRPr/>
            </a:pPr>
            <a:fld id="{80C9B40D-F8A0-4112-8542-FCAA73DAD1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58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066800"/>
          </a:xfrm>
        </p:spPr>
        <p:txBody>
          <a:bodyPr anchor="ctr"/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A2BAF-537F-4BB7-85F7-EE2ABBC5E54F}" type="datetime1">
              <a:rPr lang="en-US" smtClean="0"/>
              <a:t>9/13/2015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B4F6FE-D623-4413-BCF8-1A2E814FB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4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2E952-E098-464E-9CC6-C4AFDB549B8A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326BD-CE0D-49C5-9C4A-331726496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1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962903-7D31-4113-932A-B43F979C318A}" type="datetime1">
              <a:rPr kumimoji="0" lang="en-US" smtClean="0"/>
              <a:t>9/13/2015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CSC 423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841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CSC 423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447800" cy="365125"/>
          </a:xfrm>
        </p:spPr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6007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2B83773-09D7-4F14-AEA0-98CAFAD7F81D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59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F305969-C498-4127-B5D5-AEC81595D01A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531353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B7529CF-15F8-4992-A3B4-0F76016EBC6A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518599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4FDA68-A252-4AE9-B481-41564A6E98B4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906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947E6-26EA-42F1-84A9-9F29F52CF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1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FB2562D-CEBA-4248-A9A8-71F645563D19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3766795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A30F65B-35D2-42B6-885A-3A8894CF687D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660124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FBF7CCA-6627-470A-87EC-38C267A6310B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848420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9348C3-FD00-4D63-A3B2-9C4C203256E5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772875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8A78107-3C4B-4319-939D-85AA39CB4194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06384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58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066800"/>
          </a:xfrm>
        </p:spPr>
        <p:txBody>
          <a:bodyPr anchor="ctr"/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A2BAF-537F-4BB7-85F7-EE2ABBC5E54F}" type="datetime1">
              <a:rPr lang="en-US" smtClean="0"/>
              <a:t>9/13/2015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B4F6FE-D623-4413-BCF8-1A2E814FB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4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6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32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87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9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6924F-5296-4A90-BF67-F4BE6994E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0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045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9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144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993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291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smtClean="0">
                <a:solidFill>
                  <a:sysClr val="window" lastClr="FFFFFF"/>
                </a:solidFill>
              </a:rPr>
              <a:t>CSC 423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07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58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066800"/>
          </a:xfrm>
        </p:spPr>
        <p:txBody>
          <a:bodyPr anchor="ctr"/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6376988"/>
            <a:ext cx="1828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CFD01-329D-400A-8B07-BEC4C0744F8A}" type="datetime1">
              <a:rPr lang="en-US" smtClean="0"/>
              <a:t>9/13/2015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353175"/>
            <a:ext cx="3260886" cy="27432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CSC 423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B4F6FE-D623-4413-BCF8-1A2E814FB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4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9A962903-7D31-4113-932A-B43F979C318A}" type="datetime1">
              <a:rPr kumimoji="0" lang="en-US" smtClean="0"/>
              <a:t>9/13/2015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CSC 423</a:t>
            </a:r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Show Title</a:t>
            </a:r>
            <a:endParaRPr kumimoji="0" lang="en-US" dirty="0"/>
          </a:p>
        </p:txBody>
      </p:sp>
      <p:sp>
        <p:nvSpPr>
          <p:cNvPr id="2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34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35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dirty="0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CSC 423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50BFC-7296-42C2-91A8-FE0DBAE6A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5DB10F0F-B1D7-481A-B9A8-4D67854D361C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 algn="r"/>
            <a:fld id="{5DB10F0F-B1D7-481A-B9A8-4D67854D361C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 algn="r"/>
            <a:fld id="{5DB10F0F-B1D7-481A-B9A8-4D67854D361C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 smtClean="0"/>
              <a:t>Click to add detail to the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 algn="r"/>
            <a:fld id="{5DB10F0F-B1D7-481A-B9A8-4D67854D361C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 algn="r"/>
            <a:fld id="{5DB10F0F-B1D7-481A-B9A8-4D67854D361C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1</a:t>
            </a:r>
            <a:endParaRPr kumimoji="0"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2</a:t>
            </a:r>
            <a:endParaRPr kumimoji="0"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3</a:t>
            </a:r>
            <a:endParaRPr kumimoji="0"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4</a:t>
            </a:r>
            <a:endParaRPr kumimoji="0"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5</a:t>
            </a:r>
            <a:endParaRPr kumimoji="0"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pPr algn="r"/>
            <a:fld id="{5DB10F0F-B1D7-481A-B9A8-4D67854D361C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5</a:t>
            </a:r>
            <a:endParaRPr kumimoji="0"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3</a:t>
            </a:r>
            <a:endParaRPr kumimoji="0"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1</a:t>
            </a:r>
            <a:endParaRPr kumimoji="0"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2</a:t>
            </a:r>
            <a:endParaRPr kumimoji="0"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4</a:t>
            </a:r>
            <a:endParaRPr kumimoji="0"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type your question</a:t>
            </a:r>
            <a:endParaRPr kumimoji="0"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58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066800"/>
          </a:xfrm>
        </p:spPr>
        <p:txBody>
          <a:bodyPr anchor="ctr"/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A2BAF-537F-4BB7-85F7-EE2ABBC5E54F}" type="datetime1">
              <a:rPr lang="en-US" smtClean="0"/>
              <a:t>9/13/2015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B4F6FE-D623-4413-BCF8-1A2E814FB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45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4FDA68-A252-4AE9-B481-41564A6E98B4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906609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BIG DATA EXCHANGE, March 23-25, 2014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841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BIG DATA EXCHANGE, March 23-25,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447800" cy="365125"/>
          </a:xfrm>
        </p:spPr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60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EC678-08DC-4B53-B5D0-B4C43B53E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1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EXCHANGE, March 23-25,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596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EXCHANGE, March 23-25,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5313531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5185993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906609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3766795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6601247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8484203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7728753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063842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70A4-C890-49B0-AB34-5AD3A3863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75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32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874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911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045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98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144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584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993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291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 sz="800" kern="0" dirty="0" smtClean="0">
                <a:solidFill>
                  <a:sysClr val="window" lastClr="FFFFFF"/>
                </a:solidFill>
              </a:rPr>
              <a:t>Click Insert &gt; Header &amp; Footer to add Area/Division/Department name</a:t>
            </a:r>
            <a:r>
              <a:rPr lang="en-US" sz="1000" kern="0" dirty="0" smtClean="0">
                <a:solidFill>
                  <a:sysClr val="window" lastClr="FFFFFF"/>
                </a:solidFill>
              </a:rPr>
              <a:t>.</a:t>
            </a:r>
            <a:endParaRPr lang="en-US" sz="10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B675-44B7-4A65-BBF3-A27B46C1E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32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6670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fld id="{9A962903-7D31-4113-932A-B43F979C318A}" type="datetime1">
              <a:rPr kumimoji="0" lang="en-US" smtClean="0"/>
              <a:t>9/13/2015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CSC 423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14400" y="2514600"/>
            <a:ext cx="7315200" cy="18802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495800"/>
            <a:ext cx="7315200" cy="1238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2514600"/>
            <a:ext cx="228600" cy="18802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495800"/>
            <a:ext cx="228600" cy="1238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4FDA68-A252-4AE9-B481-41564A6E98B4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DA61F-E1E0-43CB-938B-508C050E5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71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24600"/>
            <a:ext cx="495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99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7CBC31D-7702-4F56-84A4-F8381B57A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7" descr="shield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3317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1" name="AutoShape 12"/>
          <p:cNvCxnSpPr>
            <a:cxnSpLocks noChangeShapeType="1"/>
          </p:cNvCxnSpPr>
          <p:nvPr userDrawn="1"/>
        </p:nvCxnSpPr>
        <p:spPr bwMode="auto">
          <a:xfrm flipH="1">
            <a:off x="152400" y="6477000"/>
            <a:ext cx="304800" cy="1588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" name="Line 14"/>
          <p:cNvSpPr>
            <a:spLocks noChangeShapeType="1"/>
          </p:cNvSpPr>
          <p:nvPr userDrawn="1"/>
        </p:nvSpPr>
        <p:spPr bwMode="auto">
          <a:xfrm flipV="1">
            <a:off x="152400" y="685800"/>
            <a:ext cx="0" cy="5791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152400" y="685800"/>
            <a:ext cx="381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90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9E444425-5EE2-4088-AEEA-4A22D3109291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pic>
        <p:nvPicPr>
          <p:cNvPr id="25" name="Picture 7" descr="shield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3317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AutoShape 12"/>
          <p:cNvCxnSpPr>
            <a:cxnSpLocks noChangeShapeType="1"/>
          </p:cNvCxnSpPr>
          <p:nvPr userDrawn="1"/>
        </p:nvCxnSpPr>
        <p:spPr bwMode="auto">
          <a:xfrm flipH="1">
            <a:off x="152400" y="6477000"/>
            <a:ext cx="304800" cy="1588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Line 14"/>
          <p:cNvSpPr>
            <a:spLocks noChangeShapeType="1"/>
          </p:cNvSpPr>
          <p:nvPr userDrawn="1"/>
        </p:nvSpPr>
        <p:spPr bwMode="auto">
          <a:xfrm flipV="1">
            <a:off x="152400" y="685800"/>
            <a:ext cx="0" cy="5791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 userDrawn="1"/>
        </p:nvSpPr>
        <p:spPr bwMode="auto">
          <a:xfrm>
            <a:off x="152400" y="685800"/>
            <a:ext cx="381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DB10F0F-B1D7-481A-B9A8-4D67854D361C}" type="datetime1">
              <a:rPr kumimoji="0" lang="en-US" sz="1050" smtClean="0"/>
              <a:t>9/13/2015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sz="1200" smtClean="0"/>
              <a:t>CSC 423</a:t>
            </a:r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91053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91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sz="1200" smtClean="0"/>
              <a:t>BIG DATA EXCHANGE, March 23-25, 2014</a:t>
            </a:r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91053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9/13/2015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CSC 423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CBC31D-7702-4F56-84A4-F8381B57A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ll_qualls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Arial Rounded MT Bold" pitchFamily="34" charset="0"/>
              </a:rPr>
              <a:t>CSC423 Data Analysis and Regression</a:t>
            </a:r>
            <a:endParaRPr lang="en-US" sz="3600" dirty="0">
              <a:solidFill>
                <a:srgbClr val="000099"/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6400" y="2590800"/>
            <a:ext cx="6400800" cy="1752600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0" cap="none" smtClean="0">
                <a:latin typeface="Arial Rounded MT Bold" pitchFamily="34" charset="0"/>
              </a:rPr>
              <a:t>T-TESTS and CONFIDENCE INTERVALS</a:t>
            </a:r>
            <a:endParaRPr lang="en-US" b="0" cap="none" smtClean="0">
              <a:latin typeface="Arial Rounded MT Bold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Arial Rounded MT Bold" pitchFamily="34" charset="0"/>
              </a:rPr>
              <a:t>By Hand … Using SAS … Using </a:t>
            </a:r>
            <a:r>
              <a:rPr lang="en-US" smtClean="0">
                <a:latin typeface="Arial Rounded MT Bold" pitchFamily="34" charset="0"/>
              </a:rPr>
              <a:t>R…</a:t>
            </a:r>
            <a:endParaRPr lang="en-US" b="0" cap="none" smtClean="0">
              <a:latin typeface="Arial Rounded MT Bol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600" b="0" i="1" cap="none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100" i="1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100" i="1">
              <a:solidFill>
                <a:schemeClr val="accent2"/>
              </a:solidFill>
              <a:latin typeface="Arial Rounded MT Bold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100" i="1">
              <a:solidFill>
                <a:schemeClr val="accent2"/>
              </a:solidFill>
              <a:latin typeface="Arial Rounded MT Bold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600" b="0" i="1" cap="none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b="0" i="1" cap="none" smtClean="0">
                <a:solidFill>
                  <a:schemeClr val="accent2"/>
                </a:solidFill>
                <a:latin typeface="Arial Rounded MT Bold" pitchFamily="34" charset="0"/>
              </a:rPr>
              <a:t>Instructor: Bill Qualls</a:t>
            </a: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i="1" smtClean="0">
                <a:solidFill>
                  <a:schemeClr val="accent2"/>
                </a:solidFill>
                <a:latin typeface="Arial Rounded MT Bold" pitchFamily="34" charset="0"/>
              </a:rPr>
              <a:t>Email: </a:t>
            </a:r>
            <a:r>
              <a:rPr lang="en-US" sz="1600" i="1" smtClean="0">
                <a:solidFill>
                  <a:schemeClr val="accent2"/>
                </a:solidFill>
                <a:latin typeface="Arial Rounded MT Bold" pitchFamily="34" charset="0"/>
                <a:hlinkClick r:id="rId3"/>
              </a:rPr>
              <a:t>bill_qualls@hotmail.com</a:t>
            </a:r>
            <a:endParaRPr lang="en-US" sz="1600" i="1" smtClean="0">
              <a:solidFill>
                <a:schemeClr val="accent2"/>
              </a:solidFill>
              <a:latin typeface="Arial Rounded MT Bol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b="0" dirty="0" smtClean="0">
              <a:latin typeface="Bookman Old Style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5600" y="640080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CSC 423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67A2F-04F4-4A95-B9D4-0803B446BA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#1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7402995" cy="4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#1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73876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by hand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</a:rPr>
                  <a:t> H</a:t>
                </a:r>
                <a:r>
                  <a:rPr lang="en-US" altLang="en-US" baseline="-25000" smtClean="0">
                    <a:latin typeface="Calibri" panose="020F0502020204030204" pitchFamily="34" charset="0"/>
                  </a:rPr>
                  <a:t>0</a:t>
                </a:r>
                <a:r>
                  <a:rPr lang="en-US" altLang="en-US" smtClean="0">
                    <a:latin typeface="Calibri" panose="020F0502020204030204" pitchFamily="34" charset="0"/>
                  </a:rPr>
                  <a:t>: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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D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=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0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vs. H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: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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D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≠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0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	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)</a:t>
                </a:r>
                <a:endParaRPr lang="en-US" altLang="en-US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l-GR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α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 .05 (default)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CV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 t (.025, 9df) = -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2.262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CV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U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= t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(.975</a:t>
                </a: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9df</a:t>
                </a: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) =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2.262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/>
                </a:r>
                <a:b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Reject H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if t &lt; -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2.262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or t &gt; +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2.262</a:t>
                </a:r>
                <a:endParaRPr lang="en-US" altLang="en-US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=−0.4,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=0.966</m:t>
                    </m:r>
                  </m:oMath>
                </a14:m>
                <a:endParaRPr lang="en-US" altLang="en-US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−0.4−0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0.966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=−1.309</m:t>
                    </m:r>
                  </m:oMath>
                </a14:m>
                <a:endParaRPr lang="en-US" altLang="en-US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Do not reject </a:t>
                </a:r>
                <a:r>
                  <a:rPr lang="en-US" altLang="en-US" smtClean="0">
                    <a:latin typeface="Calibri" panose="020F0502020204030204" pitchFamily="34" charset="0"/>
                  </a:rPr>
                  <a:t>H</a:t>
                </a:r>
                <a:r>
                  <a:rPr lang="en-US" altLang="en-US" baseline="-25000" smtClean="0">
                    <a:latin typeface="Calibri" panose="020F0502020204030204" pitchFamily="34" charset="0"/>
                  </a:rPr>
                  <a:t>0</a:t>
                </a:r>
                <a:endParaRPr lang="en-US" altLang="en-US" smtClean="0">
                  <a:latin typeface="Calibri" panose="020F0502020204030204" pitchFamily="34" charset="0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(We need a calculator or software to find p-value)</a:t>
                </a:r>
              </a:p>
            </p:txBody>
          </p:sp>
        </mc:Choice>
        <mc:Fallback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  <a:blipFill rotWithShape="0">
                <a:blip r:embed="rId3"/>
                <a:stretch>
                  <a:fillRect l="-863" t="-1398" b="-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48200" y="416867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solidFill>
                  <a:schemeClr val="bg1">
                    <a:lumMod val="50000"/>
                  </a:schemeClr>
                </a:solidFill>
              </a:rPr>
              <a:t>D = {-</a:t>
            </a:r>
            <a:r>
              <a:rPr lang="en-US" sz="2400" i="1" smtClean="0">
                <a:solidFill>
                  <a:schemeClr val="bg1">
                    <a:lumMod val="50000"/>
                  </a:schemeClr>
                </a:solidFill>
              </a:rPr>
              <a:t>1, 1, -1, -2, 0, 0, -1, 0, -1}</a:t>
            </a:r>
            <a:endParaRPr lang="en-US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9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Confidence Interval </a:t>
            </a: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#2 by hand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−0.4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262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0.966</m:t>
                        </m:r>
                        <m:r>
                          <m:rPr>
                            <m:nor/>
                          </m:rPr>
                          <a:rPr lang="en-US" altLang="en-US">
                            <a:latin typeface="Calibri" panose="020F0502020204030204" pitchFamily="34" charset="0"/>
                            <a:sym typeface="Symbol" panose="05050102010706020507" pitchFamily="18" charset="2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</m:oMath>
                </a14:m>
                <a:endParaRPr lang="en-US" alt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−0.4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262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3055</m:t>
                    </m:r>
                  </m:oMath>
                </a14:m>
                <a:endParaRPr lang="en-US" altLang="en-US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−0.4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691</m:t>
                    </m:r>
                  </m:oMath>
                </a14:m>
                <a:endParaRPr lang="en-US" altLang="en-US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−1.091,  0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.291</m:t>
                        </m:r>
                      </m:e>
                    </m:d>
                  </m:oMath>
                </a14:m>
                <a:endParaRPr lang="en-US" altLang="en-US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>
                  <a:latin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5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work.before;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perm.ttests;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ba = </a:t>
            </a:r>
            <a:r>
              <a:rPr 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"B"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before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work.after;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perm.ttests;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ba = </a:t>
            </a:r>
            <a:r>
              <a:rPr 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"A"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after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956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work.merged (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keep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 id before after diff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merge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work.before work.after;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diff = after - before;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=work.merged;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000" smtClean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920315"/>
            <a:ext cx="2667000" cy="4144309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493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057400"/>
            <a:ext cx="3581400" cy="3810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ttest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=work.merged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h0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alpha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0.05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plots=none;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paired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after * before;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641023"/>
            <a:ext cx="4343400" cy="34549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307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2057400"/>
            <a:ext cx="1600200" cy="3810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ttest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=work.merged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h0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alpha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0.05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plots=none;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diff;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76" y="2657070"/>
            <a:ext cx="4351047" cy="343893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78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9" y="1654174"/>
            <a:ext cx="7987751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16074"/>
            <a:ext cx="7779336" cy="42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sz="360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FFFFFF"/>
                </a:solidFill>
              </a:rPr>
              <a:t>CSC 423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FBB4F6FE-D623-4413-BCF8-1A2E814FB9A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68" y="1270441"/>
            <a:ext cx="3852863" cy="4958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676400"/>
            <a:ext cx="77252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2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#2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752600"/>
            <a:ext cx="8048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#3 by hand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4800600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Tx/>
                  <a:buAutoNum type="arabicPeriod"/>
                </a:pPr>
                <a:r>
                  <a:rPr lang="en-US" altLang="en-US" sz="2400" smtClean="0">
                    <a:latin typeface="Calibri" panose="020F0502020204030204" pitchFamily="34" charset="0"/>
                  </a:rPr>
                  <a:t> H</a:t>
                </a:r>
                <a:r>
                  <a:rPr lang="en-US" altLang="en-US" sz="2400" baseline="-25000" smtClean="0">
                    <a:latin typeface="Calibri" panose="020F0502020204030204" pitchFamily="34" charset="0"/>
                  </a:rPr>
                  <a:t>0</a:t>
                </a:r>
                <a:r>
                  <a:rPr lang="en-US" altLang="en-US" sz="2400" smtClean="0">
                    <a:latin typeface="Calibri" panose="020F0502020204030204" pitchFamily="34" charset="0"/>
                  </a:rPr>
                  <a:t>: 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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 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vs. H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: 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≠ 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	(or </a:t>
                </a:r>
                <a:r>
                  <a:rPr lang="en-US" altLang="en-US" sz="2400">
                    <a:latin typeface="Calibri" panose="020F0502020204030204" pitchFamily="34" charset="0"/>
                  </a:rPr>
                  <a:t>H</a:t>
                </a:r>
                <a:r>
                  <a:rPr lang="en-US" altLang="en-US" sz="2400" baseline="-25000">
                    <a:latin typeface="Calibri" panose="020F0502020204030204" pitchFamily="34" charset="0"/>
                  </a:rPr>
                  <a:t>0</a:t>
                </a:r>
                <a:r>
                  <a:rPr lang="en-US" altLang="en-US" sz="2400">
                    <a:latin typeface="Calibri" panose="020F0502020204030204" pitchFamily="34" charset="0"/>
                  </a:rPr>
                  <a:t>: 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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– 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=0)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𝑊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𝑤h𝑒𝑟𝑒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− 1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+ </m:t>
                        </m:r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+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− 2</m:t>
                        </m:r>
                      </m:den>
                    </m:f>
                  </m:oMath>
                </a14:m>
                <a:endParaRPr lang="en-US" altLang="en-US" sz="2400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l-GR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α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 .05 (default)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CV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 t (.025, 18df) = -2.101</a:t>
                </a:r>
                <a:b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CV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U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>
                    <a:latin typeface="Calibri" panose="020F0502020204030204" pitchFamily="34" charset="0"/>
                    <a:sym typeface="Symbol" panose="05050102010706020507" pitchFamily="18" charset="2"/>
                  </a:rPr>
                  <a:t>= t 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(.975</a:t>
                </a:r>
                <a:r>
                  <a:rPr lang="en-US" altLang="en-US" sz="2400">
                    <a:latin typeface="Calibri" panose="020F050202020403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18df</a:t>
                </a:r>
                <a:r>
                  <a:rPr lang="en-US" altLang="en-US" sz="2400">
                    <a:latin typeface="Calibri" panose="020F0502020204030204" pitchFamily="34" charset="0"/>
                    <a:sym typeface="Symbol" panose="05050102010706020507" pitchFamily="18" charset="2"/>
                  </a:rPr>
                  <a:t>) = 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+2.101</a:t>
                </a:r>
                <a:b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Reject H</a:t>
                </a:r>
                <a:r>
                  <a:rPr lang="en-US" altLang="en-US" sz="2400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if t &lt; - 2.101 or t &gt; +2.101</a:t>
                </a:r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=−0.5,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=4.0556,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=2.1038</m:t>
                    </m:r>
                  </m:oMath>
                </a14:m>
                <a:endParaRPr lang="en-US" altLang="en-US" sz="2400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z="240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−0.5−0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4.0556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−0.5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0.91919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=−0.544</m:t>
                    </m:r>
                  </m:oMath>
                </a14:m>
                <a:endParaRPr lang="en-US" altLang="en-US" sz="2400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Do not reject </a:t>
                </a:r>
                <a:r>
                  <a:rPr lang="en-US" altLang="en-US" sz="2400" smtClean="0">
                    <a:latin typeface="Calibri" panose="020F0502020204030204" pitchFamily="34" charset="0"/>
                  </a:rPr>
                  <a:t>H</a:t>
                </a:r>
                <a:r>
                  <a:rPr lang="en-US" altLang="en-US" sz="2400" baseline="-25000" smtClean="0">
                    <a:latin typeface="Calibri" panose="020F0502020204030204" pitchFamily="34" charset="0"/>
                  </a:rPr>
                  <a:t>0</a:t>
                </a:r>
                <a:endParaRPr lang="en-US" altLang="en-US" sz="2400" smtClean="0">
                  <a:latin typeface="Calibri" panose="020F0502020204030204" pitchFamily="34" charset="0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z="240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(We need a calculator or software to find p-value)</a:t>
                </a: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4800600"/>
              </a:xfrm>
              <a:blipFill rotWithShape="0">
                <a:blip r:embed="rId3"/>
                <a:stretch>
                  <a:fillRect l="-706" t="-1269" b="-1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0" y="416867"/>
            <a:ext cx="306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solidFill>
                  <a:schemeClr val="bg1">
                    <a:lumMod val="50000"/>
                  </a:schemeClr>
                </a:solidFill>
              </a:rPr>
              <a:t>This is </a:t>
            </a:r>
            <a:r>
              <a:rPr lang="en-US" sz="2400" i="1" u="sng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US" sz="2400" i="1" smtClean="0">
                <a:solidFill>
                  <a:schemeClr val="bg1">
                    <a:lumMod val="50000"/>
                  </a:schemeClr>
                </a:solidFill>
              </a:rPr>
              <a:t> paired data!</a:t>
            </a:r>
            <a:endParaRPr lang="en-US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5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Confidence Interval </a:t>
            </a: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#3 by hand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4800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𝜇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𝜇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±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𝐸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altLang="en-US" sz="240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±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101</m:t>
                    </m:r>
                    <m:rad>
                      <m:radPr>
                        <m:deg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0556</m:t>
                        </m:r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altLang="en-US" sz="240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5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±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101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9193</m:t>
                    </m:r>
                  </m:oMath>
                </a14:m>
                <a:endParaRPr lang="en-US" altLang="en-US" sz="2400" b="0" smtClean="0">
                  <a:latin typeface="Calibri" panose="020F0502020204030204" pitchFamily="34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5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±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931</m:t>
                    </m:r>
                  </m:oMath>
                </a14:m>
                <a:endParaRPr lang="en-US" altLang="en-US" sz="2400" b="0" smtClean="0">
                  <a:latin typeface="Calibri" panose="020F0502020204030204" pitchFamily="34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4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431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431</m:t>
                        </m:r>
                      </m:e>
                    </m:d>
                  </m:oMath>
                </a14:m>
                <a:endParaRPr lang="en-US" altLang="en-US" sz="240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sz="240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3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#3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ttest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=perm.ttests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h0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alpha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0.05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plots=none;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ew;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17517"/>
            <a:ext cx="5138654" cy="390537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293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#3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72321"/>
            <a:ext cx="5403476" cy="3975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667000"/>
            <a:ext cx="5635752" cy="31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#3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752600"/>
            <a:ext cx="797105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accent6"/>
                </a:solidFill>
                <a:latin typeface="Tahoma" pitchFamily="34" charset="0"/>
              </a:rPr>
              <a:t>Tests </a:t>
            </a: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of Hypotheses </a:t>
            </a:r>
            <a:r>
              <a:rPr lang="en-US" sz="3600" dirty="0" smtClean="0">
                <a:solidFill>
                  <a:schemeClr val="accent6"/>
                </a:solidFill>
                <a:latin typeface="Tahoma" pitchFamily="34" charset="0"/>
              </a:rPr>
              <a:t>-- Eight Steps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1.	State the hypothesis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2.	Identify the test statistic to be used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3.	Determine the alpha to be used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4.	Identify the critical value(s) / rejection region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5.	Draw the sample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6.	Calculate the observed value of the test statistic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7.	State the conclusion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8.	Find the p-value.</a:t>
            </a:r>
          </a:p>
          <a:p>
            <a:pPr>
              <a:buFontTx/>
              <a:buNone/>
            </a:pPr>
            <a:endParaRPr lang="en-US" altLang="en-US" sz="1200" b="1" smtClean="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Note: hypothesis = singular, hypotheses = plural.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#1 by hand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</a:rPr>
                  <a:t> H</a:t>
                </a:r>
                <a:r>
                  <a:rPr lang="en-US" altLang="en-US" baseline="-25000" smtClean="0">
                    <a:latin typeface="Calibri" panose="020F0502020204030204" pitchFamily="34" charset="0"/>
                  </a:rPr>
                  <a:t>0</a:t>
                </a:r>
                <a:r>
                  <a:rPr lang="en-US" altLang="en-US" smtClean="0">
                    <a:latin typeface="Calibri" panose="020F0502020204030204" pitchFamily="34" charset="0"/>
                  </a:rPr>
                  <a:t>: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 = 7 vs. H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:  ≠ 7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acc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l-GR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α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 .05 (default)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CV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= t (.025, 19df) = -2.093</a:t>
                </a:r>
                <a:b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CV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U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= t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(.975</a:t>
                </a: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, 19df) =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+2.093</a:t>
                </a:r>
                <a:b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</a:b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Reject H</a:t>
                </a:r>
                <a:r>
                  <a:rPr lang="en-US" altLang="en-US" baseline="-2500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if t &lt; - 2.093 or t &gt; +2.093</a:t>
                </a: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=6.3,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=1.976</m:t>
                    </m:r>
                  </m:oMath>
                </a14:m>
                <a:endParaRPr lang="en-US" altLang="en-US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6.3−7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1.976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=−1.584</m:t>
                    </m:r>
                  </m:oMath>
                </a14:m>
                <a:endParaRPr lang="en-US" altLang="en-US" b="0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Do not reject </a:t>
                </a:r>
                <a:r>
                  <a:rPr lang="en-US" altLang="en-US" smtClean="0">
                    <a:latin typeface="Calibri" panose="020F0502020204030204" pitchFamily="34" charset="0"/>
                  </a:rPr>
                  <a:t>H</a:t>
                </a:r>
                <a:r>
                  <a:rPr lang="en-US" altLang="en-US" baseline="-25000" smtClean="0">
                    <a:latin typeface="Calibri" panose="020F0502020204030204" pitchFamily="34" charset="0"/>
                  </a:rPr>
                  <a:t>0</a:t>
                </a:r>
                <a:endParaRPr lang="en-US" altLang="en-US" smtClean="0">
                  <a:latin typeface="Calibri" panose="020F0502020204030204" pitchFamily="34" charset="0"/>
                </a:endParaRPr>
              </a:p>
              <a:p>
                <a:pPr marL="514350" indent="-514350">
                  <a:buFontTx/>
                  <a:buAutoNum type="arabicPeriod"/>
                </a:pPr>
                <a:r>
                  <a:rPr lang="en-US" altLang="en-US">
                    <a:latin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(We need a calculator or software to find p-value)</a:t>
                </a: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  <a:blipFill rotWithShape="0">
                <a:blip r:embed="rId3"/>
                <a:stretch>
                  <a:fillRect l="-863" t="-1525" b="-7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47800"/>
            <a:ext cx="2770094" cy="184672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220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Confidence Interval #1 </a:t>
            </a: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by hand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en-US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=6.3±2.093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1.976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e>
                        </m:rad>
                      </m:den>
                    </m:f>
                  </m:oMath>
                </a14:m>
                <a:endParaRPr lang="en-US" altLang="en-US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=6.3±2.093×.4418</m:t>
                    </m:r>
                  </m:oMath>
                </a14:m>
                <a:endParaRPr lang="en-US" altLang="en-US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=6.3±.925</m:t>
                    </m:r>
                  </m:oMath>
                </a14:m>
                <a:endParaRPr lang="en-US" altLang="en-US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5.375, 7.225</m:t>
                        </m:r>
                      </m:e>
                    </m:d>
                  </m:oMath>
                </a14:m>
                <a:endParaRPr lang="en-US" altLang="en-US" smtClean="0">
                  <a:latin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#1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libname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perm </a:t>
            </a:r>
            <a:r>
              <a:rPr lang="en-US" sz="2000" smtClean="0">
                <a:solidFill>
                  <a:srgbClr val="800080"/>
                </a:solidFill>
                <a:latin typeface="Courier New" panose="02070309020205020404" pitchFamily="49" charset="0"/>
              </a:rPr>
              <a:t>'full/path/to/data/folder'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=perm.ttests (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obs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10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2758146"/>
            <a:ext cx="1943100" cy="335130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367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#1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means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=perm.ttests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maxdec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95" y="2995612"/>
            <a:ext cx="4374409" cy="203358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744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#1 using SAS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ttest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=perm.ttests </a:t>
            </a:r>
            <a:endParaRPr lang="en-US" sz="2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urier New" panose="02070309020205020404" pitchFamily="49" charset="0"/>
              </a:rPr>
              <a:t>h0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smtClean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alpha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.05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plots=none;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53" y="2590800"/>
            <a:ext cx="4825093" cy="342900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559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782A1B-6A7D-44A0-A9C0-A4B42A7D58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solidFill>
                  <a:schemeClr val="accent6"/>
                </a:solidFill>
                <a:latin typeface="Tahoma" pitchFamily="34" charset="0"/>
              </a:rPr>
              <a:t>Test #1 using R</a:t>
            </a:r>
            <a:endParaRPr lang="en-US" sz="4800" dirty="0" smtClean="0">
              <a:solidFill>
                <a:schemeClr val="accent6"/>
              </a:solidFill>
              <a:latin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000" smtClean="0">
                <a:latin typeface="Tahoma" panose="020B0604030504040204" pitchFamily="34" charset="0"/>
              </a:rPr>
              <a:t>Using R Studio…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smtClean="0">
                <a:latin typeface="Tahoma" panose="020B0604030504040204" pitchFamily="34" charset="0"/>
              </a:rPr>
              <a:t>Select Files tab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smtClean="0">
                <a:latin typeface="Tahoma" panose="020B0604030504040204" pitchFamily="34" charset="0"/>
              </a:rPr>
              <a:t>Click on ellipses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smtClean="0">
                <a:latin typeface="Tahoma" panose="020B0604030504040204" pitchFamily="34" charset="0"/>
              </a:rPr>
              <a:t>Navigate to data folder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 smtClean="0">
                <a:latin typeface="Tahoma" panose="020B0604030504040204" pitchFamily="34" charset="0"/>
              </a:rPr>
              <a:t>Select file ttests.Rdata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3505200"/>
            <a:ext cx="6391275" cy="236220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739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3399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ersion_3_201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Version_3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rigi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574</Words>
  <Application>Microsoft Office PowerPoint</Application>
  <PresentationFormat>On-screen Show (4:3)</PresentationFormat>
  <Paragraphs>215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49" baseType="lpstr">
      <vt:lpstr>Arial</vt:lpstr>
      <vt:lpstr>Arial Rounded MT Bold</vt:lpstr>
      <vt:lpstr>Bookman Old Style</vt:lpstr>
      <vt:lpstr>Calibri</vt:lpstr>
      <vt:lpstr>Cambria Math</vt:lpstr>
      <vt:lpstr>Courier New</vt:lpstr>
      <vt:lpstr>Gill Sans MT</vt:lpstr>
      <vt:lpstr>Helvetica</vt:lpstr>
      <vt:lpstr>Symbol</vt:lpstr>
      <vt:lpstr>Tahoma</vt:lpstr>
      <vt:lpstr>Times New Roman</vt:lpstr>
      <vt:lpstr>Trebuchet MS</vt:lpstr>
      <vt:lpstr>Wingdings</vt:lpstr>
      <vt:lpstr>Wingdings 2</vt:lpstr>
      <vt:lpstr>Wingdings 3</vt:lpstr>
      <vt:lpstr>Default Design</vt:lpstr>
      <vt:lpstr>Theme1</vt:lpstr>
      <vt:lpstr>Office Theme</vt:lpstr>
      <vt:lpstr>Version_3_2011</vt:lpstr>
      <vt:lpstr>1_Theme1</vt:lpstr>
      <vt:lpstr>1_Office Theme</vt:lpstr>
      <vt:lpstr>1_Version_3_2011</vt:lpstr>
      <vt:lpstr>Origin</vt:lpstr>
      <vt:lpstr>CSC423 Data Analysis and Regression</vt:lpstr>
      <vt:lpstr>Dataset</vt:lpstr>
      <vt:lpstr>Tests of Hypotheses -- Eight Steps</vt:lpstr>
      <vt:lpstr>Test #1 by hand</vt:lpstr>
      <vt:lpstr>Confidence Interval #1 by hand</vt:lpstr>
      <vt:lpstr>Test #1 using SAS</vt:lpstr>
      <vt:lpstr>Test #1 using SAS</vt:lpstr>
      <vt:lpstr>Test #1 using SAS</vt:lpstr>
      <vt:lpstr>Test #1 using R</vt:lpstr>
      <vt:lpstr>Test #1 using R</vt:lpstr>
      <vt:lpstr>Test #1 using R</vt:lpstr>
      <vt:lpstr>Test #2 by hand</vt:lpstr>
      <vt:lpstr>Confidence Interval #2 by hand</vt:lpstr>
      <vt:lpstr>Test #2 using SAS</vt:lpstr>
      <vt:lpstr>Test #2 using SAS</vt:lpstr>
      <vt:lpstr>Test #2 using SAS</vt:lpstr>
      <vt:lpstr>Test #2 using SAS</vt:lpstr>
      <vt:lpstr>Test #2 using R</vt:lpstr>
      <vt:lpstr>Test #2 using R</vt:lpstr>
      <vt:lpstr>Test #2 using R</vt:lpstr>
      <vt:lpstr>Test #2 using R</vt:lpstr>
      <vt:lpstr>Test #3 by hand</vt:lpstr>
      <vt:lpstr>Confidence Interval #3 by hand</vt:lpstr>
      <vt:lpstr>Test #3 using SAS</vt:lpstr>
      <vt:lpstr>Test #3 using R</vt:lpstr>
      <vt:lpstr>Test #3 using R</vt:lpstr>
    </vt:vector>
  </TitlesOfParts>
  <Company>DePaul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percentage is unknown</dc:title>
  <dc:creator>rsettimi</dc:creator>
  <cp:lastModifiedBy>Bill Qualls</cp:lastModifiedBy>
  <cp:revision>175</cp:revision>
  <dcterms:created xsi:type="dcterms:W3CDTF">2001-10-18T15:53:14Z</dcterms:created>
  <dcterms:modified xsi:type="dcterms:W3CDTF">2015-09-13T21:56:02Z</dcterms:modified>
</cp:coreProperties>
</file>