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3"/>
  </p:notesMasterIdLst>
  <p:sldIdLst>
    <p:sldId id="256" r:id="rId2"/>
    <p:sldId id="296" r:id="rId3"/>
    <p:sldId id="297" r:id="rId4"/>
    <p:sldId id="349" r:id="rId5"/>
    <p:sldId id="350" r:id="rId6"/>
    <p:sldId id="351" r:id="rId7"/>
    <p:sldId id="352" r:id="rId8"/>
    <p:sldId id="300" r:id="rId9"/>
    <p:sldId id="301" r:id="rId10"/>
    <p:sldId id="354" r:id="rId11"/>
    <p:sldId id="355" r:id="rId12"/>
    <p:sldId id="356" r:id="rId13"/>
    <p:sldId id="358" r:id="rId14"/>
    <p:sldId id="359" r:id="rId15"/>
    <p:sldId id="303" r:id="rId16"/>
    <p:sldId id="345" r:id="rId17"/>
    <p:sldId id="304" r:id="rId18"/>
    <p:sldId id="347" r:id="rId19"/>
    <p:sldId id="305" r:id="rId20"/>
    <p:sldId id="348" r:id="rId21"/>
    <p:sldId id="362" r:id="rId22"/>
    <p:sldId id="363" r:id="rId23"/>
    <p:sldId id="370" r:id="rId24"/>
    <p:sldId id="371" r:id="rId25"/>
    <p:sldId id="364" r:id="rId26"/>
    <p:sldId id="365" r:id="rId27"/>
    <p:sldId id="366" r:id="rId28"/>
    <p:sldId id="367" r:id="rId29"/>
    <p:sldId id="368" r:id="rId30"/>
    <p:sldId id="369" r:id="rId31"/>
    <p:sldId id="372" r:id="rId32"/>
    <p:sldId id="306" r:id="rId33"/>
    <p:sldId id="307" r:id="rId34"/>
    <p:sldId id="308" r:id="rId35"/>
    <p:sldId id="311" r:id="rId36"/>
    <p:sldId id="312" r:id="rId37"/>
    <p:sldId id="360" r:id="rId38"/>
    <p:sldId id="335" r:id="rId39"/>
    <p:sldId id="337" r:id="rId40"/>
    <p:sldId id="338" r:id="rId41"/>
    <p:sldId id="339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17CD3E"/>
    <a:srgbClr val="008000"/>
    <a:srgbClr val="FFD7AF"/>
    <a:srgbClr val="FF3300"/>
    <a:srgbClr val="CC3300"/>
    <a:srgbClr val="FFCC9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6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18"/>
    </p:cViewPr>
  </p:sorterViewPr>
  <p:notesViewPr>
    <p:cSldViewPr snapToGrid="0">
      <p:cViewPr>
        <p:scale>
          <a:sx n="75" d="100"/>
          <a:sy n="75" d="100"/>
        </p:scale>
        <p:origin x="-1590" y="61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1.xml"/><Relationship Id="rId1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41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7FB50A8-C160-498E-9845-C0CD4907B8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707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1BB884-1B89-429E-8CE3-18EF89B5F1AE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34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9824E1-F064-4F60-8DBB-A213BAE48AE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986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9A9973-2861-441B-8AA1-9C6BAF5663A8}" type="slidenum">
              <a:rPr lang="en-GB"/>
              <a:pPr/>
              <a:t>11</a:t>
            </a:fld>
            <a:endParaRPr lang="en-GB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16E3C41-7EE7-4710-90E8-9B4E373042EB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11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1154113" y="693738"/>
            <a:ext cx="4552950" cy="3414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9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80D17E-E629-4A57-A4E3-ABBF6F0DD4C9}" type="slidenum">
              <a:rPr lang="en-GB"/>
              <a:pPr/>
              <a:t>12</a:t>
            </a:fld>
            <a:endParaRPr lang="en-GB"/>
          </a:p>
        </p:txBody>
      </p:sp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B7AFC5D-8707-49A3-AA5A-9A85FE3ED72E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12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154113" y="693738"/>
            <a:ext cx="4552950" cy="3414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1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76871B-EA6B-489B-B3B1-D4A5E5769A5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007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1E957E-DC4C-4F22-93B6-48FAC4B63083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017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AF4130-D030-47C2-8B99-0926694209C4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027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8A885C-15B8-4108-81F4-69B89087BE64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5038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67E94-B4B9-4CF0-BB4B-46B36ADAAB20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048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115FF0-5C04-4B9D-896D-3BE10018BB1E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058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0A8D76B-75AB-4507-B990-CC102EF8E98B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 smtClean="0"/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0DE211-44B9-4D5E-9551-27E81BAD55A6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925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1102E8A-700A-4F52-9876-B959D8D146A0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 smtClean="0"/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5D500B3-2620-42A9-BA99-0BCEB16605C0}" type="slidenum">
              <a:rPr lang="en-US" altLang="en-US" smtClean="0"/>
              <a:pPr>
                <a:spcBef>
                  <a:spcPct val="0"/>
                </a:spcBef>
              </a:pPr>
              <a:t>31</a:t>
            </a:fld>
            <a:endParaRPr lang="en-US" altLang="en-US" smtClean="0"/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41EFB5-A0BD-4171-A264-D5D7D0CC1F66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5068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590A6-F536-43D5-8086-D35208C3FBE4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5079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B06519-1599-41EF-A6CC-92D3B749D182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5089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6F69BB-211A-4058-A611-4227B9AA4154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5109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39FB97-914A-4C4D-9270-19011191C211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5120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B032D1-3559-4FA3-9B28-55CD21757955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C5922D-3965-4848-A64F-5AB0B421D2BE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5140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3B6FAC-C472-4369-BBD1-254394125BB3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5150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32BE45-FD26-4628-8A32-854CAFB9586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935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6A3092-EDC2-4602-B265-A5C129016352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5160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A1DC7-BDC7-4079-9E45-FA02A5CB9F5D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5171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295D7F-DC97-4C6D-9BC3-A032A6E3253C}" type="slidenum">
              <a:rPr lang="en-GB"/>
              <a:pPr/>
              <a:t>4</a:t>
            </a:fld>
            <a:endParaRPr lang="en-GB"/>
          </a:p>
        </p:txBody>
      </p:sp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09A4A7F-2CA2-4E27-90ED-97C322A121D9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FE33CF-C56A-47E4-8D74-BDD4C60475AE}" type="slidenum">
              <a:rPr lang="en-GB"/>
              <a:pPr/>
              <a:t>5</a:t>
            </a:fld>
            <a:endParaRPr lang="en-GB"/>
          </a:p>
        </p:txBody>
      </p:sp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AAAECAB-DB39-4379-A9B8-88467244E53D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1154113" y="693738"/>
            <a:ext cx="4552950" cy="3414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7657F3-D414-4793-B4BB-C29DFD80FB64}" type="slidenum">
              <a:rPr lang="en-GB"/>
              <a:pPr/>
              <a:t>6</a:t>
            </a:fld>
            <a:endParaRPr lang="en-GB"/>
          </a:p>
        </p:txBody>
      </p:sp>
      <p:sp>
        <p:nvSpPr>
          <p:cNvPr id="10752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0F7992C-555B-4A1F-AA79-AF721FEFB8A5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1154113" y="693738"/>
            <a:ext cx="4552950" cy="3414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2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C01209-6907-4C76-BE52-556423484D37}" type="slidenum">
              <a:rPr lang="en-GB"/>
              <a:pPr/>
              <a:t>7</a:t>
            </a:fld>
            <a:endParaRPr lang="en-GB"/>
          </a:p>
        </p:txBody>
      </p:sp>
      <p:sp>
        <p:nvSpPr>
          <p:cNvPr id="10854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7DC8D73-2BA1-447B-9AC3-AB0E9192B3D6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4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0F7833-6F97-4D69-BA5D-457D454EB3F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966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4DAF4F-7D2E-43C3-829E-0E66B61B219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976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AE5F6B-2E8C-4888-8D2F-427F294488AF}" type="slidenum">
              <a:rPr lang="en-US" altLang="en-US"/>
              <a:pPr/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49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AE364C-7AFB-4A8F-B37A-9B65E08B90B7}" type="slidenum">
              <a:rPr lang="en-US" altLang="en-US"/>
              <a:pPr/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29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8A5360-D758-4F20-B336-E5376CF1E6D8}" type="slidenum">
              <a:rPr lang="en-US" altLang="en-US"/>
              <a:pPr/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884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57E9F1CD-BBF3-4CAE-995F-7B979776DB62}" type="slidenum">
              <a:rPr lang="en-US" altLang="en-US"/>
              <a:pPr/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830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0648745C-95B6-43C9-ABCD-7C8B833647F2}" type="slidenum">
              <a:rPr lang="en-US" altLang="en-US"/>
              <a:pPr/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35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F09B6A-0F8B-4F48-9E91-A1C3E16E66B0}" type="slidenum">
              <a:rPr lang="en-US" altLang="en-US"/>
              <a:pPr/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61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66D1A2-B60D-4803-86B0-A5551EB86AE1}" type="slidenum">
              <a:rPr lang="en-US" altLang="en-US"/>
              <a:pPr/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75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58E7CE-A759-4E4B-9F9B-570D01A692A0}" type="slidenum">
              <a:rPr lang="en-US" altLang="en-US"/>
              <a:pPr/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53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0DD78E-C06C-4FB3-AB4C-6C849FC0F9DD}" type="slidenum">
              <a:rPr lang="en-US" altLang="en-US"/>
              <a:pPr/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64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CBF0BE-C979-49E5-967F-9B618AB013B9}" type="slidenum">
              <a:rPr lang="en-US" altLang="en-US"/>
              <a:pPr/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19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189ADC-94B9-4D7C-B7D4-5ADE06E1CEBE}" type="slidenum">
              <a:rPr lang="en-US" altLang="en-US"/>
              <a:pPr/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54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D7E1D86-31EC-49A7-B7F2-3D3FAD570447}" type="slidenum">
              <a:rPr lang="en-US" altLang="en-US"/>
              <a:pPr/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81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5ECCC1-A3B6-4512-A365-5FFF247BE6D0}" type="slidenum">
              <a:rPr lang="en-US" altLang="en-US"/>
              <a:pPr/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70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accent2"/>
                </a:solidFill>
              </a:defRPr>
            </a:lvl1pPr>
          </a:lstStyle>
          <a:p>
            <a:fld id="{1715F046-C531-4470-BD72-7B8393D21C27}" type="slidenum">
              <a:rPr lang="en-US" altLang="en-US"/>
              <a:pPr/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81000" y="6400800"/>
            <a:ext cx="8382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arlett" pitchFamily="2" charset="2"/>
        <a:buChar char="i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arlett" pitchFamily="2" charset="2"/>
        <a:buChar char="4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Marlett" pitchFamily="2" charset="2"/>
        <a:buChar char="h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FF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Microsoft_Word_97_-_2003_Document3.doc"/><Relationship Id="rId7" Type="http://schemas.openxmlformats.org/officeDocument/2006/relationships/oleObject" Target="../embeddings/Microsoft_Word_97_-_2003_Document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wmf"/><Relationship Id="rId5" Type="http://schemas.openxmlformats.org/officeDocument/2006/relationships/oleObject" Target="../embeddings/Microsoft_Word_97_-_2003_Document4.doc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5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Microsoft_Word_97_-_2003_Document1.doc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.emf"/><Relationship Id="rId5" Type="http://schemas.openxmlformats.org/officeDocument/2006/relationships/image" Target="../media/image3.wmf"/><Relationship Id="rId10" Type="http://schemas.openxmlformats.org/officeDocument/2006/relationships/oleObject" Target="../embeddings/Microsoft_Word_97_-_2003_Document2.doc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400" y="950913"/>
            <a:ext cx="7772400" cy="2532062"/>
          </a:xfrm>
        </p:spPr>
        <p:txBody>
          <a:bodyPr/>
          <a:lstStyle/>
          <a:p>
            <a:r>
              <a:rPr lang="en-US" altLang="en-US" dirty="0"/>
              <a:t>Association </a:t>
            </a:r>
            <a:r>
              <a:rPr lang="en-US" altLang="en-US" dirty="0" smtClean="0"/>
              <a:t>Rule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Discovery</a:t>
            </a:r>
            <a:endParaRPr lang="en-US" altLang="en-US" dirty="0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424449" y="4295775"/>
            <a:ext cx="2385589" cy="707886"/>
          </a:xfrm>
          <a:prstGeom prst="rect">
            <a:avLst/>
          </a:prstGeom>
          <a:solidFill>
            <a:srgbClr val="FFD7A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/>
              <a:t>Bamshad Mobasher</a:t>
            </a:r>
          </a:p>
          <a:p>
            <a:pPr algn="ctr"/>
            <a:r>
              <a:rPr lang="en-US" altLang="en-US" sz="2000" b="1" dirty="0" smtClean="0"/>
              <a:t>DePaul </a:t>
            </a:r>
            <a:r>
              <a:rPr lang="en-US" altLang="en-US" sz="2000" b="1" dirty="0"/>
              <a:t>University</a:t>
            </a:r>
            <a:endParaRPr lang="en-US" altLang="en-US" sz="2000" b="1" i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2D75B-BA74-4967-B49E-0865941CECF6}" type="slidenum">
              <a:rPr lang="en-US" altLang="en-US"/>
              <a:pPr/>
              <a:t>10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sp>
        <p:nvSpPr>
          <p:cNvPr id="3399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Steps in Association Rule Discovery</a:t>
            </a:r>
          </a:p>
        </p:txBody>
      </p:sp>
      <p:sp>
        <p:nvSpPr>
          <p:cNvPr id="3399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70433"/>
            <a:ext cx="8229600" cy="153619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Find the </a:t>
            </a:r>
            <a:r>
              <a:rPr lang="en-US" altLang="en-US" i="1" dirty="0">
                <a:solidFill>
                  <a:srgbClr val="FF0000"/>
                </a:solidFill>
              </a:rPr>
              <a:t>frequent</a:t>
            </a:r>
            <a:r>
              <a:rPr lang="en-US" altLang="en-US" dirty="0"/>
              <a:t> </a:t>
            </a:r>
            <a:r>
              <a:rPr lang="en-US" altLang="en-US" dirty="0" err="1" smtClean="0"/>
              <a:t>itemsets</a:t>
            </a:r>
            <a:endParaRPr lang="en-US" altLang="en-US" sz="1600" dirty="0"/>
          </a:p>
          <a:p>
            <a:pPr marL="457200" lvl="1" indent="0">
              <a:buNone/>
            </a:pPr>
            <a:r>
              <a:rPr lang="en-US" altLang="en-US" dirty="0" smtClean="0"/>
              <a:t> (item </a:t>
            </a:r>
            <a:r>
              <a:rPr lang="en-US" altLang="en-US" dirty="0"/>
              <a:t>sets are the sets of items that have minimum </a:t>
            </a:r>
            <a:r>
              <a:rPr lang="en-US" altLang="en-US" dirty="0" smtClean="0"/>
              <a:t>support)</a:t>
            </a:r>
            <a:endParaRPr lang="en-US" altLang="en-US" dirty="0"/>
          </a:p>
          <a:p>
            <a:pPr>
              <a:buFont typeface="+mj-lt"/>
              <a:buAutoNum type="arabicPeriod"/>
            </a:pPr>
            <a:endParaRPr lang="en-US" altLang="en-US" sz="1050" dirty="0"/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Use the frequent </a:t>
            </a:r>
            <a:r>
              <a:rPr lang="en-US" altLang="en-US" dirty="0" err="1"/>
              <a:t>itemsets</a:t>
            </a:r>
            <a:r>
              <a:rPr lang="en-US" altLang="en-US" dirty="0"/>
              <a:t> to generate association rules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99872" y="3014473"/>
            <a:ext cx="8229600" cy="1591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arlett" pitchFamily="2" charset="2"/>
              <a:buChar char="i"/>
              <a:defRPr sz="2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arlett" pitchFamily="2" charset="2"/>
              <a:buChar char="4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Marlett" pitchFamily="2" charset="2"/>
              <a:buChar char="h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sz="2400" kern="0" dirty="0" smtClean="0">
                <a:solidFill>
                  <a:schemeClr val="accent2"/>
                </a:solidFill>
              </a:rPr>
              <a:t>Brute Force Algorithm:</a:t>
            </a:r>
          </a:p>
          <a:p>
            <a:pPr marL="290513" indent="-290513">
              <a:lnSpc>
                <a:spcPct val="100000"/>
              </a:lnSpc>
              <a:spcBef>
                <a:spcPts val="8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List all possible itemsets and compute their support</a:t>
            </a:r>
          </a:p>
          <a:p>
            <a:pPr marL="290513" indent="-290513">
              <a:lnSpc>
                <a:spcPct val="100000"/>
              </a:lnSpc>
              <a:spcBef>
                <a:spcPts val="8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Generate all rules from frequent </a:t>
            </a:r>
            <a:r>
              <a:rPr lang="en-GB" sz="2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endParaRPr lang="en-GB" sz="20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100000"/>
              </a:lnSpc>
              <a:spcBef>
                <a:spcPts val="8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Prune rules that fail the </a:t>
            </a:r>
            <a:r>
              <a:rPr lang="en-GB" sz="2000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minconf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threshold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kern="0" dirty="0" smtClean="0"/>
          </a:p>
        </p:txBody>
      </p:sp>
      <p:sp>
        <p:nvSpPr>
          <p:cNvPr id="2" name="Rectangle 1"/>
          <p:cNvSpPr/>
          <p:nvPr/>
        </p:nvSpPr>
        <p:spPr>
          <a:xfrm>
            <a:off x="2790578" y="5218992"/>
            <a:ext cx="31239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ts val="800"/>
              </a:spcBef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800" b="1" dirty="0" smtClean="0">
                <a:solidFill>
                  <a:srgbClr val="FF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800" b="1" dirty="0" smtClean="0">
                <a:solidFill>
                  <a:srgbClr val="C00000"/>
                </a:solidFill>
                <a:ea typeface="DejaVu LGC Sans" charset="0"/>
                <a:cs typeface="DejaVu LGC Sans" charset="0"/>
              </a:rPr>
              <a:t>Would this work</a:t>
            </a:r>
            <a:r>
              <a:rPr lang="en-GB" sz="2800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?!</a:t>
            </a:r>
            <a:endParaRPr lang="en-GB" sz="2800" b="1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252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dirty="0" smtClean="0">
                <a:solidFill>
                  <a:schemeClr val="accent2"/>
                </a:solidFill>
                <a:latin typeface="+mj-lt"/>
                <a:ea typeface="DejaVu LGC Sans" charset="0"/>
                <a:cs typeface="DejaVu LGC Sans" charset="0"/>
              </a:rPr>
              <a:t>How many itemsets are there? </a:t>
            </a:r>
            <a:endParaRPr lang="en-GB" sz="3600" b="1" dirty="0">
              <a:solidFill>
                <a:schemeClr val="accent2"/>
              </a:solidFill>
              <a:latin typeface="+mj-lt"/>
              <a:ea typeface="DejaVu LGC Sans" charset="0"/>
              <a:cs typeface="DejaVu LGC Sans" charset="0"/>
            </a:endParaRP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952657"/>
              </p:ext>
            </p:extLst>
          </p:nvPr>
        </p:nvGraphicFramePr>
        <p:xfrm>
          <a:off x="222504" y="1014286"/>
          <a:ext cx="7034213" cy="531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912" r:id="rId4" imgW="9807480" imgH="7407000" progId="">
                  <p:embed/>
                </p:oleObj>
              </mc:Choice>
              <mc:Fallback>
                <p:oleObj r:id="rId4" imgW="9807480" imgH="7407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04" y="1014286"/>
                        <a:ext cx="7034213" cy="5313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400800" y="4965192"/>
            <a:ext cx="2478024" cy="1202510"/>
          </a:xfrm>
          <a:prstGeom prst="rect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0000"/>
                </a:solidFill>
                <a:latin typeface="+mn-lt"/>
                <a:ea typeface="DejaVu LGC Sans" charset="0"/>
                <a:cs typeface="DejaVu LGC Sans" charset="0"/>
              </a:rPr>
              <a:t>Given </a:t>
            </a:r>
            <a:r>
              <a:rPr lang="en-GB" b="1" i="1" dirty="0" smtClean="0">
                <a:solidFill>
                  <a:srgbClr val="C00000"/>
                </a:solidFill>
                <a:latin typeface="+mn-lt"/>
                <a:ea typeface="DejaVu LGC Sans" charset="0"/>
                <a:cs typeface="DejaVu LGC Sans" charset="0"/>
              </a:rPr>
              <a:t>n</a:t>
            </a:r>
            <a:r>
              <a:rPr lang="en-GB" b="1" dirty="0" smtClean="0">
                <a:solidFill>
                  <a:srgbClr val="000000"/>
                </a:solidFill>
                <a:latin typeface="+mn-lt"/>
                <a:ea typeface="DejaVu LGC Sans" charset="0"/>
                <a:cs typeface="DejaVu LGC Sans" charset="0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+mn-lt"/>
                <a:ea typeface="DejaVu LGC Sans" charset="0"/>
                <a:cs typeface="DejaVu LGC Sans" charset="0"/>
              </a:rPr>
              <a:t>items, there are </a:t>
            </a:r>
            <a:r>
              <a:rPr lang="en-GB" b="1" dirty="0" smtClean="0">
                <a:solidFill>
                  <a:srgbClr val="C00000"/>
                </a:solidFill>
                <a:latin typeface="+mn-lt"/>
                <a:ea typeface="DejaVu LGC Sans" charset="0"/>
                <a:cs typeface="DejaVu LGC Sans" charset="0"/>
              </a:rPr>
              <a:t>2</a:t>
            </a:r>
            <a:r>
              <a:rPr lang="en-GB" b="1" i="1" baseline="30000" dirty="0" smtClean="0">
                <a:solidFill>
                  <a:srgbClr val="C00000"/>
                </a:solidFill>
                <a:latin typeface="+mn-lt"/>
                <a:ea typeface="DejaVu LGC Sans" charset="0"/>
                <a:cs typeface="DejaVu LGC Sans" charset="0"/>
              </a:rPr>
              <a:t>n</a:t>
            </a:r>
            <a:r>
              <a:rPr lang="en-GB" b="1" dirty="0" smtClean="0">
                <a:solidFill>
                  <a:schemeClr val="accent2"/>
                </a:solidFill>
                <a:latin typeface="+mn-lt"/>
                <a:ea typeface="DejaVu LGC Sans" charset="0"/>
                <a:cs typeface="DejaVu LGC Sans" charset="0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+mn-lt"/>
                <a:ea typeface="DejaVu LGC Sans" charset="0"/>
                <a:cs typeface="DejaVu LGC Sans" charset="0"/>
              </a:rPr>
              <a:t>possible </a:t>
            </a:r>
            <a:r>
              <a:rPr lang="en-GB" b="1" dirty="0" smtClean="0">
                <a:solidFill>
                  <a:srgbClr val="000000"/>
                </a:solidFill>
                <a:latin typeface="+mn-lt"/>
                <a:ea typeface="DejaVu LGC Sans" charset="0"/>
                <a:cs typeface="DejaVu LGC Sans" charset="0"/>
              </a:rPr>
              <a:t>itemsets</a:t>
            </a:r>
            <a:endParaRPr lang="en-GB" b="1" dirty="0">
              <a:solidFill>
                <a:srgbClr val="000000"/>
              </a:solidFill>
              <a:latin typeface="+mn-lt"/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4768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457200" y="210312"/>
            <a:ext cx="8229600" cy="9052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dirty="0" smtClean="0">
                <a:solidFill>
                  <a:schemeClr val="accent2"/>
                </a:solidFill>
                <a:latin typeface="+mj-lt"/>
                <a:ea typeface="DejaVu LGC Sans" charset="0"/>
                <a:cs typeface="DejaVu LGC Sans" charset="0"/>
              </a:rPr>
              <a:t>Solution: The </a:t>
            </a:r>
            <a:r>
              <a:rPr lang="en-GB" sz="3600" b="1" dirty="0" err="1" smtClean="0">
                <a:solidFill>
                  <a:schemeClr val="accent2"/>
                </a:solidFill>
                <a:latin typeface="+mj-lt"/>
                <a:ea typeface="DejaVu LGC Sans" charset="0"/>
                <a:cs typeface="DejaVu LGC Sans" charset="0"/>
              </a:rPr>
              <a:t>Apriroi</a:t>
            </a:r>
            <a:r>
              <a:rPr lang="en-GB" sz="3600" b="1" dirty="0" smtClean="0">
                <a:solidFill>
                  <a:schemeClr val="accent2"/>
                </a:solidFill>
                <a:latin typeface="+mj-lt"/>
                <a:ea typeface="DejaVu LGC Sans" charset="0"/>
                <a:cs typeface="DejaVu LGC Sans" charset="0"/>
              </a:rPr>
              <a:t> Principle</a:t>
            </a:r>
            <a:endParaRPr lang="en-GB" sz="3600" b="1" dirty="0">
              <a:solidFill>
                <a:schemeClr val="accent2"/>
              </a:solidFill>
              <a:latin typeface="+mj-lt"/>
              <a:ea typeface="DejaVu LGC Sans" charset="0"/>
              <a:cs typeface="DejaVu LGC Sans" charset="0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19457" y="1207008"/>
            <a:ext cx="8650223" cy="473659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290513" indent="-290513">
              <a:lnSpc>
                <a:spcPct val="90000"/>
              </a:lnSpc>
              <a:spcBef>
                <a:spcPts val="750"/>
              </a:spcBef>
              <a:buClr>
                <a:srgbClr val="CC3300"/>
              </a:buClr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dirty="0" smtClean="0">
                <a:ea typeface="DejaVu LGC Sans" charset="0"/>
                <a:cs typeface="DejaVu LGC Sans" charset="0"/>
              </a:rPr>
              <a:t>Support is </a:t>
            </a:r>
            <a:r>
              <a:rPr lang="en-GB" dirty="0" smtClean="0">
                <a:solidFill>
                  <a:srgbClr val="C00000"/>
                </a:solidFill>
                <a:ea typeface="DejaVu LGC Sans" charset="0"/>
                <a:cs typeface="DejaVu LGC Sans" charset="0"/>
              </a:rPr>
              <a:t>“downward closed”</a:t>
            </a:r>
          </a:p>
          <a:p>
            <a:pPr marL="800100" lvl="1" indent="-342900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If an </a:t>
            </a:r>
            <a:r>
              <a:rPr lang="en-GB" sz="22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is frequent (has enough </a:t>
            </a:r>
            <a:r>
              <a:rPr lang="en-GB" sz="22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support),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then all of its subsets must also be </a:t>
            </a:r>
            <a:r>
              <a:rPr lang="en-GB" sz="22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frequent</a:t>
            </a:r>
          </a:p>
          <a:p>
            <a:pPr marL="1257300" lvl="2" indent="-342900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SzPct val="50000"/>
              <a:buFont typeface="Courier New" panose="02070309020205020404" pitchFamily="49" charset="0"/>
              <a:buChar char="o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US" altLang="en-US" sz="2000" dirty="0" smtClean="0"/>
              <a:t>if {AB} is a frequent </a:t>
            </a:r>
            <a:r>
              <a:rPr lang="en-US" altLang="en-US" sz="2000" dirty="0" err="1" smtClean="0"/>
              <a:t>itemset</a:t>
            </a:r>
            <a:r>
              <a:rPr lang="en-US" altLang="en-US" sz="2000" dirty="0" smtClean="0"/>
              <a:t>, both {A} and {B} are frequent itemsets</a:t>
            </a:r>
            <a:endParaRPr lang="en-GB" sz="2000" dirty="0" smtClean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800100" lvl="1" indent="-342900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This is </a:t>
            </a:r>
            <a:r>
              <a:rPr lang="en-GB" sz="22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due to the </a:t>
            </a:r>
            <a:r>
              <a:rPr lang="en-GB" sz="2200" b="1" i="1" dirty="0" smtClean="0">
                <a:solidFill>
                  <a:srgbClr val="CC3300"/>
                </a:solidFill>
                <a:ea typeface="DejaVu LGC Sans" charset="0"/>
                <a:cs typeface="DejaVu LGC Sans" charset="0"/>
              </a:rPr>
              <a:t>anti-monotone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property of support</a:t>
            </a:r>
          </a:p>
          <a:p>
            <a:pPr marL="747713" lvl="1" indent="-290513">
              <a:lnSpc>
                <a:spcPct val="90000"/>
              </a:lnSpc>
              <a:spcBef>
                <a:spcPts val="750"/>
              </a:spcBef>
              <a:buClr>
                <a:srgbClr val="CC3300"/>
              </a:buClr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747713" lvl="1" indent="-290513">
              <a:lnSpc>
                <a:spcPct val="90000"/>
              </a:lnSpc>
              <a:spcBef>
                <a:spcPts val="750"/>
              </a:spcBef>
              <a:buClr>
                <a:srgbClr val="CC3300"/>
              </a:buClr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dirty="0" smtClean="0">
              <a:solidFill>
                <a:srgbClr val="C00000"/>
              </a:solidFill>
              <a:ea typeface="DejaVu LGC Sans" charset="0"/>
              <a:cs typeface="DejaVu LGC Sans" charset="0"/>
            </a:endParaRPr>
          </a:p>
          <a:p>
            <a:pPr marL="747713" lvl="1" indent="-290513">
              <a:lnSpc>
                <a:spcPct val="90000"/>
              </a:lnSpc>
              <a:spcBef>
                <a:spcPts val="750"/>
              </a:spcBef>
              <a:buClr>
                <a:srgbClr val="CC3300"/>
              </a:buClr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dirty="0" smtClean="0">
              <a:solidFill>
                <a:srgbClr val="C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750"/>
              </a:spcBef>
              <a:buClr>
                <a:srgbClr val="CC3300"/>
              </a:buClr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US" altLang="en-US" sz="2200" b="1" dirty="0" smtClean="0"/>
              <a:t>Corollary: </a:t>
            </a:r>
            <a:r>
              <a:rPr lang="en-US" altLang="en-US" sz="2200" dirty="0" smtClean="0"/>
              <a:t>if an </a:t>
            </a:r>
            <a:r>
              <a:rPr lang="en-US" altLang="en-US" sz="2200" dirty="0" err="1" smtClean="0"/>
              <a:t>itemset</a:t>
            </a:r>
            <a:r>
              <a:rPr lang="en-US" altLang="en-US" sz="2200" dirty="0" smtClean="0"/>
              <a:t> doesn’t satisfy minimum support, none of its supersets will either</a:t>
            </a:r>
          </a:p>
          <a:p>
            <a:pPr marL="800100" lvl="1" indent="-342900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US" altLang="en-US" sz="2200" dirty="0" smtClean="0"/>
              <a:t>this is essential for pruning search space)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570825"/>
              </p:ext>
            </p:extLst>
          </p:nvPr>
        </p:nvGraphicFramePr>
        <p:xfrm>
          <a:off x="1714500" y="3372167"/>
          <a:ext cx="571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34" r:id="rId4" imgW="1993680" imgH="203040" progId="Equation.3">
                  <p:embed/>
                </p:oleObj>
              </mc:Choice>
              <mc:Fallback>
                <p:oleObj r:id="rId4" imgW="1993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3372167"/>
                        <a:ext cx="5715000" cy="58261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73793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16992"/>
            <a:ext cx="8229600" cy="6096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Apriori</a:t>
            </a:r>
            <a:r>
              <a:rPr lang="en-US" dirty="0" smtClean="0"/>
              <a:t> Principle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89ADC-94B9-4D7C-B7D4-5ADE06E1CEBE}" type="slidenum">
              <a:rPr lang="en-US" altLang="en-US" smtClean="0"/>
              <a:pPr/>
              <a:t>13</a:t>
            </a:fld>
            <a:endParaRPr lang="en-US" altLang="en-US"/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137160" y="1110361"/>
            <a:ext cx="8831263" cy="5235576"/>
            <a:chOff x="144" y="1022"/>
            <a:chExt cx="5563" cy="3298"/>
          </a:xfrm>
        </p:grpSpPr>
        <p:sp>
          <p:nvSpPr>
            <p:cNvPr id="7" name="Line 2"/>
            <p:cNvSpPr>
              <a:spLocks noChangeShapeType="1"/>
            </p:cNvSpPr>
            <p:nvPr/>
          </p:nvSpPr>
          <p:spPr bwMode="auto">
            <a:xfrm flipV="1">
              <a:off x="864" y="2255"/>
              <a:ext cx="576" cy="19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144" y="2449"/>
              <a:ext cx="1164" cy="5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C6D9C"/>
                </a:buCl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chemeClr val="accent2"/>
                  </a:solidFill>
                  <a:latin typeface="Arial" charset="0"/>
                  <a:ea typeface="DejaVu LGC Sans" charset="0"/>
                  <a:cs typeface="DejaVu LGC Sans" charset="0"/>
                </a:rPr>
                <a:t>Found </a:t>
              </a:r>
              <a:r>
                <a:rPr lang="en-GB" dirty="0" smtClean="0">
                  <a:solidFill>
                    <a:schemeClr val="accent2"/>
                  </a:solidFill>
                  <a:latin typeface="Arial" charset="0"/>
                  <a:ea typeface="DejaVu LGC Sans" charset="0"/>
                  <a:cs typeface="DejaVu LGC Sans" charset="0"/>
                </a:rPr>
                <a:t>to be </a:t>
              </a:r>
              <a:r>
                <a:rPr lang="en-GB" dirty="0">
                  <a:solidFill>
                    <a:schemeClr val="accent2"/>
                  </a:solidFill>
                  <a:latin typeface="Arial" charset="0"/>
                  <a:ea typeface="DejaVu LGC Sans" charset="0"/>
                  <a:cs typeface="DejaVu LGC Sans" charset="0"/>
                </a:rPr>
                <a:t>Infrequent</a:t>
              </a:r>
            </a:p>
          </p:txBody>
        </p:sp>
        <p:graphicFrame>
          <p:nvGraphicFramePr>
            <p:cNvPr id="9" name="Object 4"/>
            <p:cNvGraphicFramePr>
              <a:graphicFrameLocks noChangeAspect="1"/>
            </p:cNvGraphicFramePr>
            <p:nvPr/>
          </p:nvGraphicFramePr>
          <p:xfrm>
            <a:off x="1392" y="1022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1972" r:id="rId3" imgW="9866478" imgH="7377618" progId="">
                    <p:embed/>
                  </p:oleObj>
                </mc:Choice>
                <mc:Fallback>
                  <p:oleObj r:id="rId3" imgW="9866478" imgH="737761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022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1985010" y="1110361"/>
            <a:ext cx="6983413" cy="5235576"/>
            <a:chOff x="1308" y="1022"/>
            <a:chExt cx="4399" cy="3298"/>
          </a:xfrm>
        </p:grpSpPr>
        <p:graphicFrame>
          <p:nvGraphicFramePr>
            <p:cNvPr id="11" name="Object 7"/>
            <p:cNvGraphicFramePr>
              <a:graphicFrameLocks noChangeAspect="1"/>
            </p:cNvGraphicFramePr>
            <p:nvPr/>
          </p:nvGraphicFramePr>
          <p:xfrm>
            <a:off x="1392" y="1022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1973" r:id="rId5" imgW="9866478" imgH="7377618" progId="">
                    <p:embed/>
                  </p:oleObj>
                </mc:Choice>
                <mc:Fallback>
                  <p:oleObj r:id="rId5" imgW="9866478" imgH="737761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022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1308" y="3654"/>
              <a:ext cx="1006" cy="5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F0000"/>
                </a:buCl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C00000"/>
                  </a:solidFill>
                  <a:latin typeface="Arial" charset="0"/>
                  <a:ea typeface="DejaVu LGC Sans" charset="0"/>
                  <a:cs typeface="DejaVu LGC Sans" charset="0"/>
                </a:rPr>
                <a:t>Pruned supersets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097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Support-Based Pruning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09B6A-0F8B-4F48-9E91-A1C3E16E66B0}" type="slidenum">
              <a:rPr lang="en-US" altLang="en-US" smtClean="0"/>
              <a:pPr/>
              <a:t>14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290286"/>
              </p:ext>
            </p:extLst>
          </p:nvPr>
        </p:nvGraphicFramePr>
        <p:xfrm>
          <a:off x="201485" y="1627442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10" r:id="rId3" imgW="2289960" imgH="2495520" progId="Word.Document.8">
                  <p:embed/>
                </p:oleObj>
              </mc:Choice>
              <mc:Fallback>
                <p:oleObj r:id="rId3" imgW="2289960" imgH="2495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85" y="1627442"/>
                        <a:ext cx="2289175" cy="249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282281"/>
              </p:ext>
            </p:extLst>
          </p:nvPr>
        </p:nvGraphicFramePr>
        <p:xfrm>
          <a:off x="3105023" y="2425954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11" r:id="rId5" imgW="3328560" imgH="2008800" progId="Word.Document.8">
                  <p:embed/>
                </p:oleObj>
              </mc:Choice>
              <mc:Fallback>
                <p:oleObj r:id="rId5" imgW="3328560" imgH="2008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023" y="2425954"/>
                        <a:ext cx="3327400" cy="212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437926"/>
              </p:ext>
            </p:extLst>
          </p:nvPr>
        </p:nvGraphicFramePr>
        <p:xfrm>
          <a:off x="5083047" y="4884992"/>
          <a:ext cx="38004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12" r:id="rId7" imgW="3124080" imgH="840600" progId="Word.Document.8">
                  <p:embed/>
                </p:oleObj>
              </mc:Choice>
              <mc:Fallback>
                <p:oleObj r:id="rId7" imgW="3124080" imgH="840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3047" y="4884992"/>
                        <a:ext cx="3800475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460497" y="1551242"/>
            <a:ext cx="224472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Items (1-itemsets)‏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892610" y="2389442"/>
            <a:ext cx="3099160" cy="17565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Pairs (2-itemsets)‏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>
              <a:solidFill>
                <a:srgbClr val="000000"/>
              </a:solidFill>
              <a:latin typeface="Tahoma" pitchFamily="32" charset="0"/>
              <a:ea typeface="DejaVu LGC Sans" charset="0"/>
              <a:cs typeface="DejaVu LGC Sans" charset="0"/>
            </a:endParaRP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(No need to generate</a:t>
            </a:r>
            <a:br>
              <a:rPr lang="en-GB" sz="2000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</a:br>
            <a:r>
              <a:rPr lang="en-GB" sz="2000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candidates involving Coke</a:t>
            </a:r>
            <a:br>
              <a:rPr lang="en-GB" sz="2000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</a:br>
            <a:r>
              <a:rPr lang="en-GB" sz="2000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or Eggs)‏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906960" y="4392867"/>
            <a:ext cx="24574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Triplets (3-itemsets)‏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328221" y="4388651"/>
            <a:ext cx="304800" cy="304800"/>
          </a:xfrm>
          <a:prstGeom prst="line">
            <a:avLst/>
          </a:prstGeom>
          <a:noFill/>
          <a:ln w="73080">
            <a:solidFill>
              <a:srgbClr val="CC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563685" y="2173034"/>
            <a:ext cx="304800" cy="304800"/>
          </a:xfrm>
          <a:prstGeom prst="line">
            <a:avLst/>
          </a:prstGeom>
          <a:noFill/>
          <a:ln w="73080">
            <a:solidFill>
              <a:srgbClr val="CC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6830885" y="5666042"/>
            <a:ext cx="304800" cy="304800"/>
          </a:xfrm>
          <a:prstGeom prst="line">
            <a:avLst/>
          </a:prstGeom>
          <a:noFill/>
          <a:ln w="38160" cap="rnd">
            <a:solidFill>
              <a:srgbClr val="CC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91719" y="3551470"/>
            <a:ext cx="2095626" cy="402291"/>
          </a:xfrm>
          <a:prstGeom prst="rect">
            <a:avLst/>
          </a:prstGeom>
          <a:solidFill>
            <a:srgbClr val="FFFF99"/>
          </a:solidFill>
          <a:ln w="158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ctr"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 smtClean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minsup</a:t>
            </a:r>
            <a:r>
              <a:rPr lang="en-GB" sz="2000" dirty="0" smtClean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= </a:t>
            </a:r>
            <a:r>
              <a:rPr lang="en-GB" sz="2000" dirty="0" smtClean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3/5</a:t>
            </a:r>
            <a:endParaRPr lang="en-GB" sz="2000" dirty="0">
              <a:solidFill>
                <a:srgbClr val="000000"/>
              </a:solidFill>
              <a:latin typeface="Tahoma" pitchFamily="32" charset="0"/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076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EF8FE-CE41-4D7E-A3BD-5384152BD1D2}" type="slidenum">
              <a:rPr lang="en-US" altLang="en-US"/>
              <a:pPr/>
              <a:t>15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8288"/>
            <a:ext cx="8229600" cy="609600"/>
          </a:xfrm>
        </p:spPr>
        <p:txBody>
          <a:bodyPr/>
          <a:lstStyle/>
          <a:p>
            <a:r>
              <a:rPr lang="en-US" altLang="en-US"/>
              <a:t>Apriori Algorithm</a:t>
            </a:r>
          </a:p>
        </p:txBody>
      </p:sp>
      <p:pic>
        <p:nvPicPr>
          <p:cNvPr id="340995" name="Picture 3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0" y="2055813"/>
            <a:ext cx="5748338" cy="294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0996" name="Rectangle 4"/>
          <p:cNvSpPr>
            <a:spLocks noChangeArrowheads="1"/>
          </p:cNvSpPr>
          <p:nvPr/>
        </p:nvSpPr>
        <p:spPr bwMode="auto">
          <a:xfrm>
            <a:off x="2209800" y="1041400"/>
            <a:ext cx="4325938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600" i="1">
                <a:latin typeface="Times-Italic"/>
              </a:rPr>
              <a:t>C</a:t>
            </a:r>
            <a:r>
              <a:rPr lang="en-US" altLang="en-US" sz="2600" b="1" i="1" baseline="-25000">
                <a:latin typeface="Times-Italic"/>
              </a:rPr>
              <a:t>k</a:t>
            </a:r>
            <a:r>
              <a:rPr lang="en-US" altLang="en-US" sz="2600" i="1">
                <a:latin typeface="Times-Italic"/>
              </a:rPr>
              <a:t> </a:t>
            </a:r>
            <a:r>
              <a:rPr lang="en-US" altLang="en-US" sz="2600">
                <a:latin typeface="Times-Roman"/>
              </a:rPr>
              <a:t>: Candidate itemset of size </a:t>
            </a:r>
            <a:r>
              <a:rPr lang="en-US" altLang="en-US" sz="2600" i="1">
                <a:latin typeface="Times-Roman"/>
              </a:rPr>
              <a:t>k</a:t>
            </a:r>
            <a:endParaRPr lang="en-US" altLang="en-US" sz="2600">
              <a:latin typeface="Times-Roman"/>
            </a:endParaRPr>
          </a:p>
          <a:p>
            <a:r>
              <a:rPr lang="en-US" altLang="en-US" sz="2600" i="1">
                <a:latin typeface="Times-Italic"/>
              </a:rPr>
              <a:t>L</a:t>
            </a:r>
            <a:r>
              <a:rPr lang="en-US" altLang="en-US" sz="2600" b="1" i="1" baseline="-25000">
                <a:latin typeface="Times-Italic"/>
              </a:rPr>
              <a:t>k</a:t>
            </a:r>
            <a:r>
              <a:rPr lang="en-US" altLang="en-US" sz="2600" i="1">
                <a:latin typeface="Times-Italic"/>
              </a:rPr>
              <a:t> </a:t>
            </a:r>
            <a:r>
              <a:rPr lang="en-US" altLang="en-US" sz="2600">
                <a:latin typeface="Times-Roman"/>
              </a:rPr>
              <a:t>:  Frequent itemset of size </a:t>
            </a:r>
            <a:r>
              <a:rPr lang="en-US" altLang="en-US" sz="2600" i="1">
                <a:latin typeface="Times-Roman"/>
              </a:rPr>
              <a:t>k</a:t>
            </a:r>
            <a:endParaRPr lang="en-US" altLang="en-US" sz="2600">
              <a:latin typeface="Times-Roman"/>
            </a:endParaRPr>
          </a:p>
        </p:txBody>
      </p:sp>
      <p:sp>
        <p:nvSpPr>
          <p:cNvPr id="340997" name="Rectangle 5"/>
          <p:cNvSpPr>
            <a:spLocks noChangeArrowheads="1"/>
          </p:cNvSpPr>
          <p:nvPr/>
        </p:nvSpPr>
        <p:spPr bwMode="auto">
          <a:xfrm>
            <a:off x="801688" y="5181600"/>
            <a:ext cx="74168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>
                <a:solidFill>
                  <a:srgbClr val="FF0000"/>
                </a:solidFill>
                <a:latin typeface="Tahoma" pitchFamily="34" charset="0"/>
              </a:rPr>
              <a:t>Join Step</a:t>
            </a:r>
            <a:r>
              <a:rPr lang="en-US" altLang="en-US" sz="1800">
                <a:latin typeface="Tahoma" pitchFamily="34" charset="0"/>
              </a:rPr>
              <a:t>: C</a:t>
            </a:r>
            <a:r>
              <a:rPr lang="en-US" altLang="en-US" sz="1800" baseline="-25000">
                <a:latin typeface="Tahoma" pitchFamily="34" charset="0"/>
              </a:rPr>
              <a:t>k</a:t>
            </a:r>
            <a:r>
              <a:rPr lang="en-US" altLang="en-US" sz="1800">
                <a:latin typeface="Tahoma" pitchFamily="34" charset="0"/>
              </a:rPr>
              <a:t> is generated by joining L</a:t>
            </a:r>
            <a:r>
              <a:rPr lang="en-US" altLang="en-US" sz="1800" baseline="-25000">
                <a:latin typeface="Tahoma" pitchFamily="34" charset="0"/>
              </a:rPr>
              <a:t>k-1</a:t>
            </a:r>
            <a:r>
              <a:rPr lang="en-US" altLang="en-US" sz="1800">
                <a:latin typeface="Tahoma" pitchFamily="34" charset="0"/>
              </a:rPr>
              <a:t>with itself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>
                <a:solidFill>
                  <a:srgbClr val="FF0000"/>
                </a:solidFill>
                <a:latin typeface="Tahoma" pitchFamily="34" charset="0"/>
              </a:rPr>
              <a:t>Prune Step</a:t>
            </a:r>
            <a:r>
              <a:rPr lang="en-US" altLang="en-US" sz="1800">
                <a:latin typeface="Tahoma" pitchFamily="34" charset="0"/>
              </a:rPr>
              <a:t>:  Any (k-1)-itemset that is not frequent cannot be a subset of a frequent k-itemset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60-B4B3-4410-8AF5-ACC5E0933E46}" type="slidenum">
              <a:rPr lang="en-US" altLang="en-US"/>
              <a:pPr/>
              <a:t>16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Generating Candidates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333500"/>
            <a:ext cx="8040688" cy="4751388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en-US" i="1" dirty="0"/>
              <a:t>L</a:t>
            </a:r>
            <a:r>
              <a:rPr lang="en-US" altLang="en-US" i="1" baseline="-25000" dirty="0"/>
              <a:t>3</a:t>
            </a:r>
            <a:r>
              <a:rPr lang="en-US" altLang="en-US" i="1" dirty="0"/>
              <a:t>=</a:t>
            </a:r>
            <a:r>
              <a:rPr lang="en-US" altLang="en-US" dirty="0"/>
              <a:t>{</a:t>
            </a:r>
            <a:r>
              <a:rPr lang="en-US" altLang="en-US" i="1" dirty="0" err="1"/>
              <a:t>abc</a:t>
            </a:r>
            <a:r>
              <a:rPr lang="en-US" altLang="en-US" i="1" dirty="0"/>
              <a:t>, </a:t>
            </a:r>
            <a:r>
              <a:rPr lang="en-US" altLang="en-US" i="1" dirty="0" err="1"/>
              <a:t>abd</a:t>
            </a:r>
            <a:r>
              <a:rPr lang="en-US" altLang="en-US" i="1" dirty="0"/>
              <a:t>, </a:t>
            </a:r>
            <a:r>
              <a:rPr lang="en-US" altLang="en-US" i="1" dirty="0" err="1"/>
              <a:t>acd</a:t>
            </a:r>
            <a:r>
              <a:rPr lang="en-US" altLang="en-US" i="1" dirty="0"/>
              <a:t>, ace, </a:t>
            </a:r>
            <a:r>
              <a:rPr lang="en-US" altLang="en-US" i="1" dirty="0" err="1"/>
              <a:t>bcd</a:t>
            </a:r>
            <a:r>
              <a:rPr lang="en-US" altLang="en-US" dirty="0"/>
              <a:t>}</a:t>
            </a:r>
          </a:p>
          <a:p>
            <a:pPr>
              <a:lnSpc>
                <a:spcPct val="140000"/>
              </a:lnSpc>
            </a:pPr>
            <a:endParaRPr lang="en-US" altLang="en-US" sz="800" dirty="0"/>
          </a:p>
          <a:p>
            <a:pPr>
              <a:lnSpc>
                <a:spcPct val="140000"/>
              </a:lnSpc>
            </a:pPr>
            <a:r>
              <a:rPr lang="en-US" altLang="en-US" dirty="0"/>
              <a:t>Self-joining: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3</a:t>
            </a:r>
            <a:r>
              <a:rPr lang="en-US" altLang="en-US" i="1" dirty="0"/>
              <a:t>*L</a:t>
            </a:r>
            <a:r>
              <a:rPr lang="en-US" altLang="en-US" i="1" baseline="-25000" dirty="0"/>
              <a:t>3</a:t>
            </a:r>
            <a:endParaRPr lang="en-US" altLang="en-US" i="1" dirty="0"/>
          </a:p>
          <a:p>
            <a:pPr lvl="1">
              <a:lnSpc>
                <a:spcPct val="140000"/>
              </a:lnSpc>
            </a:pPr>
            <a:r>
              <a:rPr lang="en-US" altLang="en-US" i="1" dirty="0" err="1"/>
              <a:t>abcd</a:t>
            </a:r>
            <a:r>
              <a:rPr lang="en-US" altLang="en-US" i="1" dirty="0"/>
              <a:t>  </a:t>
            </a:r>
            <a:r>
              <a:rPr lang="en-US" altLang="en-US" dirty="0"/>
              <a:t>from </a:t>
            </a:r>
            <a:r>
              <a:rPr lang="en-US" altLang="en-US" i="1" dirty="0" err="1"/>
              <a:t>abc</a:t>
            </a:r>
            <a:r>
              <a:rPr lang="en-US" altLang="en-US" dirty="0"/>
              <a:t> and </a:t>
            </a:r>
            <a:r>
              <a:rPr lang="en-US" altLang="en-US" i="1" dirty="0" err="1"/>
              <a:t>abd</a:t>
            </a:r>
            <a:endParaRPr lang="en-US" altLang="en-US" i="1" dirty="0"/>
          </a:p>
          <a:p>
            <a:pPr lvl="1">
              <a:lnSpc>
                <a:spcPct val="140000"/>
              </a:lnSpc>
            </a:pPr>
            <a:r>
              <a:rPr lang="en-US" altLang="en-US" i="1" dirty="0" err="1"/>
              <a:t>acde</a:t>
            </a:r>
            <a:r>
              <a:rPr lang="en-US" altLang="en-US" dirty="0"/>
              <a:t>  from </a:t>
            </a:r>
            <a:r>
              <a:rPr lang="en-US" altLang="en-US" i="1" dirty="0" err="1"/>
              <a:t>acd</a:t>
            </a:r>
            <a:r>
              <a:rPr lang="en-US" altLang="en-US" dirty="0"/>
              <a:t> and </a:t>
            </a:r>
            <a:r>
              <a:rPr lang="en-US" altLang="en-US" i="1" dirty="0"/>
              <a:t>ace</a:t>
            </a:r>
          </a:p>
          <a:p>
            <a:pPr lvl="1">
              <a:lnSpc>
                <a:spcPct val="140000"/>
              </a:lnSpc>
            </a:pPr>
            <a:endParaRPr lang="en-US" altLang="en-US" sz="800" i="1" dirty="0"/>
          </a:p>
          <a:p>
            <a:pPr>
              <a:lnSpc>
                <a:spcPct val="140000"/>
              </a:lnSpc>
            </a:pPr>
            <a:r>
              <a:rPr lang="en-US" altLang="en-US" dirty="0"/>
              <a:t>Pruning:</a:t>
            </a:r>
          </a:p>
          <a:p>
            <a:pPr lvl="1">
              <a:lnSpc>
                <a:spcPct val="140000"/>
              </a:lnSpc>
            </a:pPr>
            <a:r>
              <a:rPr lang="en-US" altLang="en-US" i="1" dirty="0" err="1"/>
              <a:t>acde</a:t>
            </a:r>
            <a:r>
              <a:rPr lang="en-US" altLang="en-US" dirty="0"/>
              <a:t> is removed because </a:t>
            </a:r>
            <a:r>
              <a:rPr lang="en-US" altLang="en-US" i="1" dirty="0" err="1"/>
              <a:t>ade</a:t>
            </a:r>
            <a:r>
              <a:rPr lang="en-US" altLang="en-US" dirty="0"/>
              <a:t> is not in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3</a:t>
            </a:r>
          </a:p>
          <a:p>
            <a:pPr lvl="1">
              <a:lnSpc>
                <a:spcPct val="140000"/>
              </a:lnSpc>
            </a:pPr>
            <a:endParaRPr lang="en-US" altLang="en-US" sz="800" i="1" baseline="-25000" dirty="0"/>
          </a:p>
          <a:p>
            <a:pPr>
              <a:lnSpc>
                <a:spcPct val="140000"/>
              </a:lnSpc>
            </a:pPr>
            <a:r>
              <a:rPr lang="en-US" altLang="en-US" i="1" dirty="0"/>
              <a:t>C</a:t>
            </a:r>
            <a:r>
              <a:rPr lang="en-US" altLang="en-US" i="1" baseline="-25000" dirty="0"/>
              <a:t>4 </a:t>
            </a:r>
            <a:r>
              <a:rPr lang="en-US" altLang="en-US" dirty="0"/>
              <a:t>= {</a:t>
            </a:r>
            <a:r>
              <a:rPr lang="en-US" altLang="en-US" i="1" dirty="0" err="1"/>
              <a:t>abcd</a:t>
            </a:r>
            <a:r>
              <a:rPr lang="en-US" altLang="en-US" dirty="0"/>
              <a:t>}</a:t>
            </a:r>
            <a:endParaRPr lang="en-US" altLang="en-US" i="1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5798345" y="1899445"/>
            <a:ext cx="2427288" cy="1163638"/>
            <a:chOff x="3908" y="1533"/>
            <a:chExt cx="1529" cy="733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3908" y="1533"/>
              <a:ext cx="645" cy="292"/>
            </a:xfrm>
            <a:prstGeom prst="rect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chemeClr val="accent2"/>
                  </a:solidFill>
                  <a:latin typeface="+mn-lt"/>
                  <a:ea typeface="DejaVu LGC Sans" charset="0"/>
                  <a:cs typeface="DejaVu LGC Sans" charset="0"/>
                </a:rPr>
                <a:t>{</a:t>
              </a:r>
              <a:r>
                <a:rPr lang="en-GB" b="1" i="1" dirty="0" err="1">
                  <a:solidFill>
                    <a:schemeClr val="accent2"/>
                  </a:solidFill>
                  <a:latin typeface="+mn-lt"/>
                  <a:ea typeface="DejaVu LGC Sans" charset="0"/>
                  <a:cs typeface="DejaVu LGC Sans" charset="0"/>
                </a:rPr>
                <a:t>a,c,d</a:t>
              </a:r>
              <a:r>
                <a:rPr lang="en-GB" b="1" dirty="0">
                  <a:solidFill>
                    <a:schemeClr val="accent2"/>
                  </a:solidFill>
                  <a:latin typeface="+mn-lt"/>
                  <a:ea typeface="DejaVu LGC Sans" charset="0"/>
                  <a:cs typeface="DejaVu LGC Sans" charset="0"/>
                </a:rPr>
                <a:t>}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803" y="1533"/>
              <a:ext cx="634" cy="292"/>
            </a:xfrm>
            <a:prstGeom prst="rect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chemeClr val="accent2"/>
                  </a:solidFill>
                  <a:latin typeface="+mn-lt"/>
                  <a:ea typeface="DejaVu LGC Sans" charset="0"/>
                  <a:cs typeface="DejaVu LGC Sans" charset="0"/>
                </a:rPr>
                <a:t>{</a:t>
              </a:r>
              <a:r>
                <a:rPr lang="en-GB" b="1" i="1" dirty="0" err="1">
                  <a:solidFill>
                    <a:schemeClr val="accent2"/>
                  </a:solidFill>
                  <a:latin typeface="+mn-lt"/>
                  <a:ea typeface="DejaVu LGC Sans" charset="0"/>
                  <a:cs typeface="DejaVu LGC Sans" charset="0"/>
                </a:rPr>
                <a:t>a,c,e</a:t>
              </a:r>
              <a:r>
                <a:rPr lang="en-GB" b="1" dirty="0">
                  <a:solidFill>
                    <a:schemeClr val="accent2"/>
                  </a:solidFill>
                  <a:latin typeface="+mn-lt"/>
                  <a:ea typeface="DejaVu LGC Sans" charset="0"/>
                  <a:cs typeface="DejaVu LGC Sans" charset="0"/>
                </a:rPr>
                <a:t>}</a:t>
              </a: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4368" y="1764"/>
              <a:ext cx="240" cy="210"/>
            </a:xfrm>
            <a:prstGeom prst="line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i="1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4734" y="1764"/>
              <a:ext cx="259" cy="210"/>
            </a:xfrm>
            <a:prstGeom prst="line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i="1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307" y="1974"/>
              <a:ext cx="790" cy="292"/>
            </a:xfrm>
            <a:prstGeom prst="rect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chemeClr val="accent2"/>
                  </a:solidFill>
                  <a:latin typeface="+mn-lt"/>
                  <a:ea typeface="DejaVu LGC Sans" charset="0"/>
                  <a:cs typeface="DejaVu LGC Sans" charset="0"/>
                </a:rPr>
                <a:t>{</a:t>
              </a:r>
              <a:r>
                <a:rPr lang="en-GB" b="1" i="1" dirty="0" err="1">
                  <a:solidFill>
                    <a:schemeClr val="accent2"/>
                  </a:solidFill>
                  <a:latin typeface="+mn-lt"/>
                  <a:ea typeface="DejaVu LGC Sans" charset="0"/>
                  <a:cs typeface="DejaVu LGC Sans" charset="0"/>
                </a:rPr>
                <a:t>a,c,d,e</a:t>
              </a:r>
              <a:r>
                <a:rPr lang="en-GB" b="1" dirty="0">
                  <a:solidFill>
                    <a:schemeClr val="accent2"/>
                  </a:solidFill>
                  <a:latin typeface="+mn-lt"/>
                  <a:ea typeface="DejaVu LGC Sans" charset="0"/>
                  <a:cs typeface="DejaVu LGC Sans" charset="0"/>
                </a:rPr>
                <a:t>}</a:t>
              </a: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5768182" y="3010692"/>
            <a:ext cx="2814637" cy="920749"/>
            <a:chOff x="3889" y="2233"/>
            <a:chExt cx="1773" cy="580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4093" y="2233"/>
              <a:ext cx="368" cy="285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i="1">
                <a:latin typeface="+mn-lt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4459" y="2236"/>
              <a:ext cx="129" cy="282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i="1">
                <a:latin typeface="+mn-lt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4840" y="2236"/>
              <a:ext cx="422" cy="285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i="1">
                <a:latin typeface="+mn-lt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889" y="2521"/>
              <a:ext cx="405" cy="2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08000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>
                  <a:solidFill>
                    <a:srgbClr val="008000"/>
                  </a:solidFill>
                  <a:latin typeface="+mn-lt"/>
                  <a:ea typeface="DejaVu LGC Sans" charset="0"/>
                  <a:cs typeface="DejaVu LGC Sans" charset="0"/>
                </a:rPr>
                <a:t>acd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322" y="2521"/>
              <a:ext cx="402" cy="2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08000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>
                  <a:solidFill>
                    <a:srgbClr val="008000"/>
                  </a:solidFill>
                  <a:latin typeface="+mn-lt"/>
                  <a:ea typeface="DejaVu LGC Sans" charset="0"/>
                  <a:cs typeface="DejaVu LGC Sans" charset="0"/>
                </a:rPr>
                <a:t>ace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4747" y="2521"/>
              <a:ext cx="515" cy="2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08000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>
                  <a:solidFill>
                    <a:srgbClr val="008000"/>
                  </a:solidFill>
                  <a:latin typeface="+mn-lt"/>
                  <a:ea typeface="DejaVu LGC Sans" charset="0"/>
                  <a:cs typeface="DejaVu LGC Sans" charset="0"/>
                </a:rPr>
                <a:t>ade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5147" y="2518"/>
              <a:ext cx="515" cy="2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08000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>
                  <a:solidFill>
                    <a:srgbClr val="008000"/>
                  </a:solidFill>
                  <a:latin typeface="+mn-lt"/>
                  <a:ea typeface="DejaVu LGC Sans" charset="0"/>
                  <a:cs typeface="DejaVu LGC Sans" charset="0"/>
                </a:rPr>
                <a:t>cde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755" y="2236"/>
              <a:ext cx="105" cy="285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i="1">
                <a:latin typeface="+mn-lt"/>
              </a:endParaRPr>
            </a:p>
          </p:txBody>
        </p:sp>
      </p:grpSp>
    </p:spTree>
  </p:cSld>
  <p:clrMapOvr>
    <a:masterClrMapping/>
  </p:clrMapOvr>
  <p:transition advClick="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31B88-1D1A-460B-9C35-2010B1CD3535}" type="slidenum">
              <a:rPr lang="en-US" altLang="en-US"/>
              <a:pPr/>
              <a:t>17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3513"/>
            <a:ext cx="8229600" cy="609600"/>
          </a:xfrm>
        </p:spPr>
        <p:txBody>
          <a:bodyPr/>
          <a:lstStyle/>
          <a:p>
            <a:r>
              <a:rPr lang="en-US" altLang="en-US"/>
              <a:t>Apriori Algorithm - An Example</a:t>
            </a:r>
          </a:p>
        </p:txBody>
      </p:sp>
      <p:pic>
        <p:nvPicPr>
          <p:cNvPr id="342019" name="Picture 3"/>
          <p:cNvPicPr>
            <a:picLocks noChangeAspect="1" noChangeArrowheads="1"/>
          </p:cNvPicPr>
          <p:nvPr/>
        </p:nvPicPr>
        <p:blipFill>
          <a:blip r:embed="rId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454150"/>
            <a:ext cx="7732713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2020" name="Text Box 4"/>
          <p:cNvSpPr txBox="1">
            <a:spLocks noChangeArrowheads="1"/>
          </p:cNvSpPr>
          <p:nvPr/>
        </p:nvSpPr>
        <p:spPr bwMode="auto">
          <a:xfrm>
            <a:off x="2973388" y="965200"/>
            <a:ext cx="2879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Arial" pitchFamily="34" charset="0"/>
              </a:rPr>
              <a:t>Assume minimum support = 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A583D-ED4F-44EE-95B2-E9463C8FBFFD}" type="slidenum">
              <a:rPr lang="en-US" altLang="en-US"/>
              <a:pPr/>
              <a:t>18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Apriori Algorithm - An Example</a:t>
            </a:r>
          </a:p>
        </p:txBody>
      </p:sp>
      <p:pic>
        <p:nvPicPr>
          <p:cNvPr id="423944" name="Picture 8"/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1513" y="1373188"/>
            <a:ext cx="2028825" cy="1814512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accent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423945" name="Picture 9"/>
          <p:cNvPicPr>
            <a:picLocks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0563" y="1474788"/>
            <a:ext cx="1962150" cy="80962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accent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23947" name="Text Box 11"/>
          <p:cNvSpPr txBox="1">
            <a:spLocks noChangeArrowheads="1"/>
          </p:cNvSpPr>
          <p:nvPr/>
        </p:nvSpPr>
        <p:spPr bwMode="auto">
          <a:xfrm>
            <a:off x="512763" y="3562350"/>
            <a:ext cx="83153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The final “frequent” item sets are those remaining in L2 and L3.</a:t>
            </a:r>
          </a:p>
          <a:p>
            <a:r>
              <a:rPr lang="en-US" altLang="en-US"/>
              <a:t>However, {2,3}, {2,5}, and {3,5} are all contained in the larger item set {2, 3, 5}. Thus, the final group of item sets reported by Apriori are </a:t>
            </a:r>
            <a:r>
              <a:rPr lang="en-US" altLang="en-US">
                <a:solidFill>
                  <a:srgbClr val="CC3300"/>
                </a:solidFill>
              </a:rPr>
              <a:t>{1,3}</a:t>
            </a:r>
            <a:r>
              <a:rPr lang="en-US" altLang="en-US"/>
              <a:t> and </a:t>
            </a:r>
            <a:r>
              <a:rPr lang="en-US" altLang="en-US">
                <a:solidFill>
                  <a:srgbClr val="CC3300"/>
                </a:solidFill>
              </a:rPr>
              <a:t>{2,3,5}</a:t>
            </a:r>
            <a:r>
              <a:rPr lang="en-US" altLang="en-US"/>
              <a:t>. These are the only item sets from which we will generate association rules.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8AC4-406A-43F1-BD27-1DD86BBC8610}" type="slidenum">
              <a:rPr lang="en-US" altLang="en-US"/>
              <a:pPr/>
              <a:t>19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65200"/>
          </a:xfrm>
        </p:spPr>
        <p:txBody>
          <a:bodyPr/>
          <a:lstStyle/>
          <a:p>
            <a:r>
              <a:rPr lang="en-US" altLang="en-US">
                <a:solidFill>
                  <a:srgbClr val="3333CD"/>
                </a:solidFill>
                <a:latin typeface="Times-Roman"/>
              </a:rPr>
              <a:t>Generating Association Rules</a:t>
            </a:r>
            <a:br>
              <a:rPr lang="en-US" altLang="en-US">
                <a:solidFill>
                  <a:srgbClr val="3333CD"/>
                </a:solidFill>
                <a:latin typeface="Times-Roman"/>
              </a:rPr>
            </a:br>
            <a:r>
              <a:rPr lang="en-US" altLang="en-US">
                <a:solidFill>
                  <a:srgbClr val="3333CD"/>
                </a:solidFill>
                <a:latin typeface="Times-Roman"/>
              </a:rPr>
              <a:t>from Frequent Itemsets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62100"/>
            <a:ext cx="8382000" cy="4495800"/>
          </a:xfrm>
        </p:spPr>
        <p:txBody>
          <a:bodyPr/>
          <a:lstStyle/>
          <a:p>
            <a:r>
              <a:rPr lang="en-US" altLang="en-US" dirty="0"/>
              <a:t>Only strong association rules are generated</a:t>
            </a:r>
          </a:p>
          <a:p>
            <a:r>
              <a:rPr lang="en-US" altLang="en-US" dirty="0"/>
              <a:t>Frequent </a:t>
            </a:r>
            <a:r>
              <a:rPr lang="en-US" altLang="en-US" dirty="0" err="1"/>
              <a:t>itemsets</a:t>
            </a:r>
            <a:r>
              <a:rPr lang="en-US" altLang="en-US" dirty="0"/>
              <a:t> satisfy minimum support threshold</a:t>
            </a:r>
          </a:p>
          <a:p>
            <a:r>
              <a:rPr lang="en-US" altLang="en-US" dirty="0"/>
              <a:t>Strong rules are those that satisfy minimum confidence threshold</a:t>
            </a:r>
          </a:p>
          <a:p>
            <a:endParaRPr lang="en-US" altLang="en-US" dirty="0">
              <a:latin typeface="Times-Roman"/>
            </a:endParaRPr>
          </a:p>
          <a:p>
            <a:r>
              <a:rPr lang="en-US" altLang="en-US" i="1" dirty="0"/>
              <a:t>confidence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sz="2400" b="0" dirty="0" smtClean="0">
                <a:sym typeface="Wingdings" panose="05000000000000000000" pitchFamily="2" charset="2"/>
              </a:rPr>
              <a:t></a:t>
            </a:r>
            <a:r>
              <a:rPr lang="en-US" altLang="en-US" dirty="0" smtClean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) = </a:t>
            </a:r>
            <a:r>
              <a:rPr lang="en-US" altLang="en-US" dirty="0" err="1"/>
              <a:t>Pr</a:t>
            </a:r>
            <a:r>
              <a:rPr lang="en-US" altLang="en-US" dirty="0"/>
              <a:t>(</a:t>
            </a:r>
            <a:r>
              <a:rPr lang="en-US" altLang="en-US" i="1" dirty="0"/>
              <a:t>B</a:t>
            </a:r>
            <a:r>
              <a:rPr lang="en-US" altLang="en-US" dirty="0"/>
              <a:t> | </a:t>
            </a:r>
            <a:r>
              <a:rPr lang="en-US" altLang="en-US" i="1" dirty="0"/>
              <a:t>A</a:t>
            </a:r>
            <a:r>
              <a:rPr lang="en-US" altLang="en-US" dirty="0"/>
              <a:t>) =</a:t>
            </a:r>
          </a:p>
        </p:txBody>
      </p:sp>
      <p:graphicFrame>
        <p:nvGraphicFramePr>
          <p:cNvPr id="3430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73808"/>
              </p:ext>
            </p:extLst>
          </p:nvPr>
        </p:nvGraphicFramePr>
        <p:xfrm>
          <a:off x="4754372" y="3074543"/>
          <a:ext cx="162401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76" name="Equation" r:id="rId4" imgW="1498320" imgH="596880" progId="Equation.DSMT4">
                  <p:embed/>
                </p:oleObj>
              </mc:Choice>
              <mc:Fallback>
                <p:oleObj name="Equation" r:id="rId4" imgW="1498320" imgH="596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372" y="3074543"/>
                        <a:ext cx="1624013" cy="704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45" name="Rectangle 5"/>
          <p:cNvSpPr>
            <a:spLocks noChangeArrowheads="1"/>
          </p:cNvSpPr>
          <p:nvPr/>
        </p:nvSpPr>
        <p:spPr bwMode="auto">
          <a:xfrm>
            <a:off x="977900" y="4181602"/>
            <a:ext cx="7410450" cy="177641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 b="1">
                <a:solidFill>
                  <a:srgbClr val="FF0000"/>
                </a:solidFill>
              </a:rPr>
              <a:t>For each </a:t>
            </a:r>
            <a:r>
              <a:rPr lang="en-US" altLang="en-US" sz="2200">
                <a:solidFill>
                  <a:srgbClr val="000000"/>
                </a:solidFill>
              </a:rPr>
              <a:t>frequent itemset, </a:t>
            </a:r>
            <a:r>
              <a:rPr lang="en-US" altLang="en-US" sz="2200" b="1">
                <a:solidFill>
                  <a:srgbClr val="000000"/>
                </a:solidFill>
              </a:rPr>
              <a:t>f</a:t>
            </a:r>
            <a:r>
              <a:rPr lang="en-US" altLang="en-US" sz="2200">
                <a:solidFill>
                  <a:srgbClr val="000000"/>
                </a:solidFill>
              </a:rPr>
              <a:t>, generate all non-empty subsets of </a:t>
            </a:r>
            <a:r>
              <a:rPr lang="en-US" altLang="en-US" sz="2200" b="1">
                <a:solidFill>
                  <a:srgbClr val="000000"/>
                </a:solidFill>
              </a:rPr>
              <a:t>f</a:t>
            </a:r>
            <a:endParaRPr lang="en-US" altLang="en-US" sz="2200">
              <a:solidFill>
                <a:srgbClr val="000000"/>
              </a:solidFill>
            </a:endParaRPr>
          </a:p>
          <a:p>
            <a:r>
              <a:rPr lang="en-US" altLang="en-US" sz="2200" b="1">
                <a:solidFill>
                  <a:srgbClr val="FF0000"/>
                </a:solidFill>
              </a:rPr>
              <a:t>For every </a:t>
            </a:r>
            <a:r>
              <a:rPr lang="en-US" altLang="en-US" sz="2200">
                <a:solidFill>
                  <a:srgbClr val="000000"/>
                </a:solidFill>
              </a:rPr>
              <a:t>non-empty subset </a:t>
            </a:r>
            <a:r>
              <a:rPr lang="en-US" altLang="en-US" sz="2200" b="1">
                <a:solidFill>
                  <a:srgbClr val="000000"/>
                </a:solidFill>
              </a:rPr>
              <a:t>s </a:t>
            </a:r>
            <a:r>
              <a:rPr lang="en-US" altLang="en-US" sz="2200">
                <a:solidFill>
                  <a:srgbClr val="000000"/>
                </a:solidFill>
              </a:rPr>
              <a:t>of </a:t>
            </a:r>
            <a:r>
              <a:rPr lang="en-US" altLang="en-US" sz="2200" b="1">
                <a:solidFill>
                  <a:srgbClr val="000000"/>
                </a:solidFill>
              </a:rPr>
              <a:t>f </a:t>
            </a:r>
            <a:r>
              <a:rPr lang="en-US" altLang="en-US" sz="2200" b="1">
                <a:solidFill>
                  <a:srgbClr val="FF0000"/>
                </a:solidFill>
              </a:rPr>
              <a:t>do</a:t>
            </a:r>
          </a:p>
          <a:p>
            <a:r>
              <a:rPr lang="en-US" altLang="en-US" sz="2200" b="1">
                <a:solidFill>
                  <a:srgbClr val="FF0000"/>
                </a:solidFill>
              </a:rPr>
              <a:t>     if</a:t>
            </a:r>
            <a:r>
              <a:rPr lang="en-US" altLang="en-US" sz="2200" b="1">
                <a:solidFill>
                  <a:srgbClr val="000000"/>
                </a:solidFill>
              </a:rPr>
              <a:t> </a:t>
            </a:r>
            <a:r>
              <a:rPr lang="en-US" altLang="en-US" sz="2200">
                <a:solidFill>
                  <a:srgbClr val="000000"/>
                </a:solidFill>
              </a:rPr>
              <a:t>support(</a:t>
            </a:r>
            <a:r>
              <a:rPr lang="en-US" altLang="en-US" sz="2200" b="1">
                <a:solidFill>
                  <a:srgbClr val="000000"/>
                </a:solidFill>
              </a:rPr>
              <a:t>f</a:t>
            </a:r>
            <a:r>
              <a:rPr lang="en-US" altLang="en-US" sz="2200">
                <a:solidFill>
                  <a:srgbClr val="000000"/>
                </a:solidFill>
              </a:rPr>
              <a:t>)/support(</a:t>
            </a:r>
            <a:r>
              <a:rPr lang="en-US" altLang="en-US" sz="2200" b="1">
                <a:solidFill>
                  <a:srgbClr val="000000"/>
                </a:solidFill>
              </a:rPr>
              <a:t>s</a:t>
            </a:r>
            <a:r>
              <a:rPr lang="en-US" altLang="en-US" sz="2200">
                <a:solidFill>
                  <a:srgbClr val="000000"/>
                </a:solidFill>
              </a:rPr>
              <a:t>) </a:t>
            </a:r>
            <a:r>
              <a:rPr lang="en-US" altLang="en-US" sz="2200">
                <a:solidFill>
                  <a:srgbClr val="000000"/>
                </a:solidFill>
                <a:latin typeface="Symbol" pitchFamily="18" charset="2"/>
              </a:rPr>
              <a:t>³</a:t>
            </a:r>
            <a:r>
              <a:rPr lang="en-US" altLang="en-US" sz="2200">
                <a:solidFill>
                  <a:srgbClr val="000000"/>
                </a:solidFill>
              </a:rPr>
              <a:t> min_confidence </a:t>
            </a:r>
            <a:r>
              <a:rPr lang="en-US" altLang="en-US" sz="2200" b="1">
                <a:solidFill>
                  <a:srgbClr val="FF0000"/>
                </a:solidFill>
              </a:rPr>
              <a:t>then</a:t>
            </a:r>
          </a:p>
          <a:p>
            <a:r>
              <a:rPr lang="en-US" altLang="en-US" sz="2200">
                <a:solidFill>
                  <a:srgbClr val="000000"/>
                </a:solidFill>
              </a:rPr>
              <a:t>          output rule </a:t>
            </a:r>
            <a:r>
              <a:rPr lang="en-US" altLang="en-US" sz="2200" b="1">
                <a:solidFill>
                  <a:srgbClr val="000000"/>
                </a:solidFill>
              </a:rPr>
              <a:t>s </a:t>
            </a:r>
            <a:r>
              <a:rPr lang="en-US" altLang="en-US" sz="2200">
                <a:solidFill>
                  <a:srgbClr val="000000"/>
                </a:solidFill>
              </a:rPr>
              <a:t>==&gt; </a:t>
            </a:r>
            <a:r>
              <a:rPr lang="en-US" altLang="en-US" sz="2200" b="1">
                <a:solidFill>
                  <a:srgbClr val="000000"/>
                </a:solidFill>
              </a:rPr>
              <a:t>(f-s)</a:t>
            </a:r>
            <a:endParaRPr lang="en-US" altLang="en-US" sz="2200">
              <a:solidFill>
                <a:srgbClr val="000000"/>
              </a:solidFill>
            </a:endParaRPr>
          </a:p>
          <a:p>
            <a:r>
              <a:rPr lang="en-US" altLang="en-US" sz="2200" b="1">
                <a:solidFill>
                  <a:srgbClr val="FF0000"/>
                </a:solidFill>
              </a:rPr>
              <a:t>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46B1D-DD27-4B62-9D67-8AB36D6F3291}" type="slidenum">
              <a:rPr lang="en-US" altLang="en-US"/>
              <a:pPr/>
              <a:t>2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Market Basket Analysis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143000"/>
            <a:ext cx="8318500" cy="5118100"/>
          </a:xfrm>
        </p:spPr>
        <p:txBody>
          <a:bodyPr/>
          <a:lstStyle/>
          <a:p>
            <a:r>
              <a:rPr lang="en-US" altLang="en-US" dirty="0"/>
              <a:t>Goal of MBA is to find associations (affinities) among groups of items occurring in a transactional database</a:t>
            </a:r>
          </a:p>
          <a:p>
            <a:pPr lvl="1"/>
            <a:r>
              <a:rPr lang="en-US" altLang="en-US" dirty="0"/>
              <a:t>has roots in analysis of point-of-sale data, as in supermarkets</a:t>
            </a:r>
          </a:p>
          <a:p>
            <a:pPr lvl="1"/>
            <a:r>
              <a:rPr lang="en-US" altLang="en-US" dirty="0"/>
              <a:t>but, has found applications in many other areas</a:t>
            </a:r>
          </a:p>
          <a:p>
            <a:pPr lvl="1"/>
            <a:endParaRPr lang="en-US" altLang="en-US" sz="800" dirty="0"/>
          </a:p>
          <a:p>
            <a:r>
              <a:rPr lang="en-US" altLang="en-US" dirty="0"/>
              <a:t>Association Rule Discovery</a:t>
            </a:r>
          </a:p>
          <a:p>
            <a:pPr lvl="1"/>
            <a:r>
              <a:rPr lang="en-US" altLang="en-US" dirty="0"/>
              <a:t>most common type of MBA technique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-Roman"/>
              </a:rPr>
              <a:t>Find </a:t>
            </a:r>
            <a:r>
              <a:rPr lang="en-US" altLang="en-US" dirty="0">
                <a:solidFill>
                  <a:srgbClr val="F93F24"/>
                </a:solidFill>
                <a:latin typeface="Times-Roman"/>
              </a:rPr>
              <a:t>all </a:t>
            </a:r>
            <a:r>
              <a:rPr lang="en-US" altLang="en-US" dirty="0">
                <a:solidFill>
                  <a:srgbClr val="000000"/>
                </a:solidFill>
                <a:latin typeface="Times-Roman"/>
              </a:rPr>
              <a:t>rules that </a:t>
            </a:r>
            <a:r>
              <a:rPr lang="en-US" altLang="en-US" i="1" dirty="0">
                <a:solidFill>
                  <a:srgbClr val="000000"/>
                </a:solidFill>
                <a:latin typeface="Times-Roman"/>
              </a:rPr>
              <a:t>associate</a:t>
            </a:r>
            <a:r>
              <a:rPr lang="en-US" altLang="en-US" dirty="0">
                <a:solidFill>
                  <a:srgbClr val="000000"/>
                </a:solidFill>
                <a:latin typeface="Times-Roman"/>
              </a:rPr>
              <a:t> the presence of one set of items with that of another set of items.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-Roman"/>
              </a:rPr>
              <a:t>Example: </a:t>
            </a:r>
            <a:r>
              <a:rPr lang="en-US" altLang="en-US" b="1" i="1" dirty="0">
                <a:solidFill>
                  <a:schemeClr val="accent2"/>
                </a:solidFill>
                <a:latin typeface="Times-Italic"/>
              </a:rPr>
              <a:t>98% of people who purchase tires and auto accessories also get automotive services done</a:t>
            </a:r>
            <a:endParaRPr lang="en-US" altLang="en-US" i="1" dirty="0">
              <a:solidFill>
                <a:srgbClr val="3333CD"/>
              </a:solidFill>
              <a:latin typeface="Times-Italic"/>
            </a:endParaRP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-Roman"/>
              </a:rPr>
              <a:t>We are interested in rules that are</a:t>
            </a:r>
          </a:p>
          <a:p>
            <a:pPr lvl="2"/>
            <a:r>
              <a:rPr lang="en-US" altLang="en-US" sz="1800" dirty="0">
                <a:solidFill>
                  <a:srgbClr val="000000"/>
                </a:solidFill>
                <a:latin typeface="Times-Roman"/>
              </a:rPr>
              <a:t>non-trivial </a:t>
            </a:r>
            <a:r>
              <a:rPr lang="en-US" altLang="en-US" sz="1800" dirty="0" smtClean="0">
                <a:solidFill>
                  <a:srgbClr val="000000"/>
                </a:solidFill>
                <a:latin typeface="Times-Roman"/>
              </a:rPr>
              <a:t>(possibly </a:t>
            </a:r>
            <a:r>
              <a:rPr lang="en-US" altLang="en-US" sz="1800" dirty="0">
                <a:solidFill>
                  <a:srgbClr val="000000"/>
                </a:solidFill>
                <a:latin typeface="Times-Roman"/>
              </a:rPr>
              <a:t>unexpected)</a:t>
            </a:r>
          </a:p>
          <a:p>
            <a:pPr lvl="2"/>
            <a:r>
              <a:rPr lang="en-US" altLang="en-US" sz="1800" dirty="0">
                <a:solidFill>
                  <a:srgbClr val="000000"/>
                </a:solidFill>
                <a:latin typeface="Times-Roman"/>
              </a:rPr>
              <a:t>actionable</a:t>
            </a:r>
          </a:p>
          <a:p>
            <a:pPr lvl="2"/>
            <a:r>
              <a:rPr lang="en-US" altLang="en-US" sz="1800" dirty="0">
                <a:solidFill>
                  <a:srgbClr val="000000"/>
                </a:solidFill>
                <a:latin typeface="Times-Roman"/>
              </a:rPr>
              <a:t>easily explainable</a:t>
            </a:r>
            <a:endParaRPr lang="en-US" altLang="en-US" dirty="0">
              <a:solidFill>
                <a:srgbClr val="000000"/>
              </a:solidFill>
              <a:latin typeface="Times-Roman"/>
            </a:endParaRPr>
          </a:p>
        </p:txBody>
      </p:sp>
      <p:pic>
        <p:nvPicPr>
          <p:cNvPr id="3328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50" y="1857375"/>
            <a:ext cx="144780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25319-C7F2-4C26-AA0E-65CDE566F862}" type="slidenum">
              <a:rPr lang="en-US" altLang="en-US"/>
              <a:pPr/>
              <a:t>20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0025"/>
            <a:ext cx="8229600" cy="946150"/>
          </a:xfrm>
        </p:spPr>
        <p:txBody>
          <a:bodyPr/>
          <a:lstStyle/>
          <a:p>
            <a:r>
              <a:rPr lang="en-US" altLang="en-US">
                <a:solidFill>
                  <a:srgbClr val="3333CD"/>
                </a:solidFill>
                <a:latin typeface="Times-Roman"/>
              </a:rPr>
              <a:t>Generating Association Rules</a:t>
            </a:r>
            <a:br>
              <a:rPr lang="en-US" altLang="en-US">
                <a:solidFill>
                  <a:srgbClr val="3333CD"/>
                </a:solidFill>
                <a:latin typeface="Times-Roman"/>
              </a:rPr>
            </a:br>
            <a:r>
              <a:rPr lang="en-US" altLang="en-US" sz="2800">
                <a:solidFill>
                  <a:srgbClr val="3333CD"/>
                </a:solidFill>
                <a:latin typeface="Times-Roman"/>
              </a:rPr>
              <a:t>(Example Continued)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6088" y="1255713"/>
            <a:ext cx="7786687" cy="1114425"/>
          </a:xfrm>
        </p:spPr>
        <p:txBody>
          <a:bodyPr/>
          <a:lstStyle/>
          <a:p>
            <a:r>
              <a:rPr lang="en-US" altLang="en-US" sz="2000">
                <a:latin typeface="Times-Roman"/>
              </a:rPr>
              <a:t>Item sets: </a:t>
            </a:r>
            <a:r>
              <a:rPr lang="en-US" altLang="en-US" sz="2000">
                <a:solidFill>
                  <a:srgbClr val="CC3300"/>
                </a:solidFill>
                <a:latin typeface="Times-Roman"/>
              </a:rPr>
              <a:t>{1,3}</a:t>
            </a:r>
            <a:r>
              <a:rPr lang="en-US" altLang="en-US" sz="2000">
                <a:latin typeface="Times-Roman"/>
              </a:rPr>
              <a:t> and </a:t>
            </a:r>
            <a:r>
              <a:rPr lang="en-US" altLang="en-US" sz="2000">
                <a:solidFill>
                  <a:srgbClr val="CC3300"/>
                </a:solidFill>
                <a:latin typeface="Times-Roman"/>
              </a:rPr>
              <a:t>{2,3,5}</a:t>
            </a:r>
          </a:p>
          <a:p>
            <a:r>
              <a:rPr lang="en-US" altLang="en-US" sz="2000">
                <a:latin typeface="Times-Roman"/>
              </a:rPr>
              <a:t>Recall that confidence of a rule LHS </a:t>
            </a:r>
            <a:r>
              <a:rPr lang="en-US" altLang="en-US" sz="2000">
                <a:latin typeface="Times-Roman"/>
                <a:sym typeface="Wingdings" pitchFamily="2" charset="2"/>
              </a:rPr>
              <a:t> RHS is Support of itemset (i.e. LHS </a:t>
            </a:r>
            <a:r>
              <a:rPr lang="en-US" altLang="en-US" sz="2000">
                <a:latin typeface="Symbol" pitchFamily="18" charset="2"/>
              </a:rPr>
              <a:t>È</a:t>
            </a:r>
            <a:r>
              <a:rPr lang="en-US" altLang="en-US" sz="2000">
                <a:latin typeface="Times-Roman"/>
                <a:sym typeface="Wingdings" pitchFamily="2" charset="2"/>
              </a:rPr>
              <a:t> RHS) divided by support of LHS. </a:t>
            </a:r>
            <a:endParaRPr lang="en-US" altLang="en-US" sz="2000">
              <a:latin typeface="Times-Roman"/>
            </a:endParaRPr>
          </a:p>
          <a:p>
            <a:endParaRPr lang="en-US" altLang="en-US" sz="2000">
              <a:latin typeface="Times-Roman"/>
            </a:endParaRPr>
          </a:p>
        </p:txBody>
      </p:sp>
      <p:graphicFrame>
        <p:nvGraphicFramePr>
          <p:cNvPr id="427370" name="Group 362"/>
          <p:cNvGraphicFramePr>
            <a:graphicFrameLocks noGrp="1"/>
          </p:cNvGraphicFramePr>
          <p:nvPr>
            <p:ph sz="half" idx="2"/>
          </p:nvPr>
        </p:nvGraphicFramePr>
        <p:xfrm>
          <a:off x="382588" y="2454275"/>
          <a:ext cx="8472487" cy="3285744"/>
        </p:xfrm>
        <a:graphic>
          <a:graphicData uri="http://schemas.openxmlformats.org/drawingml/2006/table">
            <a:tbl>
              <a:tblPr/>
              <a:tblGrid>
                <a:gridCol w="1423987"/>
                <a:gridCol w="1230313"/>
                <a:gridCol w="1493837"/>
                <a:gridCol w="1441450"/>
                <a:gridCol w="1441450"/>
                <a:gridCol w="1441450"/>
              </a:tblGrid>
              <a:tr h="31115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FF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Candidate rules for {1,3}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FF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Candidate rules for {2,3,5}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FF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Rule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FF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Conf.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FF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Rule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FF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Conf.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FF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Rule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FF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Conf.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FF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{1}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{3}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FF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2/2 = 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FF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{2,3}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{5}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FF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2/2 = 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FF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{2}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{5}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FF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3/3 = 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FF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{3}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{1}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FF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2/3 = 0.67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FF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{2,5}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{3}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FF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2/3 = 0.67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FF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{2}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{3}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FF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2/3 = 0.67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FF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FF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FF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{3,5}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{2}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FF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2/2 = 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FF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{3}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{2}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FF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2/3 = 0.67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FF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FF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FF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{2}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{3,5}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FF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2/3 = 0.67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FF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{3}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{5}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FF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2/3 = 0.67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FF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FF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FF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{3}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{2,5}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FF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2/3 = 0.67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FF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{5}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{2}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FF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3/3 = 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FF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FF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FF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{5}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{2,3}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FF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2/3 = 0.67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FF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{5}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{3}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FF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2/3 = 0.67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7169" name="Text Box 161"/>
          <p:cNvSpPr txBox="1">
            <a:spLocks noChangeArrowheads="1"/>
          </p:cNvSpPr>
          <p:nvPr/>
        </p:nvSpPr>
        <p:spPr bwMode="auto">
          <a:xfrm>
            <a:off x="796925" y="5741988"/>
            <a:ext cx="7283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latin typeface="Arial" pitchFamily="34" charset="0"/>
              </a:rPr>
              <a:t>Assuming a min. confidence of 75%, the final set of rules reported by </a:t>
            </a:r>
          </a:p>
          <a:p>
            <a:r>
              <a:rPr lang="en-US" altLang="en-US" sz="1800">
                <a:latin typeface="Arial" pitchFamily="34" charset="0"/>
              </a:rPr>
              <a:t>Apriori are: </a:t>
            </a:r>
            <a:r>
              <a:rPr lang="en-US" altLang="en-US" sz="1800">
                <a:solidFill>
                  <a:srgbClr val="CC3300"/>
                </a:solidFill>
                <a:latin typeface="Arial" pitchFamily="34" charset="0"/>
              </a:rPr>
              <a:t>{1}</a:t>
            </a:r>
            <a:r>
              <a:rPr lang="en-US" altLang="en-US" sz="1800">
                <a:solidFill>
                  <a:srgbClr val="CC3300"/>
                </a:solidFill>
                <a:latin typeface="Arial" pitchFamily="34" charset="0"/>
                <a:sym typeface="Wingdings" pitchFamily="2" charset="2"/>
              </a:rPr>
              <a:t>{3}</a:t>
            </a:r>
            <a:r>
              <a:rPr lang="en-US" altLang="en-US" sz="1800">
                <a:latin typeface="Arial" pitchFamily="34" charset="0"/>
                <a:sym typeface="Wingdings" pitchFamily="2" charset="2"/>
              </a:rPr>
              <a:t>, </a:t>
            </a:r>
            <a:r>
              <a:rPr lang="en-US" altLang="en-US" sz="1800">
                <a:solidFill>
                  <a:srgbClr val="CC3300"/>
                </a:solidFill>
                <a:latin typeface="Arial" pitchFamily="34" charset="0"/>
                <a:sym typeface="Wingdings" pitchFamily="2" charset="2"/>
              </a:rPr>
              <a:t>{3,5}{2}</a:t>
            </a:r>
            <a:r>
              <a:rPr lang="en-US" altLang="en-US" sz="1800">
                <a:latin typeface="Arial" pitchFamily="34" charset="0"/>
                <a:sym typeface="Wingdings" pitchFamily="2" charset="2"/>
              </a:rPr>
              <a:t>,</a:t>
            </a:r>
            <a:r>
              <a:rPr lang="en-US" altLang="en-US" sz="1800">
                <a:solidFill>
                  <a:srgbClr val="CC3300"/>
                </a:solidFill>
                <a:latin typeface="Arial" pitchFamily="34" charset="0"/>
                <a:sym typeface="Wingdings" pitchFamily="2" charset="2"/>
              </a:rPr>
              <a:t> {5}{2} </a:t>
            </a:r>
            <a:r>
              <a:rPr lang="en-US" altLang="en-US" sz="1800">
                <a:latin typeface="Arial" pitchFamily="34" charset="0"/>
                <a:sym typeface="Wingdings" pitchFamily="2" charset="2"/>
              </a:rPr>
              <a:t>and </a:t>
            </a:r>
            <a:r>
              <a:rPr lang="en-US" altLang="en-US" sz="1800">
                <a:solidFill>
                  <a:srgbClr val="CC3300"/>
                </a:solidFill>
                <a:latin typeface="Arial" pitchFamily="34" charset="0"/>
                <a:sym typeface="Wingdings" pitchFamily="2" charset="2"/>
              </a:rPr>
              <a:t>{2}{5}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45808" y="6394704"/>
            <a:ext cx="1905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B29BD13-5331-49AA-AD5E-C26239A44AC1}" type="slidenum">
              <a:rPr lang="en-US" altLang="en-US" sz="1200" b="1" smtClean="0">
                <a:solidFill>
                  <a:schemeClr val="accent2"/>
                </a:solidFill>
                <a:latin typeface="+mn-lt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 b="1" dirty="0" smtClean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37744" y="228600"/>
            <a:ext cx="8677656" cy="795528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Frequent </a:t>
            </a:r>
            <a:r>
              <a:rPr lang="en-US" altLang="en-US" sz="2800" dirty="0" smtClean="0"/>
              <a:t>Patterns Without Candidate Generation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42416"/>
            <a:ext cx="8597900" cy="5312664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dirty="0" smtClean="0"/>
              <a:t>Bottlenecks of the </a:t>
            </a:r>
            <a:r>
              <a:rPr lang="en-US" altLang="en-US" sz="2000" dirty="0" err="1" smtClean="0"/>
              <a:t>Apriori</a:t>
            </a:r>
            <a:r>
              <a:rPr lang="en-US" altLang="en-US" sz="2000" dirty="0" smtClean="0"/>
              <a:t> approach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Breadth-first (i.e., level-wise) search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Candidate generation and </a:t>
            </a:r>
            <a:r>
              <a:rPr lang="en-US" altLang="en-US" dirty="0" smtClean="0"/>
              <a:t>test (Often </a:t>
            </a:r>
            <a:r>
              <a:rPr lang="en-US" altLang="en-US" dirty="0" smtClean="0"/>
              <a:t>generates a huge number of </a:t>
            </a:r>
            <a:r>
              <a:rPr lang="en-US" altLang="en-US" dirty="0" smtClean="0"/>
              <a:t>candidates)</a:t>
            </a:r>
            <a:endParaRPr lang="en-US" altLang="en-US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 smtClean="0"/>
              <a:t>The </a:t>
            </a:r>
            <a:r>
              <a:rPr lang="en-US" altLang="en-US" sz="2000" dirty="0" err="1" smtClean="0"/>
              <a:t>FPGrowth</a:t>
            </a:r>
            <a:r>
              <a:rPr lang="en-US" altLang="en-US" sz="2000" dirty="0" smtClean="0"/>
              <a:t> Approach (J. Han, J. Pei, </a:t>
            </a:r>
            <a:r>
              <a:rPr lang="en-US" altLang="en-US" sz="2000" dirty="0" smtClean="0"/>
              <a:t>Y</a:t>
            </a:r>
            <a:r>
              <a:rPr lang="en-US" altLang="en-US" sz="2000" dirty="0" smtClean="0"/>
              <a:t>. Yin, </a:t>
            </a:r>
            <a:r>
              <a:rPr lang="en-US" altLang="en-US" sz="2000" dirty="0" smtClean="0"/>
              <a:t>2000</a:t>
            </a:r>
            <a:r>
              <a:rPr lang="en-US" altLang="en-US" sz="2000" dirty="0" smtClean="0"/>
              <a:t>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Depth-first </a:t>
            </a:r>
            <a:r>
              <a:rPr lang="en-US" altLang="en-US" dirty="0" smtClean="0"/>
              <a:t>search; avoids </a:t>
            </a:r>
            <a:r>
              <a:rPr lang="en-US" altLang="en-US" dirty="0" smtClean="0"/>
              <a:t>explicit candidate generation</a:t>
            </a:r>
            <a:endParaRPr lang="en-US" altLang="en-US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 smtClean="0"/>
              <a:t>Basic Idea: </a:t>
            </a:r>
            <a:r>
              <a:rPr lang="en-US" altLang="en-US" sz="2000" dirty="0" smtClean="0"/>
              <a:t>Grow long patterns from short ones using </a:t>
            </a:r>
            <a:r>
              <a:rPr lang="en-US" altLang="en-US" sz="2000" dirty="0" smtClean="0"/>
              <a:t>locally </a:t>
            </a:r>
            <a:r>
              <a:rPr lang="en-US" altLang="en-US" sz="2000" dirty="0" smtClean="0"/>
              <a:t>frequent items only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“</a:t>
            </a:r>
            <a:r>
              <a:rPr lang="en-US" altLang="en-US" dirty="0" err="1" smtClean="0"/>
              <a:t>abc</a:t>
            </a:r>
            <a:r>
              <a:rPr lang="en-US" altLang="en-US" dirty="0" smtClean="0"/>
              <a:t>” is a frequent </a:t>
            </a:r>
            <a:r>
              <a:rPr lang="en-US" altLang="en-US" dirty="0" smtClean="0"/>
              <a:t>pattern; get </a:t>
            </a:r>
            <a:r>
              <a:rPr lang="en-US" altLang="en-US" dirty="0" smtClean="0"/>
              <a:t>all transactions having “</a:t>
            </a:r>
            <a:r>
              <a:rPr lang="en-US" altLang="en-US" dirty="0" err="1" smtClean="0"/>
              <a:t>abc</a:t>
            </a:r>
            <a:r>
              <a:rPr lang="en-US" altLang="en-US" dirty="0" smtClean="0"/>
              <a:t>”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“</a:t>
            </a:r>
            <a:r>
              <a:rPr lang="en-US" altLang="en-US" dirty="0" smtClean="0"/>
              <a:t>d” is a </a:t>
            </a:r>
            <a:r>
              <a:rPr lang="en-US" altLang="en-US" dirty="0" smtClean="0"/>
              <a:t>local </a:t>
            </a:r>
            <a:r>
              <a:rPr lang="en-US" altLang="en-US" dirty="0" smtClean="0"/>
              <a:t>frequent item in </a:t>
            </a:r>
            <a:r>
              <a:rPr lang="en-US" altLang="en-US" dirty="0" err="1" smtClean="0"/>
              <a:t>DB|abc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Wingdings" pitchFamily="2" charset="2"/>
              </a:rPr>
              <a:t> </a:t>
            </a:r>
            <a:r>
              <a:rPr lang="en-US" altLang="en-US" dirty="0" err="1" smtClean="0">
                <a:sym typeface="Wingdings" pitchFamily="2" charset="2"/>
              </a:rPr>
              <a:t>abcd</a:t>
            </a:r>
            <a:r>
              <a:rPr lang="en-US" altLang="en-US" dirty="0" smtClean="0">
                <a:sym typeface="Wingdings" pitchFamily="2" charset="2"/>
              </a:rPr>
              <a:t> is a frequent </a:t>
            </a:r>
            <a:r>
              <a:rPr lang="en-US" altLang="en-US" dirty="0" smtClean="0">
                <a:sym typeface="Wingdings" pitchFamily="2" charset="2"/>
              </a:rPr>
              <a:t>pattern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 smtClean="0"/>
              <a:t>Approach: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Use a compressed representation of the database using an </a:t>
            </a:r>
            <a:r>
              <a:rPr lang="en-US" altLang="en-US" dirty="0" smtClean="0">
                <a:solidFill>
                  <a:srgbClr val="C00000"/>
                </a:solidFill>
              </a:rPr>
              <a:t>FP-tree</a:t>
            </a:r>
            <a:endParaRPr lang="en-US" altLang="en-US" sz="2000" dirty="0" smtClean="0">
              <a:solidFill>
                <a:srgbClr val="C00000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Once an FP-tree has been constructed, it uses a recursive divide-and-conquer approach to mine the frequent itemsets</a:t>
            </a:r>
          </a:p>
          <a:p>
            <a:pPr eaLnBrk="1" hangingPunct="1">
              <a:lnSpc>
                <a:spcPct val="120000"/>
              </a:lnSpc>
            </a:pPr>
            <a:endParaRPr lang="en-US" altLang="en-US" sz="24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99813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30036" y="6382765"/>
            <a:ext cx="1905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8D0505C-6517-43C6-8382-702D20103D86}" type="slidenum">
              <a:rPr lang="en-US" altLang="en-US" sz="1200" smtClean="0">
                <a:solidFill>
                  <a:schemeClr val="accent2"/>
                </a:solidFill>
                <a:latin typeface="+mn-lt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 dirty="0" smtClean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304800"/>
            <a:ext cx="8037576" cy="6858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FP-Growth: Constructing </a:t>
            </a:r>
            <a:r>
              <a:rPr lang="en-US" altLang="en-US" sz="3200" dirty="0" smtClean="0"/>
              <a:t>FP-tree from a Transaction Database</a:t>
            </a:r>
          </a:p>
        </p:txBody>
      </p:sp>
      <p:grpSp>
        <p:nvGrpSpPr>
          <p:cNvPr id="11268" name="Group 3"/>
          <p:cNvGrpSpPr>
            <a:grpSpLocks/>
          </p:cNvGrpSpPr>
          <p:nvPr/>
        </p:nvGrpSpPr>
        <p:grpSpPr bwMode="auto">
          <a:xfrm>
            <a:off x="4215142" y="2758502"/>
            <a:ext cx="4579938" cy="3624263"/>
            <a:chOff x="2496" y="1772"/>
            <a:chExt cx="2926" cy="2218"/>
          </a:xfrm>
        </p:grpSpPr>
        <p:sp>
          <p:nvSpPr>
            <p:cNvPr id="11273" name="Text Box 4"/>
            <p:cNvSpPr txBox="1">
              <a:spLocks noChangeArrowheads="1"/>
            </p:cNvSpPr>
            <p:nvPr/>
          </p:nvSpPr>
          <p:spPr bwMode="auto">
            <a:xfrm>
              <a:off x="4796" y="1772"/>
              <a:ext cx="28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{}</a:t>
              </a:r>
            </a:p>
          </p:txBody>
        </p:sp>
        <p:sp>
          <p:nvSpPr>
            <p:cNvPr id="11274" name="Text Box 5"/>
            <p:cNvSpPr txBox="1">
              <a:spLocks noChangeArrowheads="1"/>
            </p:cNvSpPr>
            <p:nvPr/>
          </p:nvSpPr>
          <p:spPr bwMode="auto">
            <a:xfrm>
              <a:off x="4508" y="2205"/>
              <a:ext cx="305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f:4</a:t>
              </a:r>
            </a:p>
          </p:txBody>
        </p:sp>
        <p:sp>
          <p:nvSpPr>
            <p:cNvPr id="11275" name="Text Box 6"/>
            <p:cNvSpPr txBox="1">
              <a:spLocks noChangeArrowheads="1"/>
            </p:cNvSpPr>
            <p:nvPr/>
          </p:nvSpPr>
          <p:spPr bwMode="auto">
            <a:xfrm>
              <a:off x="5084" y="2205"/>
              <a:ext cx="333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c:1</a:t>
              </a:r>
            </a:p>
          </p:txBody>
        </p:sp>
        <p:sp>
          <p:nvSpPr>
            <p:cNvPr id="11276" name="Text Box 7"/>
            <p:cNvSpPr txBox="1">
              <a:spLocks noChangeArrowheads="1"/>
            </p:cNvSpPr>
            <p:nvPr/>
          </p:nvSpPr>
          <p:spPr bwMode="auto">
            <a:xfrm>
              <a:off x="5080" y="2588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b:1</a:t>
              </a:r>
            </a:p>
          </p:txBody>
        </p:sp>
        <p:sp>
          <p:nvSpPr>
            <p:cNvPr id="11277" name="Text Box 8"/>
            <p:cNvSpPr txBox="1">
              <a:spLocks noChangeArrowheads="1"/>
            </p:cNvSpPr>
            <p:nvPr/>
          </p:nvSpPr>
          <p:spPr bwMode="auto">
            <a:xfrm>
              <a:off x="5080" y="2971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p:1</a:t>
              </a:r>
            </a:p>
          </p:txBody>
        </p:sp>
        <p:cxnSp>
          <p:nvCxnSpPr>
            <p:cNvPr id="11278" name="AutoShape 9"/>
            <p:cNvCxnSpPr>
              <a:cxnSpLocks noChangeShapeType="1"/>
              <a:stCxn id="11275" idx="2"/>
              <a:endCxn id="11276" idx="0"/>
            </p:cNvCxnSpPr>
            <p:nvPr/>
          </p:nvCxnSpPr>
          <p:spPr bwMode="auto">
            <a:xfrm>
              <a:off x="5248" y="2458"/>
              <a:ext cx="1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9" name="AutoShape 10"/>
            <p:cNvCxnSpPr>
              <a:cxnSpLocks noChangeShapeType="1"/>
              <a:stCxn id="11276" idx="2"/>
              <a:endCxn id="11277" idx="0"/>
            </p:cNvCxnSpPr>
            <p:nvPr/>
          </p:nvCxnSpPr>
          <p:spPr bwMode="auto">
            <a:xfrm>
              <a:off x="5249" y="2842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0" name="AutoShape 11"/>
            <p:cNvCxnSpPr>
              <a:cxnSpLocks noChangeShapeType="1"/>
              <a:stCxn id="11273" idx="2"/>
              <a:endCxn id="11275" idx="0"/>
            </p:cNvCxnSpPr>
            <p:nvPr/>
          </p:nvCxnSpPr>
          <p:spPr bwMode="auto">
            <a:xfrm>
              <a:off x="4935" y="2026"/>
              <a:ext cx="313" cy="1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1" name="AutoShape 12"/>
            <p:cNvCxnSpPr>
              <a:cxnSpLocks noChangeShapeType="1"/>
              <a:stCxn id="11273" idx="2"/>
              <a:endCxn id="11274" idx="0"/>
            </p:cNvCxnSpPr>
            <p:nvPr/>
          </p:nvCxnSpPr>
          <p:spPr bwMode="auto">
            <a:xfrm flipH="1">
              <a:off x="4659" y="2026"/>
              <a:ext cx="276" cy="1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82" name="Text Box 13"/>
            <p:cNvSpPr txBox="1">
              <a:spLocks noChangeArrowheads="1"/>
            </p:cNvSpPr>
            <p:nvPr/>
          </p:nvSpPr>
          <p:spPr bwMode="auto">
            <a:xfrm>
              <a:off x="4700" y="2588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b:1</a:t>
              </a:r>
            </a:p>
          </p:txBody>
        </p:sp>
        <p:sp>
          <p:nvSpPr>
            <p:cNvPr id="11283" name="Text Box 14"/>
            <p:cNvSpPr txBox="1">
              <a:spLocks noChangeArrowheads="1"/>
            </p:cNvSpPr>
            <p:nvPr/>
          </p:nvSpPr>
          <p:spPr bwMode="auto">
            <a:xfrm>
              <a:off x="4321" y="2588"/>
              <a:ext cx="33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c:3</a:t>
              </a:r>
            </a:p>
          </p:txBody>
        </p:sp>
        <p:cxnSp>
          <p:nvCxnSpPr>
            <p:cNvPr id="11284" name="AutoShape 15"/>
            <p:cNvCxnSpPr>
              <a:cxnSpLocks noChangeShapeType="1"/>
              <a:stCxn id="11274" idx="2"/>
              <a:endCxn id="11283" idx="0"/>
            </p:cNvCxnSpPr>
            <p:nvPr/>
          </p:nvCxnSpPr>
          <p:spPr bwMode="auto">
            <a:xfrm flipH="1">
              <a:off x="4485" y="2458"/>
              <a:ext cx="174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5" name="AutoShape 16"/>
            <p:cNvCxnSpPr>
              <a:cxnSpLocks noChangeShapeType="1"/>
              <a:stCxn id="11274" idx="2"/>
              <a:endCxn id="11282" idx="0"/>
            </p:cNvCxnSpPr>
            <p:nvPr/>
          </p:nvCxnSpPr>
          <p:spPr bwMode="auto">
            <a:xfrm>
              <a:off x="4659" y="2458"/>
              <a:ext cx="21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86" name="Text Box 17"/>
            <p:cNvSpPr txBox="1">
              <a:spLocks noChangeArrowheads="1"/>
            </p:cNvSpPr>
            <p:nvPr/>
          </p:nvSpPr>
          <p:spPr bwMode="auto">
            <a:xfrm>
              <a:off x="4315" y="2971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a:3</a:t>
              </a:r>
            </a:p>
          </p:txBody>
        </p:sp>
        <p:sp>
          <p:nvSpPr>
            <p:cNvPr id="11287" name="Text Box 18"/>
            <p:cNvSpPr txBox="1">
              <a:spLocks noChangeArrowheads="1"/>
            </p:cNvSpPr>
            <p:nvPr/>
          </p:nvSpPr>
          <p:spPr bwMode="auto">
            <a:xfrm>
              <a:off x="4556" y="3356"/>
              <a:ext cx="342" cy="25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b:1</a:t>
              </a:r>
            </a:p>
          </p:txBody>
        </p:sp>
        <p:sp>
          <p:nvSpPr>
            <p:cNvPr id="11288" name="Text Box 19"/>
            <p:cNvSpPr txBox="1">
              <a:spLocks noChangeArrowheads="1"/>
            </p:cNvSpPr>
            <p:nvPr/>
          </p:nvSpPr>
          <p:spPr bwMode="auto">
            <a:xfrm>
              <a:off x="4130" y="3356"/>
              <a:ext cx="378" cy="25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m:2</a:t>
              </a:r>
            </a:p>
          </p:txBody>
        </p:sp>
        <p:sp>
          <p:nvSpPr>
            <p:cNvPr id="11289" name="Text Box 20"/>
            <p:cNvSpPr txBox="1">
              <a:spLocks noChangeArrowheads="1"/>
            </p:cNvSpPr>
            <p:nvPr/>
          </p:nvSpPr>
          <p:spPr bwMode="auto">
            <a:xfrm>
              <a:off x="4148" y="3739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p:2</a:t>
              </a:r>
            </a:p>
          </p:txBody>
        </p:sp>
        <p:cxnSp>
          <p:nvCxnSpPr>
            <p:cNvPr id="11290" name="AutoShape 21"/>
            <p:cNvCxnSpPr>
              <a:cxnSpLocks noChangeShapeType="1"/>
              <a:stCxn id="11283" idx="2"/>
              <a:endCxn id="11286" idx="0"/>
            </p:cNvCxnSpPr>
            <p:nvPr/>
          </p:nvCxnSpPr>
          <p:spPr bwMode="auto">
            <a:xfrm>
              <a:off x="4485" y="2842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1" name="AutoShape 22"/>
            <p:cNvCxnSpPr>
              <a:cxnSpLocks noChangeShapeType="1"/>
              <a:stCxn id="11286" idx="2"/>
              <a:endCxn id="11288" idx="0"/>
            </p:cNvCxnSpPr>
            <p:nvPr/>
          </p:nvCxnSpPr>
          <p:spPr bwMode="auto">
            <a:xfrm flipH="1">
              <a:off x="4317" y="3226"/>
              <a:ext cx="168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2" name="AutoShape 23"/>
            <p:cNvCxnSpPr>
              <a:cxnSpLocks noChangeShapeType="1"/>
              <a:stCxn id="11286" idx="2"/>
              <a:endCxn id="11287" idx="0"/>
            </p:cNvCxnSpPr>
            <p:nvPr/>
          </p:nvCxnSpPr>
          <p:spPr bwMode="auto">
            <a:xfrm>
              <a:off x="4485" y="3226"/>
              <a:ext cx="24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3" name="AutoShape 24"/>
            <p:cNvCxnSpPr>
              <a:cxnSpLocks noChangeShapeType="1"/>
              <a:stCxn id="11288" idx="2"/>
              <a:endCxn id="11289" idx="0"/>
            </p:cNvCxnSpPr>
            <p:nvPr/>
          </p:nvCxnSpPr>
          <p:spPr bwMode="auto">
            <a:xfrm>
              <a:off x="4317" y="3610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94" name="Text Box 25"/>
            <p:cNvSpPr txBox="1">
              <a:spLocks noChangeArrowheads="1"/>
            </p:cNvSpPr>
            <p:nvPr/>
          </p:nvSpPr>
          <p:spPr bwMode="auto">
            <a:xfrm>
              <a:off x="4538" y="3739"/>
              <a:ext cx="378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m:1</a:t>
              </a:r>
            </a:p>
          </p:txBody>
        </p:sp>
        <p:cxnSp>
          <p:nvCxnSpPr>
            <p:cNvPr id="11295" name="AutoShape 26"/>
            <p:cNvCxnSpPr>
              <a:cxnSpLocks noChangeShapeType="1"/>
              <a:stCxn id="11287" idx="2"/>
              <a:endCxn id="11294" idx="0"/>
            </p:cNvCxnSpPr>
            <p:nvPr/>
          </p:nvCxnSpPr>
          <p:spPr bwMode="auto">
            <a:xfrm>
              <a:off x="4725" y="3610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96" name="Text Box 27"/>
            <p:cNvSpPr txBox="1">
              <a:spLocks noChangeArrowheads="1"/>
            </p:cNvSpPr>
            <p:nvPr/>
          </p:nvSpPr>
          <p:spPr bwMode="auto">
            <a:xfrm>
              <a:off x="2496" y="1935"/>
              <a:ext cx="1625" cy="1577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pitchFamily="18" charset="0"/>
                </a:rPr>
                <a:t>Header Table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itchFamily="18" charset="0"/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i="1" u="sng">
                  <a:latin typeface="Times New Roman" pitchFamily="18" charset="0"/>
                </a:rPr>
                <a:t>Item  frequency  head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 f	4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c	4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a	3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b	3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m	3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p	3</a:t>
              </a:r>
              <a:endParaRPr lang="en-US" altLang="en-US" sz="2000">
                <a:latin typeface="Times New Roman" pitchFamily="18" charset="0"/>
              </a:endParaRPr>
            </a:p>
          </p:txBody>
        </p:sp>
        <p:sp>
          <p:nvSpPr>
            <p:cNvPr id="11297" name="Freeform 28"/>
            <p:cNvSpPr>
              <a:spLocks/>
            </p:cNvSpPr>
            <p:nvPr/>
          </p:nvSpPr>
          <p:spPr bwMode="auto">
            <a:xfrm>
              <a:off x="3879" y="2341"/>
              <a:ext cx="672" cy="240"/>
            </a:xfrm>
            <a:custGeom>
              <a:avLst/>
              <a:gdLst>
                <a:gd name="T0" fmla="*/ 0 w 672"/>
                <a:gd name="T1" fmla="*/ 240 h 240"/>
                <a:gd name="T2" fmla="*/ 288 w 672"/>
                <a:gd name="T3" fmla="*/ 192 h 240"/>
                <a:gd name="T4" fmla="*/ 432 w 672"/>
                <a:gd name="T5" fmla="*/ 48 h 240"/>
                <a:gd name="T6" fmla="*/ 672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8" name="Freeform 29"/>
            <p:cNvSpPr>
              <a:spLocks/>
            </p:cNvSpPr>
            <p:nvPr/>
          </p:nvSpPr>
          <p:spPr bwMode="auto">
            <a:xfrm>
              <a:off x="3879" y="2725"/>
              <a:ext cx="432" cy="1"/>
            </a:xfrm>
            <a:custGeom>
              <a:avLst/>
              <a:gdLst>
                <a:gd name="T0" fmla="*/ 0 w 432"/>
                <a:gd name="T1" fmla="*/ 0 h 1"/>
                <a:gd name="T2" fmla="*/ 432 w 432"/>
                <a:gd name="T3" fmla="*/ 0 h 1"/>
                <a:gd name="T4" fmla="*/ 0 60000 65536"/>
                <a:gd name="T5" fmla="*/ 0 60000 65536"/>
                <a:gd name="T6" fmla="*/ 0 w 432"/>
                <a:gd name="T7" fmla="*/ 0 h 1"/>
                <a:gd name="T8" fmla="*/ 432 w 43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2" h="1">
                  <a:moveTo>
                    <a:pt x="0" y="0"/>
                  </a:moveTo>
                  <a:cubicBezTo>
                    <a:pt x="0" y="0"/>
                    <a:pt x="216" y="0"/>
                    <a:pt x="43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9" name="Freeform 30"/>
            <p:cNvSpPr>
              <a:spLocks/>
            </p:cNvSpPr>
            <p:nvPr/>
          </p:nvSpPr>
          <p:spPr bwMode="auto">
            <a:xfrm>
              <a:off x="4599" y="2341"/>
              <a:ext cx="480" cy="384"/>
            </a:xfrm>
            <a:custGeom>
              <a:avLst/>
              <a:gdLst>
                <a:gd name="T0" fmla="*/ 0 w 480"/>
                <a:gd name="T1" fmla="*/ 384 h 384"/>
                <a:gd name="T2" fmla="*/ 48 w 480"/>
                <a:gd name="T3" fmla="*/ 336 h 384"/>
                <a:gd name="T4" fmla="*/ 240 w 480"/>
                <a:gd name="T5" fmla="*/ 96 h 384"/>
                <a:gd name="T6" fmla="*/ 480 w 4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0" name="Freeform 31"/>
            <p:cNvSpPr>
              <a:spLocks/>
            </p:cNvSpPr>
            <p:nvPr/>
          </p:nvSpPr>
          <p:spPr bwMode="auto">
            <a:xfrm>
              <a:off x="3879" y="2928"/>
              <a:ext cx="432" cy="192"/>
            </a:xfrm>
            <a:custGeom>
              <a:avLst/>
              <a:gdLst>
                <a:gd name="T0" fmla="*/ 0 w 432"/>
                <a:gd name="T1" fmla="*/ 0 h 192"/>
                <a:gd name="T2" fmla="*/ 144 w 432"/>
                <a:gd name="T3" fmla="*/ 48 h 192"/>
                <a:gd name="T4" fmla="*/ 288 w 432"/>
                <a:gd name="T5" fmla="*/ 144 h 192"/>
                <a:gd name="T6" fmla="*/ 432 w 432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92"/>
                <a:gd name="T14" fmla="*/ 432 w 43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1" name="Freeform 32"/>
            <p:cNvSpPr>
              <a:spLocks/>
            </p:cNvSpPr>
            <p:nvPr/>
          </p:nvSpPr>
          <p:spPr bwMode="auto">
            <a:xfrm>
              <a:off x="3888" y="3072"/>
              <a:ext cx="720" cy="384"/>
            </a:xfrm>
            <a:custGeom>
              <a:avLst/>
              <a:gdLst>
                <a:gd name="T0" fmla="*/ 0 w 720"/>
                <a:gd name="T1" fmla="*/ 0 h 384"/>
                <a:gd name="T2" fmla="*/ 240 w 720"/>
                <a:gd name="T3" fmla="*/ 48 h 384"/>
                <a:gd name="T4" fmla="*/ 528 w 720"/>
                <a:gd name="T5" fmla="*/ 288 h 384"/>
                <a:gd name="T6" fmla="*/ 720 w 720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2" name="Freeform 33"/>
            <p:cNvSpPr>
              <a:spLocks/>
            </p:cNvSpPr>
            <p:nvPr/>
          </p:nvSpPr>
          <p:spPr bwMode="auto">
            <a:xfrm>
              <a:off x="4848" y="2832"/>
              <a:ext cx="56" cy="672"/>
            </a:xfrm>
            <a:custGeom>
              <a:avLst/>
              <a:gdLst>
                <a:gd name="T0" fmla="*/ 0 w 56"/>
                <a:gd name="T1" fmla="*/ 672 h 672"/>
                <a:gd name="T2" fmla="*/ 48 w 56"/>
                <a:gd name="T3" fmla="*/ 432 h 672"/>
                <a:gd name="T4" fmla="*/ 48 w 56"/>
                <a:gd name="T5" fmla="*/ 0 h 672"/>
                <a:gd name="T6" fmla="*/ 0 60000 65536"/>
                <a:gd name="T7" fmla="*/ 0 60000 65536"/>
                <a:gd name="T8" fmla="*/ 0 60000 65536"/>
                <a:gd name="T9" fmla="*/ 0 w 56"/>
                <a:gd name="T10" fmla="*/ 0 h 672"/>
                <a:gd name="T11" fmla="*/ 56 w 5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3" name="Line 34"/>
            <p:cNvSpPr>
              <a:spLocks noChangeShapeType="1"/>
            </p:cNvSpPr>
            <p:nvPr/>
          </p:nvSpPr>
          <p:spPr bwMode="auto">
            <a:xfrm>
              <a:off x="4983" y="2725"/>
              <a:ext cx="9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4" name="Freeform 35"/>
            <p:cNvSpPr>
              <a:spLocks/>
            </p:cNvSpPr>
            <p:nvPr/>
          </p:nvSpPr>
          <p:spPr bwMode="auto">
            <a:xfrm>
              <a:off x="3888" y="3264"/>
              <a:ext cx="288" cy="240"/>
            </a:xfrm>
            <a:custGeom>
              <a:avLst/>
              <a:gdLst>
                <a:gd name="T0" fmla="*/ 0 w 288"/>
                <a:gd name="T1" fmla="*/ 0 h 240"/>
                <a:gd name="T2" fmla="*/ 144 w 288"/>
                <a:gd name="T3" fmla="*/ 48 h 240"/>
                <a:gd name="T4" fmla="*/ 192 w 288"/>
                <a:gd name="T5" fmla="*/ 192 h 240"/>
                <a:gd name="T6" fmla="*/ 288 w 288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Freeform 36"/>
            <p:cNvSpPr>
              <a:spLocks/>
            </p:cNvSpPr>
            <p:nvPr/>
          </p:nvSpPr>
          <p:spPr bwMode="auto">
            <a:xfrm>
              <a:off x="4464" y="3504"/>
              <a:ext cx="96" cy="384"/>
            </a:xfrm>
            <a:custGeom>
              <a:avLst/>
              <a:gdLst>
                <a:gd name="T0" fmla="*/ 0 w 96"/>
                <a:gd name="T1" fmla="*/ 0 h 384"/>
                <a:gd name="T2" fmla="*/ 48 w 96"/>
                <a:gd name="T3" fmla="*/ 96 h 384"/>
                <a:gd name="T4" fmla="*/ 48 w 96"/>
                <a:gd name="T5" fmla="*/ 288 h 384"/>
                <a:gd name="T6" fmla="*/ 96 w 96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6" name="Freeform 37"/>
            <p:cNvSpPr>
              <a:spLocks/>
            </p:cNvSpPr>
            <p:nvPr/>
          </p:nvSpPr>
          <p:spPr bwMode="auto">
            <a:xfrm>
              <a:off x="3888" y="3456"/>
              <a:ext cx="288" cy="432"/>
            </a:xfrm>
            <a:custGeom>
              <a:avLst/>
              <a:gdLst>
                <a:gd name="T0" fmla="*/ 0 w 288"/>
                <a:gd name="T1" fmla="*/ 0 h 432"/>
                <a:gd name="T2" fmla="*/ 96 w 288"/>
                <a:gd name="T3" fmla="*/ 144 h 432"/>
                <a:gd name="T4" fmla="*/ 144 w 288"/>
                <a:gd name="T5" fmla="*/ 336 h 432"/>
                <a:gd name="T6" fmla="*/ 288 w 288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Freeform 38"/>
            <p:cNvSpPr>
              <a:spLocks/>
            </p:cNvSpPr>
            <p:nvPr/>
          </p:nvSpPr>
          <p:spPr bwMode="auto">
            <a:xfrm>
              <a:off x="4464" y="3216"/>
              <a:ext cx="768" cy="672"/>
            </a:xfrm>
            <a:custGeom>
              <a:avLst/>
              <a:gdLst>
                <a:gd name="T0" fmla="*/ 0 w 768"/>
                <a:gd name="T1" fmla="*/ 672 h 672"/>
                <a:gd name="T2" fmla="*/ 96 w 768"/>
                <a:gd name="T3" fmla="*/ 528 h 672"/>
                <a:gd name="T4" fmla="*/ 528 w 768"/>
                <a:gd name="T5" fmla="*/ 384 h 672"/>
                <a:gd name="T6" fmla="*/ 768 w 76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672"/>
                <a:gd name="T14" fmla="*/ 768 w 76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69" name="Text Box 39"/>
          <p:cNvSpPr txBox="1">
            <a:spLocks noChangeArrowheads="1"/>
          </p:cNvSpPr>
          <p:nvPr/>
        </p:nvSpPr>
        <p:spPr bwMode="auto">
          <a:xfrm>
            <a:off x="6230706" y="1903856"/>
            <a:ext cx="2097088" cy="2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i="1" dirty="0" err="1">
                <a:latin typeface="Times New Roman" pitchFamily="18" charset="0"/>
              </a:rPr>
              <a:t>min_support</a:t>
            </a:r>
            <a:r>
              <a:rPr lang="en-US" altLang="en-US" sz="2000" b="1" i="1" dirty="0">
                <a:latin typeface="Times New Roman" pitchFamily="18" charset="0"/>
              </a:rPr>
              <a:t> = 3</a:t>
            </a:r>
            <a:endParaRPr lang="en-US" altLang="en-US" sz="2400" b="1" u="sng" dirty="0">
              <a:latin typeface="Times New Roman" pitchFamily="18" charset="0"/>
            </a:endParaRPr>
          </a:p>
        </p:txBody>
      </p:sp>
      <p:sp>
        <p:nvSpPr>
          <p:cNvPr id="11270" name="Rectangle 40"/>
          <p:cNvSpPr>
            <a:spLocks noChangeArrowheads="1"/>
          </p:cNvSpPr>
          <p:nvPr/>
        </p:nvSpPr>
        <p:spPr bwMode="auto">
          <a:xfrm>
            <a:off x="635979" y="1336059"/>
            <a:ext cx="59563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i="1" u="sng" dirty="0">
                <a:latin typeface="Times New Roman" pitchFamily="18" charset="0"/>
              </a:rPr>
              <a:t>TID		Items bought	  (ordered) frequent items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itchFamily="18" charset="0"/>
              </a:rPr>
              <a:t>100		{</a:t>
            </a:r>
            <a:r>
              <a:rPr lang="en-US" altLang="en-US" sz="2000" b="1" i="1" dirty="0">
                <a:latin typeface="Times New Roman" pitchFamily="18" charset="0"/>
              </a:rPr>
              <a:t>f, a, c, d, g, </a:t>
            </a:r>
            <a:r>
              <a:rPr lang="en-US" altLang="en-US" sz="2000" b="1" i="1" dirty="0" err="1">
                <a:latin typeface="Times New Roman" pitchFamily="18" charset="0"/>
              </a:rPr>
              <a:t>i</a:t>
            </a:r>
            <a:r>
              <a:rPr lang="en-US" altLang="en-US" sz="2000" b="1" i="1" dirty="0">
                <a:latin typeface="Times New Roman" pitchFamily="18" charset="0"/>
              </a:rPr>
              <a:t>, m, p</a:t>
            </a:r>
            <a:r>
              <a:rPr lang="en-US" altLang="en-US" sz="2000" b="1" dirty="0">
                <a:latin typeface="Times New Roman" pitchFamily="18" charset="0"/>
              </a:rPr>
              <a:t>}</a:t>
            </a:r>
            <a:r>
              <a:rPr lang="en-US" altLang="en-US" sz="2000" b="1" i="1" dirty="0">
                <a:latin typeface="Times New Roman" pitchFamily="18" charset="0"/>
              </a:rPr>
              <a:t>	</a:t>
            </a:r>
            <a:r>
              <a:rPr lang="en-US" altLang="en-US" sz="2000" b="1" dirty="0">
                <a:latin typeface="Times New Roman" pitchFamily="18" charset="0"/>
              </a:rPr>
              <a:t>{</a:t>
            </a:r>
            <a:r>
              <a:rPr lang="en-US" altLang="en-US" sz="2000" b="1" i="1" dirty="0">
                <a:latin typeface="Times New Roman" pitchFamily="18" charset="0"/>
              </a:rPr>
              <a:t>f, c, a, m, p</a:t>
            </a:r>
            <a:r>
              <a:rPr lang="en-US" altLang="en-US" sz="2000" b="1" dirty="0">
                <a:latin typeface="Times New Roman" pitchFamily="18" charset="0"/>
              </a:rPr>
              <a:t>}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itchFamily="18" charset="0"/>
              </a:rPr>
              <a:t>200		{</a:t>
            </a:r>
            <a:r>
              <a:rPr lang="en-US" altLang="en-US" sz="2000" b="1" i="1" dirty="0">
                <a:latin typeface="Times New Roman" pitchFamily="18" charset="0"/>
              </a:rPr>
              <a:t>a, b, c, f, l, m, o</a:t>
            </a:r>
            <a:r>
              <a:rPr lang="en-US" altLang="en-US" sz="2000" b="1" dirty="0">
                <a:latin typeface="Times New Roman" pitchFamily="18" charset="0"/>
              </a:rPr>
              <a:t>}</a:t>
            </a:r>
            <a:r>
              <a:rPr lang="en-US" altLang="en-US" sz="2000" b="1" i="1" dirty="0">
                <a:latin typeface="Times New Roman" pitchFamily="18" charset="0"/>
              </a:rPr>
              <a:t>		</a:t>
            </a:r>
            <a:r>
              <a:rPr lang="en-US" altLang="en-US" sz="2000" b="1" dirty="0">
                <a:latin typeface="Times New Roman" pitchFamily="18" charset="0"/>
              </a:rPr>
              <a:t>{</a:t>
            </a:r>
            <a:r>
              <a:rPr lang="en-US" altLang="en-US" sz="2000" b="1" i="1" dirty="0">
                <a:latin typeface="Times New Roman" pitchFamily="18" charset="0"/>
              </a:rPr>
              <a:t>f, c, a, b, m</a:t>
            </a:r>
            <a:r>
              <a:rPr lang="en-US" altLang="en-US" sz="2000" b="1" dirty="0">
                <a:latin typeface="Times New Roman" pitchFamily="18" charset="0"/>
              </a:rPr>
              <a:t>}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itchFamily="18" charset="0"/>
              </a:rPr>
              <a:t>300	</a:t>
            </a:r>
            <a:r>
              <a:rPr lang="en-US" altLang="en-US" sz="2000" b="1" i="1" dirty="0">
                <a:latin typeface="Times New Roman" pitchFamily="18" charset="0"/>
              </a:rPr>
              <a:t> 	</a:t>
            </a:r>
            <a:r>
              <a:rPr lang="en-US" altLang="en-US" sz="2000" b="1" dirty="0">
                <a:latin typeface="Times New Roman" pitchFamily="18" charset="0"/>
              </a:rPr>
              <a:t>{</a:t>
            </a:r>
            <a:r>
              <a:rPr lang="en-US" altLang="en-US" sz="2000" b="1" i="1" dirty="0">
                <a:latin typeface="Times New Roman" pitchFamily="18" charset="0"/>
              </a:rPr>
              <a:t>b, f, h, j, o, w</a:t>
            </a:r>
            <a:r>
              <a:rPr lang="en-US" altLang="en-US" sz="2000" b="1" dirty="0">
                <a:latin typeface="Times New Roman" pitchFamily="18" charset="0"/>
              </a:rPr>
              <a:t>}</a:t>
            </a:r>
            <a:r>
              <a:rPr lang="en-US" altLang="en-US" sz="2000" b="1" i="1" dirty="0">
                <a:latin typeface="Times New Roman" pitchFamily="18" charset="0"/>
              </a:rPr>
              <a:t>		</a:t>
            </a:r>
            <a:r>
              <a:rPr lang="en-US" altLang="en-US" sz="2000" b="1" dirty="0">
                <a:latin typeface="Times New Roman" pitchFamily="18" charset="0"/>
              </a:rPr>
              <a:t>{</a:t>
            </a:r>
            <a:r>
              <a:rPr lang="en-US" altLang="en-US" sz="2000" b="1" i="1" dirty="0">
                <a:latin typeface="Times New Roman" pitchFamily="18" charset="0"/>
              </a:rPr>
              <a:t>f, b</a:t>
            </a:r>
            <a:r>
              <a:rPr lang="en-US" altLang="en-US" sz="2000" b="1" dirty="0">
                <a:latin typeface="Times New Roman" pitchFamily="18" charset="0"/>
              </a:rPr>
              <a:t>}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itchFamily="18" charset="0"/>
              </a:rPr>
              <a:t>400	</a:t>
            </a:r>
            <a:r>
              <a:rPr lang="en-US" altLang="en-US" sz="2000" b="1" i="1" dirty="0">
                <a:latin typeface="Times New Roman" pitchFamily="18" charset="0"/>
              </a:rPr>
              <a:t> 	</a:t>
            </a:r>
            <a:r>
              <a:rPr lang="en-US" altLang="en-US" sz="2000" b="1" dirty="0">
                <a:latin typeface="Times New Roman" pitchFamily="18" charset="0"/>
              </a:rPr>
              <a:t>{</a:t>
            </a:r>
            <a:r>
              <a:rPr lang="en-US" altLang="en-US" sz="2000" b="1" i="1" dirty="0">
                <a:latin typeface="Times New Roman" pitchFamily="18" charset="0"/>
              </a:rPr>
              <a:t>b, c, k, s, p</a:t>
            </a:r>
            <a:r>
              <a:rPr lang="en-US" altLang="en-US" sz="2000" b="1" dirty="0">
                <a:latin typeface="Times New Roman" pitchFamily="18" charset="0"/>
              </a:rPr>
              <a:t>}</a:t>
            </a:r>
            <a:r>
              <a:rPr lang="en-US" altLang="en-US" sz="2000" b="1" i="1" dirty="0">
                <a:latin typeface="Times New Roman" pitchFamily="18" charset="0"/>
              </a:rPr>
              <a:t>		</a:t>
            </a:r>
            <a:r>
              <a:rPr lang="en-US" altLang="en-US" sz="2000" b="1" dirty="0">
                <a:latin typeface="Times New Roman" pitchFamily="18" charset="0"/>
              </a:rPr>
              <a:t>{</a:t>
            </a:r>
            <a:r>
              <a:rPr lang="en-US" altLang="en-US" sz="2000" b="1" i="1" dirty="0">
                <a:latin typeface="Times New Roman" pitchFamily="18" charset="0"/>
              </a:rPr>
              <a:t>c, b, p</a:t>
            </a:r>
            <a:r>
              <a:rPr lang="en-US" altLang="en-US" sz="2000" b="1" dirty="0">
                <a:latin typeface="Times New Roman" pitchFamily="18" charset="0"/>
              </a:rPr>
              <a:t>}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itchFamily="18" charset="0"/>
              </a:rPr>
              <a:t>500</a:t>
            </a:r>
            <a:r>
              <a:rPr lang="en-US" altLang="en-US" sz="2000" b="1" i="1" dirty="0">
                <a:latin typeface="Times New Roman" pitchFamily="18" charset="0"/>
              </a:rPr>
              <a:t>	 	</a:t>
            </a:r>
            <a:r>
              <a:rPr lang="en-US" altLang="en-US" sz="2000" b="1" dirty="0">
                <a:latin typeface="Times New Roman" pitchFamily="18" charset="0"/>
              </a:rPr>
              <a:t>{</a:t>
            </a:r>
            <a:r>
              <a:rPr lang="en-US" altLang="en-US" sz="2000" b="1" i="1" dirty="0">
                <a:latin typeface="Times New Roman" pitchFamily="18" charset="0"/>
              </a:rPr>
              <a:t>a, f, c, e, l, p, m, n</a:t>
            </a:r>
            <a:r>
              <a:rPr lang="en-US" altLang="en-US" sz="2000" b="1" dirty="0">
                <a:latin typeface="Times New Roman" pitchFamily="18" charset="0"/>
              </a:rPr>
              <a:t>}</a:t>
            </a:r>
            <a:r>
              <a:rPr lang="en-US" altLang="en-US" sz="2000" b="1" i="1" dirty="0">
                <a:latin typeface="Times New Roman" pitchFamily="18" charset="0"/>
              </a:rPr>
              <a:t>	</a:t>
            </a:r>
            <a:r>
              <a:rPr lang="en-US" altLang="en-US" sz="2000" b="1" dirty="0">
                <a:latin typeface="Times New Roman" pitchFamily="18" charset="0"/>
              </a:rPr>
              <a:t>{</a:t>
            </a:r>
            <a:r>
              <a:rPr lang="en-US" altLang="en-US" sz="2000" b="1" i="1" dirty="0">
                <a:latin typeface="Times New Roman" pitchFamily="18" charset="0"/>
              </a:rPr>
              <a:t>f, c, a, m, p</a:t>
            </a:r>
            <a:r>
              <a:rPr lang="en-US" altLang="en-US" sz="2000" b="1" dirty="0">
                <a:latin typeface="Times New Roman" pitchFamily="18" charset="0"/>
              </a:rPr>
              <a:t>}</a:t>
            </a:r>
          </a:p>
        </p:txBody>
      </p:sp>
      <p:sp>
        <p:nvSpPr>
          <p:cNvPr id="11271" name="Text Box 41"/>
          <p:cNvSpPr txBox="1">
            <a:spLocks noChangeArrowheads="1"/>
          </p:cNvSpPr>
          <p:nvPr/>
        </p:nvSpPr>
        <p:spPr bwMode="auto">
          <a:xfrm>
            <a:off x="237998" y="3286226"/>
            <a:ext cx="35814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en-US" sz="2000" dirty="0"/>
              <a:t>Scan DB once, find frequent 1-itemset (single item pattern)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en-US" sz="2000" dirty="0"/>
              <a:t>Sort frequent items in frequency descending order, f-list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en-US" sz="2000" dirty="0"/>
              <a:t>Scan DB again, construct FP-tree</a:t>
            </a:r>
          </a:p>
        </p:txBody>
      </p:sp>
      <p:sp>
        <p:nvSpPr>
          <p:cNvPr id="11272" name="Text Box 42"/>
          <p:cNvSpPr txBox="1">
            <a:spLocks noChangeArrowheads="1"/>
          </p:cNvSpPr>
          <p:nvPr/>
        </p:nvSpPr>
        <p:spPr bwMode="auto">
          <a:xfrm>
            <a:off x="3614129" y="5845906"/>
            <a:ext cx="28015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F-list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/>
              <a:t>= f-c-a-b-m-p</a:t>
            </a:r>
          </a:p>
        </p:txBody>
      </p:sp>
    </p:spTree>
    <p:extLst>
      <p:ext uri="{BB962C8B-B14F-4D97-AF65-F5344CB8AC3E}">
        <p14:creationId xmlns:p14="http://schemas.microsoft.com/office/powerpoint/2010/main" val="1739526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956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Example: </a:t>
            </a:r>
            <a:r>
              <a:rPr lang="en-US" altLang="en-US" sz="3600" dirty="0" smtClean="0"/>
              <a:t>FP-Tree </a:t>
            </a:r>
            <a:r>
              <a:rPr lang="en-US" altLang="en-US" sz="3600" dirty="0" smtClean="0"/>
              <a:t>Construction</a:t>
            </a:r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7010400" y="1246632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975829"/>
              </p:ext>
            </p:extLst>
          </p:nvPr>
        </p:nvGraphicFramePr>
        <p:xfrm>
          <a:off x="414528" y="1667891"/>
          <a:ext cx="23749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91" name="Worksheet" r:id="rId3" imgW="1952887" imgH="3257967" progId="Excel.Sheet.8">
                  <p:embed/>
                </p:oleObj>
              </mc:Choice>
              <mc:Fallback>
                <p:oleObj name="Worksheet" r:id="rId3" imgW="1952887" imgH="325796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528" y="1667891"/>
                        <a:ext cx="23749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6629400" y="1932432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6172200" y="2770632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6858000" y="4370832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flipH="1">
            <a:off x="6858000" y="1551432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H="1">
            <a:off x="6324600" y="2237232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Oval 10"/>
          <p:cNvSpPr>
            <a:spLocks noChangeArrowheads="1"/>
          </p:cNvSpPr>
          <p:nvPr/>
        </p:nvSpPr>
        <p:spPr bwMode="auto">
          <a:xfrm>
            <a:off x="6248400" y="3761232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5" name="Oval 11"/>
          <p:cNvSpPr>
            <a:spLocks noChangeArrowheads="1"/>
          </p:cNvSpPr>
          <p:nvPr/>
        </p:nvSpPr>
        <p:spPr bwMode="auto">
          <a:xfrm>
            <a:off x="5867400" y="4447032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6" name="Oval 12"/>
          <p:cNvSpPr>
            <a:spLocks noChangeArrowheads="1"/>
          </p:cNvSpPr>
          <p:nvPr/>
        </p:nvSpPr>
        <p:spPr bwMode="auto">
          <a:xfrm>
            <a:off x="5067300" y="5308346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 flipH="1">
            <a:off x="6096000" y="4066032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 flipH="1">
            <a:off x="5334000" y="4751831"/>
            <a:ext cx="609600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7467600" y="5285232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7924800" y="6047232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6400800" y="4066032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 flipH="1" flipV="1">
            <a:off x="7086600" y="4675632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7696200" y="5590032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6477000" y="1094232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null</a:t>
            </a: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6172200" y="1856232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A:1</a:t>
            </a: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5715000" y="2694432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B:1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5715000" y="3685032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null</a:t>
            </a: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5334000" y="4370832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Times New Roman" pitchFamily="18" charset="0"/>
              </a:rPr>
              <a:t>A:1</a:t>
            </a:r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4533900" y="5232146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B:1</a:t>
            </a:r>
          </a:p>
        </p:txBody>
      </p:sp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7086600" y="4294632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B:1</a:t>
            </a:r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7848600" y="5209032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C:1</a:t>
            </a:r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8229600" y="5971032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D:1</a:t>
            </a:r>
          </a:p>
        </p:txBody>
      </p: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3276600" y="1322832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/>
              <a:t>After reading TID=1:</a:t>
            </a:r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3200400" y="3516757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/>
              <a:t>After reading TID=2:</a:t>
            </a:r>
          </a:p>
        </p:txBody>
      </p:sp>
      <p:sp>
        <p:nvSpPr>
          <p:cNvPr id="26655" name="Line 31"/>
          <p:cNvSpPr>
            <a:spLocks noChangeShapeType="1"/>
          </p:cNvSpPr>
          <p:nvPr/>
        </p:nvSpPr>
        <p:spPr bwMode="auto">
          <a:xfrm flipV="1">
            <a:off x="5372100" y="4599432"/>
            <a:ext cx="1485900" cy="861314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82384" y="6403848"/>
            <a:ext cx="1905000" cy="28041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6921A26-6E3B-4CD8-B7B0-3657B31D2F66}" type="slidenum">
              <a:rPr lang="en-US" altLang="en-US" sz="1200" b="1" smtClean="0">
                <a:solidFill>
                  <a:schemeClr val="accent2"/>
                </a:solidFill>
                <a:latin typeface="+mn-lt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 b="1" dirty="0" smtClean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502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956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Example: </a:t>
            </a:r>
            <a:r>
              <a:rPr lang="en-US" altLang="en-US" sz="3600" dirty="0" smtClean="0"/>
              <a:t>FP-Tree </a:t>
            </a:r>
            <a:r>
              <a:rPr lang="en-US" altLang="en-US" sz="3600" dirty="0" smtClean="0"/>
              <a:t>Construction</a:t>
            </a: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451929"/>
              </p:ext>
            </p:extLst>
          </p:nvPr>
        </p:nvGraphicFramePr>
        <p:xfrm>
          <a:off x="414528" y="1667891"/>
          <a:ext cx="23749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15" name="Worksheet" r:id="rId3" imgW="1952887" imgH="3257967" progId="Excel.Sheet.8">
                  <p:embed/>
                </p:oleObj>
              </mc:Choice>
              <mc:Fallback>
                <p:oleObj name="Worksheet" r:id="rId3" imgW="1952887" imgH="325796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528" y="1667891"/>
                        <a:ext cx="23749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3384362" y="1685099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/>
              <a:t>After reading </a:t>
            </a:r>
            <a:r>
              <a:rPr lang="en-US" altLang="en-US" sz="2000" b="1" dirty="0" smtClean="0"/>
              <a:t>TID=3:</a:t>
            </a:r>
            <a:endParaRPr lang="en-US" altLang="en-US" sz="2000" b="1" dirty="0"/>
          </a:p>
        </p:txBody>
      </p:sp>
      <p:sp>
        <p:nvSpPr>
          <p:cNvPr id="32" name="Oval 20"/>
          <p:cNvSpPr>
            <a:spLocks noChangeArrowheads="1"/>
          </p:cNvSpPr>
          <p:nvPr/>
        </p:nvSpPr>
        <p:spPr bwMode="auto">
          <a:xfrm>
            <a:off x="5307650" y="396417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4841306" y="403428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Times New Roman" pitchFamily="18" charset="0"/>
              </a:rPr>
              <a:t>C:1</a:t>
            </a:r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 flipV="1">
            <a:off x="5460050" y="3386328"/>
            <a:ext cx="0" cy="577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6289106" y="3010789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" name="Oval 10"/>
          <p:cNvSpPr>
            <a:spLocks noChangeArrowheads="1"/>
          </p:cNvSpPr>
          <p:nvPr/>
        </p:nvSpPr>
        <p:spPr bwMode="auto">
          <a:xfrm>
            <a:off x="5679506" y="2401189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" name="Oval 11"/>
          <p:cNvSpPr>
            <a:spLocks noChangeArrowheads="1"/>
          </p:cNvSpPr>
          <p:nvPr/>
        </p:nvSpPr>
        <p:spPr bwMode="auto">
          <a:xfrm>
            <a:off x="5298506" y="3086989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" name="Oval 12"/>
          <p:cNvSpPr>
            <a:spLocks noChangeArrowheads="1"/>
          </p:cNvSpPr>
          <p:nvPr/>
        </p:nvSpPr>
        <p:spPr bwMode="auto">
          <a:xfrm>
            <a:off x="4498406" y="394830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" name="Line 13"/>
          <p:cNvSpPr>
            <a:spLocks noChangeShapeType="1"/>
          </p:cNvSpPr>
          <p:nvPr/>
        </p:nvSpPr>
        <p:spPr bwMode="auto">
          <a:xfrm flipH="1">
            <a:off x="5527106" y="2705989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 flipH="1">
            <a:off x="4765106" y="3391788"/>
            <a:ext cx="609600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Oval 15"/>
          <p:cNvSpPr>
            <a:spLocks noChangeArrowheads="1"/>
          </p:cNvSpPr>
          <p:nvPr/>
        </p:nvSpPr>
        <p:spPr bwMode="auto">
          <a:xfrm>
            <a:off x="6898706" y="3925189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7355906" y="4687189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>
            <a:off x="5831906" y="2705989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 flipH="1" flipV="1">
            <a:off x="6517706" y="3315589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9"/>
          <p:cNvSpPr>
            <a:spLocks noChangeShapeType="1"/>
          </p:cNvSpPr>
          <p:nvPr/>
        </p:nvSpPr>
        <p:spPr bwMode="auto">
          <a:xfrm>
            <a:off x="7127306" y="4229989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5146106" y="2324989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null</a:t>
            </a:r>
          </a:p>
        </p:txBody>
      </p:sp>
      <p:sp>
        <p:nvSpPr>
          <p:cNvPr id="47" name="Text Box 24"/>
          <p:cNvSpPr txBox="1">
            <a:spLocks noChangeArrowheads="1"/>
          </p:cNvSpPr>
          <p:nvPr/>
        </p:nvSpPr>
        <p:spPr bwMode="auto">
          <a:xfrm>
            <a:off x="4765106" y="3010789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 smtClean="0">
                <a:latin typeface="Times New Roman" pitchFamily="18" charset="0"/>
              </a:rPr>
              <a:t>A:2</a:t>
            </a:r>
            <a:endParaRPr lang="en-US" altLang="en-US" sz="2000" dirty="0">
              <a:latin typeface="Times New Roman" pitchFamily="18" charset="0"/>
            </a:endParaRPr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3965006" y="3872103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B:1</a:t>
            </a:r>
          </a:p>
        </p:txBody>
      </p:sp>
      <p:sp>
        <p:nvSpPr>
          <p:cNvPr id="49" name="Text Box 26"/>
          <p:cNvSpPr txBox="1">
            <a:spLocks noChangeArrowheads="1"/>
          </p:cNvSpPr>
          <p:nvPr/>
        </p:nvSpPr>
        <p:spPr bwMode="auto">
          <a:xfrm>
            <a:off x="6517706" y="2934589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B:1</a:t>
            </a:r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7279706" y="3848989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C:1</a:t>
            </a:r>
          </a:p>
        </p:txBody>
      </p: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7660706" y="4610989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D:1</a:t>
            </a:r>
          </a:p>
        </p:txBody>
      </p:sp>
      <p:sp>
        <p:nvSpPr>
          <p:cNvPr id="52" name="Line 31"/>
          <p:cNvSpPr>
            <a:spLocks noChangeShapeType="1"/>
          </p:cNvSpPr>
          <p:nvPr/>
        </p:nvSpPr>
        <p:spPr bwMode="auto">
          <a:xfrm flipV="1">
            <a:off x="4803206" y="3239389"/>
            <a:ext cx="1485900" cy="861314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Oval 32"/>
          <p:cNvSpPr>
            <a:spLocks noChangeArrowheads="1"/>
          </p:cNvSpPr>
          <p:nvPr/>
        </p:nvSpPr>
        <p:spPr bwMode="auto">
          <a:xfrm>
            <a:off x="5804474" y="399434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" name="Text Box 33"/>
          <p:cNvSpPr txBox="1">
            <a:spLocks noChangeArrowheads="1"/>
          </p:cNvSpPr>
          <p:nvPr/>
        </p:nvSpPr>
        <p:spPr bwMode="auto">
          <a:xfrm>
            <a:off x="6136706" y="399434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Times New Roman" pitchFamily="18" charset="0"/>
              </a:rPr>
              <a:t>D:1</a:t>
            </a:r>
          </a:p>
        </p:txBody>
      </p:sp>
      <p:sp>
        <p:nvSpPr>
          <p:cNvPr id="55" name="Line 39"/>
          <p:cNvSpPr>
            <a:spLocks noChangeShapeType="1"/>
          </p:cNvSpPr>
          <p:nvPr/>
        </p:nvSpPr>
        <p:spPr bwMode="auto">
          <a:xfrm flipH="1" flipV="1">
            <a:off x="5546156" y="3386326"/>
            <a:ext cx="346710" cy="608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Elbow Connector 2"/>
          <p:cNvCxnSpPr>
            <a:stCxn id="32" idx="7"/>
            <a:endCxn id="41" idx="0"/>
          </p:cNvCxnSpPr>
          <p:nvPr/>
        </p:nvCxnSpPr>
        <p:spPr bwMode="auto">
          <a:xfrm rot="5400000" flipH="1" flipV="1">
            <a:off x="6267646" y="3225356"/>
            <a:ext cx="83626" cy="1483293"/>
          </a:xfrm>
          <a:prstGeom prst="bentConnector3">
            <a:avLst>
              <a:gd name="adj1" fmla="val 296817"/>
            </a:avLst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Oval 34"/>
          <p:cNvSpPr>
            <a:spLocks noChangeArrowheads="1"/>
          </p:cNvSpPr>
          <p:nvPr/>
        </p:nvSpPr>
        <p:spPr bwMode="auto">
          <a:xfrm>
            <a:off x="6051362" y="492398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" name="Text Box 35"/>
          <p:cNvSpPr txBox="1">
            <a:spLocks noChangeArrowheads="1"/>
          </p:cNvSpPr>
          <p:nvPr/>
        </p:nvSpPr>
        <p:spPr bwMode="auto">
          <a:xfrm>
            <a:off x="6309459" y="492398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Times New Roman" pitchFamily="18" charset="0"/>
              </a:rPr>
              <a:t>E:1</a:t>
            </a:r>
          </a:p>
        </p:txBody>
      </p:sp>
      <p:sp>
        <p:nvSpPr>
          <p:cNvPr id="64" name="Line 40"/>
          <p:cNvSpPr>
            <a:spLocks noChangeShapeType="1"/>
          </p:cNvSpPr>
          <p:nvPr/>
        </p:nvSpPr>
        <p:spPr bwMode="auto">
          <a:xfrm flipH="1" flipV="1">
            <a:off x="5975162" y="431438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31"/>
          <p:cNvSpPr>
            <a:spLocks noChangeShapeType="1"/>
          </p:cNvSpPr>
          <p:nvPr/>
        </p:nvSpPr>
        <p:spPr bwMode="auto">
          <a:xfrm>
            <a:off x="6109274" y="4268976"/>
            <a:ext cx="1246632" cy="570612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82384" y="6403848"/>
            <a:ext cx="1905000" cy="28041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6921A26-6E3B-4CD8-B7B0-3657B31D2F66}" type="slidenum">
              <a:rPr lang="en-US" altLang="en-US" sz="1200" b="1" smtClean="0">
                <a:solidFill>
                  <a:schemeClr val="accent2"/>
                </a:solidFill>
                <a:latin typeface="+mn-lt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 b="1" dirty="0" smtClean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545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1272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Example: FP-Tree </a:t>
            </a:r>
            <a:r>
              <a:rPr lang="en-US" altLang="en-US" sz="3600" dirty="0" smtClean="0"/>
              <a:t>Construction</a:t>
            </a:r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6629400" y="2572512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5638800" y="1810512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4572000" y="2648712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3657600" y="3486912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 flipH="1">
            <a:off x="4800600" y="2115312"/>
            <a:ext cx="99060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flipH="1">
            <a:off x="3886200" y="2953512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7239000" y="3486912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7010400" y="4248912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5791200" y="2115312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 flipH="1" flipV="1">
            <a:off x="6858000" y="2877312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 flipH="1">
            <a:off x="7239000" y="3791712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5029200" y="1734312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null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4038600" y="2572512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A:7</a:t>
            </a: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3124200" y="3410712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B:5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6858000" y="2496312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B:3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7620000" y="3410712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C:3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7315200" y="4172712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D:1</a:t>
            </a:r>
          </a:p>
        </p:txBody>
      </p:sp>
      <p:sp>
        <p:nvSpPr>
          <p:cNvPr id="27668" name="Oval 20"/>
          <p:cNvSpPr>
            <a:spLocks noChangeArrowheads="1"/>
          </p:cNvSpPr>
          <p:nvPr/>
        </p:nvSpPr>
        <p:spPr bwMode="auto">
          <a:xfrm>
            <a:off x="4495800" y="3623437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9" name="Oval 21"/>
          <p:cNvSpPr>
            <a:spLocks noChangeArrowheads="1"/>
          </p:cNvSpPr>
          <p:nvPr/>
        </p:nvSpPr>
        <p:spPr bwMode="auto">
          <a:xfrm>
            <a:off x="4648200" y="4553712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 flipV="1">
            <a:off x="4648200" y="2953512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>
            <a:off x="4648200" y="3944112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4800600" y="3563112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C:1</a:t>
            </a:r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4953000" y="4477512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D:1</a:t>
            </a:r>
          </a:p>
        </p:txBody>
      </p:sp>
      <p:sp>
        <p:nvSpPr>
          <p:cNvPr id="27674" name="Oval 26"/>
          <p:cNvSpPr>
            <a:spLocks noChangeArrowheads="1"/>
          </p:cNvSpPr>
          <p:nvPr/>
        </p:nvSpPr>
        <p:spPr bwMode="auto">
          <a:xfrm>
            <a:off x="3352800" y="4401312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2819400" y="4325112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C:3</a:t>
            </a:r>
          </a:p>
        </p:txBody>
      </p:sp>
      <p:sp>
        <p:nvSpPr>
          <p:cNvPr id="27676" name="Oval 28"/>
          <p:cNvSpPr>
            <a:spLocks noChangeArrowheads="1"/>
          </p:cNvSpPr>
          <p:nvPr/>
        </p:nvSpPr>
        <p:spPr bwMode="auto">
          <a:xfrm>
            <a:off x="3124200" y="5391912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2667000" y="5239512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D:1</a:t>
            </a:r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 flipV="1">
            <a:off x="3505200" y="3791712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 flipH="1">
            <a:off x="3276600" y="4706112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0" name="Oval 32"/>
          <p:cNvSpPr>
            <a:spLocks noChangeArrowheads="1"/>
          </p:cNvSpPr>
          <p:nvPr/>
        </p:nvSpPr>
        <p:spPr bwMode="auto">
          <a:xfrm>
            <a:off x="5486400" y="3578987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5791200" y="3563112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D:1</a:t>
            </a:r>
          </a:p>
        </p:txBody>
      </p:sp>
      <p:sp>
        <p:nvSpPr>
          <p:cNvPr id="27682" name="Oval 34"/>
          <p:cNvSpPr>
            <a:spLocks noChangeArrowheads="1"/>
          </p:cNvSpPr>
          <p:nvPr/>
        </p:nvSpPr>
        <p:spPr bwMode="auto">
          <a:xfrm>
            <a:off x="5715000" y="4477512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83" name="Text Box 35"/>
          <p:cNvSpPr txBox="1">
            <a:spLocks noChangeArrowheads="1"/>
          </p:cNvSpPr>
          <p:nvPr/>
        </p:nvSpPr>
        <p:spPr bwMode="auto">
          <a:xfrm>
            <a:off x="5943600" y="4477512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E:1</a:t>
            </a:r>
          </a:p>
        </p:txBody>
      </p:sp>
      <p:sp>
        <p:nvSpPr>
          <p:cNvPr id="27684" name="Oval 36"/>
          <p:cNvSpPr>
            <a:spLocks noChangeArrowheads="1"/>
          </p:cNvSpPr>
          <p:nvPr/>
        </p:nvSpPr>
        <p:spPr bwMode="auto">
          <a:xfrm>
            <a:off x="8001000" y="4477512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85" name="Text Box 37"/>
          <p:cNvSpPr txBox="1">
            <a:spLocks noChangeArrowheads="1"/>
          </p:cNvSpPr>
          <p:nvPr/>
        </p:nvSpPr>
        <p:spPr bwMode="auto">
          <a:xfrm>
            <a:off x="8229600" y="4325112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E:1</a:t>
            </a:r>
          </a:p>
        </p:txBody>
      </p:sp>
      <p:sp>
        <p:nvSpPr>
          <p:cNvPr id="27686" name="Line 38"/>
          <p:cNvSpPr>
            <a:spLocks noChangeShapeType="1"/>
          </p:cNvSpPr>
          <p:nvPr/>
        </p:nvSpPr>
        <p:spPr bwMode="auto">
          <a:xfrm flipH="1" flipV="1">
            <a:off x="7391400" y="3791712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7" name="Line 39"/>
          <p:cNvSpPr>
            <a:spLocks noChangeShapeType="1"/>
          </p:cNvSpPr>
          <p:nvPr/>
        </p:nvSpPr>
        <p:spPr bwMode="auto">
          <a:xfrm flipH="1" flipV="1">
            <a:off x="4724400" y="2953512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8" name="Line 40"/>
          <p:cNvSpPr>
            <a:spLocks noChangeShapeType="1"/>
          </p:cNvSpPr>
          <p:nvPr/>
        </p:nvSpPr>
        <p:spPr bwMode="auto">
          <a:xfrm flipH="1" flipV="1">
            <a:off x="5638800" y="3867912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768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149476"/>
              </p:ext>
            </p:extLst>
          </p:nvPr>
        </p:nvGraphicFramePr>
        <p:xfrm>
          <a:off x="304800" y="1200912"/>
          <a:ext cx="1690688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044" name="Worksheet" r:id="rId3" imgW="1952887" imgH="3257967" progId="Excel.Sheet.8">
                  <p:embed/>
                </p:oleObj>
              </mc:Choice>
              <mc:Fallback>
                <p:oleObj name="Worksheet" r:id="rId3" imgW="1952887" imgH="325796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00912"/>
                        <a:ext cx="1690688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90" name="Line 42"/>
          <p:cNvSpPr>
            <a:spLocks noChangeShapeType="1"/>
          </p:cNvSpPr>
          <p:nvPr/>
        </p:nvSpPr>
        <p:spPr bwMode="auto">
          <a:xfrm flipV="1">
            <a:off x="3429000" y="4629912"/>
            <a:ext cx="609600" cy="838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1" name="Line 43"/>
          <p:cNvSpPr>
            <a:spLocks noChangeShapeType="1"/>
          </p:cNvSpPr>
          <p:nvPr/>
        </p:nvSpPr>
        <p:spPr bwMode="auto">
          <a:xfrm flipV="1">
            <a:off x="4876800" y="3883787"/>
            <a:ext cx="685800" cy="6699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2" name="Line 44"/>
          <p:cNvSpPr>
            <a:spLocks noChangeShapeType="1"/>
          </p:cNvSpPr>
          <p:nvPr/>
        </p:nvSpPr>
        <p:spPr bwMode="auto">
          <a:xfrm>
            <a:off x="5791200" y="3883787"/>
            <a:ext cx="1219200" cy="4413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3" name="Line 45"/>
          <p:cNvSpPr>
            <a:spLocks noChangeShapeType="1"/>
          </p:cNvSpPr>
          <p:nvPr/>
        </p:nvSpPr>
        <p:spPr bwMode="auto">
          <a:xfrm flipV="1">
            <a:off x="6400800" y="4629912"/>
            <a:ext cx="1600200" cy="158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4" name="Line 46"/>
          <p:cNvSpPr>
            <a:spLocks noChangeShapeType="1"/>
          </p:cNvSpPr>
          <p:nvPr/>
        </p:nvSpPr>
        <p:spPr bwMode="auto">
          <a:xfrm flipV="1">
            <a:off x="3581400" y="3883787"/>
            <a:ext cx="914400" cy="5937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5" name="Line 47"/>
          <p:cNvSpPr>
            <a:spLocks noChangeShapeType="1"/>
          </p:cNvSpPr>
          <p:nvPr/>
        </p:nvSpPr>
        <p:spPr bwMode="auto">
          <a:xfrm flipV="1">
            <a:off x="4953000" y="3578987"/>
            <a:ext cx="2286000" cy="76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6" name="Line 48"/>
          <p:cNvSpPr>
            <a:spLocks noChangeShapeType="1"/>
          </p:cNvSpPr>
          <p:nvPr/>
        </p:nvSpPr>
        <p:spPr bwMode="auto">
          <a:xfrm flipV="1">
            <a:off x="3962400" y="2801112"/>
            <a:ext cx="2667000" cy="8540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7" name="Text Box 49"/>
          <p:cNvSpPr txBox="1">
            <a:spLocks noChangeArrowheads="1"/>
          </p:cNvSpPr>
          <p:nvPr/>
        </p:nvSpPr>
        <p:spPr bwMode="auto">
          <a:xfrm>
            <a:off x="5029200" y="5556504"/>
            <a:ext cx="381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/>
              <a:t>Pointers are used to assist frequent </a:t>
            </a:r>
            <a:r>
              <a:rPr lang="en-US" altLang="en-US" sz="2000" b="1" dirty="0" err="1"/>
              <a:t>itemset</a:t>
            </a:r>
            <a:r>
              <a:rPr lang="en-US" altLang="en-US" sz="2000" b="1" dirty="0"/>
              <a:t> generation</a:t>
            </a:r>
          </a:p>
        </p:txBody>
      </p:sp>
      <p:sp>
        <p:nvSpPr>
          <p:cNvPr id="27698" name="Oval 50"/>
          <p:cNvSpPr>
            <a:spLocks noChangeArrowheads="1"/>
          </p:cNvSpPr>
          <p:nvPr/>
        </p:nvSpPr>
        <p:spPr bwMode="auto">
          <a:xfrm>
            <a:off x="4038600" y="4401312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99" name="Text Box 51"/>
          <p:cNvSpPr txBox="1">
            <a:spLocks noChangeArrowheads="1"/>
          </p:cNvSpPr>
          <p:nvPr/>
        </p:nvSpPr>
        <p:spPr bwMode="auto">
          <a:xfrm>
            <a:off x="3886200" y="4706112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D:1</a:t>
            </a:r>
          </a:p>
        </p:txBody>
      </p:sp>
      <p:sp>
        <p:nvSpPr>
          <p:cNvPr id="27700" name="Line 52"/>
          <p:cNvSpPr>
            <a:spLocks noChangeShapeType="1"/>
          </p:cNvSpPr>
          <p:nvPr/>
        </p:nvSpPr>
        <p:spPr bwMode="auto">
          <a:xfrm>
            <a:off x="4343400" y="4629912"/>
            <a:ext cx="304800" cy="76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1" name="Line 53"/>
          <p:cNvSpPr>
            <a:spLocks noChangeShapeType="1"/>
          </p:cNvSpPr>
          <p:nvPr/>
        </p:nvSpPr>
        <p:spPr bwMode="auto">
          <a:xfrm>
            <a:off x="3886200" y="3791712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2" name="Oval 54"/>
          <p:cNvSpPr>
            <a:spLocks noChangeArrowheads="1"/>
          </p:cNvSpPr>
          <p:nvPr/>
        </p:nvSpPr>
        <p:spPr bwMode="auto">
          <a:xfrm>
            <a:off x="4648200" y="5163312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703" name="Text Box 55"/>
          <p:cNvSpPr txBox="1">
            <a:spLocks noChangeArrowheads="1"/>
          </p:cNvSpPr>
          <p:nvPr/>
        </p:nvSpPr>
        <p:spPr bwMode="auto">
          <a:xfrm>
            <a:off x="4953000" y="5087112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E:1</a:t>
            </a:r>
          </a:p>
        </p:txBody>
      </p:sp>
      <p:sp>
        <p:nvSpPr>
          <p:cNvPr id="27704" name="Line 56"/>
          <p:cNvSpPr>
            <a:spLocks noChangeShapeType="1"/>
          </p:cNvSpPr>
          <p:nvPr/>
        </p:nvSpPr>
        <p:spPr bwMode="auto">
          <a:xfrm>
            <a:off x="4800600" y="485851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5" name="Line 57"/>
          <p:cNvSpPr>
            <a:spLocks noChangeShapeType="1"/>
          </p:cNvSpPr>
          <p:nvPr/>
        </p:nvSpPr>
        <p:spPr bwMode="auto">
          <a:xfrm flipV="1">
            <a:off x="4876800" y="4706112"/>
            <a:ext cx="83820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6" name="Text Box 58"/>
          <p:cNvSpPr txBox="1">
            <a:spLocks noChangeArrowheads="1"/>
          </p:cNvSpPr>
          <p:nvPr/>
        </p:nvSpPr>
        <p:spPr bwMode="auto">
          <a:xfrm>
            <a:off x="2095500" y="1277112"/>
            <a:ext cx="2057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/>
              <a:t>Transaction Database</a:t>
            </a:r>
          </a:p>
        </p:txBody>
      </p:sp>
      <p:graphicFrame>
        <p:nvGraphicFramePr>
          <p:cNvPr id="27707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870950"/>
              </p:ext>
            </p:extLst>
          </p:nvPr>
        </p:nvGraphicFramePr>
        <p:xfrm>
          <a:off x="381000" y="4553712"/>
          <a:ext cx="18288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045" name="Worksheet" r:id="rId5" imgW="1953006" imgH="1781658" progId="Excel.Sheet.8">
                  <p:embed/>
                </p:oleObj>
              </mc:Choice>
              <mc:Fallback>
                <p:oleObj name="Worksheet" r:id="rId5" imgW="1953006" imgH="1781658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553712"/>
                        <a:ext cx="1828800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08" name="Line 60"/>
          <p:cNvSpPr>
            <a:spLocks noChangeShapeType="1"/>
          </p:cNvSpPr>
          <p:nvPr/>
        </p:nvSpPr>
        <p:spPr bwMode="auto">
          <a:xfrm flipV="1">
            <a:off x="2362200" y="2877312"/>
            <a:ext cx="220980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9" name="Line 61"/>
          <p:cNvSpPr>
            <a:spLocks noChangeShapeType="1"/>
          </p:cNvSpPr>
          <p:nvPr/>
        </p:nvSpPr>
        <p:spPr bwMode="auto">
          <a:xfrm flipH="1">
            <a:off x="1524000" y="4934712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0" name="Line 62"/>
          <p:cNvSpPr>
            <a:spLocks noChangeShapeType="1"/>
          </p:cNvSpPr>
          <p:nvPr/>
        </p:nvSpPr>
        <p:spPr bwMode="auto">
          <a:xfrm flipH="1" flipV="1">
            <a:off x="2362200" y="3410712"/>
            <a:ext cx="0" cy="1524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1" name="Line 63"/>
          <p:cNvSpPr>
            <a:spLocks noChangeShapeType="1"/>
          </p:cNvSpPr>
          <p:nvPr/>
        </p:nvSpPr>
        <p:spPr bwMode="auto">
          <a:xfrm flipH="1">
            <a:off x="1524000" y="5239512"/>
            <a:ext cx="9906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2" name="Line 64"/>
          <p:cNvSpPr>
            <a:spLocks noChangeShapeType="1"/>
          </p:cNvSpPr>
          <p:nvPr/>
        </p:nvSpPr>
        <p:spPr bwMode="auto">
          <a:xfrm flipH="1" flipV="1">
            <a:off x="2514600" y="4096512"/>
            <a:ext cx="0" cy="1143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3" name="Line 65"/>
          <p:cNvSpPr>
            <a:spLocks noChangeShapeType="1"/>
          </p:cNvSpPr>
          <p:nvPr/>
        </p:nvSpPr>
        <p:spPr bwMode="auto">
          <a:xfrm flipV="1">
            <a:off x="2514600" y="3715512"/>
            <a:ext cx="1219200" cy="3810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4" name="Line 66"/>
          <p:cNvSpPr>
            <a:spLocks noChangeShapeType="1"/>
          </p:cNvSpPr>
          <p:nvPr/>
        </p:nvSpPr>
        <p:spPr bwMode="auto">
          <a:xfrm flipV="1">
            <a:off x="2438400" y="4629912"/>
            <a:ext cx="990600" cy="914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5" name="Line 67"/>
          <p:cNvSpPr>
            <a:spLocks noChangeShapeType="1"/>
          </p:cNvSpPr>
          <p:nvPr/>
        </p:nvSpPr>
        <p:spPr bwMode="auto">
          <a:xfrm flipH="1">
            <a:off x="1524000" y="5544312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6" name="Line 68"/>
          <p:cNvSpPr>
            <a:spLocks noChangeShapeType="1"/>
          </p:cNvSpPr>
          <p:nvPr/>
        </p:nvSpPr>
        <p:spPr bwMode="auto">
          <a:xfrm flipH="1">
            <a:off x="1524000" y="5849112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7" name="Line 69"/>
          <p:cNvSpPr>
            <a:spLocks noChangeShapeType="1"/>
          </p:cNvSpPr>
          <p:nvPr/>
        </p:nvSpPr>
        <p:spPr bwMode="auto">
          <a:xfrm flipV="1">
            <a:off x="2438400" y="5620512"/>
            <a:ext cx="685800" cy="2286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8" name="Line 70"/>
          <p:cNvSpPr>
            <a:spLocks noChangeShapeType="1"/>
          </p:cNvSpPr>
          <p:nvPr/>
        </p:nvSpPr>
        <p:spPr bwMode="auto">
          <a:xfrm flipH="1">
            <a:off x="1524000" y="6077712"/>
            <a:ext cx="14478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9" name="Line 71"/>
          <p:cNvSpPr>
            <a:spLocks noChangeShapeType="1"/>
          </p:cNvSpPr>
          <p:nvPr/>
        </p:nvSpPr>
        <p:spPr bwMode="auto">
          <a:xfrm flipV="1">
            <a:off x="2971800" y="5391912"/>
            <a:ext cx="1676400" cy="6858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0" name="Text Box 72"/>
          <p:cNvSpPr txBox="1">
            <a:spLocks noChangeArrowheads="1"/>
          </p:cNvSpPr>
          <p:nvPr/>
        </p:nvSpPr>
        <p:spPr bwMode="auto">
          <a:xfrm>
            <a:off x="342900" y="4172712"/>
            <a:ext cx="1752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/>
              <a:t>Header table</a:t>
            </a:r>
          </a:p>
        </p:txBody>
      </p:sp>
      <p:sp>
        <p:nvSpPr>
          <p:cNvPr id="7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82384" y="6403848"/>
            <a:ext cx="1905000" cy="28041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6921A26-6E3B-4CD8-B7B0-3657B31D2F66}" type="slidenum">
              <a:rPr lang="en-US" altLang="en-US" sz="1200" b="1" smtClean="0">
                <a:solidFill>
                  <a:schemeClr val="accent2"/>
                </a:solidFill>
                <a:latin typeface="+mn-lt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 b="1" dirty="0" smtClean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794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4366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FP-growth</a:t>
            </a:r>
          </a:p>
        </p:txBody>
      </p:sp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4038600" y="2498725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3048000" y="17367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1981200" y="2574925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1066800" y="3413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 flipH="1">
            <a:off x="2209800" y="2041525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 flipH="1">
            <a:off x="1295400" y="2879725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4648200" y="3413125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4419600" y="4175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3200400" y="2041525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 flipH="1" flipV="1">
            <a:off x="4267200" y="2803525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 flipH="1">
            <a:off x="4648200" y="3717925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2438400" y="16605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null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1447800" y="24987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A:7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533400" y="33369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B:5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4267200" y="24225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B:3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5029200" y="33369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C:3</a:t>
            </a: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4724400" y="40989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D:1</a:t>
            </a:r>
          </a:p>
        </p:txBody>
      </p:sp>
      <p:sp>
        <p:nvSpPr>
          <p:cNvPr id="28692" name="Oval 20"/>
          <p:cNvSpPr>
            <a:spLocks noChangeArrowheads="1"/>
          </p:cNvSpPr>
          <p:nvPr/>
        </p:nvSpPr>
        <p:spPr bwMode="auto">
          <a:xfrm>
            <a:off x="1905000" y="3549650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3" name="Oval 21"/>
          <p:cNvSpPr>
            <a:spLocks noChangeArrowheads="1"/>
          </p:cNvSpPr>
          <p:nvPr/>
        </p:nvSpPr>
        <p:spPr bwMode="auto">
          <a:xfrm>
            <a:off x="2057400" y="4479925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4" name="Line 22"/>
          <p:cNvSpPr>
            <a:spLocks noChangeShapeType="1"/>
          </p:cNvSpPr>
          <p:nvPr/>
        </p:nvSpPr>
        <p:spPr bwMode="auto">
          <a:xfrm flipV="1">
            <a:off x="2057400" y="2879725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>
            <a:off x="2057400" y="3870325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2209800" y="34893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C:1</a:t>
            </a: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2362200" y="44037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D:1</a:t>
            </a:r>
          </a:p>
        </p:txBody>
      </p:sp>
      <p:sp>
        <p:nvSpPr>
          <p:cNvPr id="28698" name="Oval 26"/>
          <p:cNvSpPr>
            <a:spLocks noChangeArrowheads="1"/>
          </p:cNvSpPr>
          <p:nvPr/>
        </p:nvSpPr>
        <p:spPr bwMode="auto">
          <a:xfrm>
            <a:off x="762000" y="4327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228600" y="39465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C:3</a:t>
            </a:r>
          </a:p>
        </p:txBody>
      </p:sp>
      <p:sp>
        <p:nvSpPr>
          <p:cNvPr id="28700" name="Oval 28"/>
          <p:cNvSpPr>
            <a:spLocks noChangeArrowheads="1"/>
          </p:cNvSpPr>
          <p:nvPr/>
        </p:nvSpPr>
        <p:spPr bwMode="auto">
          <a:xfrm>
            <a:off x="533400" y="5318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01" name="Line 29"/>
          <p:cNvSpPr>
            <a:spLocks noChangeShapeType="1"/>
          </p:cNvSpPr>
          <p:nvPr/>
        </p:nvSpPr>
        <p:spPr bwMode="auto">
          <a:xfrm flipV="1">
            <a:off x="914400" y="3717925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2" name="Line 30"/>
          <p:cNvSpPr>
            <a:spLocks noChangeShapeType="1"/>
          </p:cNvSpPr>
          <p:nvPr/>
        </p:nvSpPr>
        <p:spPr bwMode="auto">
          <a:xfrm flipH="1">
            <a:off x="685800" y="4632325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3" name="Oval 31"/>
          <p:cNvSpPr>
            <a:spLocks noChangeArrowheads="1"/>
          </p:cNvSpPr>
          <p:nvPr/>
        </p:nvSpPr>
        <p:spPr bwMode="auto">
          <a:xfrm>
            <a:off x="2895600" y="3505200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04" name="Text Box 32"/>
          <p:cNvSpPr txBox="1">
            <a:spLocks noChangeArrowheads="1"/>
          </p:cNvSpPr>
          <p:nvPr/>
        </p:nvSpPr>
        <p:spPr bwMode="auto">
          <a:xfrm>
            <a:off x="3200400" y="34893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D:1</a:t>
            </a:r>
          </a:p>
        </p:txBody>
      </p:sp>
      <p:sp>
        <p:nvSpPr>
          <p:cNvPr id="28705" name="Oval 33"/>
          <p:cNvSpPr>
            <a:spLocks noChangeArrowheads="1"/>
          </p:cNvSpPr>
          <p:nvPr/>
        </p:nvSpPr>
        <p:spPr bwMode="auto">
          <a:xfrm>
            <a:off x="3124200" y="4403725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3352800" y="44037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E:1</a:t>
            </a:r>
          </a:p>
        </p:txBody>
      </p:sp>
      <p:sp>
        <p:nvSpPr>
          <p:cNvPr id="28707" name="Oval 35"/>
          <p:cNvSpPr>
            <a:spLocks noChangeArrowheads="1"/>
          </p:cNvSpPr>
          <p:nvPr/>
        </p:nvSpPr>
        <p:spPr bwMode="auto">
          <a:xfrm>
            <a:off x="5410200" y="4403725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08" name="Line 36"/>
          <p:cNvSpPr>
            <a:spLocks noChangeShapeType="1"/>
          </p:cNvSpPr>
          <p:nvPr/>
        </p:nvSpPr>
        <p:spPr bwMode="auto">
          <a:xfrm flipH="1" flipV="1">
            <a:off x="4800600" y="3717925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9" name="Line 37"/>
          <p:cNvSpPr>
            <a:spLocks noChangeShapeType="1"/>
          </p:cNvSpPr>
          <p:nvPr/>
        </p:nvSpPr>
        <p:spPr bwMode="auto">
          <a:xfrm flipH="1" flipV="1">
            <a:off x="2133600" y="2879725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 flipH="1" flipV="1">
            <a:off x="3048000" y="3794125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1" name="Oval 39"/>
          <p:cNvSpPr>
            <a:spLocks noChangeArrowheads="1"/>
          </p:cNvSpPr>
          <p:nvPr/>
        </p:nvSpPr>
        <p:spPr bwMode="auto">
          <a:xfrm>
            <a:off x="1447800" y="4327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12" name="Text Box 40"/>
          <p:cNvSpPr txBox="1">
            <a:spLocks noChangeArrowheads="1"/>
          </p:cNvSpPr>
          <p:nvPr/>
        </p:nvSpPr>
        <p:spPr bwMode="auto">
          <a:xfrm>
            <a:off x="1295400" y="46323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D:1</a:t>
            </a:r>
          </a:p>
        </p:txBody>
      </p:sp>
      <p:sp>
        <p:nvSpPr>
          <p:cNvPr id="28713" name="Line 41"/>
          <p:cNvSpPr>
            <a:spLocks noChangeShapeType="1"/>
          </p:cNvSpPr>
          <p:nvPr/>
        </p:nvSpPr>
        <p:spPr bwMode="auto">
          <a:xfrm>
            <a:off x="1295400" y="3717925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4" name="Oval 42"/>
          <p:cNvSpPr>
            <a:spLocks noChangeArrowheads="1"/>
          </p:cNvSpPr>
          <p:nvPr/>
        </p:nvSpPr>
        <p:spPr bwMode="auto">
          <a:xfrm>
            <a:off x="2057400" y="5089525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15" name="Text Box 43"/>
          <p:cNvSpPr txBox="1">
            <a:spLocks noChangeArrowheads="1"/>
          </p:cNvSpPr>
          <p:nvPr/>
        </p:nvSpPr>
        <p:spPr bwMode="auto">
          <a:xfrm>
            <a:off x="2362200" y="50133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E:1</a:t>
            </a:r>
          </a:p>
        </p:txBody>
      </p:sp>
      <p:sp>
        <p:nvSpPr>
          <p:cNvPr id="28716" name="Line 44"/>
          <p:cNvSpPr>
            <a:spLocks noChangeShapeType="1"/>
          </p:cNvSpPr>
          <p:nvPr/>
        </p:nvSpPr>
        <p:spPr bwMode="auto">
          <a:xfrm>
            <a:off x="2209800" y="47847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7" name="Text Box 45"/>
          <p:cNvSpPr txBox="1">
            <a:spLocks noChangeArrowheads="1"/>
          </p:cNvSpPr>
          <p:nvPr/>
        </p:nvSpPr>
        <p:spPr bwMode="auto">
          <a:xfrm>
            <a:off x="5715000" y="1279524"/>
            <a:ext cx="335280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/>
              <a:t>Build conditional pattern base for E: </a:t>
            </a:r>
            <a:br>
              <a:rPr lang="en-US" altLang="en-US" sz="2000" b="1" dirty="0"/>
            </a:br>
            <a:r>
              <a:rPr lang="en-US" altLang="en-US" sz="2000" b="1" dirty="0"/>
              <a:t>     P = {(A:1,C:1,D:1),</a:t>
            </a:r>
            <a:br>
              <a:rPr lang="en-US" altLang="en-US" sz="2000" b="1" dirty="0"/>
            </a:br>
            <a:r>
              <a:rPr lang="en-US" altLang="en-US" sz="2000" b="1" dirty="0"/>
              <a:t>	(A:1,D:1), </a:t>
            </a:r>
            <a:br>
              <a:rPr lang="en-US" altLang="en-US" sz="2000" b="1" dirty="0"/>
            </a:br>
            <a:r>
              <a:rPr lang="en-US" altLang="en-US" sz="2000" b="1" dirty="0"/>
              <a:t>             (B:1,C:1)}</a:t>
            </a:r>
          </a:p>
          <a:p>
            <a:pPr>
              <a:spcBef>
                <a:spcPct val="50000"/>
              </a:spcBef>
            </a:pPr>
            <a:r>
              <a:rPr lang="en-US" altLang="en-US" sz="2000" b="1" dirty="0"/>
              <a:t>Recursively apply FP-growth on P</a:t>
            </a:r>
          </a:p>
          <a:p>
            <a:pPr>
              <a:spcBef>
                <a:spcPct val="50000"/>
              </a:spcBef>
            </a:pPr>
            <a:endParaRPr lang="en-US" altLang="en-US" sz="2000" b="1" dirty="0"/>
          </a:p>
        </p:txBody>
      </p:sp>
      <p:sp>
        <p:nvSpPr>
          <p:cNvPr id="28718" name="Text Box 46"/>
          <p:cNvSpPr txBox="1">
            <a:spLocks noChangeArrowheads="1"/>
          </p:cNvSpPr>
          <p:nvPr/>
        </p:nvSpPr>
        <p:spPr bwMode="auto">
          <a:xfrm>
            <a:off x="4953000" y="4556125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E:1</a:t>
            </a:r>
          </a:p>
        </p:txBody>
      </p:sp>
      <p:sp>
        <p:nvSpPr>
          <p:cNvPr id="28719" name="Text Box 47"/>
          <p:cNvSpPr txBox="1">
            <a:spLocks noChangeArrowheads="1"/>
          </p:cNvSpPr>
          <p:nvPr/>
        </p:nvSpPr>
        <p:spPr bwMode="auto">
          <a:xfrm>
            <a:off x="762000" y="54705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D:1</a:t>
            </a:r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82384" y="6403848"/>
            <a:ext cx="1905000" cy="28041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6921A26-6E3B-4CD8-B7B0-3657B31D2F66}" type="slidenum">
              <a:rPr lang="en-US" altLang="en-US" sz="1200" b="1" smtClean="0">
                <a:solidFill>
                  <a:schemeClr val="accent2"/>
                </a:solidFill>
                <a:latin typeface="+mn-lt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 b="1" dirty="0" smtClean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024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FP-growth</a:t>
            </a:r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3276600" y="2697162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2286000" y="1935162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1219200" y="2773362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 flipH="1">
            <a:off x="1447800" y="2239962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Oval 7"/>
          <p:cNvSpPr>
            <a:spLocks noChangeArrowheads="1"/>
          </p:cNvSpPr>
          <p:nvPr/>
        </p:nvSpPr>
        <p:spPr bwMode="auto">
          <a:xfrm>
            <a:off x="3886200" y="3611562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2438400" y="2239962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 flipH="1" flipV="1">
            <a:off x="3505200" y="3001962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1676400" y="1858962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null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685800" y="2697162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A:2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3505200" y="2620962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B:1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4267200" y="3535362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C:1</a:t>
            </a:r>
          </a:p>
        </p:txBody>
      </p:sp>
      <p:sp>
        <p:nvSpPr>
          <p:cNvPr id="29710" name="Oval 14"/>
          <p:cNvSpPr>
            <a:spLocks noChangeArrowheads="1"/>
          </p:cNvSpPr>
          <p:nvPr/>
        </p:nvSpPr>
        <p:spPr bwMode="auto">
          <a:xfrm>
            <a:off x="1143000" y="3748087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1" name="Oval 15"/>
          <p:cNvSpPr>
            <a:spLocks noChangeArrowheads="1"/>
          </p:cNvSpPr>
          <p:nvPr/>
        </p:nvSpPr>
        <p:spPr bwMode="auto">
          <a:xfrm>
            <a:off x="1295400" y="4678362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 flipV="1">
            <a:off x="1295400" y="3078162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>
            <a:off x="1295400" y="4068762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1447800" y="3687762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C:1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1600200" y="4602162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D:1</a:t>
            </a:r>
          </a:p>
        </p:txBody>
      </p:sp>
      <p:sp>
        <p:nvSpPr>
          <p:cNvPr id="29716" name="Oval 20"/>
          <p:cNvSpPr>
            <a:spLocks noChangeArrowheads="1"/>
          </p:cNvSpPr>
          <p:nvPr/>
        </p:nvSpPr>
        <p:spPr bwMode="auto">
          <a:xfrm>
            <a:off x="2133600" y="3703637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2438400" y="3687762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D:1</a:t>
            </a:r>
          </a:p>
        </p:txBody>
      </p:sp>
      <p:sp>
        <p:nvSpPr>
          <p:cNvPr id="29718" name="Oval 22"/>
          <p:cNvSpPr>
            <a:spLocks noChangeArrowheads="1"/>
          </p:cNvSpPr>
          <p:nvPr/>
        </p:nvSpPr>
        <p:spPr bwMode="auto">
          <a:xfrm>
            <a:off x="2362200" y="4602162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2590800" y="4602162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E:1</a:t>
            </a:r>
          </a:p>
        </p:txBody>
      </p:sp>
      <p:sp>
        <p:nvSpPr>
          <p:cNvPr id="29720" name="Oval 24"/>
          <p:cNvSpPr>
            <a:spLocks noChangeArrowheads="1"/>
          </p:cNvSpPr>
          <p:nvPr/>
        </p:nvSpPr>
        <p:spPr bwMode="auto">
          <a:xfrm>
            <a:off x="4648200" y="4602162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21" name="Line 25"/>
          <p:cNvSpPr>
            <a:spLocks noChangeShapeType="1"/>
          </p:cNvSpPr>
          <p:nvPr/>
        </p:nvSpPr>
        <p:spPr bwMode="auto">
          <a:xfrm flipH="1" flipV="1">
            <a:off x="4038600" y="3916362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2" name="Line 26"/>
          <p:cNvSpPr>
            <a:spLocks noChangeShapeType="1"/>
          </p:cNvSpPr>
          <p:nvPr/>
        </p:nvSpPr>
        <p:spPr bwMode="auto">
          <a:xfrm flipH="1" flipV="1">
            <a:off x="1371600" y="3078162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3" name="Line 27"/>
          <p:cNvSpPr>
            <a:spLocks noChangeShapeType="1"/>
          </p:cNvSpPr>
          <p:nvPr/>
        </p:nvSpPr>
        <p:spPr bwMode="auto">
          <a:xfrm flipH="1" flipV="1">
            <a:off x="2286000" y="3992562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4" name="Oval 28"/>
          <p:cNvSpPr>
            <a:spLocks noChangeArrowheads="1"/>
          </p:cNvSpPr>
          <p:nvPr/>
        </p:nvSpPr>
        <p:spPr bwMode="auto">
          <a:xfrm>
            <a:off x="1295400" y="5287962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1600200" y="5211762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E:1</a:t>
            </a:r>
          </a:p>
        </p:txBody>
      </p:sp>
      <p:sp>
        <p:nvSpPr>
          <p:cNvPr id="29726" name="Line 30"/>
          <p:cNvSpPr>
            <a:spLocks noChangeShapeType="1"/>
          </p:cNvSpPr>
          <p:nvPr/>
        </p:nvSpPr>
        <p:spPr bwMode="auto">
          <a:xfrm>
            <a:off x="1447800" y="498316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7" name="Text Box 31"/>
          <p:cNvSpPr txBox="1">
            <a:spLocks noChangeArrowheads="1"/>
          </p:cNvSpPr>
          <p:nvPr/>
        </p:nvSpPr>
        <p:spPr bwMode="auto">
          <a:xfrm>
            <a:off x="5538216" y="1398714"/>
            <a:ext cx="335280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/>
              <a:t>Conditional Pattern base for E: </a:t>
            </a:r>
            <a:br>
              <a:rPr lang="en-US" altLang="en-US" sz="2000" b="1" dirty="0"/>
            </a:br>
            <a:r>
              <a:rPr lang="en-US" altLang="en-US" sz="2000" b="1" dirty="0"/>
              <a:t>     P = {(A:1,C:1,D:1,E:1),</a:t>
            </a:r>
            <a:br>
              <a:rPr lang="en-US" altLang="en-US" sz="2000" b="1" dirty="0"/>
            </a:br>
            <a:r>
              <a:rPr lang="en-US" altLang="en-US" sz="2000" b="1" dirty="0"/>
              <a:t>	(A:1,D:1,E:1), </a:t>
            </a:r>
            <a:br>
              <a:rPr lang="en-US" altLang="en-US" sz="2000" b="1" dirty="0"/>
            </a:br>
            <a:r>
              <a:rPr lang="en-US" altLang="en-US" sz="2000" b="1" dirty="0"/>
              <a:t>             (B:1,C:1,E:1)}</a:t>
            </a:r>
          </a:p>
          <a:p>
            <a:pPr>
              <a:spcBef>
                <a:spcPct val="50000"/>
              </a:spcBef>
            </a:pPr>
            <a:r>
              <a:rPr lang="en-US" altLang="en-US" sz="2000" b="1" dirty="0"/>
              <a:t>Count for E is 3: {E} is frequent </a:t>
            </a:r>
            <a:r>
              <a:rPr lang="en-US" altLang="en-US" sz="2000" b="1" dirty="0" err="1"/>
              <a:t>itemset</a:t>
            </a:r>
            <a:endParaRPr lang="en-US" altLang="en-US" sz="2000" b="1" dirty="0"/>
          </a:p>
          <a:p>
            <a:pPr>
              <a:spcBef>
                <a:spcPct val="50000"/>
              </a:spcBef>
            </a:pPr>
            <a:r>
              <a:rPr lang="en-US" altLang="en-US" sz="2000" b="1" dirty="0"/>
              <a:t>Recursively apply FP-growth on P</a:t>
            </a:r>
          </a:p>
          <a:p>
            <a:pPr>
              <a:spcBef>
                <a:spcPct val="50000"/>
              </a:spcBef>
            </a:pPr>
            <a:endParaRPr lang="en-US" altLang="en-US" sz="2000" b="1" dirty="0"/>
          </a:p>
        </p:txBody>
      </p:sp>
      <p:sp>
        <p:nvSpPr>
          <p:cNvPr id="29728" name="Text Box 32"/>
          <p:cNvSpPr txBox="1">
            <a:spLocks noChangeArrowheads="1"/>
          </p:cNvSpPr>
          <p:nvPr/>
        </p:nvSpPr>
        <p:spPr bwMode="auto">
          <a:xfrm>
            <a:off x="4191000" y="4754562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E:1</a:t>
            </a:r>
          </a:p>
        </p:txBody>
      </p:sp>
      <p:sp>
        <p:nvSpPr>
          <p:cNvPr id="29729" name="Text Box 33"/>
          <p:cNvSpPr txBox="1">
            <a:spLocks noChangeArrowheads="1"/>
          </p:cNvSpPr>
          <p:nvPr/>
        </p:nvSpPr>
        <p:spPr bwMode="auto">
          <a:xfrm>
            <a:off x="914400" y="1355725"/>
            <a:ext cx="304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u="sng" dirty="0"/>
              <a:t>Conditional tree for E: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82384" y="6403848"/>
            <a:ext cx="1905000" cy="28041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6921A26-6E3B-4CD8-B7B0-3657B31D2F66}" type="slidenum">
              <a:rPr lang="en-US" altLang="en-US" sz="1200" b="1" smtClean="0">
                <a:solidFill>
                  <a:schemeClr val="accent2"/>
                </a:solidFill>
                <a:latin typeface="+mn-lt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 b="1" dirty="0" smtClean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440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FP-growth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5327904" y="1612709"/>
            <a:ext cx="335280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/>
              <a:t>Conditional pattern base for D within conditional base for E: </a:t>
            </a:r>
            <a:br>
              <a:rPr lang="en-US" altLang="en-US" sz="2000" b="1" dirty="0"/>
            </a:br>
            <a:r>
              <a:rPr lang="en-US" altLang="en-US" sz="2000" b="1" dirty="0"/>
              <a:t>     P = {(A:1,C:1,D:1),</a:t>
            </a:r>
            <a:br>
              <a:rPr lang="en-US" altLang="en-US" sz="2000" b="1" dirty="0"/>
            </a:br>
            <a:r>
              <a:rPr lang="en-US" altLang="en-US" sz="2000" b="1" dirty="0"/>
              <a:t>	(A:1,D:1)}</a:t>
            </a:r>
          </a:p>
          <a:p>
            <a:pPr>
              <a:spcBef>
                <a:spcPct val="50000"/>
              </a:spcBef>
            </a:pPr>
            <a:r>
              <a:rPr lang="en-US" altLang="en-US" sz="2000" b="1" dirty="0"/>
              <a:t>Count for D is 2: {D,E} is frequent </a:t>
            </a:r>
            <a:r>
              <a:rPr lang="en-US" altLang="en-US" sz="2000" b="1" dirty="0" err="1"/>
              <a:t>itemset</a:t>
            </a:r>
            <a:endParaRPr lang="en-US" altLang="en-US" sz="2000" b="1" dirty="0"/>
          </a:p>
          <a:p>
            <a:pPr>
              <a:spcBef>
                <a:spcPct val="50000"/>
              </a:spcBef>
            </a:pPr>
            <a:r>
              <a:rPr lang="en-US" altLang="en-US" sz="2000" b="1" dirty="0"/>
              <a:t>Recursively apply FP-growth on P</a:t>
            </a:r>
          </a:p>
          <a:p>
            <a:pPr>
              <a:spcBef>
                <a:spcPct val="50000"/>
              </a:spcBef>
            </a:pPr>
            <a:endParaRPr lang="en-US" altLang="en-US" sz="2000" b="1" dirty="0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066800" y="1173480"/>
            <a:ext cx="3048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u="sng" dirty="0"/>
              <a:t>Conditional tree for D within conditional tree for E:</a:t>
            </a: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2743200" y="2508504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1676400" y="3346704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H="1">
            <a:off x="1905000" y="2813304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2133600" y="2432304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null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1143000" y="3270504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A:2</a:t>
            </a:r>
          </a:p>
        </p:txBody>
      </p:sp>
      <p:sp>
        <p:nvSpPr>
          <p:cNvPr id="30730" name="Oval 10"/>
          <p:cNvSpPr>
            <a:spLocks noChangeArrowheads="1"/>
          </p:cNvSpPr>
          <p:nvPr/>
        </p:nvSpPr>
        <p:spPr bwMode="auto">
          <a:xfrm>
            <a:off x="1600200" y="4321429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1" name="Oval 11"/>
          <p:cNvSpPr>
            <a:spLocks noChangeArrowheads="1"/>
          </p:cNvSpPr>
          <p:nvPr/>
        </p:nvSpPr>
        <p:spPr bwMode="auto">
          <a:xfrm>
            <a:off x="1752600" y="5251704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 flipV="1">
            <a:off x="1752600" y="3651504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1752600" y="4642104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1905000" y="4261104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C:1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2057400" y="5175504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D:1</a:t>
            </a:r>
          </a:p>
        </p:txBody>
      </p:sp>
      <p:sp>
        <p:nvSpPr>
          <p:cNvPr id="30736" name="Oval 16"/>
          <p:cNvSpPr>
            <a:spLocks noChangeArrowheads="1"/>
          </p:cNvSpPr>
          <p:nvPr/>
        </p:nvSpPr>
        <p:spPr bwMode="auto">
          <a:xfrm>
            <a:off x="2590800" y="4276979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2895600" y="4261104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D:1</a:t>
            </a:r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 flipH="1" flipV="1">
            <a:off x="1828800" y="3651504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82384" y="6403848"/>
            <a:ext cx="1905000" cy="28041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6921A26-6E3B-4CD8-B7B0-3657B31D2F66}" type="slidenum">
              <a:rPr lang="en-US" altLang="en-US" sz="1200" b="1" smtClean="0">
                <a:solidFill>
                  <a:schemeClr val="accent2"/>
                </a:solidFill>
                <a:latin typeface="+mn-lt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 b="1" dirty="0" smtClean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23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FP-growth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5209032" y="1492250"/>
            <a:ext cx="33528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/>
              <a:t>Conditional pattern base for C within D within E: </a:t>
            </a:r>
            <a:br>
              <a:rPr lang="en-US" altLang="en-US" sz="2000" b="1" dirty="0"/>
            </a:br>
            <a:r>
              <a:rPr lang="en-US" altLang="en-US" sz="2000" b="1" dirty="0"/>
              <a:t>     P = {(A:1,C:1)}</a:t>
            </a:r>
          </a:p>
          <a:p>
            <a:pPr>
              <a:spcBef>
                <a:spcPct val="50000"/>
              </a:spcBef>
            </a:pPr>
            <a:r>
              <a:rPr lang="en-US" altLang="en-US" sz="2000" b="1" dirty="0"/>
              <a:t>Count for C is 1: {C,D,E} is NOT frequent </a:t>
            </a:r>
            <a:r>
              <a:rPr lang="en-US" altLang="en-US" sz="2000" b="1" dirty="0" err="1"/>
              <a:t>itemset</a:t>
            </a:r>
            <a:endParaRPr lang="en-US" altLang="en-US" sz="2000" b="1" dirty="0"/>
          </a:p>
          <a:p>
            <a:pPr>
              <a:spcBef>
                <a:spcPct val="50000"/>
              </a:spcBef>
            </a:pPr>
            <a:endParaRPr lang="en-US" altLang="en-US" sz="2000" b="1" dirty="0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066800" y="1401762"/>
            <a:ext cx="3048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u="sng" dirty="0"/>
              <a:t>Conditional tree for C within D within E:</a:t>
            </a:r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2895600" y="25749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1828800" y="3413125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flipH="1">
            <a:off x="2057400" y="2879725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2286000" y="24987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null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1295400" y="33369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A:1</a:t>
            </a:r>
          </a:p>
        </p:txBody>
      </p: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1752600" y="4387850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 flipV="1">
            <a:off x="1905000" y="3717925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2057400" y="43275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C:1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82384" y="6403848"/>
            <a:ext cx="1905000" cy="28041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6921A26-6E3B-4CD8-B7B0-3657B31D2F66}" type="slidenum">
              <a:rPr lang="en-US" altLang="en-US" sz="1200" b="1" smtClean="0">
                <a:solidFill>
                  <a:schemeClr val="accent2"/>
                </a:solidFill>
                <a:latin typeface="+mn-lt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 b="1" dirty="0" smtClean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7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DDE1F-D48B-497C-B205-2C9E9C8CC35B}" type="slidenum">
              <a:rPr lang="en-US" altLang="en-US"/>
              <a:pPr/>
              <a:t>3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Format of Association Rules</a:t>
            </a:r>
            <a:endParaRPr lang="en-US" altLang="en-US" dirty="0"/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1262"/>
            <a:ext cx="8229600" cy="4934438"/>
          </a:xfrm>
        </p:spPr>
        <p:txBody>
          <a:bodyPr/>
          <a:lstStyle/>
          <a:p>
            <a:r>
              <a:rPr lang="en-US" altLang="en-US" dirty="0" smtClean="0"/>
              <a:t>Typical Rule </a:t>
            </a:r>
            <a:r>
              <a:rPr lang="en-US" altLang="en-US" dirty="0"/>
              <a:t>form: </a:t>
            </a:r>
          </a:p>
          <a:p>
            <a:pPr lvl="1"/>
            <a:r>
              <a:rPr lang="en-US" altLang="en-US" dirty="0"/>
              <a:t>Body ==&gt; Head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Body </a:t>
            </a:r>
            <a:r>
              <a:rPr lang="en-US" altLang="en-US" dirty="0"/>
              <a:t>and Head can be represented as sets of </a:t>
            </a:r>
            <a:r>
              <a:rPr lang="en-US" altLang="en-US" dirty="0" smtClean="0"/>
              <a:t>items (in transaction data) </a:t>
            </a:r>
            <a:r>
              <a:rPr lang="en-US" altLang="en-US" dirty="0"/>
              <a:t>or as </a:t>
            </a:r>
            <a:r>
              <a:rPr lang="en-US" altLang="en-US" dirty="0" smtClean="0"/>
              <a:t>conjunction of predicates (in relational data)</a:t>
            </a:r>
          </a:p>
          <a:p>
            <a:pPr lvl="1"/>
            <a:r>
              <a:rPr lang="en-US" altLang="en-US" dirty="0" smtClean="0"/>
              <a:t>Support and Confidence</a:t>
            </a:r>
          </a:p>
          <a:p>
            <a:pPr lvl="2"/>
            <a:r>
              <a:rPr lang="en-US" altLang="en-US" dirty="0" smtClean="0"/>
              <a:t>Usually reported along with the rules</a:t>
            </a:r>
          </a:p>
          <a:p>
            <a:pPr lvl="2"/>
            <a:r>
              <a:rPr lang="en-US" altLang="en-US" dirty="0" smtClean="0"/>
              <a:t>Metrics that indicate the strength of the item associations</a:t>
            </a:r>
            <a:endParaRPr lang="en-US" altLang="en-US" dirty="0"/>
          </a:p>
          <a:p>
            <a:pPr lvl="1"/>
            <a:endParaRPr lang="en-US" altLang="en-US" sz="800" dirty="0"/>
          </a:p>
          <a:p>
            <a:r>
              <a:rPr lang="en-US" altLang="en-US" dirty="0"/>
              <a:t>Examples:</a:t>
            </a:r>
          </a:p>
          <a:p>
            <a:pPr lvl="1"/>
            <a:r>
              <a:rPr lang="en-US" altLang="en-US" dirty="0"/>
              <a:t>{diaper, </a:t>
            </a:r>
            <a:r>
              <a:rPr lang="en-US" altLang="en-US" dirty="0" smtClean="0"/>
              <a:t>milk} </a:t>
            </a:r>
            <a:r>
              <a:rPr lang="en-US" altLang="en-US" dirty="0"/>
              <a:t>==&gt; {beer} </a:t>
            </a:r>
            <a:r>
              <a:rPr lang="en-US" altLang="en-US" dirty="0" smtClean="0"/>
              <a:t>[support: 0.5</a:t>
            </a:r>
            <a:r>
              <a:rPr lang="en-US" altLang="en-US" dirty="0"/>
              <a:t>%, </a:t>
            </a:r>
            <a:r>
              <a:rPr lang="en-US" altLang="en-US" dirty="0" smtClean="0"/>
              <a:t>confidence: 78</a:t>
            </a:r>
            <a:r>
              <a:rPr lang="en-US" altLang="en-US" dirty="0"/>
              <a:t>%]</a:t>
            </a:r>
          </a:p>
          <a:p>
            <a:pPr lvl="1"/>
            <a:r>
              <a:rPr lang="en-US" altLang="en-US" dirty="0"/>
              <a:t>buys(x, "bread</a:t>
            </a:r>
            <a:r>
              <a:rPr lang="en-US" altLang="en-US" dirty="0" smtClean="0"/>
              <a:t>") /\ </a:t>
            </a:r>
            <a:r>
              <a:rPr lang="en-US" altLang="en-US" dirty="0" smtClean="0"/>
              <a:t>buys(x, “eggs")</a:t>
            </a:r>
            <a:r>
              <a:rPr lang="en-US" altLang="en-US" dirty="0" smtClean="0"/>
              <a:t> </a:t>
            </a:r>
            <a:r>
              <a:rPr lang="en-US" altLang="en-US" dirty="0"/>
              <a:t>==&gt; buys(x, "milk") </a:t>
            </a:r>
            <a:r>
              <a:rPr lang="en-US" altLang="en-US" dirty="0" smtClean="0"/>
              <a:t>[sup: 0.6</a:t>
            </a:r>
            <a:r>
              <a:rPr lang="en-US" altLang="en-US" dirty="0"/>
              <a:t>%, </a:t>
            </a:r>
            <a:r>
              <a:rPr lang="en-US" altLang="en-US" dirty="0" err="1" smtClean="0"/>
              <a:t>conf</a:t>
            </a:r>
            <a:r>
              <a:rPr lang="en-US" altLang="en-US" dirty="0" smtClean="0"/>
              <a:t>: 65</a:t>
            </a:r>
            <a:r>
              <a:rPr lang="en-US" altLang="en-US" dirty="0"/>
              <a:t>%]</a:t>
            </a:r>
          </a:p>
          <a:p>
            <a:pPr lvl="1"/>
            <a:r>
              <a:rPr lang="en-US" altLang="en-US" dirty="0"/>
              <a:t>major(x, "CS") /\ takes(x, "DB") ==&gt; grade(x, "A") [1%, 75%]</a:t>
            </a:r>
          </a:p>
          <a:p>
            <a:pPr lvl="1"/>
            <a:r>
              <a:rPr lang="en-US" altLang="en-US" dirty="0"/>
              <a:t>age(X,30-45) /\ income(X, 50K-75K) ==&gt; </a:t>
            </a:r>
            <a:r>
              <a:rPr lang="en-US" altLang="en-US" dirty="0" smtClean="0"/>
              <a:t>owns(X</a:t>
            </a:r>
            <a:r>
              <a:rPr lang="en-US" altLang="en-US" dirty="0"/>
              <a:t>, </a:t>
            </a:r>
            <a:r>
              <a:rPr lang="en-US" altLang="en-US" dirty="0" smtClean="0"/>
              <a:t>SUV)</a:t>
            </a:r>
            <a:endParaRPr lang="en-US" altLang="en-US" dirty="0"/>
          </a:p>
          <a:p>
            <a:pPr lvl="1"/>
            <a:r>
              <a:rPr lang="en-US" altLang="en-US" dirty="0"/>
              <a:t>age=“30-45”, income=“50K-75K” ==&gt; car=“SUV”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FP-growth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5007864" y="1660524"/>
            <a:ext cx="335280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/>
              <a:t>Count for A is 2: {A,D,E} is frequent </a:t>
            </a:r>
            <a:r>
              <a:rPr lang="en-US" altLang="en-US" sz="2000" b="1" dirty="0" err="1"/>
              <a:t>itemset</a:t>
            </a:r>
            <a:endParaRPr lang="en-US" altLang="en-US" sz="2000" b="1" dirty="0"/>
          </a:p>
          <a:p>
            <a:pPr>
              <a:spcBef>
                <a:spcPct val="50000"/>
              </a:spcBef>
            </a:pPr>
            <a:r>
              <a:rPr lang="en-US" altLang="en-US" sz="2000" b="1" dirty="0"/>
              <a:t>Next step:</a:t>
            </a:r>
          </a:p>
          <a:p>
            <a:pPr>
              <a:spcBef>
                <a:spcPct val="50000"/>
              </a:spcBef>
            </a:pPr>
            <a:r>
              <a:rPr lang="en-US" altLang="en-US" sz="2000" b="1" dirty="0"/>
              <a:t>Construct conditional tree C within conditional tree E</a:t>
            </a:r>
          </a:p>
          <a:p>
            <a:pPr>
              <a:spcBef>
                <a:spcPct val="50000"/>
              </a:spcBef>
            </a:pPr>
            <a:r>
              <a:rPr lang="en-US" altLang="en-US" sz="2000" b="1" dirty="0"/>
              <a:t>Continue until exploring conditional tree for A (which has only node A)</a:t>
            </a:r>
          </a:p>
          <a:p>
            <a:pPr>
              <a:spcBef>
                <a:spcPct val="50000"/>
              </a:spcBef>
            </a:pPr>
            <a:endParaRPr lang="en-US" altLang="en-US" sz="2000" b="1" dirty="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295400" y="1508125"/>
            <a:ext cx="3048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u="sng"/>
              <a:t>Conditional tree for A within D within E:</a:t>
            </a: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2667000" y="25749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1600200" y="3413125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 flipH="1">
            <a:off x="1828800" y="2879725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2057400" y="24987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null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1066800" y="33369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A:2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82384" y="6403848"/>
            <a:ext cx="1905000" cy="28041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6921A26-6E3B-4CD8-B7B0-3657B31D2F66}" type="slidenum">
              <a:rPr lang="en-US" altLang="en-US" sz="1200" b="1" smtClean="0">
                <a:solidFill>
                  <a:schemeClr val="accent2"/>
                </a:solidFill>
                <a:latin typeface="+mn-lt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 b="1" dirty="0" smtClean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185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82384" y="6403848"/>
            <a:ext cx="1905000" cy="28041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6921A26-6E3B-4CD8-B7B0-3657B31D2F66}" type="slidenum">
              <a:rPr lang="en-US" altLang="en-US" sz="1200" b="1" smtClean="0">
                <a:solidFill>
                  <a:schemeClr val="accent2"/>
                </a:solidFill>
                <a:latin typeface="+mn-lt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 b="1" dirty="0" smtClean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56616"/>
            <a:ext cx="8763000" cy="7620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The </a:t>
            </a:r>
            <a:r>
              <a:rPr lang="en-US" altLang="en-US" sz="3200" dirty="0" smtClean="0"/>
              <a:t>FP-Growth </a:t>
            </a:r>
            <a:r>
              <a:rPr lang="en-US" altLang="en-US" sz="3200" dirty="0" smtClean="0"/>
              <a:t>Mining </a:t>
            </a:r>
            <a:r>
              <a:rPr lang="en-US" altLang="en-US" sz="3200" dirty="0" smtClean="0"/>
              <a:t>Method Summary</a:t>
            </a:r>
            <a:endParaRPr lang="en-US" altLang="en-US" sz="3200" dirty="0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636008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Idea: Frequent pattern growth</a:t>
            </a:r>
          </a:p>
          <a:p>
            <a:pPr lvl="1" eaLnBrk="1" hangingPunct="1"/>
            <a:r>
              <a:rPr lang="en-US" altLang="en-US" sz="2400" dirty="0" smtClean="0"/>
              <a:t>Recursively grow frequent patterns by pattern and database </a:t>
            </a:r>
            <a:r>
              <a:rPr lang="en-US" altLang="en-US" sz="2400" dirty="0" smtClean="0"/>
              <a:t>partition</a:t>
            </a:r>
          </a:p>
          <a:p>
            <a:pPr lvl="1" eaLnBrk="1" hangingPunct="1"/>
            <a:endParaRPr lang="en-US" altLang="en-US" sz="1000" dirty="0" smtClean="0"/>
          </a:p>
          <a:p>
            <a:pPr eaLnBrk="1" hangingPunct="1"/>
            <a:r>
              <a:rPr lang="en-US" altLang="en-US" sz="2400" dirty="0" smtClean="0"/>
              <a:t>Method </a:t>
            </a:r>
          </a:p>
          <a:p>
            <a:pPr lvl="1" eaLnBrk="1" hangingPunct="1"/>
            <a:r>
              <a:rPr lang="en-US" altLang="en-US" sz="2400" dirty="0" smtClean="0"/>
              <a:t>For each frequent item, construct its conditional pattern-base, and then its conditional FP-tree</a:t>
            </a:r>
          </a:p>
          <a:p>
            <a:pPr lvl="1" eaLnBrk="1" hangingPunct="1"/>
            <a:r>
              <a:rPr lang="en-US" altLang="en-US" sz="2400" dirty="0" smtClean="0"/>
              <a:t>Repeat the process on each newly created conditional FP-tree </a:t>
            </a:r>
          </a:p>
          <a:p>
            <a:pPr lvl="1" eaLnBrk="1" hangingPunct="1"/>
            <a:r>
              <a:rPr lang="en-US" altLang="en-US" sz="2400" dirty="0" smtClean="0"/>
              <a:t>Until the resulting FP-tree is empty, or it contains only one path—single path will generate all the combinations of its sub-paths, each of which is a frequent pattern</a:t>
            </a:r>
          </a:p>
        </p:txBody>
      </p:sp>
    </p:spTree>
    <p:extLst>
      <p:ext uri="{BB962C8B-B14F-4D97-AF65-F5344CB8AC3E}">
        <p14:creationId xmlns:p14="http://schemas.microsoft.com/office/powerpoint/2010/main" val="2404541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8F271-8FCE-491F-96F0-493524B21557}" type="slidenum">
              <a:rPr lang="en-US" altLang="en-US"/>
              <a:pPr/>
              <a:t>32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Extensions: Multiple-Level </a:t>
            </a:r>
            <a:r>
              <a:rPr lang="en-US" altLang="en-US" dirty="0"/>
              <a:t>Association Rules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409700"/>
            <a:ext cx="8318500" cy="49149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Items often form a hierarchy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Items at the lower level are expected to have lower support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Rules regarding itemsets at appropriate levels could be quite useful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Transaction database can be encoded based on dimensions and levels</a:t>
            </a:r>
          </a:p>
          <a:p>
            <a:pPr lvl="1">
              <a:lnSpc>
                <a:spcPct val="110000"/>
              </a:lnSpc>
            </a:pPr>
            <a:endParaRPr lang="en-US" altLang="en-US" sz="2000" dirty="0"/>
          </a:p>
        </p:txBody>
      </p:sp>
      <p:grpSp>
        <p:nvGrpSpPr>
          <p:cNvPr id="344082" name="Group 18"/>
          <p:cNvGrpSpPr>
            <a:grpSpLocks/>
          </p:cNvGrpSpPr>
          <p:nvPr/>
        </p:nvGrpSpPr>
        <p:grpSpPr bwMode="auto">
          <a:xfrm>
            <a:off x="2016125" y="3409950"/>
            <a:ext cx="4492625" cy="2295525"/>
            <a:chOff x="264" y="2082"/>
            <a:chExt cx="2830" cy="1446"/>
          </a:xfrm>
        </p:grpSpPr>
        <p:sp>
          <p:nvSpPr>
            <p:cNvPr id="344069" name="Text Box 5"/>
            <p:cNvSpPr txBox="1">
              <a:spLocks noChangeArrowheads="1"/>
            </p:cNvSpPr>
            <p:nvPr/>
          </p:nvSpPr>
          <p:spPr bwMode="auto">
            <a:xfrm>
              <a:off x="1424" y="2082"/>
              <a:ext cx="517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Food</a:t>
              </a:r>
            </a:p>
          </p:txBody>
        </p:sp>
        <p:sp>
          <p:nvSpPr>
            <p:cNvPr id="344070" name="Text Box 6"/>
            <p:cNvSpPr txBox="1">
              <a:spLocks noChangeArrowheads="1"/>
            </p:cNvSpPr>
            <p:nvPr/>
          </p:nvSpPr>
          <p:spPr bwMode="auto">
            <a:xfrm>
              <a:off x="600" y="2626"/>
              <a:ext cx="591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 Milk </a:t>
              </a:r>
            </a:p>
          </p:txBody>
        </p:sp>
        <p:sp>
          <p:nvSpPr>
            <p:cNvPr id="344071" name="Text Box 7"/>
            <p:cNvSpPr txBox="1">
              <a:spLocks noChangeArrowheads="1"/>
            </p:cNvSpPr>
            <p:nvPr/>
          </p:nvSpPr>
          <p:spPr bwMode="auto">
            <a:xfrm>
              <a:off x="2136" y="2626"/>
              <a:ext cx="580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Bread</a:t>
              </a:r>
            </a:p>
          </p:txBody>
        </p:sp>
        <p:sp>
          <p:nvSpPr>
            <p:cNvPr id="344072" name="Text Box 8"/>
            <p:cNvSpPr txBox="1">
              <a:spLocks noChangeArrowheads="1"/>
            </p:cNvSpPr>
            <p:nvPr/>
          </p:nvSpPr>
          <p:spPr bwMode="auto">
            <a:xfrm>
              <a:off x="264" y="3234"/>
              <a:ext cx="527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Skim</a:t>
              </a:r>
            </a:p>
          </p:txBody>
        </p:sp>
        <p:sp>
          <p:nvSpPr>
            <p:cNvPr id="344073" name="Text Box 9"/>
            <p:cNvSpPr txBox="1">
              <a:spLocks noChangeArrowheads="1"/>
            </p:cNvSpPr>
            <p:nvPr/>
          </p:nvSpPr>
          <p:spPr bwMode="auto">
            <a:xfrm>
              <a:off x="992" y="3234"/>
              <a:ext cx="522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  2% </a:t>
              </a:r>
            </a:p>
          </p:txBody>
        </p:sp>
        <p:sp>
          <p:nvSpPr>
            <p:cNvPr id="344074" name="Text Box 10"/>
            <p:cNvSpPr txBox="1">
              <a:spLocks noChangeArrowheads="1"/>
            </p:cNvSpPr>
            <p:nvPr/>
          </p:nvSpPr>
          <p:spPr bwMode="auto">
            <a:xfrm>
              <a:off x="1728" y="3234"/>
              <a:ext cx="622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Wheat</a:t>
              </a:r>
            </a:p>
          </p:txBody>
        </p:sp>
        <p:sp>
          <p:nvSpPr>
            <p:cNvPr id="344075" name="Text Box 11"/>
            <p:cNvSpPr txBox="1">
              <a:spLocks noChangeArrowheads="1"/>
            </p:cNvSpPr>
            <p:nvPr/>
          </p:nvSpPr>
          <p:spPr bwMode="auto">
            <a:xfrm>
              <a:off x="2504" y="3234"/>
              <a:ext cx="590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White</a:t>
              </a:r>
            </a:p>
          </p:txBody>
        </p:sp>
        <p:cxnSp>
          <p:nvCxnSpPr>
            <p:cNvPr id="344076" name="AutoShape 12"/>
            <p:cNvCxnSpPr>
              <a:cxnSpLocks noChangeShapeType="1"/>
              <a:stCxn id="344069" idx="2"/>
              <a:endCxn id="344070" idx="0"/>
            </p:cNvCxnSpPr>
            <p:nvPr/>
          </p:nvCxnSpPr>
          <p:spPr bwMode="auto">
            <a:xfrm rot="5400000">
              <a:off x="1165" y="2107"/>
              <a:ext cx="250" cy="78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8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077" name="AutoShape 13"/>
            <p:cNvCxnSpPr>
              <a:cxnSpLocks noChangeShapeType="1"/>
              <a:stCxn id="344069" idx="2"/>
              <a:endCxn id="344071" idx="0"/>
            </p:cNvCxnSpPr>
            <p:nvPr/>
          </p:nvCxnSpPr>
          <p:spPr bwMode="auto">
            <a:xfrm rot="16200000" flipH="1">
              <a:off x="1930" y="2129"/>
              <a:ext cx="250" cy="74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8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078" name="AutoShape 14"/>
            <p:cNvCxnSpPr>
              <a:cxnSpLocks noChangeShapeType="1"/>
              <a:stCxn id="344070" idx="2"/>
              <a:endCxn id="344072" idx="0"/>
            </p:cNvCxnSpPr>
            <p:nvPr/>
          </p:nvCxnSpPr>
          <p:spPr bwMode="auto">
            <a:xfrm rot="5400000">
              <a:off x="555" y="2893"/>
              <a:ext cx="314" cy="36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8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079" name="AutoShape 15"/>
            <p:cNvCxnSpPr>
              <a:cxnSpLocks noChangeShapeType="1"/>
              <a:stCxn id="344070" idx="2"/>
              <a:endCxn id="344073" idx="0"/>
            </p:cNvCxnSpPr>
            <p:nvPr/>
          </p:nvCxnSpPr>
          <p:spPr bwMode="auto">
            <a:xfrm rot="16200000" flipH="1">
              <a:off x="918" y="2898"/>
              <a:ext cx="314" cy="35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8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080" name="AutoShape 16"/>
            <p:cNvCxnSpPr>
              <a:cxnSpLocks noChangeShapeType="1"/>
              <a:stCxn id="344071" idx="2"/>
              <a:endCxn id="344074" idx="0"/>
            </p:cNvCxnSpPr>
            <p:nvPr/>
          </p:nvCxnSpPr>
          <p:spPr bwMode="auto">
            <a:xfrm rot="5400000">
              <a:off x="2076" y="2883"/>
              <a:ext cx="314" cy="38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8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081" name="AutoShape 17"/>
            <p:cNvCxnSpPr>
              <a:cxnSpLocks noChangeShapeType="1"/>
              <a:stCxn id="344071" idx="2"/>
              <a:endCxn id="344075" idx="0"/>
            </p:cNvCxnSpPr>
            <p:nvPr/>
          </p:nvCxnSpPr>
          <p:spPr bwMode="auto">
            <a:xfrm rot="16200000" flipH="1">
              <a:off x="2456" y="2890"/>
              <a:ext cx="314" cy="37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8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4083" name="Line 19"/>
          <p:cNvSpPr>
            <a:spLocks noChangeShapeType="1"/>
          </p:cNvSpPr>
          <p:nvPr/>
        </p:nvSpPr>
        <p:spPr bwMode="auto">
          <a:xfrm flipH="1">
            <a:off x="1973263" y="5715000"/>
            <a:ext cx="268287" cy="3238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84" name="Line 20"/>
          <p:cNvSpPr>
            <a:spLocks noChangeShapeType="1"/>
          </p:cNvSpPr>
          <p:nvPr/>
        </p:nvSpPr>
        <p:spPr bwMode="auto">
          <a:xfrm>
            <a:off x="2386013" y="5703888"/>
            <a:ext cx="0" cy="334962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85" name="Line 21"/>
          <p:cNvSpPr>
            <a:spLocks noChangeShapeType="1"/>
          </p:cNvSpPr>
          <p:nvPr/>
        </p:nvSpPr>
        <p:spPr bwMode="auto">
          <a:xfrm>
            <a:off x="2609850" y="5715000"/>
            <a:ext cx="166688" cy="3460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86" name="Line 22"/>
          <p:cNvSpPr>
            <a:spLocks noChangeShapeType="1"/>
          </p:cNvSpPr>
          <p:nvPr/>
        </p:nvSpPr>
        <p:spPr bwMode="auto">
          <a:xfrm flipH="1">
            <a:off x="3278188" y="5703888"/>
            <a:ext cx="168275" cy="3238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87" name="Line 23"/>
          <p:cNvSpPr>
            <a:spLocks noChangeShapeType="1"/>
          </p:cNvSpPr>
          <p:nvPr/>
        </p:nvSpPr>
        <p:spPr bwMode="auto">
          <a:xfrm>
            <a:off x="3657600" y="5715000"/>
            <a:ext cx="133350" cy="3238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5DED5-C4E9-47E3-B579-C94946C1468A}" type="slidenum">
              <a:rPr lang="en-US" altLang="en-US"/>
              <a:pPr/>
              <a:t>33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33CD"/>
                </a:solidFill>
                <a:latin typeface="Times-Roman"/>
              </a:rPr>
              <a:t>Mining Multi-Level Associations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Times-Bold"/>
              </a:rPr>
              <a:t>A top_down, progressive deepening approach</a:t>
            </a:r>
          </a:p>
          <a:p>
            <a:pPr lvl="1"/>
            <a:r>
              <a:rPr lang="en-US" altLang="en-US">
                <a:solidFill>
                  <a:srgbClr val="000000"/>
                </a:solidFill>
                <a:latin typeface="Times-Roman"/>
              </a:rPr>
              <a:t>First find high-level strong rules:</a:t>
            </a:r>
          </a:p>
          <a:p>
            <a:pPr lvl="2"/>
            <a:r>
              <a:rPr lang="en-US" altLang="en-US" sz="1800">
                <a:solidFill>
                  <a:srgbClr val="FF0000"/>
                </a:solidFill>
                <a:latin typeface="Times-Roman"/>
              </a:rPr>
              <a:t>milk </a:t>
            </a:r>
            <a:r>
              <a:rPr lang="en-US" altLang="en-US" sz="1800">
                <a:solidFill>
                  <a:srgbClr val="FF0000"/>
                </a:solidFill>
                <a:latin typeface="Symbol" pitchFamily="18" charset="2"/>
              </a:rPr>
              <a:t>® </a:t>
            </a:r>
            <a:r>
              <a:rPr lang="en-US" altLang="en-US" sz="1800">
                <a:solidFill>
                  <a:srgbClr val="FF0000"/>
                </a:solidFill>
                <a:latin typeface="Times-Roman"/>
              </a:rPr>
              <a:t>bread [20%, 60%]</a:t>
            </a:r>
            <a:endParaRPr lang="en-US" altLang="en-US">
              <a:solidFill>
                <a:srgbClr val="000000"/>
              </a:solidFill>
              <a:latin typeface="Times-Roman"/>
            </a:endParaRPr>
          </a:p>
          <a:p>
            <a:pPr lvl="1"/>
            <a:r>
              <a:rPr lang="en-US" altLang="en-US">
                <a:solidFill>
                  <a:srgbClr val="000000"/>
                </a:solidFill>
                <a:latin typeface="Times-Roman"/>
              </a:rPr>
              <a:t>Then find their lower-level “weaker” rules:</a:t>
            </a:r>
          </a:p>
          <a:p>
            <a:pPr lvl="2"/>
            <a:r>
              <a:rPr lang="en-US" altLang="en-US" sz="1800">
                <a:solidFill>
                  <a:srgbClr val="FF0000"/>
                </a:solidFill>
                <a:latin typeface="Times-Roman"/>
              </a:rPr>
              <a:t>2% milk </a:t>
            </a:r>
            <a:r>
              <a:rPr lang="en-US" altLang="en-US" sz="1800">
                <a:solidFill>
                  <a:srgbClr val="FF0000"/>
                </a:solidFill>
                <a:latin typeface="Symbol" pitchFamily="18" charset="2"/>
              </a:rPr>
              <a:t>® </a:t>
            </a:r>
            <a:r>
              <a:rPr lang="en-US" altLang="en-US" sz="1800">
                <a:solidFill>
                  <a:srgbClr val="FF0000"/>
                </a:solidFill>
                <a:latin typeface="Times-Roman"/>
              </a:rPr>
              <a:t>wheat bread [6%, 50%]</a:t>
            </a:r>
            <a:endParaRPr lang="en-US" altLang="en-US" sz="1800">
              <a:solidFill>
                <a:srgbClr val="000000"/>
              </a:solidFill>
              <a:latin typeface="Times-Roman"/>
            </a:endParaRPr>
          </a:p>
          <a:p>
            <a:pPr lvl="1"/>
            <a:r>
              <a:rPr lang="en-US" altLang="en-US">
                <a:solidFill>
                  <a:srgbClr val="000000"/>
                </a:solidFill>
                <a:latin typeface="Times-Roman"/>
              </a:rPr>
              <a:t>When one threshold set for all levels; if support too high then it is possible to miss meaningful associations at low level; if support too low then possible generation of uninteresting rules</a:t>
            </a:r>
          </a:p>
          <a:p>
            <a:pPr lvl="2"/>
            <a:r>
              <a:rPr lang="en-US" altLang="en-US" sz="1800">
                <a:solidFill>
                  <a:srgbClr val="000000"/>
                </a:solidFill>
                <a:latin typeface="Times-Roman"/>
              </a:rPr>
              <a:t>different minimum support thresholds across multi-levels lead to different algorithms (e.g., decrease min-support at lower levels)</a:t>
            </a:r>
          </a:p>
          <a:p>
            <a:r>
              <a:rPr lang="en-US" altLang="en-US">
                <a:solidFill>
                  <a:srgbClr val="000000"/>
                </a:solidFill>
                <a:latin typeface="Times-Bold"/>
              </a:rPr>
              <a:t>Variations at mining multiple-level association rules</a:t>
            </a:r>
          </a:p>
          <a:p>
            <a:pPr lvl="1"/>
            <a:r>
              <a:rPr lang="en-US" altLang="en-US">
                <a:solidFill>
                  <a:srgbClr val="000000"/>
                </a:solidFill>
                <a:latin typeface="Times-Roman"/>
              </a:rPr>
              <a:t>Level-crossed association rules:</a:t>
            </a:r>
          </a:p>
          <a:p>
            <a:pPr lvl="2"/>
            <a:r>
              <a:rPr lang="en-US" altLang="en-US" sz="1800">
                <a:solidFill>
                  <a:srgbClr val="FF0000"/>
                </a:solidFill>
                <a:latin typeface="Times-Italic"/>
              </a:rPr>
              <a:t>milk </a:t>
            </a:r>
            <a:r>
              <a:rPr lang="en-US" altLang="en-US" sz="1800">
                <a:solidFill>
                  <a:srgbClr val="FF0000"/>
                </a:solidFill>
                <a:latin typeface="Symbol" pitchFamily="18" charset="2"/>
              </a:rPr>
              <a:t>® </a:t>
            </a:r>
            <a:r>
              <a:rPr lang="en-US" altLang="en-US" sz="1800">
                <a:solidFill>
                  <a:srgbClr val="FF0000"/>
                </a:solidFill>
                <a:latin typeface="Times-BoldItalic"/>
              </a:rPr>
              <a:t>wonder wheat </a:t>
            </a:r>
            <a:r>
              <a:rPr lang="en-US" altLang="en-US" sz="1800">
                <a:solidFill>
                  <a:srgbClr val="FF0000"/>
                </a:solidFill>
                <a:latin typeface="Times-Italic"/>
              </a:rPr>
              <a:t>bread</a:t>
            </a:r>
            <a:endParaRPr lang="en-US" altLang="en-US" i="1">
              <a:solidFill>
                <a:srgbClr val="000000"/>
              </a:solidFill>
              <a:latin typeface="Times-Italic"/>
            </a:endParaRPr>
          </a:p>
          <a:p>
            <a:pPr lvl="1"/>
            <a:r>
              <a:rPr lang="en-US" altLang="en-US">
                <a:solidFill>
                  <a:srgbClr val="000000"/>
                </a:solidFill>
                <a:latin typeface="Times-Roman"/>
              </a:rPr>
              <a:t>Association rules with multiple, alternative hierarchies:</a:t>
            </a:r>
          </a:p>
          <a:p>
            <a:pPr lvl="2"/>
            <a:r>
              <a:rPr lang="en-US" altLang="en-US" sz="1800">
                <a:solidFill>
                  <a:srgbClr val="FF0000"/>
                </a:solidFill>
                <a:latin typeface="Times-Roman"/>
              </a:rPr>
              <a:t>2% </a:t>
            </a:r>
            <a:r>
              <a:rPr lang="en-US" altLang="en-US" sz="1800">
                <a:solidFill>
                  <a:srgbClr val="FF0000"/>
                </a:solidFill>
                <a:latin typeface="Times-Italic"/>
              </a:rPr>
              <a:t>milk </a:t>
            </a:r>
            <a:r>
              <a:rPr lang="en-US" altLang="en-US" sz="1800">
                <a:solidFill>
                  <a:srgbClr val="FF0000"/>
                </a:solidFill>
                <a:latin typeface="Symbol" pitchFamily="18" charset="2"/>
              </a:rPr>
              <a:t>® </a:t>
            </a:r>
            <a:r>
              <a:rPr lang="en-US" altLang="en-US" sz="1800">
                <a:solidFill>
                  <a:srgbClr val="FF0000"/>
                </a:solidFill>
                <a:latin typeface="Times-Italic"/>
              </a:rPr>
              <a:t>wonder bread</a:t>
            </a:r>
            <a:endParaRPr lang="en-US" altLang="en-US">
              <a:solidFill>
                <a:srgbClr val="000000"/>
              </a:solidFill>
              <a:latin typeface="Times-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0FB73-3410-4929-B890-EA25C16C7617}" type="slidenum">
              <a:rPr lang="en-US" altLang="en-US"/>
              <a:pPr/>
              <a:t>34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0896"/>
            <a:ext cx="8229600" cy="9144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3333CD"/>
                </a:solidFill>
                <a:latin typeface="Times-Bold"/>
              </a:rPr>
              <a:t>Extensions: Quantitative </a:t>
            </a:r>
            <a:r>
              <a:rPr lang="en-US" altLang="en-US" dirty="0">
                <a:solidFill>
                  <a:srgbClr val="3333CD"/>
                </a:solidFill>
                <a:latin typeface="Times-Bold"/>
              </a:rPr>
              <a:t>Association Rules</a:t>
            </a:r>
          </a:p>
        </p:txBody>
      </p:sp>
      <p:pic>
        <p:nvPicPr>
          <p:cNvPr id="346115" name="Picture 3"/>
          <p:cNvPicPr>
            <a:picLocks noChangeAspect="1" noChangeArrowheads="1"/>
          </p:cNvPicPr>
          <p:nvPr/>
        </p:nvPicPr>
        <p:blipFill>
          <a:blip r:embed="rId3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72883"/>
            <a:ext cx="8191500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974725" y="5430647"/>
            <a:ext cx="71675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Handling quantitative rules may </a:t>
            </a:r>
            <a:r>
              <a:rPr lang="en-US" altLang="en-US" dirty="0" smtClean="0"/>
              <a:t>requires discretization of numerical attributes</a:t>
            </a:r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2B853-152C-4E9E-AA87-36B5841C1520}" type="slidenum">
              <a:rPr lang="en-US" altLang="en-US"/>
              <a:pPr/>
              <a:t>35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r>
              <a:rPr lang="en-US" altLang="en-US" dirty="0" smtClean="0"/>
              <a:t>Associations</a:t>
            </a:r>
            <a:r>
              <a:rPr lang="en-US" altLang="en-US" dirty="0" smtClean="0"/>
              <a:t> </a:t>
            </a:r>
            <a:r>
              <a:rPr lang="en-US" altLang="en-US" dirty="0"/>
              <a:t>in Text / Web </a:t>
            </a:r>
            <a:r>
              <a:rPr lang="en-US" altLang="en-US" dirty="0" smtClean="0"/>
              <a:t>Mining</a:t>
            </a:r>
            <a:endParaRPr lang="en-US" altLang="en-US" dirty="0"/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Document </a:t>
            </a:r>
            <a:r>
              <a:rPr lang="en-US" altLang="en-US" dirty="0"/>
              <a:t>Associations</a:t>
            </a:r>
          </a:p>
          <a:p>
            <a:pPr lvl="1"/>
            <a:r>
              <a:rPr lang="en-US" altLang="en-US" dirty="0"/>
              <a:t>Find (content-based) associations among documents in a collection</a:t>
            </a:r>
          </a:p>
          <a:p>
            <a:pPr lvl="1"/>
            <a:r>
              <a:rPr lang="en-US" altLang="en-US" dirty="0"/>
              <a:t>Documents correspond to items and words correspond to transactions</a:t>
            </a:r>
          </a:p>
          <a:p>
            <a:pPr lvl="1"/>
            <a:r>
              <a:rPr lang="en-US" altLang="en-US" dirty="0"/>
              <a:t>Frequent itemsets are groups of docs in which many words occur in common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Term Associations</a:t>
            </a:r>
          </a:p>
          <a:p>
            <a:pPr lvl="1"/>
            <a:r>
              <a:rPr lang="en-US" altLang="en-US" dirty="0"/>
              <a:t>Find associations among words based on their occurrences in documents</a:t>
            </a:r>
          </a:p>
          <a:p>
            <a:pPr lvl="1"/>
            <a:r>
              <a:rPr lang="en-US" altLang="en-US" dirty="0"/>
              <a:t>similar to above, but invert the table (terms as items, and docs as transactions)</a:t>
            </a:r>
          </a:p>
        </p:txBody>
      </p:sp>
      <p:graphicFrame>
        <p:nvGraphicFramePr>
          <p:cNvPr id="34918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612900" y="2844800"/>
          <a:ext cx="600710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19" name="Worksheet" r:id="rId4" imgW="3611520" imgH="1041120" progId="Excel.Sheet.8">
                  <p:embed/>
                </p:oleObj>
              </mc:Choice>
              <mc:Fallback>
                <p:oleObj name="Worksheet" r:id="rId4" imgW="3611520" imgH="1041120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2844800"/>
                        <a:ext cx="6007100" cy="181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0C43F-AC39-40F5-AD8D-90E260FA18AA}" type="slidenum">
              <a:rPr lang="en-US" altLang="en-US"/>
              <a:pPr/>
              <a:t>36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r>
              <a:rPr lang="en-US" altLang="en-US" dirty="0" smtClean="0"/>
              <a:t>Associations</a:t>
            </a:r>
            <a:r>
              <a:rPr lang="en-US" altLang="en-US" dirty="0" smtClean="0"/>
              <a:t> </a:t>
            </a:r>
            <a:r>
              <a:rPr lang="en-US" altLang="en-US" dirty="0"/>
              <a:t>in Web Usage Mining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4100"/>
            <a:ext cx="8229600" cy="5041900"/>
          </a:xfrm>
        </p:spPr>
        <p:txBody>
          <a:bodyPr/>
          <a:lstStyle/>
          <a:p>
            <a:r>
              <a:rPr lang="en-US" altLang="en-US"/>
              <a:t>Association Rules in Web Transactions</a:t>
            </a:r>
          </a:p>
          <a:p>
            <a:pPr lvl="1"/>
            <a:r>
              <a:rPr lang="en-US" altLang="en-US"/>
              <a:t>discover affinities among sets of Web page references across user sessions</a:t>
            </a:r>
          </a:p>
          <a:p>
            <a:pPr lvl="1"/>
            <a:endParaRPr lang="en-US" altLang="en-US" sz="800"/>
          </a:p>
          <a:p>
            <a:r>
              <a:rPr lang="en-US" altLang="en-US"/>
              <a:t>Examples</a:t>
            </a:r>
          </a:p>
          <a:p>
            <a:pPr lvl="1"/>
            <a:r>
              <a:rPr lang="en-US" altLang="en-US"/>
              <a:t>60% of clients who accessed  </a:t>
            </a:r>
            <a:r>
              <a:rPr lang="en-US" altLang="en-US" b="1">
                <a:solidFill>
                  <a:schemeClr val="tx2"/>
                </a:solidFill>
                <a:latin typeface="Courier New" pitchFamily="49" charset="0"/>
              </a:rPr>
              <a:t>/products/</a:t>
            </a:r>
            <a:r>
              <a:rPr lang="en-US" altLang="en-US"/>
              <a:t>, also accessed </a:t>
            </a:r>
            <a:r>
              <a:rPr lang="en-US" altLang="en-US" b="1">
                <a:solidFill>
                  <a:schemeClr val="tx2"/>
                </a:solidFill>
                <a:latin typeface="Courier New" pitchFamily="49" charset="0"/>
              </a:rPr>
              <a:t>/products/software/webminer.htm</a:t>
            </a:r>
          </a:p>
          <a:p>
            <a:pPr lvl="1"/>
            <a:r>
              <a:rPr lang="en-US" altLang="en-US"/>
              <a:t>30% of clients who accessed </a:t>
            </a:r>
            <a:r>
              <a:rPr lang="en-US" altLang="en-US" b="1">
                <a:solidFill>
                  <a:schemeClr val="tx2"/>
                </a:solidFill>
                <a:latin typeface="Courier New" pitchFamily="49" charset="0"/>
              </a:rPr>
              <a:t>/special-offer.html</a:t>
            </a:r>
            <a:r>
              <a:rPr lang="en-US" altLang="en-US"/>
              <a:t>, placed an online order in </a:t>
            </a:r>
            <a:r>
              <a:rPr lang="en-US" altLang="en-US" b="1">
                <a:solidFill>
                  <a:schemeClr val="tx2"/>
                </a:solidFill>
                <a:latin typeface="Courier New" pitchFamily="49" charset="0"/>
              </a:rPr>
              <a:t>/products/software/</a:t>
            </a:r>
            <a:endParaRPr lang="en-US" altLang="en-US"/>
          </a:p>
          <a:p>
            <a:pPr lvl="1"/>
            <a:r>
              <a:rPr lang="en-US" altLang="en-US"/>
              <a:t>Actual Example from IBM official Olympics Site: </a:t>
            </a:r>
          </a:p>
          <a:p>
            <a:pPr lvl="2"/>
            <a:r>
              <a:rPr lang="en-US" altLang="en-US" sz="1800">
                <a:solidFill>
                  <a:schemeClr val="tx2"/>
                </a:solidFill>
              </a:rPr>
              <a:t>{Badminton, Diving} ==&gt; {Table Tennis} </a:t>
            </a:r>
            <a:r>
              <a:rPr lang="en-US" altLang="en-US" sz="1800">
                <a:solidFill>
                  <a:srgbClr val="008000"/>
                </a:solidFill>
              </a:rPr>
              <a:t>[conf</a:t>
            </a:r>
            <a:r>
              <a:rPr lang="en-US" altLang="en-US" sz="1800">
                <a:solidFill>
                  <a:srgbClr val="008000"/>
                </a:solidFill>
                <a:latin typeface="Symbol" pitchFamily="18" charset="2"/>
              </a:rPr>
              <a:t></a:t>
            </a:r>
            <a:r>
              <a:rPr lang="en-US" altLang="en-US" sz="1800">
                <a:solidFill>
                  <a:srgbClr val="008000"/>
                </a:solidFill>
                <a:latin typeface="Times Roman" charset="0"/>
              </a:rPr>
              <a:t>69.7%</a:t>
            </a:r>
            <a:r>
              <a:rPr lang="en-US" altLang="en-US" sz="1800" i="1">
                <a:solidFill>
                  <a:srgbClr val="008000"/>
                </a:solidFill>
                <a:latin typeface="Times Roman" charset="0"/>
              </a:rPr>
              <a:t>,</a:t>
            </a:r>
            <a:r>
              <a:rPr lang="en-US" altLang="en-US" sz="1800">
                <a:solidFill>
                  <a:srgbClr val="008000"/>
                </a:solidFill>
                <a:latin typeface="Symbol" pitchFamily="18" charset="2"/>
              </a:rPr>
              <a:t></a:t>
            </a:r>
            <a:r>
              <a:rPr lang="en-US" altLang="en-US" sz="1800">
                <a:solidFill>
                  <a:srgbClr val="008000"/>
                </a:solidFill>
              </a:rPr>
              <a:t>sup</a:t>
            </a:r>
            <a:r>
              <a:rPr lang="en-US" altLang="en-US" sz="1800">
                <a:solidFill>
                  <a:srgbClr val="008000"/>
                </a:solidFill>
                <a:latin typeface="Symbol" pitchFamily="18" charset="2"/>
              </a:rPr>
              <a:t></a:t>
            </a:r>
            <a:r>
              <a:rPr lang="en-US" altLang="en-US" sz="1800">
                <a:solidFill>
                  <a:srgbClr val="008000"/>
                </a:solidFill>
              </a:rPr>
              <a:t>0.35%]</a:t>
            </a:r>
            <a:endParaRPr lang="en-US" altLang="en-US"/>
          </a:p>
          <a:p>
            <a:endParaRPr lang="en-US" altLang="en-US" sz="800"/>
          </a:p>
          <a:p>
            <a:r>
              <a:rPr lang="en-US" altLang="en-US"/>
              <a:t>Applications</a:t>
            </a:r>
          </a:p>
          <a:p>
            <a:pPr lvl="1"/>
            <a:r>
              <a:rPr lang="en-US" altLang="en-US"/>
              <a:t>Use rules to serve dynamic, customized contents to users</a:t>
            </a:r>
          </a:p>
          <a:p>
            <a:pPr lvl="1"/>
            <a:r>
              <a:rPr lang="en-US" altLang="en-US"/>
              <a:t>prefetch files that are most likely to be accessed</a:t>
            </a:r>
          </a:p>
          <a:p>
            <a:pPr lvl="1"/>
            <a:r>
              <a:rPr lang="en-US" altLang="en-US"/>
              <a:t>determine the best way to structure the Web site (site optimization)</a:t>
            </a:r>
          </a:p>
          <a:p>
            <a:pPr lvl="1"/>
            <a:r>
              <a:rPr lang="en-US" altLang="en-US"/>
              <a:t>targeted electronic advertising and increasing cross sales</a:t>
            </a:r>
            <a:endParaRPr lang="en-US" altLang="en-US" sz="1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2857-2C23-4878-BB09-5186133996B2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130175"/>
            <a:ext cx="7848600" cy="469900"/>
          </a:xfrm>
        </p:spPr>
        <p:txBody>
          <a:bodyPr/>
          <a:lstStyle/>
          <a:p>
            <a:r>
              <a:rPr lang="en-US" altLang="en-US" sz="2800" dirty="0" smtClean="0"/>
              <a:t>Associations in </a:t>
            </a:r>
            <a:r>
              <a:rPr lang="en-US" altLang="en-US" sz="2800" dirty="0"/>
              <a:t>Recommender Systems</a:t>
            </a:r>
          </a:p>
        </p:txBody>
      </p:sp>
      <p:pic>
        <p:nvPicPr>
          <p:cNvPr id="258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0765" y="724408"/>
            <a:ext cx="7346950" cy="5421313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accent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58052" name="AutoShape 4"/>
          <p:cNvSpPr>
            <a:spLocks noChangeArrowheads="1"/>
          </p:cNvSpPr>
          <p:nvPr/>
        </p:nvSpPr>
        <p:spPr bwMode="auto">
          <a:xfrm>
            <a:off x="319215" y="5612321"/>
            <a:ext cx="960437" cy="179387"/>
          </a:xfrm>
          <a:prstGeom prst="rightArrow">
            <a:avLst>
              <a:gd name="adj1" fmla="val 50000"/>
              <a:gd name="adj2" fmla="val 133850"/>
            </a:avLst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053" name="Oval 5"/>
          <p:cNvSpPr>
            <a:spLocks noChangeArrowheads="1"/>
          </p:cNvSpPr>
          <p:nvPr/>
        </p:nvSpPr>
        <p:spPr bwMode="auto">
          <a:xfrm>
            <a:off x="911352" y="5048759"/>
            <a:ext cx="6759575" cy="1297178"/>
          </a:xfrm>
          <a:prstGeom prst="ellipse">
            <a:avLst/>
          </a:prstGeom>
          <a:noFill/>
          <a:ln w="9525" algn="ctr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69706-EDBE-4212-AC9C-0B5D42E6CBD2}" type="slidenum">
              <a:rPr lang="en-US" altLang="en-US"/>
              <a:pPr/>
              <a:t>38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0624" y="347472"/>
            <a:ext cx="8229600" cy="886968"/>
          </a:xfrm>
        </p:spPr>
        <p:txBody>
          <a:bodyPr/>
          <a:lstStyle/>
          <a:p>
            <a:r>
              <a:rPr lang="en-US" altLang="en-US" dirty="0"/>
              <a:t>Sequential </a:t>
            </a:r>
            <a:r>
              <a:rPr lang="en-US" altLang="en-US" dirty="0" smtClean="0"/>
              <a:t>Patterns</a:t>
            </a:r>
            <a:br>
              <a:rPr lang="en-US" altLang="en-US" dirty="0" smtClean="0"/>
            </a:br>
            <a:r>
              <a:rPr lang="en-US" altLang="en-US" sz="2800" dirty="0" smtClean="0"/>
              <a:t>Extending Frequent Itemsets</a:t>
            </a:r>
            <a:endParaRPr lang="en-US" altLang="en-US" dirty="0"/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517904"/>
            <a:ext cx="8526463" cy="457809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Sequential patterns add an extra dimension to frequent itemsets and association rules - time.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Items can appear before, after, or at the same time as each other.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General form: “x% of the time, when A appears in a transaction, B appears within z transactions.”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note that other items may appear between A and B, so sequential patterns do not necessarily imply consecutive appearances of items (in terms of time)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Examples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 smtClean="0"/>
              <a:t>Renting </a:t>
            </a:r>
            <a:r>
              <a:rPr lang="en-US" altLang="en-US" sz="1600" dirty="0"/>
              <a:t>“Star Wars”, then “Empire Strikes Back”, then “Return of the Jedi” in that order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Collection of ordered events within an interval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Most sequential pattern discovery algorithms are based on extensions of the </a:t>
            </a:r>
            <a:r>
              <a:rPr lang="en-US" altLang="en-US" sz="1600" dirty="0" err="1"/>
              <a:t>Apriori</a:t>
            </a:r>
            <a:r>
              <a:rPr lang="en-US" altLang="en-US" sz="1600" dirty="0"/>
              <a:t> algorithm for discovering itemsets</a:t>
            </a:r>
          </a:p>
          <a:p>
            <a:pPr lvl="1">
              <a:lnSpc>
                <a:spcPct val="90000"/>
              </a:lnSpc>
            </a:pP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Navigational Patterns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they can be viewed as a special form of sequential patterns which capture navigational patterns among users of a site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in this case a session is a </a:t>
            </a:r>
            <a:r>
              <a:rPr lang="en-US" altLang="en-US" sz="1600" dirty="0">
                <a:solidFill>
                  <a:srgbClr val="FF3300"/>
                </a:solidFill>
              </a:rPr>
              <a:t>consecutive sequence of </a:t>
            </a:r>
            <a:r>
              <a:rPr lang="en-US" altLang="en-US" sz="1600" dirty="0" err="1">
                <a:solidFill>
                  <a:srgbClr val="FF3300"/>
                </a:solidFill>
              </a:rPr>
              <a:t>pageview</a:t>
            </a:r>
            <a:r>
              <a:rPr lang="en-US" altLang="en-US" sz="1600" dirty="0">
                <a:solidFill>
                  <a:srgbClr val="FF3300"/>
                </a:solidFill>
              </a:rPr>
              <a:t> references</a:t>
            </a:r>
            <a:r>
              <a:rPr lang="en-US" altLang="en-US" sz="1600" dirty="0"/>
              <a:t> for a user over a specified period of time</a:t>
            </a:r>
          </a:p>
        </p:txBody>
      </p:sp>
    </p:spTree>
  </p:cSld>
  <p:clrMapOvr>
    <a:masterClrMapping/>
  </p:clrMapOvr>
  <p:transition>
    <p:cover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5904-4B6C-4405-9E88-A702F804CC8D}" type="slidenum">
              <a:rPr lang="en-US" altLang="en-US"/>
              <a:pPr/>
              <a:t>39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Mining Sequences - Example</a:t>
            </a:r>
          </a:p>
        </p:txBody>
      </p:sp>
      <p:graphicFrame>
        <p:nvGraphicFramePr>
          <p:cNvPr id="412675" name="Object 3"/>
          <p:cNvGraphicFramePr>
            <a:graphicFrameLocks noChangeAspect="1"/>
          </p:cNvGraphicFramePr>
          <p:nvPr>
            <p:ph type="tbl" idx="4294967295"/>
          </p:nvPr>
        </p:nvGraphicFramePr>
        <p:xfrm>
          <a:off x="2498725" y="2151063"/>
          <a:ext cx="3849688" cy="254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09" name="Document" r:id="rId4" imgW="3940200" imgH="2476080" progId="Word.Document.8">
                  <p:embed/>
                </p:oleObj>
              </mc:Choice>
              <mc:Fallback>
                <p:oleObj name="Document" r:id="rId4" imgW="3940200" imgH="247608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2151063"/>
                        <a:ext cx="3849688" cy="254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76" name="Rectangle 4"/>
          <p:cNvSpPr>
            <a:spLocks noChangeArrowheads="1"/>
          </p:cNvSpPr>
          <p:nvPr/>
        </p:nvSpPr>
        <p:spPr bwMode="auto">
          <a:xfrm>
            <a:off x="2439988" y="1420813"/>
            <a:ext cx="403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algn="ctr">
              <a:defRPr sz="3600" b="1">
                <a:solidFill>
                  <a:schemeClr val="accent2"/>
                </a:solidFill>
                <a:latin typeface="Arial" pitchFamily="34" charset="0"/>
              </a:defRPr>
            </a:lvl1pPr>
            <a:lvl2pPr algn="ctr">
              <a:defRPr sz="3600" b="1">
                <a:solidFill>
                  <a:schemeClr val="accent2"/>
                </a:solidFill>
                <a:latin typeface="Arial" pitchFamily="34" charset="0"/>
              </a:defRPr>
            </a:lvl2pPr>
            <a:lvl3pPr algn="ctr">
              <a:defRPr sz="3600" b="1">
                <a:solidFill>
                  <a:schemeClr val="accent2"/>
                </a:solidFill>
                <a:latin typeface="Arial" pitchFamily="34" charset="0"/>
              </a:defRPr>
            </a:lvl3pPr>
            <a:lvl4pPr algn="ctr">
              <a:defRPr sz="3600" b="1">
                <a:solidFill>
                  <a:schemeClr val="accent2"/>
                </a:solidFill>
                <a:latin typeface="Arial" pitchFamily="34" charset="0"/>
              </a:defRPr>
            </a:lvl4pPr>
            <a:lvl5pPr algn="ctr">
              <a:defRPr sz="3600" b="1">
                <a:solidFill>
                  <a:schemeClr val="accent2"/>
                </a:solidFill>
                <a:latin typeface="Arial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itchFamily="34" charset="0"/>
              </a:defRPr>
            </a:lvl9pPr>
          </a:lstStyle>
          <a:p>
            <a:r>
              <a:rPr lang="en-US" altLang="en-US" sz="2400">
                <a:solidFill>
                  <a:srgbClr val="FF0000"/>
                </a:solidFill>
              </a:rPr>
              <a:t>Customer-sequence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12677" name="Rectangle 5"/>
          <p:cNvSpPr>
            <a:spLocks noChangeArrowheads="1"/>
          </p:cNvSpPr>
          <p:nvPr/>
        </p:nvSpPr>
        <p:spPr bwMode="auto">
          <a:xfrm>
            <a:off x="1511300" y="4837113"/>
            <a:ext cx="6172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algn="ctr">
              <a:defRPr sz="3600" b="1">
                <a:solidFill>
                  <a:schemeClr val="accent2"/>
                </a:solidFill>
                <a:latin typeface="Arial" pitchFamily="34" charset="0"/>
              </a:defRPr>
            </a:lvl1pPr>
            <a:lvl2pPr algn="ctr">
              <a:defRPr sz="3600" b="1">
                <a:solidFill>
                  <a:schemeClr val="accent2"/>
                </a:solidFill>
                <a:latin typeface="Arial" pitchFamily="34" charset="0"/>
              </a:defRPr>
            </a:lvl2pPr>
            <a:lvl3pPr algn="ctr">
              <a:defRPr sz="3600" b="1">
                <a:solidFill>
                  <a:schemeClr val="accent2"/>
                </a:solidFill>
                <a:latin typeface="Arial" pitchFamily="34" charset="0"/>
              </a:defRPr>
            </a:lvl3pPr>
            <a:lvl4pPr algn="ctr">
              <a:defRPr sz="3600" b="1">
                <a:solidFill>
                  <a:schemeClr val="accent2"/>
                </a:solidFill>
                <a:latin typeface="Arial" pitchFamily="34" charset="0"/>
              </a:defRPr>
            </a:lvl4pPr>
            <a:lvl5pPr algn="ctr">
              <a:defRPr sz="3600" b="1">
                <a:solidFill>
                  <a:schemeClr val="accent2"/>
                </a:solidFill>
                <a:latin typeface="Arial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Sequential patterns with support &gt; 0.25</a:t>
            </a:r>
            <a:br>
              <a:rPr lang="en-US" altLang="en-US" sz="2400">
                <a:solidFill>
                  <a:schemeClr val="tx1"/>
                </a:solidFill>
              </a:rPr>
            </a:br>
            <a:r>
              <a:rPr lang="en-US" altLang="en-US" sz="2400"/>
              <a:t>{(C), (H)}</a:t>
            </a:r>
            <a:br>
              <a:rPr lang="en-US" altLang="en-US" sz="2400"/>
            </a:br>
            <a:r>
              <a:rPr lang="en-US" altLang="en-US" sz="2400"/>
              <a:t>{(C), (DG)}</a:t>
            </a:r>
            <a:endParaRPr lang="en-US" altLang="en-US"/>
          </a:p>
        </p:txBody>
      </p:sp>
    </p:spTree>
  </p:cSld>
  <p:clrMapOvr>
    <a:masterClrMapping/>
  </p:clrMapOvr>
  <p:transition>
    <p:strips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458200" cy="1139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 b="1" dirty="0" smtClean="0">
                <a:solidFill>
                  <a:schemeClr val="accent2"/>
                </a:solidFill>
                <a:latin typeface="+mj-lt"/>
              </a:rPr>
              <a:t>Association Rules – Basic Concepts</a:t>
            </a:r>
            <a:endParaRPr lang="en-GB" sz="3600" b="1" dirty="0">
              <a:solidFill>
                <a:schemeClr val="accent2"/>
              </a:solidFill>
              <a:latin typeface="+mj-lt"/>
              <a:ea typeface="DejaVu LGC Sans" charset="0"/>
              <a:cs typeface="DejaVu LGC Sans" charset="0"/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457200" y="1417639"/>
            <a:ext cx="8229600" cy="5141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Let 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D </a:t>
            </a: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be database of </a:t>
            </a:r>
            <a:r>
              <a:rPr lang="en-GB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transactions</a:t>
            </a:r>
          </a:p>
          <a:p>
            <a:pPr marL="741363" lvl="1" indent="-284163">
              <a:lnSpc>
                <a:spcPct val="9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e.g.:</a:t>
            </a:r>
          </a:p>
          <a:p>
            <a:pPr marL="741363" lvl="1" indent="-284163">
              <a:lnSpc>
                <a:spcPct val="90000"/>
              </a:lnSpc>
              <a:spcBef>
                <a:spcPts val="7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90000"/>
              </a:lnSpc>
              <a:spcBef>
                <a:spcPts val="700"/>
              </a:spcBef>
              <a:buClr>
                <a:srgbClr val="FF0000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dirty="0">
              <a:solidFill>
                <a:srgbClr val="FF0000"/>
              </a:solidFill>
              <a:ea typeface="DejaVu LGC Sans" charset="0"/>
              <a:cs typeface="DejaVu LGC Sans" charset="0"/>
            </a:endParaRP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32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600" dirty="0" smtClean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Let </a:t>
            </a:r>
            <a:r>
              <a:rPr lang="en-GB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I</a:t>
            </a: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be the set of items that appear in the database, e.g., </a:t>
            </a:r>
            <a:r>
              <a:rPr lang="en-GB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I={A,B,C,D,E,F</a:t>
            </a:r>
            <a:r>
              <a:rPr lang="en-GB" b="1" i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}</a:t>
            </a:r>
          </a:p>
          <a:p>
            <a:pPr marL="798513" lvl="1" indent="-3413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ea typeface="DejaVu LGC Sans" charset="0"/>
                <a:cs typeface="DejaVu LGC Sans" charset="0"/>
              </a:rPr>
              <a:t>Each transaction </a:t>
            </a:r>
            <a:r>
              <a:rPr lang="en-GB" b="1" i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t</a:t>
            </a:r>
            <a:r>
              <a:rPr lang="en-GB" dirty="0" smtClean="0">
                <a:ea typeface="DejaVu LGC Sans" charset="0"/>
                <a:cs typeface="DejaVu LGC Sans" charset="0"/>
              </a:rPr>
              <a:t> is a subset of </a:t>
            </a:r>
            <a:r>
              <a:rPr lang="en-GB" b="1" i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I</a:t>
            </a:r>
            <a:endParaRPr lang="en-GB" b="1" i="1" dirty="0">
              <a:solidFill>
                <a:schemeClr val="accent2"/>
              </a:solidFill>
              <a:ea typeface="DejaVu LGC Sans" charset="0"/>
              <a:cs typeface="DejaVu LGC Sans" charset="0"/>
            </a:endParaRP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 </a:t>
            </a:r>
            <a:r>
              <a:rPr lang="en-GB" b="1" i="1" dirty="0">
                <a:solidFill>
                  <a:srgbClr val="C00000"/>
                </a:solidFill>
                <a:ea typeface="DejaVu LGC Sans" charset="0"/>
                <a:cs typeface="DejaVu LGC Sans" charset="0"/>
              </a:rPr>
              <a:t>rule</a:t>
            </a:r>
            <a:r>
              <a:rPr lang="en-GB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is </a:t>
            </a:r>
            <a:r>
              <a:rPr lang="en-GB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an implication among </a:t>
            </a:r>
            <a:r>
              <a:rPr lang="en-GB" b="1" i="1" dirty="0" smtClean="0">
                <a:solidFill>
                  <a:srgbClr val="C0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b="1" i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X</a:t>
            </a:r>
            <a:r>
              <a:rPr lang="en-GB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and </a:t>
            </a:r>
            <a:r>
              <a:rPr lang="en-GB" b="1" i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Y</a:t>
            </a:r>
            <a:r>
              <a:rPr lang="en-GB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of the form </a:t>
            </a: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by 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X </a:t>
            </a:r>
            <a:r>
              <a:rPr lang="en-GB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  <a:sym typeface="Wingdings" pitchFamily="2" charset="2"/>
              </a:rPr>
              <a:t></a:t>
            </a:r>
            <a:r>
              <a:rPr lang="en-GB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Y</a:t>
            </a: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where 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X</a:t>
            </a:r>
            <a:r>
              <a:rPr lang="en-GB" b="1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</a:t>
            </a:r>
            <a:r>
              <a:rPr lang="en-GB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I</a:t>
            </a: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Y</a:t>
            </a:r>
            <a:r>
              <a:rPr lang="en-GB" b="1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</a:t>
            </a:r>
            <a:r>
              <a:rPr lang="en-GB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I</a:t>
            </a: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and 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X</a:t>
            </a:r>
            <a:r>
              <a:rPr lang="en-GB" b="1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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Y=</a:t>
            </a:r>
            <a:r>
              <a:rPr lang="en-GB" b="1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</a:t>
            </a:r>
          </a:p>
          <a:p>
            <a:pPr marL="741363" lvl="1" indent="-284163">
              <a:lnSpc>
                <a:spcPct val="9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e.g.: </a:t>
            </a:r>
            <a:r>
              <a:rPr lang="en-GB" sz="20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{B,C} </a:t>
            </a:r>
            <a:r>
              <a:rPr lang="en-GB" sz="2000" b="1" dirty="0" smtClean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  <a:sym typeface="Wingdings" pitchFamily="2" charset="2"/>
              </a:rPr>
              <a:t></a:t>
            </a:r>
            <a:r>
              <a:rPr lang="en-GB" sz="20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0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{A} 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is a rule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910695"/>
              </p:ext>
            </p:extLst>
          </p:nvPr>
        </p:nvGraphicFramePr>
        <p:xfrm>
          <a:off x="1972408" y="2074985"/>
          <a:ext cx="2514600" cy="181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0200"/>
                <a:gridCol w="914400"/>
              </a:tblGrid>
              <a:tr h="3327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Transaction 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Items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A, </a:t>
                      </a:r>
                      <a:r>
                        <a:rPr lang="en-US" sz="1600" dirty="0" smtClean="0"/>
                        <a:t>B,</a:t>
                      </a:r>
                      <a:r>
                        <a:rPr lang="en-US" sz="1600" baseline="0" dirty="0" smtClean="0"/>
                        <a:t> C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A, </a:t>
                      </a:r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A, 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B, E, F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5373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973F0-F8C4-4BD1-A479-0761DD96D997}" type="slidenum">
              <a:rPr lang="en-US" altLang="en-US"/>
              <a:pPr/>
              <a:t>40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08025" y="228600"/>
            <a:ext cx="7978775" cy="1066800"/>
          </a:xfrm>
        </p:spPr>
        <p:txBody>
          <a:bodyPr/>
          <a:lstStyle/>
          <a:p>
            <a:r>
              <a:rPr lang="en-US" altLang="en-US" sz="3500"/>
              <a:t>Sequential Pattern Mining: </a:t>
            </a:r>
            <a:br>
              <a:rPr lang="en-US" altLang="en-US" sz="3500"/>
            </a:br>
            <a:r>
              <a:rPr lang="en-US" altLang="en-US" sz="2800"/>
              <a:t>Cases and Parameters</a:t>
            </a:r>
            <a:r>
              <a:rPr lang="en-US" altLang="en-US" sz="3500"/>
              <a:t> 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5029200"/>
          </a:xfrm>
        </p:spPr>
        <p:txBody>
          <a:bodyPr/>
          <a:lstStyle/>
          <a:p>
            <a:r>
              <a:rPr lang="en-US" altLang="en-US"/>
              <a:t>Duration of a time sequence </a:t>
            </a:r>
            <a:r>
              <a:rPr lang="en-US" altLang="en-US" i="1"/>
              <a:t>T</a:t>
            </a:r>
            <a:endParaRPr lang="en-US" altLang="en-US"/>
          </a:p>
          <a:p>
            <a:pPr lvl="1"/>
            <a:r>
              <a:rPr lang="en-US" altLang="en-US"/>
              <a:t>Sequential pattern mining can then be confined to the data within a specified duration</a:t>
            </a:r>
          </a:p>
          <a:p>
            <a:pPr lvl="1"/>
            <a:r>
              <a:rPr lang="en-US" altLang="en-US"/>
              <a:t>Ex. Subsequence corresponding to the year of 1999</a:t>
            </a:r>
          </a:p>
          <a:p>
            <a:pPr lvl="1"/>
            <a:r>
              <a:rPr lang="en-US" altLang="en-US"/>
              <a:t>Ex. Partitioned sequences, such as every year, or every week after stock crashes, or every two weeks before and after a volcano eruption</a:t>
            </a:r>
          </a:p>
          <a:p>
            <a:pPr lvl="1"/>
            <a:endParaRPr lang="en-US" altLang="en-US"/>
          </a:p>
          <a:p>
            <a:r>
              <a:rPr lang="en-US" altLang="en-US"/>
              <a:t>Event folding window </a:t>
            </a:r>
            <a:r>
              <a:rPr lang="en-US" altLang="en-US" i="1"/>
              <a:t>w</a:t>
            </a:r>
            <a:endParaRPr lang="en-US" altLang="en-US"/>
          </a:p>
          <a:p>
            <a:pPr lvl="1"/>
            <a:r>
              <a:rPr lang="en-US" altLang="en-US"/>
              <a:t>If </a:t>
            </a:r>
            <a:r>
              <a:rPr lang="en-US" altLang="en-US" i="1"/>
              <a:t>w = T</a:t>
            </a:r>
            <a:r>
              <a:rPr lang="en-US" altLang="en-US"/>
              <a:t>, time-insensitive frequent patterns are found</a:t>
            </a:r>
          </a:p>
          <a:p>
            <a:pPr lvl="1"/>
            <a:r>
              <a:rPr lang="en-US" altLang="en-US"/>
              <a:t>If </a:t>
            </a:r>
            <a:r>
              <a:rPr lang="en-US" altLang="en-US" i="1"/>
              <a:t>w = 0</a:t>
            </a:r>
            <a:r>
              <a:rPr lang="en-US" altLang="en-US"/>
              <a:t> (no event sequence folding), sequential patterns are found where each event occurs at a distinct time instant</a:t>
            </a:r>
          </a:p>
          <a:p>
            <a:pPr lvl="1"/>
            <a:r>
              <a:rPr lang="en-US" altLang="en-US"/>
              <a:t>If </a:t>
            </a:r>
            <a:r>
              <a:rPr lang="en-US" altLang="en-US" i="1"/>
              <a:t>0 &lt; w &lt; T</a:t>
            </a:r>
            <a:r>
              <a:rPr lang="en-US" altLang="en-US"/>
              <a:t>, sequences occurring within the same period </a:t>
            </a:r>
            <a:r>
              <a:rPr lang="en-US" altLang="en-US" i="1"/>
              <a:t>w</a:t>
            </a:r>
            <a:r>
              <a:rPr lang="en-US" altLang="en-US"/>
              <a:t> are folded in the analysis</a:t>
            </a:r>
          </a:p>
        </p:txBody>
      </p:sp>
    </p:spTree>
  </p:cSld>
  <p:clrMapOvr>
    <a:masterClrMapping/>
  </p:clrMapOvr>
  <p:transition>
    <p:strips dir="r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9317E-57D7-47CA-A5BB-27F31AB52C47}" type="slidenum">
              <a:rPr lang="en-US" altLang="en-US"/>
              <a:pPr/>
              <a:t>41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34963" y="1555750"/>
            <a:ext cx="8351837" cy="4540250"/>
          </a:xfrm>
        </p:spPr>
        <p:txBody>
          <a:bodyPr/>
          <a:lstStyle/>
          <a:p>
            <a:r>
              <a:rPr lang="en-US" altLang="en-US" sz="2400"/>
              <a:t>Time interval, int, between events in the discovered pattern</a:t>
            </a:r>
          </a:p>
          <a:p>
            <a:endParaRPr lang="en-US" altLang="en-US" sz="800"/>
          </a:p>
          <a:p>
            <a:pPr lvl="1"/>
            <a:r>
              <a:rPr lang="en-US" altLang="en-US" sz="2000"/>
              <a:t>int = 0: no interval gap is allowed, i.e., only strictly consecutive sequences are found</a:t>
            </a:r>
          </a:p>
          <a:p>
            <a:pPr lvl="2"/>
            <a:r>
              <a:rPr lang="en-US" altLang="en-US" sz="1800"/>
              <a:t>Ex. “Find frequent patterns occurring in consecutive weeks”</a:t>
            </a:r>
          </a:p>
          <a:p>
            <a:pPr lvl="2"/>
            <a:endParaRPr lang="en-US" altLang="en-US" sz="800"/>
          </a:p>
          <a:p>
            <a:pPr lvl="1"/>
            <a:r>
              <a:rPr lang="en-US" altLang="en-US" sz="2000"/>
              <a:t>min_int </a:t>
            </a:r>
            <a:r>
              <a:rPr lang="en-US" altLang="en-US" sz="2000">
                <a:sym typeface="Symbol" pitchFamily="18" charset="2"/>
              </a:rPr>
              <a:t> int  max_int: </a:t>
            </a:r>
            <a:r>
              <a:rPr lang="en-US" altLang="en-US" sz="2000"/>
              <a:t>find patterns that are separated by at least min_int but at most max_int</a:t>
            </a:r>
          </a:p>
          <a:p>
            <a:pPr lvl="2"/>
            <a:r>
              <a:rPr lang="en-US" altLang="en-US" sz="1800"/>
              <a:t>Ex. “If a person rents movie A, it is likely she will rent movie B within 30 days” (int </a:t>
            </a:r>
            <a:r>
              <a:rPr lang="en-US" altLang="en-US" sz="1800">
                <a:sym typeface="Symbol" pitchFamily="18" charset="2"/>
              </a:rPr>
              <a:t>  30)</a:t>
            </a:r>
          </a:p>
          <a:p>
            <a:pPr lvl="2"/>
            <a:endParaRPr lang="en-US" altLang="en-US" sz="800">
              <a:sym typeface="Symbol" pitchFamily="18" charset="2"/>
            </a:endParaRPr>
          </a:p>
          <a:p>
            <a:pPr lvl="1"/>
            <a:r>
              <a:rPr lang="en-US" altLang="en-US" sz="2000">
                <a:sym typeface="Symbol" pitchFamily="18" charset="2"/>
              </a:rPr>
              <a:t>int = c  0: find patterns carrying an exact interval</a:t>
            </a:r>
          </a:p>
          <a:p>
            <a:pPr lvl="2"/>
            <a:r>
              <a:rPr lang="en-US" altLang="en-US" sz="1800">
                <a:sym typeface="Symbol" pitchFamily="18" charset="2"/>
              </a:rPr>
              <a:t>Ex. “Every time when Dow Jones drops more than 5%, what will happen exactly two days later?” (int = 2)</a:t>
            </a:r>
          </a:p>
        </p:txBody>
      </p:sp>
      <p:sp>
        <p:nvSpPr>
          <p:cNvPr id="414727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274638"/>
            <a:ext cx="7978775" cy="1066800"/>
          </a:xfrm>
          <a:noFill/>
          <a:ln/>
        </p:spPr>
        <p:txBody>
          <a:bodyPr/>
          <a:lstStyle/>
          <a:p>
            <a:r>
              <a:rPr lang="en-US" altLang="en-US" sz="3500"/>
              <a:t>Sequential Pattern Mining: </a:t>
            </a:r>
            <a:br>
              <a:rPr lang="en-US" altLang="en-US" sz="3500"/>
            </a:br>
            <a:r>
              <a:rPr lang="en-US" altLang="en-US" sz="2800"/>
              <a:t>Cases and Parameters</a:t>
            </a:r>
            <a:r>
              <a:rPr lang="en-US" altLang="en-US" sz="3500"/>
              <a:t> </a:t>
            </a:r>
          </a:p>
        </p:txBody>
      </p:sp>
    </p:spTree>
  </p:cSld>
  <p:clrMapOvr>
    <a:masterClrMapping/>
  </p:clrMapOvr>
  <p:transition>
    <p:strips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685800" y="228600"/>
            <a:ext cx="8229600" cy="731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 b="1" dirty="0">
                <a:solidFill>
                  <a:schemeClr val="accent2"/>
                </a:solidFill>
                <a:latin typeface="+mj-lt"/>
              </a:rPr>
              <a:t>Association Rules – Basic </a:t>
            </a:r>
            <a:r>
              <a:rPr lang="en-US" altLang="en-US" sz="3600" b="1" dirty="0" smtClean="0">
                <a:solidFill>
                  <a:schemeClr val="accent2"/>
                </a:solidFill>
                <a:latin typeface="+mj-lt"/>
              </a:rPr>
              <a:t>Concepts</a:t>
            </a:r>
            <a:endParaRPr lang="en-GB" sz="3600" b="1" dirty="0">
              <a:solidFill>
                <a:schemeClr val="accent2"/>
              </a:solidFill>
              <a:latin typeface="+mj-lt"/>
              <a:ea typeface="DejaVu LGC Sans" charset="0"/>
              <a:cs typeface="DejaVu LGC Sans" charset="0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93431" y="980953"/>
            <a:ext cx="4988169" cy="3250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endParaRPr lang="en-GB" sz="2000" b="1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 set of 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one or more items</a:t>
            </a:r>
          </a:p>
          <a:p>
            <a:pPr marL="1143000" lvl="2" indent="-228600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E.g.: </a:t>
            </a:r>
            <a:r>
              <a:rPr lang="en-GB" sz="16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{Milk, Bread, Diaper}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-</a:t>
            </a:r>
            <a:r>
              <a:rPr lang="en-GB" sz="2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endParaRPr lang="en-GB" sz="20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1143000" lvl="2" indent="-228600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An </a:t>
            </a:r>
            <a:r>
              <a:rPr lang="en-GB" sz="16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16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that contains </a:t>
            </a:r>
            <a:r>
              <a:rPr lang="en-GB" sz="16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16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items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Support count (</a:t>
            </a:r>
            <a:r>
              <a:rPr lang="en-GB" sz="2000" b="1" dirty="0">
                <a:solidFill>
                  <a:srgbClr val="000000"/>
                </a:solidFill>
                <a:latin typeface="Symbol" pitchFamily="16" charset="2"/>
                <a:ea typeface="DejaVu LGC Sans" charset="0"/>
                <a:cs typeface="DejaVu LGC Sans" charset="0"/>
              </a:rPr>
              <a:t></a:t>
            </a:r>
            <a:r>
              <a:rPr lang="en-GB" sz="2000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)‏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Frequency of occurrence of an </a:t>
            </a:r>
            <a:r>
              <a:rPr lang="en-GB" sz="2000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20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(number of transactions it appears)</a:t>
            </a:r>
            <a:endParaRPr lang="en-GB" sz="20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E.g.   </a:t>
            </a:r>
            <a:r>
              <a:rPr lang="en-GB" sz="2000" b="1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</a:t>
            </a:r>
            <a:r>
              <a:rPr lang="en-GB" sz="20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({Milk, </a:t>
            </a:r>
            <a:r>
              <a:rPr lang="en-GB" sz="2000" b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Bread,Diaper</a:t>
            </a:r>
            <a:r>
              <a:rPr lang="en-GB" sz="20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}) = 2 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5322277" y="1526443"/>
            <a:ext cx="3656013" cy="2193925"/>
            <a:chOff x="3408" y="1316"/>
            <a:chExt cx="2303" cy="1382"/>
          </a:xfrm>
        </p:grpSpPr>
        <p:graphicFrame>
          <p:nvGraphicFramePr>
            <p:cNvPr id="9220" name="Object 4"/>
            <p:cNvGraphicFramePr>
              <a:graphicFrameLocks noChangeAspect="1"/>
            </p:cNvGraphicFramePr>
            <p:nvPr/>
          </p:nvGraphicFramePr>
          <p:xfrm>
            <a:off x="3408" y="1316"/>
            <a:ext cx="2304" cy="1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7869" r:id="rId4" imgW="3359338" imgH="2015504" progId="Word.Document.8">
                    <p:embed/>
                  </p:oleObj>
                </mc:Choice>
                <mc:Fallback>
                  <p:oleObj r:id="rId4" imgW="3359338" imgH="2015504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316"/>
                          <a:ext cx="2304" cy="13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1" name="Text Box 5"/>
            <p:cNvSpPr txBox="1">
              <a:spLocks noChangeArrowheads="1"/>
            </p:cNvSpPr>
            <p:nvPr/>
          </p:nvSpPr>
          <p:spPr bwMode="auto">
            <a:xfrm>
              <a:off x="3408" y="1316"/>
              <a:ext cx="2304" cy="138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93431" y="4237771"/>
            <a:ext cx="8721969" cy="198063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Support</a:t>
            </a:r>
            <a:endParaRPr lang="en-GB" sz="2000" b="1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Fraction of </a:t>
            </a:r>
            <a:r>
              <a:rPr lang="en-GB" sz="20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 transactions in which an </a:t>
            </a:r>
            <a:r>
              <a:rPr lang="en-GB" sz="2000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20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appears</a:t>
            </a:r>
            <a:endParaRPr lang="en-GB" sz="20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E.g</a:t>
            </a:r>
            <a:r>
              <a:rPr lang="en-GB" sz="20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.   s({Milk, Bread, Diaper}) = 2/5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Frequent </a:t>
            </a:r>
            <a:r>
              <a:rPr lang="en-GB" sz="2000" b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endParaRPr lang="en-GB" sz="2000" b="1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An </a:t>
            </a:r>
            <a:r>
              <a:rPr lang="en-GB" sz="2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whose support is greater than or equal to a 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minsup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threshold</a:t>
            </a:r>
          </a:p>
        </p:txBody>
      </p:sp>
    </p:spTree>
    <p:extLst>
      <p:ext uri="{BB962C8B-B14F-4D97-AF65-F5344CB8AC3E}">
        <p14:creationId xmlns:p14="http://schemas.microsoft.com/office/powerpoint/2010/main" val="3580880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2"/>
          <p:cNvGrpSpPr>
            <a:grpSpLocks/>
          </p:cNvGrpSpPr>
          <p:nvPr/>
        </p:nvGrpSpPr>
        <p:grpSpPr bwMode="auto">
          <a:xfrm>
            <a:off x="5040135" y="3447281"/>
            <a:ext cx="3798377" cy="2737621"/>
            <a:chOff x="2998" y="2201"/>
            <a:chExt cx="2508" cy="1695"/>
          </a:xfrm>
        </p:grpSpPr>
        <p:sp>
          <p:nvSpPr>
            <p:cNvPr id="38915" name="Text Box 3"/>
            <p:cNvSpPr txBox="1">
              <a:spLocks noChangeArrowheads="1"/>
            </p:cNvSpPr>
            <p:nvPr/>
          </p:nvSpPr>
          <p:spPr bwMode="auto">
            <a:xfrm>
              <a:off x="3002" y="2201"/>
              <a:ext cx="666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F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FF0000"/>
                  </a:solidFill>
                  <a:ea typeface="DejaVu LGC Sans" charset="0"/>
                  <a:cs typeface="DejaVu LGC Sans" charset="0"/>
                </a:rPr>
                <a:t>Example:</a:t>
              </a:r>
            </a:p>
          </p:txBody>
        </p:sp>
        <p:graphicFrame>
          <p:nvGraphicFramePr>
            <p:cNvPr id="3891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4344490"/>
                </p:ext>
              </p:extLst>
            </p:nvPr>
          </p:nvGraphicFramePr>
          <p:xfrm>
            <a:off x="2998" y="2540"/>
            <a:ext cx="1711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970" name="Equation" r:id="rId4" imgW="1434960" imgH="203040" progId="Equation.3">
                    <p:embed/>
                  </p:oleObj>
                </mc:Choice>
                <mc:Fallback>
                  <p:oleObj name="Equation" r:id="rId4" imgW="14349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8" y="2540"/>
                          <a:ext cx="1711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8069038"/>
                </p:ext>
              </p:extLst>
            </p:nvPr>
          </p:nvGraphicFramePr>
          <p:xfrm>
            <a:off x="3031" y="2940"/>
            <a:ext cx="2460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971" r:id="rId6" imgW="4317840" imgH="787320" progId="Equation.3">
                    <p:embed/>
                  </p:oleObj>
                </mc:Choice>
                <mc:Fallback>
                  <p:oleObj r:id="rId6" imgW="4317840" imgH="787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1" y="2940"/>
                          <a:ext cx="2460" cy="4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2341352"/>
                </p:ext>
              </p:extLst>
            </p:nvPr>
          </p:nvGraphicFramePr>
          <p:xfrm>
            <a:off x="3031" y="3456"/>
            <a:ext cx="2475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972" r:id="rId8" imgW="4470120" imgH="787320" progId="Equation.3">
                    <p:embed/>
                  </p:oleObj>
                </mc:Choice>
                <mc:Fallback>
                  <p:oleObj r:id="rId8" imgW="4470120" imgH="787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1" y="3456"/>
                          <a:ext cx="2475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175848" y="1151792"/>
            <a:ext cx="4876800" cy="52490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341313" indent="-341313">
              <a:lnSpc>
                <a:spcPct val="100000"/>
              </a:lnSpc>
              <a:spcBef>
                <a:spcPts val="450"/>
              </a:spcBef>
              <a:buClr>
                <a:srgbClr val="EEECE1"/>
              </a:buClr>
              <a:buSzPct val="75000"/>
              <a:buFont typeface="Wingdings" charset="2"/>
              <a:buChar char="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b="1" dirty="0">
                <a:solidFill>
                  <a:srgbClr val="000000"/>
                </a:solidFill>
                <a:latin typeface="+mn-lt"/>
                <a:ea typeface="DejaVu LGC Sans" charset="0"/>
                <a:cs typeface="DejaVu LGC Sans" charset="0"/>
              </a:rPr>
              <a:t>Association Rule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1F497D"/>
              </a:buClr>
              <a:buSzPct val="75000"/>
              <a:buFont typeface="Wingdings" charset="2"/>
              <a:buChar char="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 b="1" dirty="0" smtClean="0">
                <a:solidFill>
                  <a:schemeClr val="accent2"/>
                </a:solidFill>
                <a:latin typeface="+mn-lt"/>
                <a:ea typeface="DejaVu LGC Sans" charset="0"/>
                <a:cs typeface="DejaVu LGC Sans" charset="0"/>
              </a:rPr>
              <a:t>X </a:t>
            </a:r>
            <a:r>
              <a:rPr lang="en-GB" sz="2000" b="1" dirty="0" smtClean="0">
                <a:solidFill>
                  <a:schemeClr val="accent2"/>
                </a:solidFill>
                <a:latin typeface="+mn-lt"/>
                <a:ea typeface="DejaVu LGC Sans" charset="0"/>
                <a:cs typeface="DejaVu LGC Sans" charset="0"/>
                <a:sym typeface="Wingdings" panose="05000000000000000000" pitchFamily="2" charset="2"/>
              </a:rPr>
              <a:t></a:t>
            </a:r>
            <a:r>
              <a:rPr lang="en-GB" sz="2000" b="1" dirty="0" smtClean="0">
                <a:solidFill>
                  <a:schemeClr val="accent2"/>
                </a:solidFill>
                <a:latin typeface="+mn-lt"/>
                <a:ea typeface="DejaVu LGC Sans" charset="0"/>
                <a:cs typeface="DejaVu LGC Sans" charset="0"/>
              </a:rPr>
              <a:t> </a:t>
            </a:r>
            <a:r>
              <a:rPr lang="en-GB" sz="2000" b="1" dirty="0">
                <a:solidFill>
                  <a:schemeClr val="accent2"/>
                </a:solidFill>
                <a:latin typeface="+mn-lt"/>
                <a:ea typeface="DejaVu LGC Sans" charset="0"/>
                <a:cs typeface="DejaVu LGC Sans" charset="0"/>
              </a:rPr>
              <a:t>Y</a:t>
            </a:r>
            <a:r>
              <a:rPr lang="en-GB" sz="2000" dirty="0">
                <a:solidFill>
                  <a:srgbClr val="000000"/>
                </a:solidFill>
                <a:latin typeface="+mn-lt"/>
                <a:ea typeface="DejaVu LGC Sans" charset="0"/>
                <a:cs typeface="DejaVu LGC Sans" charset="0"/>
              </a:rPr>
              <a:t>, where </a:t>
            </a:r>
            <a:r>
              <a:rPr lang="en-GB" sz="2000" b="1" dirty="0">
                <a:solidFill>
                  <a:schemeClr val="accent2"/>
                </a:solidFill>
                <a:latin typeface="+mn-lt"/>
                <a:ea typeface="DejaVu LGC Sans" charset="0"/>
                <a:cs typeface="DejaVu LGC Sans" charset="0"/>
              </a:rPr>
              <a:t>X</a:t>
            </a:r>
            <a:r>
              <a:rPr lang="en-GB" sz="2000" dirty="0">
                <a:solidFill>
                  <a:srgbClr val="000000"/>
                </a:solidFill>
                <a:latin typeface="+mn-lt"/>
                <a:ea typeface="DejaVu LGC Sans" charset="0"/>
                <a:cs typeface="DejaVu LGC Sans" charset="0"/>
              </a:rPr>
              <a:t> and </a:t>
            </a:r>
            <a:r>
              <a:rPr lang="en-GB" sz="2000" b="1" dirty="0">
                <a:solidFill>
                  <a:schemeClr val="accent2"/>
                </a:solidFill>
                <a:latin typeface="+mn-lt"/>
                <a:ea typeface="DejaVu LGC Sans" charset="0"/>
                <a:cs typeface="DejaVu LGC Sans" charset="0"/>
              </a:rPr>
              <a:t>Y</a:t>
            </a:r>
            <a:r>
              <a:rPr lang="en-GB" sz="2000" dirty="0">
                <a:solidFill>
                  <a:srgbClr val="000000"/>
                </a:solidFill>
                <a:latin typeface="+mn-lt"/>
                <a:ea typeface="DejaVu LGC Sans" charset="0"/>
                <a:cs typeface="DejaVu LGC Sans" charset="0"/>
              </a:rPr>
              <a:t> are </a:t>
            </a:r>
            <a:r>
              <a:rPr lang="en-GB" sz="2000" dirty="0" smtClean="0">
                <a:solidFill>
                  <a:srgbClr val="000000"/>
                </a:solidFill>
                <a:latin typeface="+mn-lt"/>
                <a:ea typeface="DejaVu LGC Sans" charset="0"/>
                <a:cs typeface="DejaVu LGC Sans" charset="0"/>
              </a:rPr>
              <a:t>non-overlapping itemsets</a:t>
            </a:r>
            <a:endParaRPr lang="en-GB" sz="2000" dirty="0">
              <a:solidFill>
                <a:srgbClr val="000000"/>
              </a:solidFill>
              <a:latin typeface="+mn-lt"/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1F497D"/>
              </a:buClr>
              <a:buSzPct val="75000"/>
              <a:buFont typeface="Wingdings" charset="2"/>
              <a:buChar char="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 b="1" dirty="0" smtClean="0">
                <a:solidFill>
                  <a:srgbClr val="000000"/>
                </a:solidFill>
                <a:latin typeface="+mn-lt"/>
                <a:ea typeface="DejaVu LGC Sans" charset="0"/>
                <a:cs typeface="DejaVu LGC Sans" charset="0"/>
              </a:rPr>
              <a:t>{</a:t>
            </a:r>
            <a:r>
              <a:rPr lang="en-GB" sz="2000" b="1" dirty="0">
                <a:solidFill>
                  <a:srgbClr val="000000"/>
                </a:solidFill>
                <a:latin typeface="+mn-lt"/>
                <a:ea typeface="DejaVu LGC Sans" charset="0"/>
                <a:cs typeface="DejaVu LGC Sans" charset="0"/>
              </a:rPr>
              <a:t>Milk, Diaper} </a:t>
            </a:r>
            <a:r>
              <a:rPr lang="en-GB" sz="2000" b="1" dirty="0" smtClean="0">
                <a:solidFill>
                  <a:srgbClr val="000000"/>
                </a:solidFill>
                <a:latin typeface="+mn-lt"/>
                <a:ea typeface="DejaVu LGC Sans" charset="0"/>
                <a:cs typeface="DejaVu LGC Sans" charset="0"/>
                <a:sym typeface="Wingdings" panose="05000000000000000000" pitchFamily="2" charset="2"/>
              </a:rPr>
              <a:t></a:t>
            </a:r>
            <a:r>
              <a:rPr lang="en-GB" sz="2000" b="1" dirty="0" smtClean="0">
                <a:solidFill>
                  <a:srgbClr val="000000"/>
                </a:solidFill>
                <a:latin typeface="+mn-lt"/>
                <a:ea typeface="DejaVu LGC Sans" charset="0"/>
                <a:cs typeface="DejaVu LGC Sans" charset="0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+mn-lt"/>
                <a:ea typeface="DejaVu LGC Sans" charset="0"/>
                <a:cs typeface="DejaVu LGC Sans" charset="0"/>
              </a:rPr>
              <a:t>{Beer} 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1F497D"/>
              </a:buClr>
              <a:buSzPct val="75000"/>
              <a:buFont typeface="Wingdings" charset="2"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endParaRPr lang="en-GB" b="1" dirty="0">
              <a:solidFill>
                <a:srgbClr val="000000"/>
              </a:solidFill>
              <a:latin typeface="+mn-lt"/>
              <a:ea typeface="DejaVu LGC Sans" charset="0"/>
              <a:cs typeface="DejaVu LGC Sans" charset="0"/>
            </a:endParaRPr>
          </a:p>
          <a:p>
            <a:pPr marL="341313" indent="-341313">
              <a:lnSpc>
                <a:spcPct val="100000"/>
              </a:lnSpc>
              <a:spcBef>
                <a:spcPts val="450"/>
              </a:spcBef>
              <a:buClr>
                <a:srgbClr val="EEECE1"/>
              </a:buClr>
              <a:buSzPct val="75000"/>
              <a:buFont typeface="Wingdings" charset="2"/>
              <a:buChar char="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b="1" dirty="0">
                <a:solidFill>
                  <a:srgbClr val="000000"/>
                </a:solidFill>
                <a:latin typeface="+mn-lt"/>
                <a:ea typeface="DejaVu LGC Sans" charset="0"/>
                <a:cs typeface="DejaVu LGC Sans" charset="0"/>
              </a:rPr>
              <a:t>Rule Evaluation Metrics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1F497D"/>
              </a:buClr>
              <a:buSzPct val="75000"/>
              <a:buFont typeface="Wingdings" charset="2"/>
              <a:buChar char="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b="1" dirty="0">
                <a:solidFill>
                  <a:srgbClr val="000000"/>
                </a:solidFill>
                <a:latin typeface="+mn-lt"/>
                <a:ea typeface="DejaVu LGC Sans" charset="0"/>
                <a:cs typeface="DejaVu LGC Sans" charset="0"/>
              </a:rPr>
              <a:t>Support (</a:t>
            </a:r>
            <a:r>
              <a:rPr lang="en-GB" b="1" dirty="0">
                <a:solidFill>
                  <a:schemeClr val="accent2"/>
                </a:solidFill>
                <a:latin typeface="+mn-lt"/>
                <a:ea typeface="DejaVu LGC Sans" charset="0"/>
                <a:cs typeface="DejaVu LGC Sans" charset="0"/>
              </a:rPr>
              <a:t>s</a:t>
            </a:r>
            <a:r>
              <a:rPr lang="en-GB" b="1" dirty="0">
                <a:solidFill>
                  <a:srgbClr val="000000"/>
                </a:solidFill>
                <a:latin typeface="+mn-lt"/>
                <a:ea typeface="DejaVu LGC Sans" charset="0"/>
                <a:cs typeface="DejaVu LGC Sans" charset="0"/>
              </a:rPr>
              <a:t>)‏</a:t>
            </a:r>
          </a:p>
          <a:p>
            <a:pPr marL="1143000" lvl="2" indent="-228600">
              <a:lnSpc>
                <a:spcPct val="100000"/>
              </a:lnSpc>
              <a:spcBef>
                <a:spcPts val="400"/>
              </a:spcBef>
              <a:buClr>
                <a:srgbClr val="4F81BD"/>
              </a:buClr>
              <a:buSzPct val="65000"/>
              <a:buFont typeface="Wingdings" charset="2"/>
              <a:buChar char="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800" dirty="0">
                <a:solidFill>
                  <a:srgbClr val="000000"/>
                </a:solidFill>
                <a:latin typeface="+mn-lt"/>
                <a:ea typeface="DejaVu LGC Sans" charset="0"/>
                <a:cs typeface="DejaVu LGC Sans" charset="0"/>
              </a:rPr>
              <a:t>Fraction of transactions that contain both </a:t>
            </a:r>
            <a:r>
              <a:rPr lang="en-GB" sz="1800" b="1" dirty="0">
                <a:solidFill>
                  <a:schemeClr val="accent2"/>
                </a:solidFill>
                <a:latin typeface="+mn-lt"/>
                <a:ea typeface="DejaVu LGC Sans" charset="0"/>
                <a:cs typeface="DejaVu LGC Sans" charset="0"/>
              </a:rPr>
              <a:t>X</a:t>
            </a:r>
            <a:r>
              <a:rPr lang="en-GB" sz="1800" dirty="0">
                <a:solidFill>
                  <a:srgbClr val="000000"/>
                </a:solidFill>
                <a:latin typeface="+mn-lt"/>
                <a:ea typeface="DejaVu LGC Sans" charset="0"/>
                <a:cs typeface="DejaVu LGC Sans" charset="0"/>
              </a:rPr>
              <a:t> and </a:t>
            </a:r>
            <a:r>
              <a:rPr lang="en-GB" sz="1800" b="1" dirty="0" smtClean="0">
                <a:solidFill>
                  <a:schemeClr val="accent2"/>
                </a:solidFill>
                <a:latin typeface="+mn-lt"/>
                <a:ea typeface="DejaVu LGC Sans" charset="0"/>
                <a:cs typeface="DejaVu LGC Sans" charset="0"/>
              </a:rPr>
              <a:t>Y</a:t>
            </a:r>
          </a:p>
          <a:p>
            <a:pPr marL="1143000" lvl="2" indent="-228600">
              <a:lnSpc>
                <a:spcPct val="100000"/>
              </a:lnSpc>
              <a:spcBef>
                <a:spcPts val="400"/>
              </a:spcBef>
              <a:buClr>
                <a:srgbClr val="4F81BD"/>
              </a:buClr>
              <a:buSzPct val="65000"/>
              <a:buFont typeface="Wingdings" charset="2"/>
              <a:buChar char="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800" b="1" dirty="0" smtClean="0">
                <a:latin typeface="+mn-lt"/>
                <a:ea typeface="DejaVu LGC Sans" charset="0"/>
                <a:cs typeface="DejaVu LGC Sans" charset="0"/>
              </a:rPr>
              <a:t>i.e., support of the </a:t>
            </a:r>
            <a:r>
              <a:rPr lang="en-GB" sz="1800" b="1" dirty="0" err="1" smtClean="0">
                <a:latin typeface="+mn-lt"/>
                <a:ea typeface="DejaVu LGC Sans" charset="0"/>
                <a:cs typeface="DejaVu LGC Sans" charset="0"/>
              </a:rPr>
              <a:t>itemset</a:t>
            </a:r>
            <a:r>
              <a:rPr lang="en-GB" sz="1800" b="1" dirty="0" smtClean="0">
                <a:latin typeface="+mn-lt"/>
                <a:ea typeface="DejaVu LGC Sans" charset="0"/>
                <a:cs typeface="DejaVu LGC Sans" charset="0"/>
              </a:rPr>
              <a:t> </a:t>
            </a:r>
            <a:r>
              <a:rPr lang="en-GB" sz="1800" b="1" dirty="0" smtClean="0">
                <a:solidFill>
                  <a:schemeClr val="accent2"/>
                </a:solidFill>
                <a:latin typeface="+mn-lt"/>
                <a:ea typeface="DejaVu LGC Sans" charset="0"/>
                <a:cs typeface="DejaVu LGC Sans" charset="0"/>
              </a:rPr>
              <a:t>X</a:t>
            </a:r>
            <a:r>
              <a:rPr lang="en-GB" sz="1400" b="1" dirty="0" smtClean="0">
                <a:solidFill>
                  <a:schemeClr val="accent2"/>
                </a:solidFill>
                <a:latin typeface="+mn-lt"/>
                <a:ea typeface="DejaVu LGC Sans" charset="0"/>
                <a:cs typeface="DejaVu LGC Sans" charset="0"/>
              </a:rPr>
              <a:t> </a:t>
            </a:r>
            <a:r>
              <a:rPr lang="en-GB" sz="1800" b="1" dirty="0" smtClean="0">
                <a:solidFill>
                  <a:schemeClr val="accent2"/>
                </a:solidFill>
                <a:latin typeface="Symbol" panose="05050102010706020507" pitchFamily="18" charset="2"/>
                <a:ea typeface="DejaVu LGC Sans" charset="0"/>
                <a:cs typeface="DejaVu LGC Sans" charset="0"/>
                <a:sym typeface="Symbol"/>
              </a:rPr>
              <a:t></a:t>
            </a:r>
            <a:r>
              <a:rPr lang="en-GB" sz="1400" b="1" dirty="0" smtClean="0">
                <a:solidFill>
                  <a:schemeClr val="accent2"/>
                </a:solidFill>
                <a:latin typeface="+mn-lt"/>
                <a:ea typeface="DejaVu LGC Sans" charset="0"/>
                <a:cs typeface="DejaVu LGC Sans" charset="0"/>
                <a:sym typeface="Symbol"/>
              </a:rPr>
              <a:t> </a:t>
            </a:r>
            <a:r>
              <a:rPr lang="en-GB" sz="1800" b="1" dirty="0" smtClean="0">
                <a:solidFill>
                  <a:schemeClr val="accent2"/>
                </a:solidFill>
                <a:latin typeface="+mn-lt"/>
                <a:ea typeface="DejaVu LGC Sans" charset="0"/>
                <a:cs typeface="DejaVu LGC Sans" charset="0"/>
              </a:rPr>
              <a:t>Y</a:t>
            </a:r>
            <a:endParaRPr lang="en-GB" sz="1800" b="1" dirty="0">
              <a:solidFill>
                <a:schemeClr val="accent2"/>
              </a:solidFill>
              <a:latin typeface="+mn-lt"/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1F497D"/>
              </a:buClr>
              <a:buSzPct val="75000"/>
              <a:buFont typeface="Wingdings" charset="2"/>
              <a:buChar char="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b="1" dirty="0">
                <a:solidFill>
                  <a:srgbClr val="000000"/>
                </a:solidFill>
                <a:latin typeface="+mn-lt"/>
                <a:ea typeface="DejaVu LGC Sans" charset="0"/>
                <a:cs typeface="DejaVu LGC Sans" charset="0"/>
              </a:rPr>
              <a:t>Confidence (</a:t>
            </a:r>
            <a:r>
              <a:rPr lang="en-GB" b="1" dirty="0">
                <a:solidFill>
                  <a:schemeClr val="accent2"/>
                </a:solidFill>
                <a:latin typeface="+mn-lt"/>
                <a:ea typeface="DejaVu LGC Sans" charset="0"/>
                <a:cs typeface="DejaVu LGC Sans" charset="0"/>
              </a:rPr>
              <a:t>c</a:t>
            </a:r>
            <a:r>
              <a:rPr lang="en-GB" b="1" dirty="0">
                <a:solidFill>
                  <a:srgbClr val="000000"/>
                </a:solidFill>
                <a:latin typeface="+mn-lt"/>
                <a:ea typeface="DejaVu LGC Sans" charset="0"/>
                <a:cs typeface="DejaVu LGC Sans" charset="0"/>
              </a:rPr>
              <a:t>)‏</a:t>
            </a:r>
          </a:p>
          <a:p>
            <a:pPr marL="1143000" lvl="2" indent="-228600">
              <a:lnSpc>
                <a:spcPct val="100000"/>
              </a:lnSpc>
              <a:spcBef>
                <a:spcPts val="400"/>
              </a:spcBef>
              <a:buClr>
                <a:srgbClr val="4F81BD"/>
              </a:buClr>
              <a:buSzPct val="65000"/>
              <a:buFont typeface="Wingdings" charset="2"/>
              <a:buChar char="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solidFill>
                  <a:srgbClr val="000000"/>
                </a:solidFill>
                <a:latin typeface="+mn-lt"/>
                <a:ea typeface="DejaVu LGC Sans" charset="0"/>
                <a:cs typeface="DejaVu LGC Sans" charset="0"/>
              </a:rPr>
              <a:t>Measures how often items in </a:t>
            </a:r>
            <a:r>
              <a:rPr lang="en-GB" sz="1600" b="1" dirty="0">
                <a:solidFill>
                  <a:schemeClr val="accent2"/>
                </a:solidFill>
                <a:latin typeface="+mn-lt"/>
                <a:ea typeface="DejaVu LGC Sans" charset="0"/>
                <a:cs typeface="DejaVu LGC Sans" charset="0"/>
              </a:rPr>
              <a:t>Y</a:t>
            </a:r>
            <a:r>
              <a:rPr lang="en-GB" sz="1600" dirty="0">
                <a:solidFill>
                  <a:srgbClr val="000000"/>
                </a:solidFill>
                <a:latin typeface="+mn-lt"/>
                <a:ea typeface="DejaVu LGC Sans" charset="0"/>
                <a:cs typeface="DejaVu LGC Sans" charset="0"/>
              </a:rPr>
              <a:t> </a:t>
            </a:r>
            <a:br>
              <a:rPr lang="en-GB" sz="1600" dirty="0">
                <a:solidFill>
                  <a:srgbClr val="000000"/>
                </a:solidFill>
                <a:latin typeface="+mn-lt"/>
                <a:ea typeface="DejaVu LGC Sans" charset="0"/>
                <a:cs typeface="DejaVu LGC Sans" charset="0"/>
              </a:rPr>
            </a:br>
            <a:r>
              <a:rPr lang="en-GB" sz="1600" dirty="0">
                <a:solidFill>
                  <a:srgbClr val="000000"/>
                </a:solidFill>
                <a:latin typeface="+mn-lt"/>
                <a:ea typeface="DejaVu LGC Sans" charset="0"/>
                <a:cs typeface="DejaVu LGC Sans" charset="0"/>
              </a:rPr>
              <a:t>appear in transactions that</a:t>
            </a:r>
            <a:br>
              <a:rPr lang="en-GB" sz="1600" dirty="0">
                <a:solidFill>
                  <a:srgbClr val="000000"/>
                </a:solidFill>
                <a:latin typeface="+mn-lt"/>
                <a:ea typeface="DejaVu LGC Sans" charset="0"/>
                <a:cs typeface="DejaVu LGC Sans" charset="0"/>
              </a:rPr>
            </a:br>
            <a:r>
              <a:rPr lang="en-GB" sz="1600" dirty="0">
                <a:solidFill>
                  <a:srgbClr val="000000"/>
                </a:solidFill>
                <a:latin typeface="+mn-lt"/>
                <a:ea typeface="DejaVu LGC Sans" charset="0"/>
                <a:cs typeface="DejaVu LGC Sans" charset="0"/>
              </a:rPr>
              <a:t>contain </a:t>
            </a:r>
            <a:r>
              <a:rPr lang="en-GB" sz="1600" b="1" dirty="0">
                <a:solidFill>
                  <a:schemeClr val="accent2"/>
                </a:solidFill>
                <a:latin typeface="+mn-lt"/>
                <a:ea typeface="DejaVu LGC Sans" charset="0"/>
                <a:cs typeface="DejaVu LGC Sans" charset="0"/>
              </a:rPr>
              <a:t>X</a:t>
            </a:r>
          </a:p>
        </p:txBody>
      </p:sp>
      <p:grpSp>
        <p:nvGrpSpPr>
          <p:cNvPr id="38920" name="Group 8"/>
          <p:cNvGrpSpPr>
            <a:grpSpLocks/>
          </p:cNvGrpSpPr>
          <p:nvPr/>
        </p:nvGrpSpPr>
        <p:grpSpPr bwMode="auto">
          <a:xfrm>
            <a:off x="5410200" y="1295400"/>
            <a:ext cx="3586163" cy="2151063"/>
            <a:chOff x="3408" y="816"/>
            <a:chExt cx="2259" cy="1355"/>
          </a:xfrm>
        </p:grpSpPr>
        <p:graphicFrame>
          <p:nvGraphicFramePr>
            <p:cNvPr id="38921" name="Object 9"/>
            <p:cNvGraphicFramePr>
              <a:graphicFrameLocks noChangeAspect="1"/>
            </p:cNvGraphicFramePr>
            <p:nvPr/>
          </p:nvGraphicFramePr>
          <p:xfrm>
            <a:off x="3408" y="816"/>
            <a:ext cx="2260" cy="1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973" r:id="rId10" imgW="3359338" imgH="2015504" progId="Word.Document.8">
                    <p:embed/>
                  </p:oleObj>
                </mc:Choice>
                <mc:Fallback>
                  <p:oleObj r:id="rId10" imgW="3359338" imgH="2015504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816"/>
                          <a:ext cx="2260" cy="1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2" name="Text Box 10"/>
            <p:cNvSpPr txBox="1">
              <a:spLocks noChangeArrowheads="1"/>
            </p:cNvSpPr>
            <p:nvPr/>
          </p:nvSpPr>
          <p:spPr bwMode="auto">
            <a:xfrm>
              <a:off x="3408" y="816"/>
              <a:ext cx="2260" cy="135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Text Box 1"/>
          <p:cNvSpPr txBox="1">
            <a:spLocks noChangeArrowheads="1"/>
          </p:cNvSpPr>
          <p:nvPr/>
        </p:nvSpPr>
        <p:spPr bwMode="auto">
          <a:xfrm>
            <a:off x="685800" y="228600"/>
            <a:ext cx="8229600" cy="731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 b="1" dirty="0">
                <a:solidFill>
                  <a:schemeClr val="accent2"/>
                </a:solidFill>
                <a:latin typeface="+mj-lt"/>
              </a:rPr>
              <a:t>Association Rules – Basic </a:t>
            </a:r>
            <a:r>
              <a:rPr lang="en-US" altLang="en-US" sz="3600" b="1" dirty="0" smtClean="0">
                <a:solidFill>
                  <a:schemeClr val="accent2"/>
                </a:solidFill>
                <a:latin typeface="+mj-lt"/>
              </a:rPr>
              <a:t>Concepts</a:t>
            </a:r>
            <a:endParaRPr lang="en-GB" sz="3600" b="1" dirty="0">
              <a:solidFill>
                <a:schemeClr val="accent2"/>
              </a:solidFill>
              <a:latin typeface="+mj-lt"/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8896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968496" y="1072662"/>
            <a:ext cx="4858984" cy="27587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175" indent="-3175">
              <a:lnSpc>
                <a:spcPct val="90000"/>
              </a:lnSpc>
              <a:spcBef>
                <a:spcPts val="6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Another interpretation of support and confidence for </a:t>
            </a:r>
            <a:r>
              <a:rPr lang="en-GB" sz="2000" b="1" i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X </a:t>
            </a:r>
            <a:r>
              <a:rPr lang="en-GB" sz="2000" b="1" i="1" dirty="0" smtClean="0">
                <a:solidFill>
                  <a:schemeClr val="accent2"/>
                </a:solidFill>
                <a:ea typeface="DejaVu LGC Sans" charset="0"/>
                <a:cs typeface="DejaVu LGC Sans" charset="0"/>
                <a:sym typeface="Wingdings" pitchFamily="2" charset="2"/>
              </a:rPr>
              <a:t></a:t>
            </a:r>
            <a:r>
              <a:rPr lang="en-GB" sz="2000" b="1" i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 </a:t>
            </a:r>
            <a:r>
              <a:rPr lang="en-GB" sz="2000" b="1" i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Y</a:t>
            </a:r>
            <a:endParaRPr lang="en-GB" sz="2000" dirty="0" smtClean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solidFill>
                  <a:srgbClr val="FF0000"/>
                </a:solidFill>
                <a:ea typeface="DejaVu LGC Sans" charset="0"/>
                <a:cs typeface="DejaVu LGC Sans" charset="0"/>
              </a:rPr>
              <a:t>support, </a:t>
            </a:r>
            <a:r>
              <a:rPr lang="en-GB" sz="2000" i="1" dirty="0" smtClean="0">
                <a:solidFill>
                  <a:srgbClr val="FF0000"/>
                </a:solidFill>
                <a:ea typeface="DejaVu LGC Sans" charset="0"/>
                <a:cs typeface="DejaVu LGC Sans" charset="0"/>
              </a:rPr>
              <a:t>s</a:t>
            </a:r>
            <a:r>
              <a:rPr lang="en-GB" sz="20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000" dirty="0" smtClean="0">
                <a:solidFill>
                  <a:srgbClr val="1F497D"/>
                </a:solidFill>
                <a:ea typeface="DejaVu LGC Sans" charset="0"/>
                <a:cs typeface="DejaVu LGC Sans" charset="0"/>
              </a:rPr>
              <a:t>probability</a:t>
            </a:r>
            <a:r>
              <a:rPr lang="en-GB" sz="20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that a transaction contains </a:t>
            </a:r>
            <a:r>
              <a:rPr lang="en-GB" sz="20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{X </a:t>
            </a:r>
            <a:r>
              <a:rPr lang="en-GB" sz="2000" b="1" dirty="0" smtClean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</a:t>
            </a:r>
            <a:r>
              <a:rPr lang="en-GB" sz="20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Y} </a:t>
            </a:r>
            <a:r>
              <a:rPr lang="en-GB" sz="2000" b="1" dirty="0" smtClean="0">
                <a:ea typeface="DejaVu LGC Sans" charset="0"/>
                <a:cs typeface="DejaVu LGC Sans" charset="0"/>
              </a:rPr>
              <a:t>or</a:t>
            </a:r>
            <a:r>
              <a:rPr lang="en-GB" sz="20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br>
              <a:rPr lang="en-GB" sz="20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</a:br>
            <a:r>
              <a:rPr lang="en-GB" sz="2000" b="1" dirty="0" err="1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Pr</a:t>
            </a:r>
            <a:r>
              <a:rPr lang="en-GB" sz="20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(X /\ Y)</a:t>
            </a:r>
          </a:p>
          <a:p>
            <a:pPr marL="741363" lvl="1" indent="-284163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solidFill>
                  <a:srgbClr val="FF0000"/>
                </a:solidFill>
                <a:ea typeface="DejaVu LGC Sans" charset="0"/>
                <a:cs typeface="DejaVu LGC Sans" charset="0"/>
              </a:rPr>
              <a:t>confidence</a:t>
            </a:r>
            <a:r>
              <a:rPr lang="en-GB" sz="2000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000" i="1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000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000" b="1" i="1" dirty="0">
                <a:solidFill>
                  <a:schemeClr val="tx1"/>
                </a:solidFill>
                <a:ea typeface="DejaVu LGC Sans" charset="0"/>
                <a:cs typeface="DejaVu LGC Sans" charset="0"/>
              </a:rPr>
              <a:t>conditional probability </a:t>
            </a:r>
            <a:endParaRPr lang="en-GB" sz="2000" b="1" i="1" dirty="0" smtClean="0">
              <a:solidFill>
                <a:schemeClr val="tx1"/>
              </a:solidFill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	that 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 transaction having </a:t>
            </a:r>
            <a:r>
              <a:rPr lang="en-GB" sz="20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X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also contains </a:t>
            </a:r>
            <a:r>
              <a:rPr lang="en-GB" sz="20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Y</a:t>
            </a:r>
            <a:r>
              <a:rPr lang="en-GB" sz="20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000" b="1" dirty="0" smtClean="0">
                <a:ea typeface="DejaVu LGC Sans" charset="0"/>
                <a:cs typeface="DejaVu LGC Sans" charset="0"/>
              </a:rPr>
              <a:t>or</a:t>
            </a:r>
            <a:r>
              <a:rPr lang="en-GB" sz="20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 </a:t>
            </a:r>
            <a:r>
              <a:rPr lang="en-GB" sz="2000" b="1" dirty="0" err="1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Pr</a:t>
            </a:r>
            <a:r>
              <a:rPr lang="en-GB" sz="20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(Y | X)</a:t>
            </a:r>
            <a:endParaRPr lang="en-GB" sz="2000" b="1" dirty="0" smtClean="0">
              <a:solidFill>
                <a:schemeClr val="accent2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3698627" y="4545623"/>
            <a:ext cx="4970587" cy="167933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1313" indent="-341313">
              <a:lnSpc>
                <a:spcPct val="100000"/>
              </a:lnSpc>
              <a:spcBef>
                <a:spcPts val="600"/>
              </a:spcBef>
              <a:buClr>
                <a:srgbClr val="EEECE1"/>
              </a:buClr>
              <a:buSzPct val="75000"/>
              <a:buFont typeface="Wingdings" charset="2"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 i="1" dirty="0" smtClean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latin typeface="+mn-lt"/>
                <a:ea typeface="DejaVu LGC Sans" charset="0"/>
                <a:cs typeface="DejaVu LGC Sans" charset="0"/>
              </a:rPr>
              <a:t>Let </a:t>
            </a:r>
            <a:r>
              <a:rPr lang="en-GB" dirty="0">
                <a:solidFill>
                  <a:srgbClr val="000000"/>
                </a:solidFill>
                <a:latin typeface="+mn-lt"/>
                <a:ea typeface="DejaVu LGC Sans" charset="0"/>
                <a:cs typeface="DejaVu LGC Sans" charset="0"/>
              </a:rPr>
              <a:t>minimum </a:t>
            </a:r>
            <a:r>
              <a:rPr lang="en-GB" dirty="0" smtClean="0">
                <a:solidFill>
                  <a:srgbClr val="000000"/>
                </a:solidFill>
                <a:latin typeface="+mn-lt"/>
                <a:ea typeface="DejaVu LGC Sans" charset="0"/>
                <a:cs typeface="DejaVu LGC Sans" charset="0"/>
              </a:rPr>
              <a:t>support = 50</a:t>
            </a:r>
            <a:r>
              <a:rPr lang="en-GB" dirty="0">
                <a:solidFill>
                  <a:srgbClr val="000000"/>
                </a:solidFill>
                <a:latin typeface="+mn-lt"/>
                <a:ea typeface="DejaVu LGC Sans" charset="0"/>
                <a:cs typeface="DejaVu LGC Sans" charset="0"/>
              </a:rPr>
              <a:t>%, and minimum </a:t>
            </a:r>
            <a:r>
              <a:rPr lang="en-GB" dirty="0" smtClean="0">
                <a:solidFill>
                  <a:srgbClr val="000000"/>
                </a:solidFill>
                <a:latin typeface="+mn-lt"/>
                <a:ea typeface="DejaVu LGC Sans" charset="0"/>
                <a:cs typeface="DejaVu LGC Sans" charset="0"/>
              </a:rPr>
              <a:t>confidence = 50%:</a:t>
            </a:r>
          </a:p>
          <a:p>
            <a:pPr marL="341313" indent="-341313">
              <a:lnSpc>
                <a:spcPct val="100000"/>
              </a:lnSpc>
              <a:spcBef>
                <a:spcPts val="600"/>
              </a:spcBef>
              <a:buClr>
                <a:srgbClr val="EEECE1"/>
              </a:buClr>
              <a:buSzPct val="75000"/>
              <a:buFont typeface="Wingdings" charset="2"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endParaRPr lang="en-GB" sz="400" i="1" dirty="0" smtClean="0">
              <a:solidFill>
                <a:srgbClr val="000000"/>
              </a:solidFill>
              <a:latin typeface="+mn-lt"/>
              <a:ea typeface="DejaVu LGC Sans" charset="0"/>
              <a:cs typeface="DejaVu LGC Sans" charset="0"/>
            </a:endParaRPr>
          </a:p>
          <a:p>
            <a:pPr marL="341313" indent="-341313">
              <a:lnSpc>
                <a:spcPct val="100000"/>
              </a:lnSpc>
              <a:spcBef>
                <a:spcPts val="600"/>
              </a:spcBef>
              <a:buClr>
                <a:srgbClr val="EEECE1"/>
              </a:buClr>
              <a:buSzPct val="75000"/>
              <a:buFont typeface="Wingdings" charset="2"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i="1" dirty="0">
                <a:solidFill>
                  <a:srgbClr val="000000"/>
                </a:solidFill>
                <a:latin typeface="+mn-lt"/>
                <a:ea typeface="DejaVu LGC Sans" charset="0"/>
                <a:cs typeface="DejaVu LGC Sans" charset="0"/>
              </a:rPr>
              <a:t> </a:t>
            </a:r>
            <a:r>
              <a:rPr lang="en-GB" i="1" dirty="0" smtClean="0">
                <a:solidFill>
                  <a:srgbClr val="000000"/>
                </a:solidFill>
                <a:latin typeface="+mn-lt"/>
                <a:ea typeface="DejaVu LGC Sans" charset="0"/>
                <a:cs typeface="DejaVu LGC Sans" charset="0"/>
              </a:rPr>
              <a:t>     </a:t>
            </a:r>
            <a:r>
              <a:rPr lang="en-GB" i="1" dirty="0" smtClean="0">
                <a:solidFill>
                  <a:schemeClr val="accent2"/>
                </a:solidFill>
                <a:latin typeface="+mn-lt"/>
                <a:ea typeface="DejaVu LGC Sans" charset="0"/>
                <a:cs typeface="DejaVu LGC Sans" charset="0"/>
              </a:rPr>
              <a:t>A </a:t>
            </a:r>
            <a:r>
              <a:rPr lang="en-GB" i="1" dirty="0" smtClean="0">
                <a:solidFill>
                  <a:schemeClr val="accent2"/>
                </a:solidFill>
                <a:latin typeface="+mn-lt"/>
                <a:ea typeface="DejaVu LGC Sans" charset="0"/>
                <a:cs typeface="DejaVu LGC Sans" charset="0"/>
                <a:sym typeface="Wingdings" pitchFamily="2" charset="2"/>
              </a:rPr>
              <a:t></a:t>
            </a:r>
            <a:r>
              <a:rPr lang="en-GB" i="1" dirty="0" smtClean="0">
                <a:solidFill>
                  <a:schemeClr val="accent2"/>
                </a:solidFill>
                <a:latin typeface="+mn-lt"/>
                <a:ea typeface="DejaVu LGC Sans" charset="0"/>
                <a:cs typeface="DejaVu LGC Sans" charset="0"/>
              </a:rPr>
              <a:t> </a:t>
            </a:r>
            <a:r>
              <a:rPr lang="en-GB" i="1" dirty="0">
                <a:solidFill>
                  <a:schemeClr val="accent2"/>
                </a:solidFill>
                <a:latin typeface="+mn-lt"/>
                <a:ea typeface="DejaVu LGC Sans" charset="0"/>
                <a:cs typeface="DejaVu LGC Sans" charset="0"/>
              </a:rPr>
              <a:t>C  </a:t>
            </a:r>
            <a:r>
              <a:rPr lang="en-GB" dirty="0">
                <a:solidFill>
                  <a:schemeClr val="accent2"/>
                </a:solidFill>
                <a:latin typeface="+mn-lt"/>
                <a:ea typeface="DejaVu LGC Sans" charset="0"/>
                <a:cs typeface="DejaVu LGC Sans" charset="0"/>
              </a:rPr>
              <a:t>(50%, 66.6%)</a:t>
            </a:r>
            <a:r>
              <a:rPr lang="en-GB" dirty="0" smtClean="0">
                <a:solidFill>
                  <a:srgbClr val="000000"/>
                </a:solidFill>
                <a:latin typeface="+mn-lt"/>
                <a:ea typeface="DejaVu LGC Sans" charset="0"/>
                <a:cs typeface="DejaVu LGC Sans" charset="0"/>
              </a:rPr>
              <a:t>‏</a:t>
            </a:r>
            <a:br>
              <a:rPr lang="en-GB" dirty="0" smtClean="0">
                <a:solidFill>
                  <a:srgbClr val="000000"/>
                </a:solidFill>
                <a:latin typeface="+mn-lt"/>
                <a:ea typeface="DejaVu LGC Sans" charset="0"/>
                <a:cs typeface="DejaVu LGC Sans" charset="0"/>
              </a:rPr>
            </a:br>
            <a:r>
              <a:rPr lang="en-GB" dirty="0" smtClean="0">
                <a:solidFill>
                  <a:srgbClr val="000000"/>
                </a:solidFill>
                <a:latin typeface="+mn-lt"/>
                <a:ea typeface="DejaVu LGC Sans" charset="0"/>
                <a:cs typeface="DejaVu LGC Sans" charset="0"/>
              </a:rPr>
              <a:t> </a:t>
            </a:r>
            <a:r>
              <a:rPr lang="en-GB" i="1" dirty="0" smtClean="0">
                <a:solidFill>
                  <a:schemeClr val="accent2"/>
                </a:solidFill>
                <a:latin typeface="+mn-lt"/>
                <a:ea typeface="DejaVu LGC Sans" charset="0"/>
                <a:cs typeface="DejaVu LGC Sans" charset="0"/>
              </a:rPr>
              <a:t>C </a:t>
            </a:r>
            <a:r>
              <a:rPr lang="en-GB" i="1" dirty="0" smtClean="0">
                <a:solidFill>
                  <a:schemeClr val="accent2"/>
                </a:solidFill>
                <a:latin typeface="+mn-lt"/>
                <a:ea typeface="DejaVu LGC Sans" charset="0"/>
                <a:cs typeface="DejaVu LGC Sans" charset="0"/>
                <a:sym typeface="Wingdings" pitchFamily="2" charset="2"/>
              </a:rPr>
              <a:t></a:t>
            </a:r>
            <a:r>
              <a:rPr lang="en-GB" i="1" dirty="0" smtClean="0">
                <a:solidFill>
                  <a:schemeClr val="accent2"/>
                </a:solidFill>
                <a:latin typeface="+mn-lt"/>
                <a:ea typeface="DejaVu LGC Sans" charset="0"/>
                <a:cs typeface="DejaVu LGC Sans" charset="0"/>
              </a:rPr>
              <a:t> </a:t>
            </a:r>
            <a:r>
              <a:rPr lang="en-GB" i="1" dirty="0" smtClean="0">
                <a:solidFill>
                  <a:schemeClr val="accent2"/>
                </a:solidFill>
                <a:latin typeface="+mn-lt"/>
                <a:ea typeface="DejaVu LGC Sans" charset="0"/>
                <a:cs typeface="DejaVu LGC Sans" charset="0"/>
              </a:rPr>
              <a:t>A  </a:t>
            </a:r>
            <a:r>
              <a:rPr lang="en-GB" dirty="0">
                <a:solidFill>
                  <a:schemeClr val="accent2"/>
                </a:solidFill>
                <a:latin typeface="+mn-lt"/>
                <a:ea typeface="DejaVu LGC Sans" charset="0"/>
                <a:cs typeface="DejaVu LGC Sans" charset="0"/>
              </a:rPr>
              <a:t>(50%, 100%)‏</a:t>
            </a:r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659423" y="1754982"/>
            <a:ext cx="1905000" cy="1371600"/>
          </a:xfrm>
          <a:prstGeom prst="ellipse">
            <a:avLst/>
          </a:prstGeom>
          <a:noFill/>
          <a:ln w="25560">
            <a:solidFill>
              <a:srgbClr val="1F497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Oval 6"/>
          <p:cNvSpPr>
            <a:spLocks noChangeArrowheads="1"/>
          </p:cNvSpPr>
          <p:nvPr/>
        </p:nvSpPr>
        <p:spPr bwMode="auto">
          <a:xfrm>
            <a:off x="1345223" y="1754982"/>
            <a:ext cx="1905000" cy="1524000"/>
          </a:xfrm>
          <a:prstGeom prst="ellips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 flipH="1">
            <a:off x="886436" y="2440782"/>
            <a:ext cx="231775" cy="762000"/>
          </a:xfrm>
          <a:prstGeom prst="line">
            <a:avLst/>
          </a:prstGeom>
          <a:noFill/>
          <a:ln w="9360">
            <a:solidFill>
              <a:srgbClr val="1F497D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 flipV="1">
            <a:off x="2793023" y="1829595"/>
            <a:ext cx="228600" cy="688975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 flipH="1" flipV="1">
            <a:off x="1877036" y="1600995"/>
            <a:ext cx="79375" cy="917575"/>
          </a:xfrm>
          <a:prstGeom prst="line">
            <a:avLst/>
          </a:prstGeom>
          <a:noFill/>
          <a:ln w="936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2564423" y="1297782"/>
            <a:ext cx="1219200" cy="1163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FF0000"/>
                </a:solidFill>
                <a:ea typeface="DejaVu LGC Sans" charset="0"/>
                <a:cs typeface="DejaVu LGC Sans" charset="0"/>
              </a:rPr>
              <a:t>Customer</a:t>
            </a:r>
          </a:p>
          <a:p>
            <a:pPr>
              <a:lnSpc>
                <a:spcPct val="11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FF0000"/>
                </a:solidFill>
                <a:ea typeface="DejaVu LGC Sans" charset="0"/>
                <a:cs typeface="DejaVu LGC Sans" charset="0"/>
              </a:rPr>
              <a:t>buys diaper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1269023" y="1145382"/>
            <a:ext cx="1042988" cy="1163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  <a:buClr>
                <a:srgbClr val="4F81BD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4F81BD"/>
                </a:solidFill>
                <a:ea typeface="DejaVu LGC Sans" charset="0"/>
                <a:cs typeface="DejaVu LGC Sans" charset="0"/>
              </a:rPr>
              <a:t>Customer</a:t>
            </a:r>
          </a:p>
          <a:p>
            <a:pPr>
              <a:lnSpc>
                <a:spcPct val="110000"/>
              </a:lnSpc>
              <a:buClr>
                <a:srgbClr val="4F81BD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4F81BD"/>
                </a:solidFill>
                <a:ea typeface="DejaVu LGC Sans" charset="0"/>
                <a:cs typeface="DejaVu LGC Sans" charset="0"/>
              </a:rPr>
              <a:t>buys both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380023" y="3202782"/>
            <a:ext cx="1296988" cy="628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10000"/>
              </a:lnSpc>
              <a:buClr>
                <a:srgbClr val="1F497D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1F497D"/>
                </a:solidFill>
                <a:ea typeface="DejaVu LGC Sans" charset="0"/>
                <a:cs typeface="DejaVu LGC Sans" charset="0"/>
              </a:rPr>
              <a:t>Customer</a:t>
            </a:r>
          </a:p>
          <a:p>
            <a:pPr>
              <a:lnSpc>
                <a:spcPct val="110000"/>
              </a:lnSpc>
              <a:buClr>
                <a:srgbClr val="1F497D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1F497D"/>
                </a:solidFill>
                <a:ea typeface="DejaVu LGC Sans" charset="0"/>
                <a:cs typeface="DejaVu LGC Sans" charset="0"/>
              </a:rPr>
              <a:t>buys beer</a:t>
            </a:r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194285" y="1137384"/>
            <a:ext cx="3665538" cy="25542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993694"/>
              </p:ext>
            </p:extLst>
          </p:nvPr>
        </p:nvGraphicFramePr>
        <p:xfrm>
          <a:off x="435708" y="4377202"/>
          <a:ext cx="2438400" cy="184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7288"/>
                <a:gridCol w="1281112"/>
              </a:tblGrid>
              <a:tr h="361071"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A,B,C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B,E,F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 Box 1"/>
          <p:cNvSpPr txBox="1">
            <a:spLocks noChangeArrowheads="1"/>
          </p:cNvSpPr>
          <p:nvPr/>
        </p:nvSpPr>
        <p:spPr bwMode="auto">
          <a:xfrm>
            <a:off x="597880" y="228600"/>
            <a:ext cx="8229600" cy="731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 b="1" dirty="0">
                <a:solidFill>
                  <a:schemeClr val="accent2"/>
                </a:solidFill>
                <a:latin typeface="+mj-lt"/>
              </a:rPr>
              <a:t>Association Rules – Basic </a:t>
            </a:r>
            <a:r>
              <a:rPr lang="en-US" altLang="en-US" sz="3600" b="1" dirty="0" smtClean="0">
                <a:solidFill>
                  <a:schemeClr val="accent2"/>
                </a:solidFill>
                <a:latin typeface="+mj-lt"/>
              </a:rPr>
              <a:t>Concepts</a:t>
            </a:r>
            <a:endParaRPr lang="en-GB" sz="3600" b="1" dirty="0">
              <a:solidFill>
                <a:schemeClr val="accent2"/>
              </a:solidFill>
              <a:latin typeface="+mj-lt"/>
              <a:ea typeface="DejaVu LGC Sans" charset="0"/>
              <a:cs typeface="DejaVu LGC Sans" charset="0"/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3089030" y="5099538"/>
            <a:ext cx="694593" cy="404447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49973" y="3686533"/>
            <a:ext cx="4677507" cy="58477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b="1" dirty="0" smtClean="0">
                <a:solidFill>
                  <a:srgbClr val="C00000"/>
                </a:solidFill>
              </a:rPr>
              <a:t>Note:  </a:t>
            </a:r>
            <a:r>
              <a:rPr lang="en-US" altLang="en-US" sz="2000" dirty="0" smtClean="0">
                <a:solidFill>
                  <a:schemeClr val="accent2"/>
                </a:solidFill>
              </a:rPr>
              <a:t>c</a:t>
            </a:r>
            <a:r>
              <a:rPr lang="en-US" altLang="en-US" sz="2000" dirty="0" smtClean="0">
                <a:solidFill>
                  <a:schemeClr val="accent2"/>
                </a:solidFill>
              </a:rPr>
              <a:t>onfidence(X </a:t>
            </a:r>
            <a:r>
              <a:rPr lang="en-US" altLang="en-US" sz="20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  <a:r>
              <a:rPr lang="en-US" altLang="en-US" sz="2000" dirty="0" smtClean="0">
                <a:solidFill>
                  <a:schemeClr val="accent2"/>
                </a:solidFill>
              </a:rPr>
              <a:t> Y)  = </a:t>
            </a:r>
            <a:br>
              <a:rPr lang="en-US" altLang="en-US" sz="2000" dirty="0" smtClean="0">
                <a:solidFill>
                  <a:schemeClr val="accent2"/>
                </a:solidFill>
              </a:rPr>
            </a:br>
            <a:r>
              <a:rPr lang="en-US" altLang="en-US" sz="2000" dirty="0" smtClean="0">
                <a:solidFill>
                  <a:schemeClr val="accent2"/>
                </a:solidFill>
              </a:rPr>
              <a:t>                      support(X </a:t>
            </a:r>
            <a:r>
              <a:rPr lang="en-US" altLang="en-US" sz="2000" b="1" dirty="0" smtClean="0">
                <a:solidFill>
                  <a:schemeClr val="accent2"/>
                </a:solidFill>
                <a:latin typeface="Symbol" pitchFamily="18" charset="2"/>
              </a:rPr>
              <a:t>È</a:t>
            </a:r>
            <a:r>
              <a:rPr lang="en-US" altLang="en-US" sz="2000" dirty="0" smtClean="0">
                <a:solidFill>
                  <a:schemeClr val="accent2"/>
                </a:solidFill>
              </a:rPr>
              <a:t> Y) / support(X)</a:t>
            </a:r>
            <a:endParaRPr lang="en-US" alt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396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FF27F-8859-4E9A-929F-C869670A9736}" type="slidenum">
              <a:rPr lang="en-US" altLang="en-US"/>
              <a:pPr/>
              <a:t>8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5438"/>
            <a:ext cx="8229600" cy="609600"/>
          </a:xfrm>
        </p:spPr>
        <p:txBody>
          <a:bodyPr/>
          <a:lstStyle/>
          <a:p>
            <a:r>
              <a:rPr lang="en-US" altLang="en-US"/>
              <a:t>Support and Confidence - Example</a:t>
            </a:r>
          </a:p>
        </p:txBody>
      </p:sp>
      <p:graphicFrame>
        <p:nvGraphicFramePr>
          <p:cNvPr id="337924" name="Object 4"/>
          <p:cNvGraphicFramePr>
            <a:graphicFrameLocks noChangeAspect="1"/>
          </p:cNvGraphicFramePr>
          <p:nvPr/>
        </p:nvGraphicFramePr>
        <p:xfrm>
          <a:off x="508000" y="2003425"/>
          <a:ext cx="3313113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8" name="Worksheet" r:id="rId4" imgW="2905626" imgH="2295986" progId="Excel.Sheet.8">
                  <p:embed/>
                </p:oleObj>
              </mc:Choice>
              <mc:Fallback>
                <p:oleObj name="Worksheet" r:id="rId4" imgW="2905626" imgH="2295986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2003425"/>
                        <a:ext cx="3313113" cy="235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25" name="Text Box 5"/>
          <p:cNvSpPr txBox="1">
            <a:spLocks noChangeArrowheads="1"/>
          </p:cNvSpPr>
          <p:nvPr/>
        </p:nvSpPr>
        <p:spPr bwMode="auto">
          <a:xfrm>
            <a:off x="4808538" y="1677988"/>
            <a:ext cx="3824287" cy="2790825"/>
          </a:xfrm>
          <a:prstGeom prst="rect">
            <a:avLst/>
          </a:prstGeom>
          <a:solidFill>
            <a:srgbClr val="CCECFF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en-US" sz="1600" b="1"/>
              <a:t>Itemset {A, C} has a support of 2/5 = 40%</a:t>
            </a:r>
          </a:p>
          <a:p>
            <a:endParaRPr lang="en-US" altLang="en-US" sz="1600" b="1"/>
          </a:p>
          <a:p>
            <a:r>
              <a:rPr lang="en-US" altLang="en-US" sz="1600" b="1"/>
              <a:t>Rule {A} ==&gt; {C} has confidence of 50%</a:t>
            </a:r>
          </a:p>
          <a:p>
            <a:endParaRPr lang="en-US" altLang="en-US" sz="1600" b="1"/>
          </a:p>
          <a:p>
            <a:r>
              <a:rPr lang="en-US" altLang="en-US" sz="1600" b="1"/>
              <a:t>Rule {C} ==&gt; {A} has confidence of 100%</a:t>
            </a:r>
          </a:p>
          <a:p>
            <a:endParaRPr lang="en-US" altLang="en-US" sz="1600" b="1"/>
          </a:p>
          <a:p>
            <a:r>
              <a:rPr lang="en-US" altLang="en-US" sz="1600" b="1"/>
              <a:t>Support for {A, C, E} ?</a:t>
            </a:r>
          </a:p>
          <a:p>
            <a:r>
              <a:rPr lang="en-US" altLang="en-US" sz="1600" b="1"/>
              <a:t>Support for {A, D, F} ?</a:t>
            </a:r>
          </a:p>
          <a:p>
            <a:endParaRPr lang="en-US" altLang="en-US" sz="1600" b="1"/>
          </a:p>
          <a:p>
            <a:r>
              <a:rPr lang="en-US" altLang="en-US" sz="1600" b="1"/>
              <a:t>Confidence for {A, D} ==&gt; {F} ?</a:t>
            </a:r>
          </a:p>
          <a:p>
            <a:r>
              <a:rPr lang="en-US" altLang="en-US" sz="1600" b="1"/>
              <a:t>Confidence for {A} ==&gt; {D, F} ?</a:t>
            </a:r>
          </a:p>
        </p:txBody>
      </p:sp>
      <p:sp>
        <p:nvSpPr>
          <p:cNvPr id="337928" name="AutoShape 8"/>
          <p:cNvSpPr>
            <a:spLocks noChangeArrowheads="1"/>
          </p:cNvSpPr>
          <p:nvPr/>
        </p:nvSpPr>
        <p:spPr bwMode="auto">
          <a:xfrm>
            <a:off x="3952875" y="3108325"/>
            <a:ext cx="731838" cy="254000"/>
          </a:xfrm>
          <a:prstGeom prst="rightArrow">
            <a:avLst>
              <a:gd name="adj1" fmla="val 50000"/>
              <a:gd name="adj2" fmla="val 72031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172FA-47DE-4D09-A7B7-FA3F1475304E}" type="slidenum">
              <a:rPr lang="en-US" altLang="en-US"/>
              <a:pPr/>
              <a:t>9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Lift</a:t>
            </a:r>
            <a:r>
              <a:rPr lang="en-US" altLang="en-US" dirty="0"/>
              <a:t> </a:t>
            </a:r>
            <a:r>
              <a:rPr lang="en-US" altLang="en-US" dirty="0" smtClean="0"/>
              <a:t>(</a:t>
            </a:r>
            <a:r>
              <a:rPr lang="en-US" altLang="en-US" dirty="0" smtClean="0"/>
              <a:t>Improvement)</a:t>
            </a:r>
            <a:endParaRPr lang="en-US" altLang="en-US" dirty="0"/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High </a:t>
            </a:r>
            <a:r>
              <a:rPr lang="en-US" altLang="en-US" dirty="0">
                <a:solidFill>
                  <a:srgbClr val="000000"/>
                </a:solidFill>
                <a:latin typeface="Times-Roman"/>
              </a:rPr>
              <a:t>confidence rules are not necessarily useful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What </a:t>
            </a:r>
            <a:r>
              <a:rPr lang="en-US" altLang="en-US" dirty="0">
                <a:solidFill>
                  <a:srgbClr val="000000"/>
                </a:solidFill>
                <a:latin typeface="Times-Roman"/>
              </a:rPr>
              <a:t>if confidence of {A, B} </a:t>
            </a:r>
            <a:r>
              <a:rPr lang="en-US" altLang="en-US" dirty="0" smtClean="0">
                <a:solidFill>
                  <a:srgbClr val="000000"/>
                </a:solidFill>
                <a:latin typeface="Times-Roman"/>
                <a:sym typeface="Wingdings" panose="05000000000000000000" pitchFamily="2" charset="2"/>
              </a:rPr>
              <a:t></a:t>
            </a:r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Times-Roman"/>
              </a:rPr>
              <a:t>{C} is less than </a:t>
            </a:r>
            <a:r>
              <a:rPr lang="en-US" altLang="en-US" dirty="0" err="1">
                <a:solidFill>
                  <a:srgbClr val="000000"/>
                </a:solidFill>
                <a:latin typeface="Times-Roman"/>
              </a:rPr>
              <a:t>Pr</a:t>
            </a:r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({C})?</a:t>
            </a:r>
            <a:endParaRPr lang="en-US" altLang="en-US" dirty="0">
              <a:solidFill>
                <a:srgbClr val="000000"/>
              </a:solidFill>
              <a:latin typeface="Times-Roman"/>
            </a:endParaRP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Lift </a:t>
            </a:r>
            <a:r>
              <a:rPr lang="en-US" altLang="en-US" dirty="0">
                <a:solidFill>
                  <a:srgbClr val="000000"/>
                </a:solidFill>
                <a:latin typeface="Times-Roman"/>
              </a:rPr>
              <a:t>gives the predictive power of a rule compared to </a:t>
            </a:r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random </a:t>
            </a:r>
            <a:r>
              <a:rPr lang="en-US" altLang="en-US" dirty="0">
                <a:solidFill>
                  <a:srgbClr val="000000"/>
                </a:solidFill>
                <a:latin typeface="Times-Roman"/>
              </a:rPr>
              <a:t>chance</a:t>
            </a:r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:</a:t>
            </a:r>
          </a:p>
          <a:p>
            <a:pPr lvl="1"/>
            <a:endParaRPr lang="en-US" altLang="en-US" dirty="0">
              <a:solidFill>
                <a:srgbClr val="000000"/>
              </a:solidFill>
              <a:latin typeface="Times-Roman"/>
            </a:endParaRPr>
          </a:p>
        </p:txBody>
      </p:sp>
      <p:grpSp>
        <p:nvGrpSpPr>
          <p:cNvPr id="338953" name="Group 9"/>
          <p:cNvGrpSpPr>
            <a:grpSpLocks/>
          </p:cNvGrpSpPr>
          <p:nvPr/>
        </p:nvGrpSpPr>
        <p:grpSpPr bwMode="auto">
          <a:xfrm>
            <a:off x="4865849" y="3784751"/>
            <a:ext cx="3571875" cy="2178050"/>
            <a:chOff x="2790" y="2343"/>
            <a:chExt cx="2250" cy="1372"/>
          </a:xfrm>
        </p:grpSpPr>
        <p:sp>
          <p:nvSpPr>
            <p:cNvPr id="338948" name="Text Box 4"/>
            <p:cNvSpPr txBox="1">
              <a:spLocks noChangeArrowheads="1"/>
            </p:cNvSpPr>
            <p:nvPr/>
          </p:nvSpPr>
          <p:spPr bwMode="auto">
            <a:xfrm>
              <a:off x="2790" y="2343"/>
              <a:ext cx="2245" cy="137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en-US" sz="1600" b="1" dirty="0" err="1"/>
                <a:t>Itemset</a:t>
              </a:r>
              <a:r>
                <a:rPr lang="en-US" altLang="en-US" sz="1600" b="1" dirty="0"/>
                <a:t> {A} has a support of 4/5</a:t>
              </a:r>
            </a:p>
            <a:p>
              <a:r>
                <a:rPr lang="en-US" altLang="en-US" sz="1600" b="1" dirty="0"/>
                <a:t>Rule {C} ==&gt; {A} has confidence of 2/2</a:t>
              </a:r>
            </a:p>
            <a:p>
              <a:endParaRPr lang="en-US" altLang="en-US" sz="800" b="1" dirty="0"/>
            </a:p>
            <a:p>
              <a:r>
                <a:rPr lang="en-US" altLang="en-US" sz="1600" b="1" dirty="0" smtClean="0"/>
                <a:t>Lift </a:t>
              </a:r>
              <a:r>
                <a:rPr lang="en-US" altLang="en-US" sz="1600" b="1" dirty="0"/>
                <a:t>= 5/4 = 1.25</a:t>
              </a:r>
            </a:p>
            <a:p>
              <a:endParaRPr lang="en-US" altLang="en-US" b="1" dirty="0"/>
            </a:p>
            <a:p>
              <a:r>
                <a:rPr lang="en-US" altLang="en-US" sz="1600" b="1" dirty="0" err="1"/>
                <a:t>Itemset</a:t>
              </a:r>
              <a:r>
                <a:rPr lang="en-US" altLang="en-US" sz="1600" b="1" dirty="0"/>
                <a:t> {A} has a support of 4/5</a:t>
              </a:r>
            </a:p>
            <a:p>
              <a:r>
                <a:rPr lang="en-US" altLang="en-US" sz="1600" b="1" dirty="0"/>
                <a:t>Rule {B} ==&gt; {A} has confidence of 1/2</a:t>
              </a:r>
            </a:p>
            <a:p>
              <a:endParaRPr lang="en-US" altLang="en-US" sz="800" b="1" dirty="0"/>
            </a:p>
            <a:p>
              <a:r>
                <a:rPr lang="en-US" altLang="en-US" sz="1600" b="1" dirty="0" smtClean="0"/>
                <a:t>Lift </a:t>
              </a:r>
              <a:r>
                <a:rPr lang="en-US" altLang="en-US" sz="1600" b="1" dirty="0"/>
                <a:t>= 5/8 = 0.625</a:t>
              </a:r>
            </a:p>
          </p:txBody>
        </p:sp>
        <p:sp>
          <p:nvSpPr>
            <p:cNvPr id="338951" name="Line 7"/>
            <p:cNvSpPr>
              <a:spLocks noChangeShapeType="1"/>
            </p:cNvSpPr>
            <p:nvPr/>
          </p:nvSpPr>
          <p:spPr bwMode="auto">
            <a:xfrm>
              <a:off x="2800" y="3040"/>
              <a:ext cx="224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389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769598"/>
              </p:ext>
            </p:extLst>
          </p:nvPr>
        </p:nvGraphicFramePr>
        <p:xfrm>
          <a:off x="652982" y="3767904"/>
          <a:ext cx="3130550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92" name="Worksheet" r:id="rId4" imgW="2905626" imgH="2295986" progId="Excel.Sheet.8">
                  <p:embed/>
                </p:oleObj>
              </mc:Choice>
              <mc:Fallback>
                <p:oleObj name="Worksheet" r:id="rId4" imgW="2905626" imgH="2295986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982" y="3767904"/>
                        <a:ext cx="3130550" cy="222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54" name="AutoShape 10"/>
          <p:cNvSpPr>
            <a:spLocks noChangeArrowheads="1"/>
          </p:cNvSpPr>
          <p:nvPr/>
        </p:nvSpPr>
        <p:spPr bwMode="auto">
          <a:xfrm>
            <a:off x="3901589" y="4746776"/>
            <a:ext cx="731837" cy="254000"/>
          </a:xfrm>
          <a:prstGeom prst="rightArrow">
            <a:avLst>
              <a:gd name="adj1" fmla="val 50000"/>
              <a:gd name="adj2" fmla="val 72031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89249" y="2500602"/>
                <a:ext cx="8416213" cy="74424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𝑙𝑖𝑓𝑡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𝑐𝑜𝑛𝑓𝑖𝑑𝑒𝑛𝑐𝑒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𝑠𝑢𝑝𝑝𝑜𝑟𝑡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𝑠𝑢𝑝𝑝𝑜𝑟𝑡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∪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𝑠𝑢𝑝𝑝𝑜𝑟𝑡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𝑠𝑢𝑝𝑝𝑜𝑟𝑡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49" y="2500602"/>
                <a:ext cx="8416213" cy="7442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Files\MSOffice\Templates\Blank Presentation.pot</Template>
  <TotalTime>3561</TotalTime>
  <Words>2899</Words>
  <Application>Microsoft Office PowerPoint</Application>
  <PresentationFormat>On-screen Show (4:3)</PresentationFormat>
  <Paragraphs>559</Paragraphs>
  <Slides>41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41</vt:i4>
      </vt:variant>
    </vt:vector>
  </HeadingPairs>
  <TitlesOfParts>
    <vt:vector size="61" baseType="lpstr">
      <vt:lpstr>Times New Roman</vt:lpstr>
      <vt:lpstr>Arial</vt:lpstr>
      <vt:lpstr>Marlett</vt:lpstr>
      <vt:lpstr>Times-Roman</vt:lpstr>
      <vt:lpstr>Times-Italic</vt:lpstr>
      <vt:lpstr>Symbol</vt:lpstr>
      <vt:lpstr>Times-Bold</vt:lpstr>
      <vt:lpstr>Tahoma</vt:lpstr>
      <vt:lpstr>Wingdings</vt:lpstr>
      <vt:lpstr>Times-BoldItalic</vt:lpstr>
      <vt:lpstr>Courier New</vt:lpstr>
      <vt:lpstr>Times Roman</vt:lpstr>
      <vt:lpstr>Tms Rmn</vt:lpstr>
      <vt:lpstr>Blank Presentation</vt:lpstr>
      <vt:lpstr>Microsoft Excel Worksheet</vt:lpstr>
      <vt:lpstr>MathType 4.0 Equation</vt:lpstr>
      <vt:lpstr>Microsoft Word Document</vt:lpstr>
      <vt:lpstr>Microsoft Word 97 - 2003 Document</vt:lpstr>
      <vt:lpstr>Equation</vt:lpstr>
      <vt:lpstr>Microsoft Equation 3.0</vt:lpstr>
      <vt:lpstr>Association Rule Discovery</vt:lpstr>
      <vt:lpstr>Market Basket Analysis</vt:lpstr>
      <vt:lpstr>Format of Association Rules</vt:lpstr>
      <vt:lpstr>PowerPoint Presentation</vt:lpstr>
      <vt:lpstr>PowerPoint Presentation</vt:lpstr>
      <vt:lpstr>PowerPoint Presentation</vt:lpstr>
      <vt:lpstr>PowerPoint Presentation</vt:lpstr>
      <vt:lpstr>Support and Confidence - Example</vt:lpstr>
      <vt:lpstr>Lift (Improvement)</vt:lpstr>
      <vt:lpstr>Steps in Association Rule Discovery</vt:lpstr>
      <vt:lpstr>PowerPoint Presentation</vt:lpstr>
      <vt:lpstr>PowerPoint Presentation</vt:lpstr>
      <vt:lpstr>The Apriori Principle</vt:lpstr>
      <vt:lpstr>Support-Based Pruning</vt:lpstr>
      <vt:lpstr>Apriori Algorithm</vt:lpstr>
      <vt:lpstr>Example of Generating Candidates</vt:lpstr>
      <vt:lpstr>Apriori Algorithm - An Example</vt:lpstr>
      <vt:lpstr>Apriori Algorithm - An Example</vt:lpstr>
      <vt:lpstr>Generating Association Rules from Frequent Itemsets</vt:lpstr>
      <vt:lpstr>Generating Association Rules (Example Continued)</vt:lpstr>
      <vt:lpstr>Frequent Patterns Without Candidate Generation</vt:lpstr>
      <vt:lpstr>FP-Growth: Constructing FP-tree from a Transaction Database</vt:lpstr>
      <vt:lpstr>Example: FP-Tree Construction</vt:lpstr>
      <vt:lpstr>Example: FP-Tree Construction</vt:lpstr>
      <vt:lpstr>Example: FP-Tree Construction</vt:lpstr>
      <vt:lpstr>FP-growth</vt:lpstr>
      <vt:lpstr>FP-growth</vt:lpstr>
      <vt:lpstr>FP-growth</vt:lpstr>
      <vt:lpstr>FP-growth</vt:lpstr>
      <vt:lpstr>FP-growth</vt:lpstr>
      <vt:lpstr>The FP-Growth Mining Method Summary</vt:lpstr>
      <vt:lpstr>Extensions: Multiple-Level Association Rules</vt:lpstr>
      <vt:lpstr>Mining Multi-Level Associations</vt:lpstr>
      <vt:lpstr>Extensions: Quantitative Association Rules</vt:lpstr>
      <vt:lpstr>Associations in Text / Web Mining</vt:lpstr>
      <vt:lpstr>Associations in Web Usage Mining</vt:lpstr>
      <vt:lpstr>Associations in Recommender Systems</vt:lpstr>
      <vt:lpstr>Sequential Patterns Extending Frequent Itemsets</vt:lpstr>
      <vt:lpstr>Mining Sequences - Example</vt:lpstr>
      <vt:lpstr>Sequential Pattern Mining:  Cases and Parameters </vt:lpstr>
      <vt:lpstr>Sequential Pattern Mining:  Cases and Parameters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Miing and Knowledge Discvoery - Web Data Mining</dc:title>
  <dc:creator>Bamshad Mobasher</dc:creator>
  <cp:lastModifiedBy>Bamshad Mobasher</cp:lastModifiedBy>
  <cp:revision>251</cp:revision>
  <cp:lastPrinted>2001-05-02T17:00:13Z</cp:lastPrinted>
  <dcterms:created xsi:type="dcterms:W3CDTF">1999-03-29T20:01:23Z</dcterms:created>
  <dcterms:modified xsi:type="dcterms:W3CDTF">2013-11-12T05:54:47Z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mobasher@cs.depaul.edu</vt:lpwstr>
  </property>
  <property fmtid="{D5CDD505-2E9C-101B-9397-08002B2CF9AE}" pid="8" name="HomePage">
    <vt:lpwstr>http://maya.cs.depaul.edu/~classes/ect584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C:\Bamshad\CLASS\ECT584\Lectures</vt:lpwstr>
  </property>
</Properties>
</file>