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333" r:id="rId3"/>
    <p:sldId id="337" r:id="rId4"/>
    <p:sldId id="407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352" r:id="rId13"/>
    <p:sldId id="377" r:id="rId14"/>
    <p:sldId id="376" r:id="rId15"/>
    <p:sldId id="426" r:id="rId16"/>
    <p:sldId id="427" r:id="rId17"/>
    <p:sldId id="428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CD3E"/>
    <a:srgbClr val="008000"/>
    <a:srgbClr val="FFD7AF"/>
    <a:srgbClr val="FFCC00"/>
    <a:srgbClr val="FFCCFF"/>
    <a:srgbClr val="FF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0" autoAdjust="0"/>
    <p:restoredTop sz="94424" autoAdjust="0"/>
  </p:normalViewPr>
  <p:slideViewPr>
    <p:cSldViewPr snapToGrid="0">
      <p:cViewPr varScale="1">
        <p:scale>
          <a:sx n="101" d="100"/>
          <a:sy n="101" d="100"/>
        </p:scale>
        <p:origin x="-4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90" y="6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AD1ADD-6B79-47C9-B608-79FD66410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07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1CE14C-2FFE-487D-B020-99FD16DBD04F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EA34A-8CAD-4CC5-AB7A-CE78E7361EE3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98BEA-5021-4F23-85EB-7301F9BFFA07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51816-9DD5-4E5F-948D-66885228B508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F613F-29FF-450B-A161-3753A6D3D0B6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A94CBD-11A9-4AEF-8D8D-D0903A20C540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6CF42C-8B32-4644-AD0E-D3AF658DE96E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D6C62E-E985-4A8A-8A35-92CA4107763B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1CE14C-2FFE-487D-B020-99FD16DBD04F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D6FCC-1C35-40FE-8D9F-49E63AD88C4F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ECF03-A5A8-42F9-B9F0-F024F9936DC8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FA2EA-9010-46FC-A558-AE05CEB89596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840B6-71D2-45C1-BC9E-7EF21B4393E2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EE429-0D9F-4A6E-A32D-D0D6E0E192D8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3CC64-2C34-43C1-89FC-A7EF1D6FD312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09E0A-5864-47BA-9C75-284020132C12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B101A-A4E3-48EE-AE8D-DB11FB9EC6F5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DF250-70A0-4298-897F-4FB641B0C28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F065C-CE20-4F45-80DB-9AEE4D8735C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DF84B-0A1A-4C95-9664-208B2D10F3CD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A1977-40C1-40AB-B65C-6AD73B7C863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6A13A-CBBA-4E25-A12A-3B6997AF96A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4E18-C93D-489D-8E63-35CF8EB8D99A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8100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100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42938" y="6335713"/>
            <a:ext cx="3429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Intelligent Information Retrieval</a:t>
            </a:r>
            <a:endParaRPr lang="en-US" altLang="en-US" sz="140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7EB61-022F-41EB-800E-AE33DABB2A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3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81944-8056-4FFD-A699-BBA9D2AF16CB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47749-02EE-4A8B-9E24-B00204769229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16A9B-F411-4AE7-AAAE-ACEE702A0F4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86A0-9F21-4983-BD4D-C535441E2FC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60296-77C9-4821-A971-18C0183E9F8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36F2-16F5-49FB-AE0A-FEB66712690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6F08F-F865-4F51-8752-60945758151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66C8-7C1F-4D62-8219-4069F6C780B3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A3E88FC7-9DC3-4E72-A735-1BE4ECF014F9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381000" y="6400800"/>
            <a:ext cx="838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arlett" pitchFamily="2" charset="2"/>
        <a:buChar char="4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h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950913"/>
            <a:ext cx="7772400" cy="2532062"/>
          </a:xfrm>
        </p:spPr>
        <p:txBody>
          <a:bodyPr/>
          <a:lstStyle/>
          <a:p>
            <a:r>
              <a:rPr lang="en-US" altLang="en-US" dirty="0" smtClean="0"/>
              <a:t>Classification Techniques:</a:t>
            </a:r>
            <a:br>
              <a:rPr lang="en-US" altLang="en-US" dirty="0" smtClean="0"/>
            </a:br>
            <a:r>
              <a:rPr lang="en-US" altLang="en-US" dirty="0" smtClean="0"/>
              <a:t>Bayesian Classification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3424238" y="4295775"/>
            <a:ext cx="2386012" cy="70802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/>
              <a:t>Bamshad Mobasher</a:t>
            </a:r>
          </a:p>
          <a:p>
            <a:pPr algn="ctr"/>
            <a:r>
              <a:rPr lang="en-US" altLang="en-US" sz="2000" b="1"/>
              <a:t>DePaul University</a:t>
            </a:r>
            <a:endParaRPr lang="en-US" altLang="en-US" sz="2000" b="1" i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Estimating Probabilities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171574"/>
            <a:ext cx="8229600" cy="5133975"/>
          </a:xfrm>
        </p:spPr>
        <p:txBody>
          <a:bodyPr/>
          <a:lstStyle/>
          <a:p>
            <a:r>
              <a:rPr lang="en-US" altLang="en-US" dirty="0" smtClean="0"/>
              <a:t>Normally, probabilities are estimated based on observed frequencies in the training data.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 contains </a:t>
            </a:r>
            <a:r>
              <a:rPr lang="en-US" altLang="en-US" i="1" dirty="0" err="1" smtClean="0"/>
              <a:t>n</a:t>
            </a:r>
            <a:r>
              <a:rPr lang="en-US" altLang="en-US" i="1" baseline="-25000" dirty="0" err="1" smtClean="0"/>
              <a:t>i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examples in class </a:t>
            </a:r>
            <a:r>
              <a:rPr lang="en-US" altLang="en-US" i="1" dirty="0" smtClean="0"/>
              <a:t>c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, and </a:t>
            </a:r>
            <a:r>
              <a:rPr lang="en-US" altLang="en-US" i="1" dirty="0" err="1" smtClean="0"/>
              <a:t>n</a:t>
            </a:r>
            <a:r>
              <a:rPr lang="en-US" altLang="en-US" i="1" baseline="-25000" dirty="0" err="1" smtClean="0"/>
              <a:t>ij</a:t>
            </a:r>
            <a:r>
              <a:rPr lang="en-US" altLang="en-US" dirty="0" smtClean="0"/>
              <a:t> of these </a:t>
            </a:r>
            <a:r>
              <a:rPr lang="en-US" altLang="en-US" i="1" dirty="0" err="1" smtClean="0"/>
              <a:t>n</a:t>
            </a:r>
            <a:r>
              <a:rPr lang="en-US" altLang="en-US" i="1" baseline="-25000" dirty="0" err="1" smtClean="0"/>
              <a:t>i</a:t>
            </a:r>
            <a:r>
              <a:rPr lang="en-US" altLang="en-US" dirty="0" smtClean="0"/>
              <a:t> examples contains feature/attribute </a:t>
            </a:r>
            <a:r>
              <a:rPr lang="en-US" altLang="en-US" i="1" dirty="0" err="1" smtClean="0"/>
              <a:t>e</a:t>
            </a:r>
            <a:r>
              <a:rPr lang="en-US" altLang="en-US" i="1" baseline="-25000" dirty="0" err="1" smtClean="0"/>
              <a:t>j</a:t>
            </a:r>
            <a:r>
              <a:rPr lang="en-US" altLang="en-US" dirty="0" smtClean="0"/>
              <a:t>, then:</a:t>
            </a:r>
          </a:p>
          <a:p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If the feature </a:t>
            </a:r>
            <a:r>
              <a:rPr lang="en-US" altLang="en-US" sz="2000" dirty="0"/>
              <a:t>is </a:t>
            </a:r>
            <a:r>
              <a:rPr lang="en-US" altLang="en-US" sz="2000" dirty="0" smtClean="0"/>
              <a:t>continuous-valued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P(</a:t>
            </a:r>
            <a:r>
              <a:rPr lang="en-US" altLang="en-US" sz="2000" i="1" dirty="0" err="1" smtClean="0"/>
              <a:t>e</a:t>
            </a:r>
            <a:r>
              <a:rPr lang="en-US" altLang="en-US" sz="2000" i="1" baseline="-25000" dirty="0" err="1" smtClean="0"/>
              <a:t>j</a:t>
            </a:r>
            <a:r>
              <a:rPr lang="en-US" altLang="en-US" sz="2000" dirty="0" err="1" smtClean="0"/>
              <a:t>|</a:t>
            </a:r>
            <a:r>
              <a:rPr lang="en-US" altLang="en-US" sz="2000" i="1" dirty="0" err="1" smtClean="0"/>
              <a:t>c</a:t>
            </a:r>
            <a:r>
              <a:rPr lang="en-US" altLang="en-US" sz="2000" i="1" baseline="-25000" dirty="0" err="1" smtClean="0"/>
              <a:t>i</a:t>
            </a:r>
            <a:r>
              <a:rPr lang="en-US" altLang="en-US" sz="2000" dirty="0"/>
              <a:t>) is usually computed based on Gaussian distribution with a mean </a:t>
            </a:r>
            <a:r>
              <a:rPr lang="el-GR" altLang="en-US" sz="2000" i="1" dirty="0"/>
              <a:t>μ</a:t>
            </a:r>
            <a:r>
              <a:rPr lang="en-US" altLang="en-US" sz="2000" dirty="0"/>
              <a:t> and standard deviation </a:t>
            </a:r>
            <a:r>
              <a:rPr lang="el-GR" altLang="en-US" sz="2000" i="1" dirty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/>
              <a:t>and P(</a:t>
            </a:r>
            <a:r>
              <a:rPr lang="en-US" altLang="en-US" sz="2000" i="1" dirty="0" err="1"/>
              <a:t>e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 err="1"/>
              <a:t>|</a:t>
            </a:r>
            <a:r>
              <a:rPr lang="en-US" altLang="en-US" sz="2000" i="1" dirty="0" err="1"/>
              <a:t>c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</a:t>
            </a:r>
            <a:r>
              <a:rPr lang="en-US" altLang="en-US" sz="2000" dirty="0" smtClean="0"/>
              <a:t>is 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endParaRPr lang="en-US" altLang="en-US" dirty="0" smtClean="0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3D36EE4-D695-4B2D-AE4E-C19904944633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454290"/>
              </p:ext>
            </p:extLst>
          </p:nvPr>
        </p:nvGraphicFramePr>
        <p:xfrm>
          <a:off x="3690938" y="2855913"/>
          <a:ext cx="16795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Equation" r:id="rId4" imgW="901700" imgH="457200" progId="Equation.3">
                  <p:embed/>
                </p:oleObj>
              </mc:Choice>
              <mc:Fallback>
                <p:oleObj name="Equation" r:id="rId4" imgW="901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2855913"/>
                        <a:ext cx="1679575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35898"/>
              </p:ext>
            </p:extLst>
          </p:nvPr>
        </p:nvGraphicFramePr>
        <p:xfrm>
          <a:off x="2876550" y="455295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2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0" name="Object 1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455295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033979"/>
              </p:ext>
            </p:extLst>
          </p:nvPr>
        </p:nvGraphicFramePr>
        <p:xfrm>
          <a:off x="3248025" y="5734050"/>
          <a:ext cx="2665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3" name="Equation" r:id="rId8" imgW="1536480" imgH="241200" progId="Equation.3">
                  <p:embed/>
                </p:oleObj>
              </mc:Choice>
              <mc:Fallback>
                <p:oleObj name="Equation" r:id="rId8" imgW="1536480" imgH="2412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5734050"/>
                        <a:ext cx="2665413" cy="533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Smoothing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85850"/>
            <a:ext cx="8229600" cy="5162550"/>
          </a:xfrm>
        </p:spPr>
        <p:txBody>
          <a:bodyPr/>
          <a:lstStyle/>
          <a:p>
            <a:r>
              <a:rPr lang="en-US" altLang="en-US" dirty="0"/>
              <a:t>E</a:t>
            </a:r>
            <a:r>
              <a:rPr lang="en-US" altLang="en-US" dirty="0" smtClean="0"/>
              <a:t>stimating probabilities </a:t>
            </a:r>
            <a:r>
              <a:rPr lang="en-US" altLang="en-US" dirty="0"/>
              <a:t>from small training sets is </a:t>
            </a:r>
            <a:r>
              <a:rPr lang="en-US" altLang="en-US" dirty="0" smtClean="0"/>
              <a:t>error-prone:</a:t>
            </a:r>
            <a:endParaRPr lang="en-US" altLang="en-US" dirty="0"/>
          </a:p>
          <a:p>
            <a:pPr lvl="1"/>
            <a:r>
              <a:rPr lang="en-US" altLang="en-US" dirty="0"/>
              <a:t>If due only to chance, a rare feature, </a:t>
            </a:r>
            <a:r>
              <a:rPr lang="en-US" altLang="en-US" i="1" dirty="0" err="1"/>
              <a:t>e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, is always false in the training data, </a:t>
            </a:r>
            <a:br>
              <a:rPr lang="en-US" altLang="en-US" dirty="0"/>
            </a:b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/>
              <a:t>c</a:t>
            </a:r>
            <a:r>
              <a:rPr lang="en-US" altLang="en-US" i="1" baseline="-25000" dirty="0"/>
              <a:t>i</a:t>
            </a:r>
            <a:r>
              <a:rPr lang="en-US" altLang="en-US" dirty="0"/>
              <a:t> :P(</a:t>
            </a:r>
            <a:r>
              <a:rPr lang="en-US" altLang="en-US" i="1" dirty="0" err="1"/>
              <a:t>e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| </a:t>
            </a:r>
            <a:r>
              <a:rPr lang="en-US" altLang="en-US" i="1" dirty="0"/>
              <a:t>c</a:t>
            </a:r>
            <a:r>
              <a:rPr lang="en-US" altLang="en-US" i="1" baseline="-25000" dirty="0"/>
              <a:t>i</a:t>
            </a:r>
            <a:r>
              <a:rPr lang="en-US" altLang="en-US" dirty="0"/>
              <a:t>) = 0.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 err="1"/>
              <a:t>e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then occurs in a test example, </a:t>
            </a:r>
            <a:r>
              <a:rPr lang="en-US" altLang="en-US" i="1" dirty="0"/>
              <a:t>E</a:t>
            </a:r>
            <a:r>
              <a:rPr lang="en-US" altLang="en-US" dirty="0"/>
              <a:t>, the result is that </a:t>
            </a: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/>
              <a:t>c</a:t>
            </a:r>
            <a:r>
              <a:rPr lang="en-US" altLang="en-US" i="1" baseline="-25000" dirty="0"/>
              <a:t>i</a:t>
            </a:r>
            <a:r>
              <a:rPr lang="en-US" altLang="en-US" dirty="0"/>
              <a:t>: P(</a:t>
            </a:r>
            <a:r>
              <a:rPr lang="en-US" altLang="en-US" i="1" dirty="0"/>
              <a:t>E </a:t>
            </a:r>
            <a:r>
              <a:rPr lang="en-US" altLang="en-US" dirty="0"/>
              <a:t>| </a:t>
            </a:r>
            <a:r>
              <a:rPr lang="en-US" altLang="en-US" i="1" dirty="0"/>
              <a:t>c</a:t>
            </a:r>
            <a:r>
              <a:rPr lang="en-US" altLang="en-US" i="1" baseline="-25000" dirty="0"/>
              <a:t>i</a:t>
            </a:r>
            <a:r>
              <a:rPr lang="en-US" altLang="en-US" dirty="0"/>
              <a:t>) = 0 and </a:t>
            </a:r>
            <a:br>
              <a:rPr lang="en-US" altLang="en-US" dirty="0"/>
            </a:b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/>
              <a:t>c</a:t>
            </a:r>
            <a:r>
              <a:rPr lang="en-US" altLang="en-US" i="1" baseline="-25000" dirty="0"/>
              <a:t>i</a:t>
            </a:r>
            <a:r>
              <a:rPr lang="en-US" altLang="en-US" dirty="0"/>
              <a:t>: P(</a:t>
            </a:r>
            <a:r>
              <a:rPr lang="en-US" altLang="en-US" i="1" dirty="0"/>
              <a:t>c</a:t>
            </a:r>
            <a:r>
              <a:rPr lang="en-US" altLang="en-US" i="1" baseline="-25000" dirty="0"/>
              <a:t>i </a:t>
            </a:r>
            <a:r>
              <a:rPr lang="en-US" altLang="en-US" dirty="0"/>
              <a:t>| </a:t>
            </a:r>
            <a:r>
              <a:rPr lang="en-US" altLang="en-US" i="1" dirty="0"/>
              <a:t>E</a:t>
            </a:r>
            <a:r>
              <a:rPr lang="en-US" altLang="en-US" dirty="0"/>
              <a:t>) = 0</a:t>
            </a:r>
          </a:p>
          <a:p>
            <a:r>
              <a:rPr lang="en-US" altLang="en-US" dirty="0" smtClean="0"/>
              <a:t>To account for estimation from small samples, probability estimates are adjusted or smoothed</a:t>
            </a:r>
          </a:p>
          <a:p>
            <a:r>
              <a:rPr lang="en-US" altLang="en-US" dirty="0" smtClean="0"/>
              <a:t>Laplace smoothing using an m-estimate assumes that each feature is given a prior probability,</a:t>
            </a:r>
            <a:r>
              <a:rPr lang="en-US" altLang="en-US" i="1" dirty="0" smtClean="0"/>
              <a:t> p</a:t>
            </a:r>
            <a:r>
              <a:rPr lang="en-US" altLang="en-US" dirty="0" smtClean="0"/>
              <a:t>, that is assumed to have been previously observed in a “virtual” sample of size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For binary features,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is simply assumed to be 0.5.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DE7F9C-5C36-4564-B461-B1CA165B5A31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graphicFrame>
        <p:nvGraphicFramePr>
          <p:cNvPr id="481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842968"/>
              </p:ext>
            </p:extLst>
          </p:nvPr>
        </p:nvGraphicFramePr>
        <p:xfrm>
          <a:off x="3241675" y="4662488"/>
          <a:ext cx="25717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Equation" r:id="rId4" imgW="1219200" imgH="457200" progId="Equation.3">
                  <p:embed/>
                </p:oleObj>
              </mc:Choice>
              <mc:Fallback>
                <p:oleObj name="Equation" r:id="rId4" imgW="1219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4662488"/>
                        <a:ext cx="2571750" cy="963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DA744AC-F96B-4B62-BCB6-2824E5216483}" type="slidenum">
              <a:rPr lang="en-US" altLang="en-US" smtClean="0"/>
              <a:pPr/>
              <a:t>12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4915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Naïve Bayesian Classifier - Example</a:t>
            </a:r>
          </a:p>
        </p:txBody>
      </p:sp>
      <p:sp>
        <p:nvSpPr>
          <p:cNvPr id="49156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4518025"/>
            <a:ext cx="8272463" cy="1892300"/>
          </a:xfrm>
        </p:spPr>
        <p:txBody>
          <a:bodyPr/>
          <a:lstStyle/>
          <a:p>
            <a:pPr>
              <a:buFont typeface="Marlett" pitchFamily="2" charset="2"/>
              <a:buNone/>
            </a:pPr>
            <a:endParaRPr lang="en-US" altLang="en-US" sz="700" smtClean="0"/>
          </a:p>
          <a:p>
            <a:r>
              <a:rPr lang="en-US" altLang="en-US" sz="1500" smtClean="0"/>
              <a:t>Here, we have two classes C1=“yes” (</a:t>
            </a:r>
            <a:r>
              <a:rPr lang="en-US" altLang="en-US" sz="1500" smtClean="0">
                <a:solidFill>
                  <a:srgbClr val="008000"/>
                </a:solidFill>
              </a:rPr>
              <a:t>P</a:t>
            </a:r>
            <a:r>
              <a:rPr lang="en-US" altLang="en-US" sz="1500" smtClean="0"/>
              <a:t>ositive) and C2=“no” (</a:t>
            </a:r>
            <a:r>
              <a:rPr lang="en-US" altLang="en-US" sz="1500" smtClean="0">
                <a:solidFill>
                  <a:srgbClr val="008000"/>
                </a:solidFill>
              </a:rPr>
              <a:t>N</a:t>
            </a:r>
            <a:r>
              <a:rPr lang="en-US" altLang="en-US" sz="1500" smtClean="0"/>
              <a:t>egative)</a:t>
            </a:r>
          </a:p>
          <a:p>
            <a:r>
              <a:rPr lang="en-US" altLang="en-US" sz="1500" smtClean="0"/>
              <a:t>Pr(“yes”) = instances with “yes” / all instances = 9/14</a:t>
            </a:r>
          </a:p>
          <a:p>
            <a:r>
              <a:rPr lang="en-US" altLang="en-US" sz="1500" smtClean="0"/>
              <a:t>If a new instance X had </a:t>
            </a:r>
            <a:r>
              <a:rPr lang="en-US" altLang="en-US" sz="1500" smtClean="0">
                <a:solidFill>
                  <a:srgbClr val="008000"/>
                </a:solidFill>
              </a:rPr>
              <a:t>outlook=“sunny”</a:t>
            </a:r>
            <a:r>
              <a:rPr lang="en-US" altLang="en-US" sz="1500" smtClean="0"/>
              <a:t>, then Pr(outlook=“sunny” | “yes”) = 2/9</a:t>
            </a:r>
          </a:p>
          <a:p>
            <a:pPr>
              <a:buFont typeface="Marlett" pitchFamily="2" charset="2"/>
              <a:buNone/>
            </a:pPr>
            <a:r>
              <a:rPr lang="en-US" altLang="en-US" sz="1500" smtClean="0"/>
              <a:t>	(since there are 9 instances with “yes” (or P) of which 2 have outlook=“sunny”)</a:t>
            </a:r>
          </a:p>
          <a:p>
            <a:r>
              <a:rPr lang="en-US" altLang="en-US" sz="1500" smtClean="0"/>
              <a:t>Similarly, for humidity=“high”, Pr(humidity=“high” | “no”) = 4/5</a:t>
            </a:r>
          </a:p>
          <a:p>
            <a:r>
              <a:rPr lang="en-US" altLang="en-US" sz="1500" smtClean="0"/>
              <a:t>And so on.</a:t>
            </a:r>
          </a:p>
        </p:txBody>
      </p:sp>
      <p:pic>
        <p:nvPicPr>
          <p:cNvPr id="49157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lum bright="-6000" contrast="24000"/>
          </a:blip>
          <a:srcRect t="1443"/>
          <a:stretch>
            <a:fillRect/>
          </a:stretch>
        </p:blipFill>
        <p:spPr>
          <a:xfrm>
            <a:off x="2311400" y="1238250"/>
            <a:ext cx="4038600" cy="3179763"/>
          </a:xfr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76B760-89DB-44C7-8186-809249AD63DC}" type="slidenum">
              <a:rPr lang="en-US" altLang="en-US" smtClean="0"/>
              <a:pPr/>
              <a:t>13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4000"/>
            <a:ext cx="8229600" cy="609600"/>
          </a:xfrm>
        </p:spPr>
        <p:txBody>
          <a:bodyPr/>
          <a:lstStyle/>
          <a:p>
            <a:r>
              <a:rPr lang="en-US" altLang="en-US" smtClean="0">
                <a:latin typeface="Times-Roman"/>
              </a:rPr>
              <a:t>Naïve Bayes </a:t>
            </a:r>
            <a:r>
              <a:rPr lang="en-US" altLang="en-US" sz="2400" smtClean="0">
                <a:latin typeface="Times-Roman"/>
              </a:rPr>
              <a:t>(Example Continued)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4100"/>
            <a:ext cx="8229600" cy="5235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0" smtClean="0">
                <a:latin typeface="Times-Roman"/>
              </a:rPr>
              <a:t>Now, given the training set, we can compute all the probabilities </a:t>
            </a:r>
          </a:p>
          <a:p>
            <a:pPr>
              <a:lnSpc>
                <a:spcPct val="90000"/>
              </a:lnSpc>
            </a:pPr>
            <a:endParaRPr lang="en-US" altLang="en-US" sz="1800" b="0" smtClean="0">
              <a:latin typeface="Times-Roman"/>
            </a:endParaRPr>
          </a:p>
          <a:p>
            <a:pPr>
              <a:lnSpc>
                <a:spcPct val="90000"/>
              </a:lnSpc>
            </a:pPr>
            <a:endParaRPr lang="en-US" altLang="en-US" sz="1800" smtClean="0">
              <a:latin typeface="Times-Roman"/>
            </a:endParaRPr>
          </a:p>
          <a:p>
            <a:pPr>
              <a:lnSpc>
                <a:spcPct val="90000"/>
              </a:lnSpc>
            </a:pPr>
            <a:endParaRPr lang="en-US" altLang="en-US" sz="1800" smtClean="0">
              <a:latin typeface="Times-Roman"/>
            </a:endParaRPr>
          </a:p>
          <a:p>
            <a:pPr>
              <a:lnSpc>
                <a:spcPct val="90000"/>
              </a:lnSpc>
            </a:pPr>
            <a:endParaRPr lang="en-US" altLang="en-US" sz="1800" smtClean="0">
              <a:latin typeface="Times-Roman"/>
            </a:endParaRPr>
          </a:p>
          <a:p>
            <a:pPr>
              <a:lnSpc>
                <a:spcPct val="90000"/>
              </a:lnSpc>
            </a:pPr>
            <a:endParaRPr lang="en-US" altLang="en-US" sz="1800" smtClean="0">
              <a:latin typeface="Times-Roman"/>
            </a:endParaRPr>
          </a:p>
          <a:p>
            <a:pPr>
              <a:lnSpc>
                <a:spcPct val="90000"/>
              </a:lnSpc>
            </a:pPr>
            <a:endParaRPr lang="en-US" altLang="en-US" sz="1800" smtClean="0">
              <a:latin typeface="Times-Roman"/>
            </a:endParaRPr>
          </a:p>
          <a:p>
            <a:pPr>
              <a:lnSpc>
                <a:spcPct val="90000"/>
              </a:lnSpc>
            </a:pPr>
            <a:endParaRPr lang="en-US" altLang="en-US" sz="1800" smtClean="0">
              <a:latin typeface="Times-Roman"/>
            </a:endParaRPr>
          </a:p>
          <a:p>
            <a:pPr>
              <a:lnSpc>
                <a:spcPct val="90000"/>
              </a:lnSpc>
            </a:pPr>
            <a:endParaRPr lang="en-US" altLang="en-US" sz="2400" b="0" smtClean="0">
              <a:latin typeface="Times-Roman"/>
            </a:endParaRPr>
          </a:p>
          <a:p>
            <a:pPr>
              <a:lnSpc>
                <a:spcPct val="90000"/>
              </a:lnSpc>
            </a:pPr>
            <a:r>
              <a:rPr lang="en-US" altLang="en-US" sz="1800" b="0" smtClean="0">
                <a:latin typeface="Times-Roman"/>
              </a:rPr>
              <a:t>Suppose we have new instance </a:t>
            </a:r>
            <a:r>
              <a:rPr lang="en-US" altLang="en-US" sz="1800" b="0" i="1" smtClean="0">
                <a:latin typeface="Arial" pitchFamily="34" charset="0"/>
              </a:rPr>
              <a:t>X</a:t>
            </a:r>
            <a:r>
              <a:rPr lang="en-US" altLang="en-US" sz="1800" b="0" smtClean="0">
                <a:latin typeface="Arial" pitchFamily="34" charset="0"/>
              </a:rPr>
              <a:t> = &lt;sunny, mild, high, true&gt;. How should it be classified?</a:t>
            </a:r>
          </a:p>
          <a:p>
            <a:pPr>
              <a:lnSpc>
                <a:spcPct val="90000"/>
              </a:lnSpc>
            </a:pPr>
            <a:endParaRPr lang="en-US" altLang="en-US" sz="1800" b="0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1800" b="0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1800" b="0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1800" b="0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b="0" smtClean="0">
                <a:latin typeface="Arial" pitchFamily="34" charset="0"/>
              </a:rPr>
              <a:t>Similarly: </a:t>
            </a:r>
          </a:p>
        </p:txBody>
      </p:sp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3" cstate="print">
            <a:lum bright="-6000" contrast="18000"/>
          </a:blip>
          <a:srcRect/>
          <a:stretch>
            <a:fillRect/>
          </a:stretch>
        </p:blipFill>
        <p:spPr bwMode="auto">
          <a:xfrm>
            <a:off x="1857375" y="1444625"/>
            <a:ext cx="52451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2665413" y="4319588"/>
            <a:ext cx="417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  <a:r>
              <a:rPr lang="en-US" altLang="en-US"/>
              <a:t> = &lt; sunny , mild , high , true &gt;</a:t>
            </a: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2457450" y="4984750"/>
            <a:ext cx="456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imes-Roman"/>
              </a:rPr>
              <a:t>Pr(</a:t>
            </a:r>
            <a:r>
              <a:rPr lang="en-US" altLang="en-US" i="1">
                <a:latin typeface="Times-Roman"/>
              </a:rPr>
              <a:t>X </a:t>
            </a:r>
            <a:r>
              <a:rPr lang="en-US" altLang="en-US">
                <a:latin typeface="Times-Roman"/>
              </a:rPr>
              <a:t>| “no”) = 3/5 . 2/5 . 4/5 . 3/5 </a:t>
            </a:r>
            <a:endParaRPr lang="en-US" altLang="en-US">
              <a:solidFill>
                <a:srgbClr val="008000"/>
              </a:solidFill>
              <a:latin typeface="Times-Roman"/>
            </a:endParaRPr>
          </a:p>
        </p:txBody>
      </p:sp>
      <p:sp>
        <p:nvSpPr>
          <p:cNvPr id="50184" name="Oval 9"/>
          <p:cNvSpPr>
            <a:spLocks noChangeArrowheads="1"/>
          </p:cNvSpPr>
          <p:nvPr/>
        </p:nvSpPr>
        <p:spPr bwMode="auto">
          <a:xfrm>
            <a:off x="3465513" y="4403725"/>
            <a:ext cx="814387" cy="395288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85" name="Oval 10"/>
          <p:cNvSpPr>
            <a:spLocks noChangeArrowheads="1"/>
          </p:cNvSpPr>
          <p:nvPr/>
        </p:nvSpPr>
        <p:spPr bwMode="auto">
          <a:xfrm>
            <a:off x="4375150" y="4375150"/>
            <a:ext cx="768350" cy="395288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86" name="Oval 11"/>
          <p:cNvSpPr>
            <a:spLocks noChangeArrowheads="1"/>
          </p:cNvSpPr>
          <p:nvPr/>
        </p:nvSpPr>
        <p:spPr bwMode="auto">
          <a:xfrm>
            <a:off x="5199063" y="4375150"/>
            <a:ext cx="679450" cy="395288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87" name="Oval 12"/>
          <p:cNvSpPr>
            <a:spLocks noChangeArrowheads="1"/>
          </p:cNvSpPr>
          <p:nvPr/>
        </p:nvSpPr>
        <p:spPr bwMode="auto">
          <a:xfrm>
            <a:off x="5961063" y="4391025"/>
            <a:ext cx="611187" cy="395288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88" name="Line 13"/>
          <p:cNvSpPr>
            <a:spLocks noChangeShapeType="1"/>
          </p:cNvSpPr>
          <p:nvPr/>
        </p:nvSpPr>
        <p:spPr bwMode="auto">
          <a:xfrm>
            <a:off x="3873500" y="4797425"/>
            <a:ext cx="495300" cy="260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9" name="Line 14"/>
          <p:cNvSpPr>
            <a:spLocks noChangeShapeType="1"/>
          </p:cNvSpPr>
          <p:nvPr/>
        </p:nvSpPr>
        <p:spPr bwMode="auto">
          <a:xfrm>
            <a:off x="4799013" y="4775200"/>
            <a:ext cx="338137" cy="2698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0" name="Line 15"/>
          <p:cNvSpPr>
            <a:spLocks noChangeShapeType="1"/>
          </p:cNvSpPr>
          <p:nvPr/>
        </p:nvSpPr>
        <p:spPr bwMode="auto">
          <a:xfrm>
            <a:off x="5565775" y="4775200"/>
            <a:ext cx="249238" cy="2841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Line 16"/>
          <p:cNvSpPr>
            <a:spLocks noChangeShapeType="1"/>
          </p:cNvSpPr>
          <p:nvPr/>
        </p:nvSpPr>
        <p:spPr bwMode="auto">
          <a:xfrm>
            <a:off x="6300788" y="4786313"/>
            <a:ext cx="214312" cy="2619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2" name="Rectangle 17"/>
          <p:cNvSpPr>
            <a:spLocks noChangeArrowheads="1"/>
          </p:cNvSpPr>
          <p:nvPr/>
        </p:nvSpPr>
        <p:spPr bwMode="auto">
          <a:xfrm>
            <a:off x="2398713" y="5670550"/>
            <a:ext cx="482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imes-Roman"/>
              </a:rPr>
              <a:t>Pr(</a:t>
            </a:r>
            <a:r>
              <a:rPr lang="en-US" altLang="en-US" i="1">
                <a:latin typeface="Times-Roman"/>
              </a:rPr>
              <a:t>X </a:t>
            </a:r>
            <a:r>
              <a:rPr lang="en-US" altLang="en-US">
                <a:latin typeface="Times-Roman"/>
              </a:rPr>
              <a:t>| “yes”) = (2/9 . 4/9 . 3/9 . 3/9)</a:t>
            </a:r>
            <a:endParaRPr lang="en-US" altLang="en-US">
              <a:solidFill>
                <a:srgbClr val="008000"/>
              </a:solidFill>
              <a:latin typeface="Times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BB32AF-2D16-4E46-9BBA-E0AFE528B976}" type="slidenum">
              <a:rPr lang="en-US" altLang="en-US" smtClean="0"/>
              <a:pPr/>
              <a:t>14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4000"/>
            <a:ext cx="8229600" cy="609600"/>
          </a:xfrm>
        </p:spPr>
        <p:txBody>
          <a:bodyPr/>
          <a:lstStyle/>
          <a:p>
            <a:r>
              <a:rPr lang="en-US" altLang="en-US" smtClean="0">
                <a:latin typeface="Times-Roman"/>
              </a:rPr>
              <a:t>Naïve Bayes </a:t>
            </a:r>
            <a:r>
              <a:rPr lang="en-US" altLang="en-US" sz="2400" smtClean="0">
                <a:latin typeface="Times-Roman"/>
              </a:rPr>
              <a:t>(Example Continued)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4100"/>
            <a:ext cx="8229600" cy="4953000"/>
          </a:xfrm>
        </p:spPr>
        <p:txBody>
          <a:bodyPr/>
          <a:lstStyle/>
          <a:p>
            <a:r>
              <a:rPr lang="en-US" altLang="en-US" sz="1800" b="0" smtClean="0">
                <a:latin typeface="Times-Roman"/>
              </a:rPr>
              <a:t>To find out to which class X belongs we need to maximize: </a:t>
            </a:r>
            <a:r>
              <a:rPr lang="en-US" altLang="en-US" sz="1800" smtClean="0">
                <a:solidFill>
                  <a:srgbClr val="008000"/>
                </a:solidFill>
                <a:latin typeface="Times-Roman"/>
              </a:rPr>
              <a:t>Pr(</a:t>
            </a:r>
            <a:r>
              <a:rPr lang="en-US" altLang="en-US" sz="1800" i="1" smtClean="0">
                <a:solidFill>
                  <a:srgbClr val="008000"/>
                </a:solidFill>
                <a:latin typeface="Times-Roman"/>
              </a:rPr>
              <a:t>X </a:t>
            </a:r>
            <a:r>
              <a:rPr lang="en-US" altLang="en-US" sz="1800" smtClean="0">
                <a:solidFill>
                  <a:srgbClr val="008000"/>
                </a:solidFill>
                <a:latin typeface="Times-Roman"/>
              </a:rPr>
              <a:t>| </a:t>
            </a:r>
            <a:r>
              <a:rPr lang="en-US" altLang="en-US" sz="1800" i="1" smtClean="0">
                <a:solidFill>
                  <a:srgbClr val="008000"/>
                </a:solidFill>
                <a:latin typeface="Times-Roman"/>
              </a:rPr>
              <a:t>C</a:t>
            </a:r>
            <a:r>
              <a:rPr lang="en-US" altLang="en-US" sz="1800" i="1" baseline="-25000" smtClean="0">
                <a:solidFill>
                  <a:srgbClr val="008000"/>
                </a:solidFill>
                <a:latin typeface="Times-Roman"/>
              </a:rPr>
              <a:t>i</a:t>
            </a:r>
            <a:r>
              <a:rPr lang="en-US" altLang="en-US" sz="1800" smtClean="0">
                <a:solidFill>
                  <a:srgbClr val="008000"/>
                </a:solidFill>
                <a:latin typeface="Times-Roman"/>
              </a:rPr>
              <a:t>).Pr(</a:t>
            </a:r>
            <a:r>
              <a:rPr lang="en-US" altLang="en-US" sz="1800" i="1" smtClean="0">
                <a:solidFill>
                  <a:srgbClr val="008000"/>
                </a:solidFill>
                <a:latin typeface="Times-Roman"/>
              </a:rPr>
              <a:t>C</a:t>
            </a:r>
            <a:r>
              <a:rPr lang="en-US" altLang="en-US" sz="1800" i="1" baseline="-25000" smtClean="0">
                <a:solidFill>
                  <a:srgbClr val="008000"/>
                </a:solidFill>
                <a:latin typeface="Times-Roman"/>
              </a:rPr>
              <a:t>i</a:t>
            </a:r>
            <a:r>
              <a:rPr lang="en-US" altLang="en-US" sz="1800" smtClean="0">
                <a:solidFill>
                  <a:srgbClr val="008000"/>
                </a:solidFill>
                <a:latin typeface="Times-Roman"/>
              </a:rPr>
              <a:t>), </a:t>
            </a:r>
            <a:r>
              <a:rPr lang="en-US" altLang="en-US" sz="1800" b="0" smtClean="0">
                <a:latin typeface="Times-Roman"/>
              </a:rPr>
              <a:t>for each class </a:t>
            </a:r>
            <a:r>
              <a:rPr lang="en-US" altLang="en-US" sz="1800" b="0" i="1" smtClean="0">
                <a:latin typeface="Times-Roman"/>
              </a:rPr>
              <a:t>C</a:t>
            </a:r>
            <a:r>
              <a:rPr lang="en-US" altLang="en-US" sz="1800" b="0" i="1" baseline="-25000" smtClean="0">
                <a:latin typeface="Times-Roman"/>
              </a:rPr>
              <a:t>i</a:t>
            </a:r>
            <a:r>
              <a:rPr lang="en-US" altLang="en-US" sz="1800" b="0" smtClean="0">
                <a:latin typeface="Times-Roman"/>
              </a:rPr>
              <a:t> (here “yes” and “no”)</a:t>
            </a:r>
          </a:p>
          <a:p>
            <a:endParaRPr lang="en-US" altLang="en-US" sz="1800" b="0" smtClean="0">
              <a:latin typeface="Times-Roman"/>
            </a:endParaRPr>
          </a:p>
          <a:p>
            <a:endParaRPr lang="en-US" altLang="en-US" sz="1800" b="0" smtClean="0">
              <a:latin typeface="Times-Roman"/>
            </a:endParaRPr>
          </a:p>
          <a:p>
            <a:endParaRPr lang="en-US" altLang="en-US" sz="1800" b="0" smtClean="0">
              <a:latin typeface="Times-Roman"/>
            </a:endParaRPr>
          </a:p>
          <a:p>
            <a:endParaRPr lang="en-US" altLang="en-US" sz="1800" b="0" smtClean="0">
              <a:latin typeface="Times-Roman"/>
            </a:endParaRPr>
          </a:p>
          <a:p>
            <a:endParaRPr lang="en-US" altLang="en-US" sz="1800" b="0" smtClean="0">
              <a:latin typeface="Times-Roman"/>
            </a:endParaRPr>
          </a:p>
          <a:p>
            <a:endParaRPr lang="en-US" altLang="en-US" sz="1800" b="0" smtClean="0">
              <a:latin typeface="Times-Roman"/>
            </a:endParaRPr>
          </a:p>
          <a:p>
            <a:r>
              <a:rPr lang="en-US" altLang="en-US" sz="1800" b="0" smtClean="0">
                <a:latin typeface="Times-Roman"/>
              </a:rPr>
              <a:t>To convert these to probabilities, we can normalize by dividing each by the sum of the two:</a:t>
            </a:r>
          </a:p>
          <a:p>
            <a:endParaRPr lang="en-US" altLang="en-US" sz="1000" b="0" smtClean="0">
              <a:latin typeface="Times-Roman"/>
            </a:endParaRPr>
          </a:p>
          <a:p>
            <a:pPr lvl="1"/>
            <a:r>
              <a:rPr lang="en-US" altLang="en-US" sz="1500" b="1" smtClean="0">
                <a:latin typeface="Times-Roman"/>
              </a:rPr>
              <a:t>Pr(“no” | </a:t>
            </a:r>
            <a:r>
              <a:rPr lang="en-US" altLang="en-US" sz="1500" b="1" i="1" smtClean="0">
                <a:latin typeface="Times-Roman"/>
              </a:rPr>
              <a:t>X</a:t>
            </a:r>
            <a:r>
              <a:rPr lang="en-US" altLang="en-US" sz="1500" b="1" smtClean="0">
                <a:latin typeface="Times-Roman"/>
              </a:rPr>
              <a:t>) = 0.04 / (0.04 + 0.007) = 0.85</a:t>
            </a:r>
          </a:p>
          <a:p>
            <a:pPr lvl="1"/>
            <a:r>
              <a:rPr lang="en-US" altLang="en-US" sz="1500" b="1" smtClean="0">
                <a:latin typeface="Times-Roman"/>
              </a:rPr>
              <a:t>Pr(“yes” | </a:t>
            </a:r>
            <a:r>
              <a:rPr lang="en-US" altLang="en-US" sz="1500" b="1" i="1" smtClean="0">
                <a:latin typeface="Times-Roman"/>
              </a:rPr>
              <a:t>X</a:t>
            </a:r>
            <a:r>
              <a:rPr lang="en-US" altLang="en-US" sz="1500" b="1" smtClean="0">
                <a:latin typeface="Times-Roman"/>
              </a:rPr>
              <a:t>) = 0.007 / (0.04 + 0.007) = 0.15</a:t>
            </a:r>
          </a:p>
          <a:p>
            <a:pPr lvl="1"/>
            <a:endParaRPr lang="en-US" altLang="en-US" sz="1500" b="1" smtClean="0">
              <a:latin typeface="Times-Roman"/>
            </a:endParaRPr>
          </a:p>
          <a:p>
            <a:r>
              <a:rPr lang="en-US" altLang="en-US" sz="1800" b="0" smtClean="0">
                <a:latin typeface="Times-Roman"/>
              </a:rPr>
              <a:t>Therefore the new instance X will be classified as “no”.</a:t>
            </a:r>
            <a:endParaRPr lang="en-US" altLang="en-US" sz="1800" b="0" smtClean="0">
              <a:latin typeface="Arial" pitchFamily="34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279650" y="1849438"/>
            <a:ext cx="379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  <a:r>
              <a:rPr lang="en-US" altLang="en-US"/>
              <a:t> = &lt;sunny, mild, high, true&gt;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1144588" y="2454275"/>
            <a:ext cx="6354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-Roman"/>
              </a:rPr>
              <a:t>Pr(</a:t>
            </a:r>
            <a:r>
              <a:rPr lang="en-US" altLang="en-US" sz="2000" i="1">
                <a:latin typeface="Times-Roman"/>
              </a:rPr>
              <a:t>X </a:t>
            </a:r>
            <a:r>
              <a:rPr lang="en-US" altLang="en-US" sz="2000">
                <a:latin typeface="Times-Roman"/>
              </a:rPr>
              <a:t>| “no”).Pr(“no”) = (3/5 . 2/5 . 4/5 . 3/5) . 5/14 = 0.04</a:t>
            </a:r>
            <a:endParaRPr lang="en-US" altLang="en-US" sz="2000">
              <a:solidFill>
                <a:srgbClr val="008000"/>
              </a:solidFill>
              <a:latin typeface="Times-Roman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144588" y="2927350"/>
            <a:ext cx="6721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-Roman"/>
              </a:rPr>
              <a:t>Pr(</a:t>
            </a:r>
            <a:r>
              <a:rPr lang="en-US" altLang="en-US" sz="2000" i="1">
                <a:latin typeface="Times-Roman"/>
              </a:rPr>
              <a:t>X </a:t>
            </a:r>
            <a:r>
              <a:rPr lang="en-US" altLang="en-US" sz="2000">
                <a:latin typeface="Times-Roman"/>
              </a:rPr>
              <a:t>| “yes”).Pr(“yes”) = (2/9 . 4/9 . 3/9 . 3/9) . 9/14 = 0.007</a:t>
            </a:r>
            <a:endParaRPr lang="en-US" altLang="en-US" sz="2000">
              <a:solidFill>
                <a:srgbClr val="008000"/>
              </a:solidFill>
              <a:latin typeface="Times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6B2059A-721F-41E2-A004-9D7983CF8DB3}" type="slidenum">
              <a:rPr lang="en-US" altLang="en-US" sz="1200" b="0" smtClean="0"/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 b="0" dirty="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 sz="quarter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Text Naïve Bayes – Spam Example</a:t>
            </a:r>
          </a:p>
        </p:txBody>
      </p:sp>
      <p:graphicFrame>
        <p:nvGraphicFramePr>
          <p:cNvPr id="40965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209675" y="1379538"/>
          <a:ext cx="4243388" cy="227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0" name="Worksheet" r:id="rId4" imgW="3371850" imgH="1809750" progId="Excel.Sheet.8">
                  <p:embed/>
                </p:oleObj>
              </mc:Choice>
              <mc:Fallback>
                <p:oleObj name="Worksheet" r:id="rId4" imgW="3371850" imgH="18097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1379538"/>
                        <a:ext cx="4243388" cy="227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81688" y="1435100"/>
          <a:ext cx="26257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1" name="Worksheet" r:id="rId6" imgW="1838325" imgH="1000125" progId="Excel.Sheet.8">
                  <p:embed/>
                </p:oleObj>
              </mc:Choice>
              <mc:Fallback>
                <p:oleObj name="Worksheet" r:id="rId6" imgW="1838325" imgH="10001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1435100"/>
                        <a:ext cx="262572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10"/>
          <p:cNvSpPr txBox="1">
            <a:spLocks noChangeArrowheads="1"/>
          </p:cNvSpPr>
          <p:nvPr/>
        </p:nvSpPr>
        <p:spPr bwMode="auto">
          <a:xfrm>
            <a:off x="6691313" y="3052763"/>
            <a:ext cx="1176337" cy="5302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charset="0"/>
              </a:rPr>
              <a:t>P(no) = 0.4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charset="0"/>
              </a:rPr>
              <a:t>P(yes) = 0.6</a:t>
            </a:r>
          </a:p>
        </p:txBody>
      </p:sp>
      <p:sp>
        <p:nvSpPr>
          <p:cNvPr id="40968" name="AutoShape 11"/>
          <p:cNvSpPr>
            <a:spLocks/>
          </p:cNvSpPr>
          <p:nvPr/>
        </p:nvSpPr>
        <p:spPr bwMode="auto">
          <a:xfrm>
            <a:off x="1008063" y="1387475"/>
            <a:ext cx="88900" cy="2270125"/>
          </a:xfrm>
          <a:prstGeom prst="leftBrace">
            <a:avLst>
              <a:gd name="adj1" fmla="val 212798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endParaRPr lang="en-US" altLang="en-US" sz="1400" b="0"/>
          </a:p>
        </p:txBody>
      </p:sp>
      <p:sp>
        <p:nvSpPr>
          <p:cNvPr id="40969" name="Text Box 12"/>
          <p:cNvSpPr txBox="1">
            <a:spLocks noChangeArrowheads="1"/>
          </p:cNvSpPr>
          <p:nvPr/>
        </p:nvSpPr>
        <p:spPr bwMode="auto">
          <a:xfrm>
            <a:off x="165100" y="2376488"/>
            <a:ext cx="78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CC0000"/>
                </a:solidFill>
                <a:latin typeface="Arial" charset="0"/>
              </a:rPr>
              <a:t>Training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CC0000"/>
                </a:solidFill>
                <a:latin typeface="Arial" charset="0"/>
              </a:rPr>
              <a:t>Data</a:t>
            </a:r>
          </a:p>
        </p:txBody>
      </p:sp>
      <p:sp>
        <p:nvSpPr>
          <p:cNvPr id="40970" name="Text Box 13"/>
          <p:cNvSpPr txBox="1">
            <a:spLocks noChangeArrowheads="1"/>
          </p:cNvSpPr>
          <p:nvPr/>
        </p:nvSpPr>
        <p:spPr bwMode="auto">
          <a:xfrm>
            <a:off x="2238375" y="4440238"/>
            <a:ext cx="52309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Arial" charset="0"/>
              </a:rPr>
              <a:t>New</a:t>
            </a:r>
            <a:r>
              <a:rPr lang="en-US" altLang="en-US" sz="1600" b="0" dirty="0"/>
              <a:t> email </a:t>
            </a:r>
            <a:r>
              <a:rPr lang="en-US" altLang="en-US" sz="1600" b="0" i="1" dirty="0"/>
              <a:t>x</a:t>
            </a:r>
            <a:r>
              <a:rPr lang="en-US" altLang="en-US" sz="1600" b="0" dirty="0"/>
              <a:t> containing t1, t4, t5      </a:t>
            </a:r>
            <a:r>
              <a:rPr lang="en-US" altLang="en-US" sz="1600" b="0" dirty="0">
                <a:sym typeface="Wingdings" pitchFamily="2" charset="2"/>
              </a:rPr>
              <a:t></a:t>
            </a:r>
            <a:r>
              <a:rPr lang="en-US" altLang="en-US" sz="1600" b="0" i="1" dirty="0">
                <a:sym typeface="Wingdings" pitchFamily="2" charset="2"/>
              </a:rPr>
              <a:t>     </a:t>
            </a:r>
            <a:r>
              <a:rPr lang="en-US" altLang="en-US" sz="1600" i="1" dirty="0">
                <a:sym typeface="Wingdings" pitchFamily="2" charset="2"/>
              </a:rPr>
              <a:t>x</a:t>
            </a:r>
            <a:r>
              <a:rPr lang="en-US" altLang="en-US" sz="1600" dirty="0">
                <a:sym typeface="Wingdings" pitchFamily="2" charset="2"/>
              </a:rPr>
              <a:t> = &lt;1, 0, 0, 1, 1&gt;</a:t>
            </a:r>
            <a:r>
              <a:rPr lang="en-US" altLang="en-US" sz="1600" b="0" dirty="0"/>
              <a:t> </a:t>
            </a:r>
          </a:p>
        </p:txBody>
      </p:sp>
      <p:sp>
        <p:nvSpPr>
          <p:cNvPr id="40971" name="Text Box 14"/>
          <p:cNvSpPr txBox="1">
            <a:spLocks noChangeArrowheads="1"/>
          </p:cNvSpPr>
          <p:nvPr/>
        </p:nvSpPr>
        <p:spPr bwMode="auto">
          <a:xfrm>
            <a:off x="2316163" y="4910138"/>
            <a:ext cx="4798108" cy="58477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tabLst>
                <a:tab pos="914400" algn="l"/>
                <a:tab pos="1376363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tabLst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tabLst>
                <a:tab pos="914400" algn="l"/>
                <a:tab pos="13763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Should it be classified as spam = “yes” or spam = “no”?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Need to find P(yes | </a:t>
            </a:r>
            <a:r>
              <a:rPr lang="en-US" altLang="en-US" sz="1600" b="0" i="1"/>
              <a:t>x</a:t>
            </a:r>
            <a:r>
              <a:rPr lang="en-US" altLang="en-US" sz="1600" b="0"/>
              <a:t>) and P(no | </a:t>
            </a:r>
            <a:r>
              <a:rPr lang="en-US" altLang="en-US" sz="1600" b="0" i="1"/>
              <a:t>x</a:t>
            </a:r>
            <a:r>
              <a:rPr lang="en-US" altLang="en-US" sz="1600" b="0"/>
              <a:t>) …</a:t>
            </a:r>
          </a:p>
        </p:txBody>
      </p:sp>
    </p:spTree>
    <p:extLst>
      <p:ext uri="{BB962C8B-B14F-4D97-AF65-F5344CB8AC3E}">
        <p14:creationId xmlns:p14="http://schemas.microsoft.com/office/powerpoint/2010/main" val="22766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29C827D-5D58-4027-912A-8BD933CCEE0A}" type="slidenum">
              <a:rPr lang="en-US" altLang="en-US" sz="1200" b="0" smtClean="0"/>
              <a:pPr algn="r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 b="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sz="quarter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Text Naïve Bayes - Example</a:t>
            </a:r>
          </a:p>
        </p:txBody>
      </p:sp>
      <p:graphicFrame>
        <p:nvGraphicFramePr>
          <p:cNvPr id="41989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96282681"/>
              </p:ext>
            </p:extLst>
          </p:nvPr>
        </p:nvGraphicFramePr>
        <p:xfrm>
          <a:off x="6134100" y="1271588"/>
          <a:ext cx="26257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Worksheet" r:id="rId4" imgW="1838325" imgH="1000125" progId="Excel.Sheet.8">
                  <p:embed/>
                </p:oleObj>
              </mc:Choice>
              <mc:Fallback>
                <p:oleObj name="Worksheet" r:id="rId4" imgW="1838325" imgH="10001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1271588"/>
                        <a:ext cx="262572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7088329" y="2852737"/>
            <a:ext cx="1176338" cy="5302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charset="0"/>
              </a:rPr>
              <a:t>P(no) = 0.4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charset="0"/>
              </a:rPr>
              <a:t>P(yes) = 0.6</a:t>
            </a:r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1296988" y="1739900"/>
            <a:ext cx="32194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charset="0"/>
              </a:rPr>
              <a:t>New</a:t>
            </a:r>
            <a:r>
              <a:rPr lang="en-US" altLang="en-US" sz="1800" b="0"/>
              <a:t> email </a:t>
            </a:r>
            <a:r>
              <a:rPr lang="en-US" altLang="en-US" sz="1800" b="0" i="1"/>
              <a:t>x</a:t>
            </a:r>
            <a:r>
              <a:rPr lang="en-US" altLang="en-US" sz="1800" b="0"/>
              <a:t> containing t1, t4, t5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800" b="0"/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i="1">
                <a:sym typeface="Wingdings" pitchFamily="2" charset="2"/>
              </a:rPr>
              <a:t>x</a:t>
            </a:r>
            <a:r>
              <a:rPr lang="en-US" altLang="en-US" sz="1800">
                <a:sym typeface="Wingdings" pitchFamily="2" charset="2"/>
              </a:rPr>
              <a:t> = &lt;1, 0, 0, 1, 1&gt;</a:t>
            </a:r>
            <a:r>
              <a:rPr lang="en-US" altLang="en-US" sz="1800" b="0"/>
              <a:t> </a:t>
            </a:r>
          </a:p>
        </p:txBody>
      </p:sp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423863" y="3055938"/>
            <a:ext cx="6161367" cy="58477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tabLst>
                <a:tab pos="914400" algn="l"/>
                <a:tab pos="1376363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tabLst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tabLst>
                <a:tab pos="914400" algn="l"/>
                <a:tab pos="13763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P(yes | </a:t>
            </a:r>
            <a:r>
              <a:rPr lang="en-US" altLang="en-US" sz="1600" b="0" i="1"/>
              <a:t>x</a:t>
            </a:r>
            <a:r>
              <a:rPr lang="en-US" altLang="en-US" sz="1600" b="0"/>
              <a:t>) 	= 	[4/6 * (1-4/6) * (1-3/6) * 3/6 * 2/6] * P(yes) / P(</a:t>
            </a:r>
            <a:r>
              <a:rPr lang="en-US" altLang="en-US" sz="1600" b="0" i="1"/>
              <a:t>x</a:t>
            </a:r>
            <a:r>
              <a:rPr lang="en-US" altLang="en-US" sz="1600" b="0"/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	=	[0.67 * 0.33 * 0.5 * 0.5 * 0.33] * 0.6 / P(</a:t>
            </a:r>
            <a:r>
              <a:rPr lang="en-US" altLang="en-US" sz="1600" b="0" i="1"/>
              <a:t>x</a:t>
            </a:r>
            <a:r>
              <a:rPr lang="en-US" altLang="en-US" sz="1600" b="0"/>
              <a:t>) = 0.11 / P(</a:t>
            </a:r>
            <a:r>
              <a:rPr lang="en-US" altLang="en-US" sz="1600" b="0" i="1"/>
              <a:t>x</a:t>
            </a:r>
            <a:r>
              <a:rPr lang="en-US" altLang="en-US" sz="1600" b="0"/>
              <a:t>)</a:t>
            </a:r>
          </a:p>
        </p:txBody>
      </p:sp>
      <p:sp>
        <p:nvSpPr>
          <p:cNvPr id="41993" name="Text Box 10"/>
          <p:cNvSpPr txBox="1">
            <a:spLocks noChangeArrowheads="1"/>
          </p:cNvSpPr>
          <p:nvPr/>
        </p:nvSpPr>
        <p:spPr bwMode="auto">
          <a:xfrm>
            <a:off x="414338" y="3802063"/>
            <a:ext cx="6168996" cy="58477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tabLst>
                <a:tab pos="914400" algn="l"/>
                <a:tab pos="1376363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tabLst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tabLst>
                <a:tab pos="914400" algn="l"/>
                <a:tab pos="13763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914400" algn="l"/>
                <a:tab pos="1376363" algn="l"/>
              </a:tabLs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P(no | </a:t>
            </a:r>
            <a:r>
              <a:rPr lang="en-US" altLang="en-US" sz="1600" b="0" i="1"/>
              <a:t>x</a:t>
            </a:r>
            <a:r>
              <a:rPr lang="en-US" altLang="en-US" sz="1600" b="0"/>
              <a:t>) 	= 	[1/4 * (1-2/4) * (1-2/4) * 3/4 * 2/4] * P(no) / P(</a:t>
            </a:r>
            <a:r>
              <a:rPr lang="en-US" altLang="en-US" sz="1600" b="0" i="1"/>
              <a:t>x</a:t>
            </a:r>
            <a:r>
              <a:rPr lang="en-US" altLang="en-US" sz="1600" b="0"/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	=	[0.25 * 0.5 * 0.5 * 0.75 * 0.5] * 0.4 / P(</a:t>
            </a:r>
            <a:r>
              <a:rPr lang="en-US" altLang="en-US" sz="1600" b="0" i="1"/>
              <a:t>x</a:t>
            </a:r>
            <a:r>
              <a:rPr lang="en-US" altLang="en-US" sz="1600" b="0"/>
              <a:t>) = 0.019 / P(</a:t>
            </a:r>
            <a:r>
              <a:rPr lang="en-US" altLang="en-US" sz="1600" b="0" i="1"/>
              <a:t>x</a:t>
            </a:r>
            <a:r>
              <a:rPr lang="en-US" altLang="en-US" sz="1600" b="0"/>
              <a:t>)</a:t>
            </a:r>
          </a:p>
        </p:txBody>
      </p:sp>
      <p:sp>
        <p:nvSpPr>
          <p:cNvPr id="41994" name="Text Box 12"/>
          <p:cNvSpPr txBox="1">
            <a:spLocks noChangeArrowheads="1"/>
          </p:cNvSpPr>
          <p:nvPr/>
        </p:nvSpPr>
        <p:spPr bwMode="auto">
          <a:xfrm>
            <a:off x="403225" y="4653588"/>
            <a:ext cx="72732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 dirty="0"/>
              <a:t>To get actual probabilities need to normalize: note that P(yes | x) + P(no | x) must be 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800" b="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 dirty="0"/>
              <a:t>0.11 / P(x) + 0.019 / P(x) = 1   </a:t>
            </a:r>
            <a:r>
              <a:rPr lang="en-US" altLang="en-US" sz="1600" b="0" dirty="0">
                <a:sym typeface="Wingdings" pitchFamily="2" charset="2"/>
              </a:rPr>
              <a:t>   P(x) = 0.11 + 0.019 = 0.129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400" b="0" dirty="0">
              <a:sym typeface="Wingdings" pitchFamily="2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0" dirty="0">
                <a:sym typeface="Wingdings" pitchFamily="2" charset="2"/>
              </a:rPr>
              <a:t>So:	 </a:t>
            </a:r>
            <a:r>
              <a:rPr lang="en-US" altLang="en-US" sz="1400" b="0" dirty="0"/>
              <a:t>P(yes | </a:t>
            </a:r>
            <a:r>
              <a:rPr lang="en-US" altLang="en-US" sz="1400" b="0" i="1" dirty="0"/>
              <a:t>x</a:t>
            </a:r>
            <a:r>
              <a:rPr lang="en-US" altLang="en-US" sz="1400" b="0" dirty="0"/>
              <a:t>) = 0.11 / 0.129 = 0.853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800" b="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0" dirty="0"/>
              <a:t>	 P(no | </a:t>
            </a:r>
            <a:r>
              <a:rPr lang="en-US" altLang="en-US" sz="1400" b="0" i="1" dirty="0"/>
              <a:t>x</a:t>
            </a:r>
            <a:r>
              <a:rPr lang="en-US" altLang="en-US" sz="1400" b="0" dirty="0"/>
              <a:t>) = 0.019 / 0.129 = 0.147</a:t>
            </a:r>
          </a:p>
        </p:txBody>
      </p:sp>
      <p:sp>
        <p:nvSpPr>
          <p:cNvPr id="41995" name="Rectangle 13"/>
          <p:cNvSpPr>
            <a:spLocks noChangeArrowheads="1"/>
          </p:cNvSpPr>
          <p:nvPr/>
        </p:nvSpPr>
        <p:spPr bwMode="auto">
          <a:xfrm>
            <a:off x="1206500" y="5453063"/>
            <a:ext cx="2779713" cy="6937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2656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950913"/>
            <a:ext cx="7772400" cy="2532062"/>
          </a:xfrm>
        </p:spPr>
        <p:txBody>
          <a:bodyPr/>
          <a:lstStyle/>
          <a:p>
            <a:r>
              <a:rPr lang="en-US" altLang="en-US" dirty="0" smtClean="0"/>
              <a:t>Classification Techniques:</a:t>
            </a:r>
            <a:br>
              <a:rPr lang="en-US" altLang="en-US" dirty="0" smtClean="0"/>
            </a:br>
            <a:r>
              <a:rPr lang="en-US" altLang="en-US" dirty="0" smtClean="0"/>
              <a:t>Bayesian Classification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3424238" y="4295775"/>
            <a:ext cx="2386012" cy="70802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/>
              <a:t>Bamshad Mobasher</a:t>
            </a:r>
          </a:p>
          <a:p>
            <a:pPr algn="ctr"/>
            <a:r>
              <a:rPr lang="en-US" altLang="en-US" sz="2000" b="1"/>
              <a:t>DePaul University</a:t>
            </a:r>
            <a:endParaRPr lang="en-US" altLang="en-US" sz="2000" b="1" i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E066FF-B27A-47D9-ADA2-D28D9A70C14D}" type="slidenum">
              <a:rPr lang="en-US" altLang="en-US" smtClean="0"/>
              <a:pPr/>
              <a:t>2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79840" y="285474"/>
            <a:ext cx="8229600" cy="6096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3333CD"/>
                </a:solidFill>
                <a:latin typeface="Times-Bold"/>
              </a:rPr>
              <a:t>Classification: 3 Step Process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073427"/>
            <a:ext cx="8509000" cy="5049838"/>
          </a:xfrm>
        </p:spPr>
        <p:txBody>
          <a:bodyPr/>
          <a:lstStyle/>
          <a:p>
            <a:r>
              <a:rPr lang="en-US" altLang="en-US" sz="2000" dirty="0" smtClean="0">
                <a:solidFill>
                  <a:srgbClr val="000000"/>
                </a:solidFill>
                <a:latin typeface="Times-Bold"/>
              </a:rPr>
              <a:t>1. Model construction 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(</a:t>
            </a:r>
            <a:r>
              <a:rPr lang="en-US" altLang="en-US" sz="2000" dirty="0" smtClean="0">
                <a:solidFill>
                  <a:srgbClr val="C00000"/>
                </a:solidFill>
                <a:latin typeface="Times-Bold"/>
              </a:rPr>
              <a:t>Learning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):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Each record (instance, example) is assumed to belong to a predefined class, as determined by one of the attributes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This attribute is called the </a:t>
            </a:r>
            <a:r>
              <a:rPr lang="en-US" altLang="en-US" dirty="0" smtClean="0">
                <a:solidFill>
                  <a:srgbClr val="C00000"/>
                </a:solidFill>
                <a:latin typeface="Times-Roman"/>
              </a:rPr>
              <a:t>target attribute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The values of the target attribute are the </a:t>
            </a:r>
            <a:r>
              <a:rPr lang="en-US" altLang="en-US" dirty="0" smtClean="0">
                <a:solidFill>
                  <a:srgbClr val="C00000"/>
                </a:solidFill>
                <a:latin typeface="Times-Bold"/>
              </a:rPr>
              <a:t>class labels</a:t>
            </a:r>
            <a:endParaRPr lang="en-US" altLang="en-US" dirty="0" smtClean="0">
              <a:solidFill>
                <a:srgbClr val="C00000"/>
              </a:solidFill>
              <a:latin typeface="Times-Roman"/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The set of all instances used for learning the model is called </a:t>
            </a:r>
            <a:r>
              <a:rPr lang="en-US" altLang="en-US" dirty="0" smtClean="0">
                <a:solidFill>
                  <a:srgbClr val="C00000"/>
                </a:solidFill>
                <a:latin typeface="Times-Bold"/>
              </a:rPr>
              <a:t>training set</a:t>
            </a:r>
          </a:p>
          <a:p>
            <a:pPr lvl="1"/>
            <a:endParaRPr lang="en-US" altLang="en-US" sz="700" dirty="0" smtClean="0">
              <a:solidFill>
                <a:srgbClr val="000000"/>
              </a:solidFill>
              <a:latin typeface="Times-Bold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Times-Bold"/>
              </a:rPr>
              <a:t>2. Model Evaluation 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(</a:t>
            </a:r>
            <a:r>
              <a:rPr lang="en-US" altLang="en-US" sz="2000" dirty="0" smtClean="0">
                <a:solidFill>
                  <a:srgbClr val="C00000"/>
                </a:solidFill>
                <a:latin typeface="Times-Bold"/>
              </a:rPr>
              <a:t>Accuracy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):</a:t>
            </a: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Estimate accuracy rate of the model based on a </a:t>
            </a:r>
            <a:r>
              <a:rPr lang="en-US" altLang="en-US" sz="1600" dirty="0" smtClean="0">
                <a:solidFill>
                  <a:srgbClr val="C00000"/>
                </a:solidFill>
                <a:latin typeface="Times-Bold"/>
              </a:rPr>
              <a:t>test set</a:t>
            </a:r>
            <a:endParaRPr lang="en-US" altLang="en-US" sz="1600" dirty="0" smtClean="0">
              <a:solidFill>
                <a:srgbClr val="C00000"/>
              </a:solidFill>
              <a:latin typeface="Times-Roman"/>
            </a:endParaRP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The known labels of test instances are compared with the predicts class from model</a:t>
            </a: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Test set is independent of training set otherwise over-fitting will occur</a:t>
            </a:r>
          </a:p>
          <a:p>
            <a:pPr lvl="1"/>
            <a:endParaRPr lang="en-US" altLang="en-US" sz="700" dirty="0" smtClean="0">
              <a:solidFill>
                <a:srgbClr val="000000"/>
              </a:solidFill>
              <a:latin typeface="Times-Roman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Times-Bold"/>
              </a:rPr>
              <a:t>3. Model Use 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(</a:t>
            </a:r>
            <a:r>
              <a:rPr lang="en-US" altLang="en-US" sz="2000" dirty="0" smtClean="0">
                <a:solidFill>
                  <a:srgbClr val="C00000"/>
                </a:solidFill>
                <a:latin typeface="Times-Bold"/>
              </a:rPr>
              <a:t>Classification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):</a:t>
            </a: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The model is used to classify unseen instances (i.e., to predict the class labels for new unclassified instances)</a:t>
            </a: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Predict the value of an actual attribute</a:t>
            </a:r>
          </a:p>
          <a:p>
            <a:endParaRPr lang="en-US" altLang="en-US" sz="2000" dirty="0" smtClean="0">
              <a:solidFill>
                <a:srgbClr val="000000"/>
              </a:solidFill>
              <a:latin typeface="Times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31AD346-359E-4F9D-B63C-0974126E5D65}" type="slidenum">
              <a:rPr lang="en-US" altLang="en-US" smtClean="0"/>
              <a:pPr/>
              <a:t>3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3333CD"/>
                </a:solidFill>
                <a:latin typeface="Times-Bold"/>
              </a:rPr>
              <a:t>Classification Methods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2294" y="1300369"/>
            <a:ext cx="5463209" cy="4633292"/>
          </a:xfrm>
          <a:solidFill>
            <a:srgbClr val="FFDBB7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Decision Tree Induction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Bayesian Classification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-Roman"/>
              </a:rPr>
              <a:t>K-Nearest Neighbor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Neural Networks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Support Vector Machines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Association-Based Classification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Genetic Algorithms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Many More ….</a:t>
            </a:r>
          </a:p>
          <a:p>
            <a:endParaRPr lang="en-US" altLang="en-US" sz="1600" dirty="0" smtClean="0">
              <a:solidFill>
                <a:srgbClr val="000000"/>
              </a:solidFill>
              <a:latin typeface="Times-Roman"/>
            </a:endParaRP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Also Ensemble Methods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68165" y="1772239"/>
            <a:ext cx="3582185" cy="433633"/>
          </a:xfrm>
          <a:prstGeom prst="rect">
            <a:avLst/>
          </a:prstGeom>
          <a:solidFill>
            <a:srgbClr val="C0000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Bayesian Learning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25438" y="1096963"/>
            <a:ext cx="8361362" cy="4999037"/>
          </a:xfrm>
        </p:spPr>
        <p:txBody>
          <a:bodyPr/>
          <a:lstStyle/>
          <a:p>
            <a:r>
              <a:rPr lang="en-US" altLang="en-US" dirty="0" err="1" smtClean="0"/>
              <a:t>Bayes’s</a:t>
            </a:r>
            <a:r>
              <a:rPr lang="en-US" altLang="en-US" dirty="0" smtClean="0"/>
              <a:t> theorem plays a critical role in probabilistic learning and classification</a:t>
            </a:r>
          </a:p>
          <a:p>
            <a:pPr lvl="1"/>
            <a:r>
              <a:rPr lang="en-US" altLang="en-US" sz="1700" dirty="0" smtClean="0"/>
              <a:t>Uses prior probability of each class given no information about an item</a:t>
            </a:r>
          </a:p>
          <a:p>
            <a:pPr lvl="1"/>
            <a:r>
              <a:rPr lang="en-US" altLang="en-US" sz="1700" dirty="0" smtClean="0"/>
              <a:t>Classification produces a posterior probability distribution over the possible classes given a description of an item</a:t>
            </a:r>
          </a:p>
          <a:p>
            <a:pPr lvl="1"/>
            <a:r>
              <a:rPr lang="en-US" altLang="en-US" sz="1700" dirty="0" smtClean="0"/>
              <a:t>The models are incremental in the sense that each training example can incrementally increase or decrease the probability that a hypothesis is correct. Prior knowledge can be combined with observed data</a:t>
            </a:r>
          </a:p>
          <a:p>
            <a:r>
              <a:rPr lang="en-US" altLang="en-US" sz="2000" dirty="0" smtClean="0"/>
              <a:t>Given a data instance </a:t>
            </a:r>
            <a:r>
              <a:rPr lang="en-US" altLang="en-US" sz="2000" i="1" dirty="0" smtClean="0"/>
              <a:t>X </a:t>
            </a:r>
            <a:r>
              <a:rPr lang="en-US" altLang="en-US" sz="2000" dirty="0" smtClean="0"/>
              <a:t>with an unknown class label</a:t>
            </a:r>
            <a:r>
              <a:rPr lang="en-US" altLang="en-US" sz="2000" i="1" dirty="0" smtClean="0"/>
              <a:t>, H </a:t>
            </a:r>
            <a:r>
              <a:rPr lang="en-US" altLang="en-US" sz="2000" dirty="0" smtClean="0"/>
              <a:t>is the hypothesis that </a:t>
            </a:r>
            <a:r>
              <a:rPr lang="en-US" altLang="en-US" sz="2000" i="1" dirty="0" smtClean="0"/>
              <a:t>X </a:t>
            </a:r>
            <a:r>
              <a:rPr lang="en-US" altLang="en-US" sz="2000" dirty="0" smtClean="0"/>
              <a:t>belongs to a specific class </a:t>
            </a:r>
            <a:r>
              <a:rPr lang="en-US" altLang="en-US" sz="2000" i="1" dirty="0" smtClean="0"/>
              <a:t>C</a:t>
            </a:r>
            <a:endParaRPr lang="en-US" altLang="en-US" sz="2000" dirty="0" smtClean="0"/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i="1" dirty="0" smtClean="0"/>
              <a:t>conditional probability </a:t>
            </a:r>
            <a:r>
              <a:rPr lang="en-US" altLang="en-US" sz="1600" dirty="0" smtClean="0"/>
              <a:t>of  hypothesis </a:t>
            </a:r>
            <a:r>
              <a:rPr lang="en-US" altLang="en-US" sz="1600" i="1" dirty="0" smtClean="0"/>
              <a:t>H </a:t>
            </a:r>
            <a:r>
              <a:rPr lang="en-US" altLang="en-US" sz="1600" dirty="0" smtClean="0"/>
              <a:t>given</a:t>
            </a:r>
            <a:r>
              <a:rPr lang="en-US" altLang="en-US" sz="1600" i="1" dirty="0" smtClean="0"/>
              <a:t> observation X, </a:t>
            </a:r>
            <a:r>
              <a:rPr lang="en-US" altLang="en-US" sz="1600" dirty="0" err="1" smtClean="0"/>
              <a:t>Pr</a:t>
            </a:r>
            <a:r>
              <a:rPr lang="en-US" altLang="en-US" sz="1600" i="1" dirty="0" smtClean="0"/>
              <a:t>(H|X), </a:t>
            </a:r>
            <a:r>
              <a:rPr lang="en-US" altLang="en-US" sz="1600" dirty="0" smtClean="0"/>
              <a:t>follows the </a:t>
            </a:r>
            <a:r>
              <a:rPr lang="en-US" altLang="en-US" sz="1600" dirty="0" err="1" smtClean="0"/>
              <a:t>Bayes’s</a:t>
            </a:r>
            <a:r>
              <a:rPr lang="en-US" altLang="en-US" sz="1600" dirty="0" smtClean="0"/>
              <a:t> theorem: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000" dirty="0" smtClean="0"/>
              <a:t>Practical difficulty: requires initial knowledge of many probabilities</a:t>
            </a:r>
            <a:endParaRPr lang="en-US" altLang="en-US" sz="1700" dirty="0" smtClean="0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A44C5CE-3EF7-4C81-A27C-06AF9AB1F058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3076575" y="4764088"/>
          <a:ext cx="3205163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Equation" r:id="rId4" imgW="2654300" imgH="596900" progId="">
                  <p:embed/>
                </p:oleObj>
              </mc:Choice>
              <mc:Fallback>
                <p:oleObj name="Equation" r:id="rId4" imgW="2654300" imgH="5969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4764088"/>
                        <a:ext cx="3205163" cy="7223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70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978"/>
            <a:ext cx="8229600" cy="609600"/>
          </a:xfrm>
        </p:spPr>
        <p:txBody>
          <a:bodyPr/>
          <a:lstStyle/>
          <a:p>
            <a:r>
              <a:rPr lang="en-US" altLang="en-US" dirty="0"/>
              <a:t>Basic Concepts In Probability </a:t>
            </a:r>
            <a:r>
              <a:rPr lang="en-US" altLang="en-US" dirty="0" smtClean="0"/>
              <a:t>I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79425" y="1291466"/>
            <a:ext cx="8229600" cy="5062200"/>
          </a:xfrm>
        </p:spPr>
        <p:txBody>
          <a:bodyPr/>
          <a:lstStyle/>
          <a:p>
            <a:r>
              <a:rPr lang="en-US" altLang="en-US" dirty="0" smtClean="0"/>
              <a:t>P(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|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) is the probability of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given </a:t>
            </a:r>
            <a:r>
              <a:rPr lang="en-US" altLang="en-US" i="1" dirty="0" smtClean="0"/>
              <a:t>B</a:t>
            </a:r>
          </a:p>
          <a:p>
            <a:r>
              <a:rPr lang="en-US" altLang="en-US" dirty="0" smtClean="0"/>
              <a:t>Assumes that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is all and only information known.</a:t>
            </a:r>
          </a:p>
          <a:p>
            <a:endParaRPr lang="en-US" altLang="en-US" sz="1100" dirty="0" smtClean="0"/>
          </a:p>
          <a:p>
            <a:r>
              <a:rPr lang="en-US" altLang="en-US" dirty="0" smtClean="0"/>
              <a:t>Defined by</a:t>
            </a:r>
            <a:r>
              <a:rPr lang="en-US" altLang="en-US" dirty="0" smtClean="0"/>
              <a:t>: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err="1"/>
              <a:t>Bayes’s</a:t>
            </a:r>
            <a:r>
              <a:rPr lang="en-US" altLang="en-US" dirty="0"/>
              <a:t> </a:t>
            </a:r>
            <a:r>
              <a:rPr lang="en-US" altLang="en-US" dirty="0" smtClean="0"/>
              <a:t>Rule:</a:t>
            </a:r>
            <a:br>
              <a:rPr lang="en-US" altLang="en-US" dirty="0" smtClean="0"/>
            </a:br>
            <a:r>
              <a:rPr lang="en-US" altLang="en-US" sz="1800" dirty="0" smtClean="0"/>
              <a:t>Direct corollary of</a:t>
            </a:r>
            <a:br>
              <a:rPr lang="en-US" altLang="en-US" sz="1800" dirty="0" smtClean="0"/>
            </a:br>
            <a:r>
              <a:rPr lang="en-US" altLang="en-US" sz="1800" dirty="0" smtClean="0"/>
              <a:t>above definition</a:t>
            </a:r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r>
              <a:rPr lang="en-US" altLang="en-US" sz="1800" dirty="0" smtClean="0"/>
              <a:t>Often written in terms of</a:t>
            </a:r>
            <a:br>
              <a:rPr lang="en-US" altLang="en-US" sz="1800" dirty="0" smtClean="0"/>
            </a:br>
            <a:r>
              <a:rPr lang="en-US" altLang="en-US" sz="1800" dirty="0" smtClean="0"/>
              <a:t>hypothesis and evidence:</a:t>
            </a: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C42B84-C19E-4425-BF99-F6CFB86884FE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6382"/>
              </p:ext>
            </p:extLst>
          </p:nvPr>
        </p:nvGraphicFramePr>
        <p:xfrm>
          <a:off x="2497204" y="2395475"/>
          <a:ext cx="2367028" cy="77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Equation" r:id="rId4" imgW="1282700" imgH="419100" progId="Equation.3">
                  <p:embed/>
                </p:oleObj>
              </mc:Choice>
              <mc:Fallback>
                <p:oleObj name="Equation" r:id="rId4" imgW="1282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204" y="2395475"/>
                        <a:ext cx="2367028" cy="77301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0" name="Group 10"/>
          <p:cNvGrpSpPr>
            <a:grpSpLocks/>
          </p:cNvGrpSpPr>
          <p:nvPr/>
        </p:nvGrpSpPr>
        <p:grpSpPr bwMode="auto">
          <a:xfrm>
            <a:off x="5465501" y="2286683"/>
            <a:ext cx="2362200" cy="990600"/>
            <a:chOff x="2041" y="3117"/>
            <a:chExt cx="1488" cy="624"/>
          </a:xfrm>
        </p:grpSpPr>
        <p:sp>
          <p:nvSpPr>
            <p:cNvPr id="41991" name="Oval 11"/>
            <p:cNvSpPr>
              <a:spLocks noChangeArrowheads="1"/>
            </p:cNvSpPr>
            <p:nvPr/>
          </p:nvSpPr>
          <p:spPr bwMode="auto">
            <a:xfrm>
              <a:off x="2041" y="3117"/>
              <a:ext cx="1008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1992" name="Oval 12"/>
            <p:cNvSpPr>
              <a:spLocks noChangeArrowheads="1"/>
            </p:cNvSpPr>
            <p:nvPr/>
          </p:nvSpPr>
          <p:spPr bwMode="auto">
            <a:xfrm>
              <a:off x="2425" y="3117"/>
              <a:ext cx="1104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1993" name="Text Box 13"/>
            <p:cNvSpPr txBox="1">
              <a:spLocks noChangeArrowheads="1"/>
            </p:cNvSpPr>
            <p:nvPr/>
          </p:nvSpPr>
          <p:spPr bwMode="auto">
            <a:xfrm>
              <a:off x="2104" y="3282"/>
              <a:ext cx="23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en-US" altLang="en-US" sz="2000"/>
                <a:t>A</a:t>
              </a:r>
            </a:p>
          </p:txBody>
        </p:sp>
        <p:sp>
          <p:nvSpPr>
            <p:cNvPr id="41994" name="Text Box 14"/>
            <p:cNvSpPr txBox="1">
              <a:spLocks noChangeArrowheads="1"/>
            </p:cNvSpPr>
            <p:nvPr/>
          </p:nvSpPr>
          <p:spPr bwMode="auto">
            <a:xfrm>
              <a:off x="3178" y="3272"/>
              <a:ext cx="22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en-US" altLang="en-US" sz="2000"/>
                <a:t>B</a:t>
              </a:r>
            </a:p>
          </p:txBody>
        </p:sp>
        <p:graphicFrame>
          <p:nvGraphicFramePr>
            <p:cNvPr id="41995" name="Object 15"/>
            <p:cNvGraphicFramePr>
              <a:graphicFrameLocks noChangeAspect="1"/>
            </p:cNvGraphicFramePr>
            <p:nvPr/>
          </p:nvGraphicFramePr>
          <p:xfrm>
            <a:off x="2506" y="3306"/>
            <a:ext cx="48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6" name="Equation" r:id="rId6" imgW="393359" imgH="164957" progId="Equation.3">
                    <p:embed/>
                  </p:oleObj>
                </mc:Choice>
                <mc:Fallback>
                  <p:oleObj name="Equation" r:id="rId6" imgW="393359" imgH="164957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6" y="3306"/>
                          <a:ext cx="480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779206"/>
              </p:ext>
            </p:extLst>
          </p:nvPr>
        </p:nvGraphicFramePr>
        <p:xfrm>
          <a:off x="3562906" y="5387141"/>
          <a:ext cx="32575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7" name="Equation" r:id="rId8" imgW="1638300" imgH="419100" progId="Equation.3">
                  <p:embed/>
                </p:oleObj>
              </mc:Choice>
              <mc:Fallback>
                <p:oleObj name="Equation" r:id="rId8" imgW="16383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906" y="5387141"/>
                        <a:ext cx="3257550" cy="831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70715"/>
              </p:ext>
            </p:extLst>
          </p:nvPr>
        </p:nvGraphicFramePr>
        <p:xfrm>
          <a:off x="2882082" y="3505744"/>
          <a:ext cx="4870205" cy="1575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8" name="Equation" r:id="rId10" imgW="2666880" imgH="863280" progId="Equation.3">
                  <p:embed/>
                </p:oleObj>
              </mc:Choice>
              <mc:Fallback>
                <p:oleObj name="Equation" r:id="rId10" imgW="2666880" imgH="863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082" y="3505744"/>
                        <a:ext cx="4870205" cy="15759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Concepts In Probability II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4338"/>
            <a:ext cx="8229600" cy="4851662"/>
          </a:xfrm>
        </p:spPr>
        <p:txBody>
          <a:bodyPr/>
          <a:lstStyle/>
          <a:p>
            <a:r>
              <a:rPr lang="en-US" altLang="en-US" sz="2400" i="1" dirty="0" smtClean="0"/>
              <a:t>A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B</a:t>
            </a:r>
            <a:r>
              <a:rPr lang="en-US" altLang="en-US" sz="2400" dirty="0" smtClean="0"/>
              <a:t> are </a:t>
            </a:r>
            <a:r>
              <a:rPr lang="en-US" altLang="en-US" sz="2400" i="1" dirty="0" smtClean="0"/>
              <a:t>independent </a:t>
            </a:r>
            <a:r>
              <a:rPr lang="en-US" altLang="en-US" sz="2400" dirty="0" err="1" smtClean="0"/>
              <a:t>iff</a:t>
            </a:r>
            <a:r>
              <a:rPr lang="en-US" altLang="en-US" sz="2400" dirty="0" smtClean="0"/>
              <a:t>: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Therefore, if </a:t>
            </a:r>
            <a:r>
              <a:rPr lang="en-US" altLang="en-US" sz="2400" i="1" dirty="0" smtClean="0"/>
              <a:t>A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B</a:t>
            </a:r>
            <a:r>
              <a:rPr lang="en-US" altLang="en-US" sz="2400" dirty="0" smtClean="0"/>
              <a:t> are independent: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000" dirty="0" smtClean="0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F58406-15FD-4CCE-8361-4D60C9E4A36C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graphicFrame>
        <p:nvGraphicFramePr>
          <p:cNvPr id="430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1016"/>
              </p:ext>
            </p:extLst>
          </p:nvPr>
        </p:nvGraphicFramePr>
        <p:xfrm>
          <a:off x="1338263" y="1882599"/>
          <a:ext cx="2057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8" name="Equation" r:id="rId4" imgW="1002865" imgH="203112" progId="Equation.3">
                  <p:embed/>
                </p:oleObj>
              </mc:Choice>
              <mc:Fallback>
                <p:oleObj name="Equation" r:id="rId4" imgW="100286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1882599"/>
                        <a:ext cx="2057400" cy="415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230449"/>
              </p:ext>
            </p:extLst>
          </p:nvPr>
        </p:nvGraphicFramePr>
        <p:xfrm>
          <a:off x="1338263" y="2415999"/>
          <a:ext cx="2057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9" name="Equation" r:id="rId6" imgW="1002865" imgH="203112" progId="Equation.3">
                  <p:embed/>
                </p:oleObj>
              </mc:Choice>
              <mc:Fallback>
                <p:oleObj name="Equation" r:id="rId6" imgW="100286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2415999"/>
                        <a:ext cx="2057400" cy="415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772455"/>
              </p:ext>
            </p:extLst>
          </p:nvPr>
        </p:nvGraphicFramePr>
        <p:xfrm>
          <a:off x="1257300" y="4141983"/>
          <a:ext cx="32226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0" name="Equation" r:id="rId8" imgW="1739900" imgH="419100" progId="Equation.3">
                  <p:embed/>
                </p:oleObj>
              </mc:Choice>
              <mc:Fallback>
                <p:oleObj name="Equation" r:id="rId8" imgW="17399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141983"/>
                        <a:ext cx="3222625" cy="776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26958"/>
              </p:ext>
            </p:extLst>
          </p:nvPr>
        </p:nvGraphicFramePr>
        <p:xfrm>
          <a:off x="4822825" y="4289621"/>
          <a:ext cx="25654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1" name="Equation" r:id="rId10" imgW="1384300" imgH="203200" progId="Equation.3">
                  <p:embed/>
                </p:oleObj>
              </mc:Choice>
              <mc:Fallback>
                <p:oleObj name="Equation" r:id="rId10" imgW="13843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4289621"/>
                        <a:ext cx="2565400" cy="3762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Text Box 8"/>
          <p:cNvSpPr txBox="1">
            <a:spLocks noChangeArrowheads="1"/>
          </p:cNvSpPr>
          <p:nvPr/>
        </p:nvSpPr>
        <p:spPr bwMode="auto">
          <a:xfrm>
            <a:off x="3575050" y="2149299"/>
            <a:ext cx="48339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008000"/>
                </a:solidFill>
              </a:rPr>
              <a:t>These two constraints are logically equivalent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Bayesian Classification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Let</a:t>
            </a:r>
            <a:r>
              <a:rPr lang="en-US" altLang="en-US" dirty="0" smtClean="0"/>
              <a:t> </a:t>
            </a:r>
            <a:r>
              <a:rPr lang="en-US" altLang="en-US" sz="2000" dirty="0" smtClean="0"/>
              <a:t>set of classes be </a:t>
            </a:r>
            <a:r>
              <a:rPr lang="en-US" altLang="en-US" sz="2000" dirty="0" smtClean="0">
                <a:sym typeface="Symbol" pitchFamily="18" charset="2"/>
              </a:rPr>
              <a:t>{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baseline="-25000" dirty="0" smtClean="0">
                <a:sym typeface="Symbol" pitchFamily="18" charset="2"/>
              </a:rPr>
              <a:t>1</a:t>
            </a:r>
            <a:r>
              <a:rPr lang="en-US" altLang="en-US" sz="2000" dirty="0" smtClean="0">
                <a:sym typeface="Symbol" pitchFamily="18" charset="2"/>
              </a:rPr>
              <a:t>, 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baseline="-25000" dirty="0" smtClean="0">
                <a:sym typeface="Symbol" pitchFamily="18" charset="2"/>
              </a:rPr>
              <a:t>2</a:t>
            </a:r>
            <a:r>
              <a:rPr lang="en-US" altLang="en-US" sz="2000" dirty="0" smtClean="0">
                <a:sym typeface="Symbol" pitchFamily="18" charset="2"/>
              </a:rPr>
              <a:t>,…</a:t>
            </a:r>
            <a:r>
              <a:rPr lang="en-US" altLang="en-US" sz="2000" i="1" dirty="0" err="1" smtClean="0">
                <a:sym typeface="Symbol" pitchFamily="18" charset="2"/>
              </a:rPr>
              <a:t>c</a:t>
            </a:r>
            <a:r>
              <a:rPr lang="en-US" altLang="en-US" sz="2000" i="1" baseline="-25000" dirty="0" err="1" smtClean="0">
                <a:sym typeface="Symbol" pitchFamily="18" charset="2"/>
              </a:rPr>
              <a:t>n</a:t>
            </a:r>
            <a:r>
              <a:rPr lang="en-US" altLang="en-US" sz="2000" dirty="0" smtClean="0">
                <a:sym typeface="Symbol" pitchFamily="18" charset="2"/>
              </a:rPr>
              <a:t>}</a:t>
            </a:r>
          </a:p>
          <a:p>
            <a:r>
              <a:rPr lang="en-US" altLang="en-US" sz="2000" dirty="0" smtClean="0">
                <a:sym typeface="Symbol" pitchFamily="18" charset="2"/>
              </a:rPr>
              <a:t>Let </a:t>
            </a:r>
            <a:r>
              <a:rPr lang="en-US" altLang="en-US" sz="2000" i="1" dirty="0" smtClean="0">
                <a:sym typeface="Symbol" pitchFamily="18" charset="2"/>
              </a:rPr>
              <a:t>E</a:t>
            </a:r>
            <a:r>
              <a:rPr lang="en-US" altLang="en-US" sz="2000" dirty="0" smtClean="0">
                <a:sym typeface="Symbol" pitchFamily="18" charset="2"/>
              </a:rPr>
              <a:t> be description of an instance (e.g., vector representation)</a:t>
            </a:r>
          </a:p>
          <a:p>
            <a:r>
              <a:rPr lang="en-US" altLang="en-US" sz="2000" dirty="0" smtClean="0">
                <a:sym typeface="Symbol" pitchFamily="18" charset="2"/>
              </a:rPr>
              <a:t>Determine class of </a:t>
            </a:r>
            <a:r>
              <a:rPr lang="en-US" altLang="en-US" sz="2000" i="1" dirty="0" smtClean="0">
                <a:sym typeface="Symbol" pitchFamily="18" charset="2"/>
              </a:rPr>
              <a:t>E</a:t>
            </a:r>
            <a:r>
              <a:rPr lang="en-US" altLang="en-US" sz="2000" dirty="0" smtClean="0">
                <a:sym typeface="Symbol" pitchFamily="18" charset="2"/>
              </a:rPr>
              <a:t> by computing for each class 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i="1" baseline="-25000" dirty="0" smtClean="0">
                <a:sym typeface="Symbol" pitchFamily="18" charset="2"/>
              </a:rPr>
              <a:t>i</a:t>
            </a:r>
            <a:endParaRPr lang="en-US" altLang="en-US" sz="2000" i="1" dirty="0" smtClean="0">
              <a:sym typeface="Symbol" pitchFamily="18" charset="2"/>
            </a:endParaRPr>
          </a:p>
          <a:p>
            <a:endParaRPr lang="en-US" altLang="en-US" sz="28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P(</a:t>
            </a:r>
            <a:r>
              <a:rPr lang="en-US" altLang="en-US" sz="2000" i="1" dirty="0" smtClean="0"/>
              <a:t>E</a:t>
            </a:r>
            <a:r>
              <a:rPr lang="en-US" altLang="en-US" sz="2000" dirty="0" smtClean="0"/>
              <a:t>) can be determined since classes are complete and disjoint:</a:t>
            </a:r>
            <a:endParaRPr lang="en-US" altLang="en-US" sz="2800" dirty="0" smtClean="0"/>
          </a:p>
          <a:p>
            <a:endParaRPr lang="en-US" altLang="en-US" sz="2800" dirty="0" smtClean="0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D8B5F9-7CDB-4D9B-811E-F09140E7CC37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71794"/>
              </p:ext>
            </p:extLst>
          </p:nvPr>
        </p:nvGraphicFramePr>
        <p:xfrm>
          <a:off x="3068638" y="2582863"/>
          <a:ext cx="29146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5" name="Equation" r:id="rId4" imgW="1562100" imgH="419100" progId="Equation.3">
                  <p:embed/>
                </p:oleObj>
              </mc:Choice>
              <mc:Fallback>
                <p:oleObj name="Equation" r:id="rId4" imgW="15621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2582863"/>
                        <a:ext cx="2914650" cy="7826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5"/>
          <p:cNvGraphicFramePr>
            <a:graphicFrameLocks noChangeAspect="1"/>
          </p:cNvGraphicFramePr>
          <p:nvPr/>
        </p:nvGraphicFramePr>
        <p:xfrm>
          <a:off x="2265363" y="4379913"/>
          <a:ext cx="2127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6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379913"/>
                        <a:ext cx="2127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6"/>
          <p:cNvGraphicFramePr>
            <a:graphicFrameLocks noChangeAspect="1"/>
          </p:cNvGraphicFramePr>
          <p:nvPr/>
        </p:nvGraphicFramePr>
        <p:xfrm>
          <a:off x="2616200" y="4275138"/>
          <a:ext cx="39592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7" name="Equation" r:id="rId8" imgW="2120900" imgH="431800" progId="Equation.3">
                  <p:embed/>
                </p:oleObj>
              </mc:Choice>
              <mc:Fallback>
                <p:oleObj name="Equation" r:id="rId8" imgW="2120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275138"/>
                        <a:ext cx="3959225" cy="8048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7"/>
          <p:cNvGraphicFramePr>
            <a:graphicFrameLocks noChangeAspect="1"/>
          </p:cNvGraphicFramePr>
          <p:nvPr/>
        </p:nvGraphicFramePr>
        <p:xfrm>
          <a:off x="2614613" y="5167313"/>
          <a:ext cx="28432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8" name="Equation" r:id="rId10" imgW="1524000" imgH="431800" progId="Equation.3">
                  <p:embed/>
                </p:oleObj>
              </mc:Choice>
              <mc:Fallback>
                <p:oleObj name="Equation" r:id="rId10" imgW="15240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5167313"/>
                        <a:ext cx="2843212" cy="8048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Bayesian Categorization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87438"/>
            <a:ext cx="8229600" cy="5008562"/>
          </a:xfrm>
        </p:spPr>
        <p:txBody>
          <a:bodyPr/>
          <a:lstStyle/>
          <a:p>
            <a:r>
              <a:rPr lang="en-US" altLang="en-US" smtClean="0"/>
              <a:t>Need to know:  </a:t>
            </a:r>
          </a:p>
          <a:p>
            <a:pPr lvl="1"/>
            <a:r>
              <a:rPr lang="en-US" altLang="en-US" smtClean="0"/>
              <a:t>Priors: P(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)    and    Conditionals: P(</a:t>
            </a:r>
            <a:r>
              <a:rPr lang="en-US" altLang="en-US" i="1" smtClean="0"/>
              <a:t>E </a:t>
            </a:r>
            <a:r>
              <a:rPr lang="en-US" altLang="en-US" smtClean="0"/>
              <a:t>| 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P(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) are easily estimated from data. </a:t>
            </a:r>
          </a:p>
          <a:p>
            <a:pPr lvl="1"/>
            <a:r>
              <a:rPr lang="en-US" altLang="en-US" smtClean="0"/>
              <a:t>If </a:t>
            </a:r>
            <a:r>
              <a:rPr lang="en-US" altLang="en-US" i="1" smtClean="0"/>
              <a:t>n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of the examples in </a:t>
            </a:r>
            <a:r>
              <a:rPr lang="en-US" altLang="en-US" i="1" smtClean="0"/>
              <a:t>D</a:t>
            </a:r>
            <a:r>
              <a:rPr lang="en-US" altLang="en-US" smtClean="0"/>
              <a:t> are in 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i</a:t>
            </a:r>
            <a:r>
              <a:rPr lang="en-US" altLang="en-US" i="1" smtClean="0"/>
              <a:t>,</a:t>
            </a:r>
            <a:r>
              <a:rPr lang="en-US" altLang="en-US" smtClean="0"/>
              <a:t>then  </a:t>
            </a:r>
            <a:r>
              <a:rPr lang="en-US" altLang="en-US" smtClean="0">
                <a:solidFill>
                  <a:srgbClr val="CC0000"/>
                </a:solidFill>
              </a:rPr>
              <a:t>P(</a:t>
            </a:r>
            <a:r>
              <a:rPr lang="en-US" altLang="en-US" i="1" smtClean="0">
                <a:solidFill>
                  <a:srgbClr val="CC0000"/>
                </a:solidFill>
              </a:rPr>
              <a:t>c</a:t>
            </a:r>
            <a:r>
              <a:rPr lang="en-US" altLang="en-US" i="1" baseline="-25000" smtClean="0">
                <a:solidFill>
                  <a:srgbClr val="CC0000"/>
                </a:solidFill>
              </a:rPr>
              <a:t>i</a:t>
            </a:r>
            <a:r>
              <a:rPr lang="en-US" altLang="en-US" smtClean="0">
                <a:solidFill>
                  <a:srgbClr val="CC0000"/>
                </a:solidFill>
              </a:rPr>
              <a:t>) =  </a:t>
            </a:r>
            <a:r>
              <a:rPr lang="en-US" altLang="en-US" i="1" smtClean="0">
                <a:solidFill>
                  <a:srgbClr val="CC0000"/>
                </a:solidFill>
              </a:rPr>
              <a:t>n</a:t>
            </a:r>
            <a:r>
              <a:rPr lang="en-US" altLang="en-US" i="1" baseline="-25000" smtClean="0">
                <a:solidFill>
                  <a:srgbClr val="CC0000"/>
                </a:solidFill>
              </a:rPr>
              <a:t>i </a:t>
            </a:r>
            <a:r>
              <a:rPr lang="en-US" altLang="en-US" smtClean="0">
                <a:solidFill>
                  <a:srgbClr val="CC0000"/>
                </a:solidFill>
              </a:rPr>
              <a:t>/ |</a:t>
            </a:r>
            <a:r>
              <a:rPr lang="en-US" altLang="en-US" i="1" smtClean="0">
                <a:solidFill>
                  <a:srgbClr val="CC0000"/>
                </a:solidFill>
              </a:rPr>
              <a:t>D|</a:t>
            </a:r>
            <a:endParaRPr lang="en-US" altLang="en-US" smtClean="0">
              <a:solidFill>
                <a:srgbClr val="CC0000"/>
              </a:solidFill>
            </a:endParaRPr>
          </a:p>
          <a:p>
            <a:r>
              <a:rPr lang="en-US" altLang="en-US" smtClean="0"/>
              <a:t>Assume instance is a conjunction </a:t>
            </a:r>
            <a:br>
              <a:rPr lang="en-US" altLang="en-US" smtClean="0"/>
            </a:br>
            <a:r>
              <a:rPr lang="en-US" altLang="en-US" smtClean="0"/>
              <a:t>of binary features/attributes: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F9CD88-0373-4170-9915-D345FD745F44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graphicFrame>
        <p:nvGraphicFramePr>
          <p:cNvPr id="45061" name="Object 4"/>
          <p:cNvGraphicFramePr>
            <a:graphicFrameLocks noChangeAspect="1"/>
          </p:cNvGraphicFramePr>
          <p:nvPr/>
        </p:nvGraphicFramePr>
        <p:xfrm>
          <a:off x="5110163" y="2774950"/>
          <a:ext cx="28194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Equation" r:id="rId4" imgW="1231366" imgH="228501" progId="Equation.3">
                  <p:embed/>
                </p:oleObj>
              </mc:Choice>
              <mc:Fallback>
                <p:oleObj name="Equation" r:id="rId4" imgW="123136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2774950"/>
                        <a:ext cx="2819400" cy="522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2" name="Picture 10"/>
          <p:cNvPicPr>
            <a:picLocks noChangeAspect="1" noChangeArrowheads="1"/>
          </p:cNvPicPr>
          <p:nvPr/>
        </p:nvPicPr>
        <p:blipFill>
          <a:blip r:embed="rId6" cstate="print">
            <a:lum bright="-6000" contrast="24000"/>
          </a:blip>
          <a:srcRect t="1443"/>
          <a:stretch>
            <a:fillRect/>
          </a:stretch>
        </p:blipFill>
        <p:spPr bwMode="auto">
          <a:xfrm>
            <a:off x="258763" y="3471863"/>
            <a:ext cx="3600450" cy="283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45063" name="Object 5"/>
          <p:cNvGraphicFramePr>
            <a:graphicFrameLocks noChangeAspect="1"/>
          </p:cNvGraphicFramePr>
          <p:nvPr/>
        </p:nvGraphicFramePr>
        <p:xfrm>
          <a:off x="4235450" y="4568825"/>
          <a:ext cx="4765675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Equation" r:id="rId7" imgW="4356100" imgH="203200" progId="Equation.3">
                  <p:embed/>
                </p:oleObj>
              </mc:Choice>
              <mc:Fallback>
                <p:oleObj name="Equation" r:id="rId7" imgW="4356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4568825"/>
                        <a:ext cx="4765675" cy="223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064" name="Straight Arrow Connector 14"/>
          <p:cNvCxnSpPr>
            <a:cxnSpLocks noChangeShapeType="1"/>
          </p:cNvCxnSpPr>
          <p:nvPr/>
        </p:nvCxnSpPr>
        <p:spPr bwMode="auto">
          <a:xfrm flipH="1" flipV="1">
            <a:off x="3860800" y="4694238"/>
            <a:ext cx="334963" cy="95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Naïve Bayesian Classification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Problem: Too many possible </a:t>
            </a:r>
            <a:r>
              <a:rPr lang="en-US" altLang="en-US" dirty="0" smtClean="0"/>
              <a:t>combinations </a:t>
            </a:r>
            <a:r>
              <a:rPr lang="en-US" altLang="en-US" dirty="0" smtClean="0"/>
              <a:t>(exponential in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) to estimate all P(</a:t>
            </a:r>
            <a:r>
              <a:rPr lang="en-US" altLang="en-US" i="1" dirty="0" smtClean="0"/>
              <a:t>E </a:t>
            </a:r>
            <a:r>
              <a:rPr lang="en-US" altLang="en-US" dirty="0" smtClean="0"/>
              <a:t>| </a:t>
            </a:r>
            <a:r>
              <a:rPr lang="en-US" altLang="en-US" i="1" dirty="0" smtClean="0"/>
              <a:t>c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we assume features/attributes of an instance are independent given the class (</a:t>
            </a:r>
            <a:r>
              <a:rPr lang="en-US" altLang="en-US" i="1" dirty="0" smtClean="0"/>
              <a:t>c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) (</a:t>
            </a:r>
            <a:r>
              <a:rPr lang="en-US" altLang="en-US" i="1" dirty="0" smtClean="0"/>
              <a:t>conditionally independent</a:t>
            </a:r>
            <a:r>
              <a:rPr lang="en-US" altLang="en-US" dirty="0" smtClean="0"/>
              <a:t>)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Therefore, we then only need to know   </a:t>
            </a:r>
            <a:r>
              <a:rPr lang="en-US" altLang="en-US" dirty="0" smtClean="0">
                <a:solidFill>
                  <a:srgbClr val="CC0000"/>
                </a:solidFill>
              </a:rPr>
              <a:t>P(</a:t>
            </a:r>
            <a:r>
              <a:rPr lang="en-US" altLang="en-US" i="1" dirty="0" err="1" smtClean="0">
                <a:solidFill>
                  <a:srgbClr val="CC0000"/>
                </a:solidFill>
              </a:rPr>
              <a:t>e</a:t>
            </a:r>
            <a:r>
              <a:rPr lang="en-US" altLang="en-US" i="1" baseline="-25000" dirty="0" err="1" smtClean="0">
                <a:solidFill>
                  <a:srgbClr val="CC0000"/>
                </a:solidFill>
              </a:rPr>
              <a:t>j</a:t>
            </a:r>
            <a:r>
              <a:rPr lang="en-US" altLang="en-US" i="1" baseline="-25000" dirty="0" smtClean="0">
                <a:solidFill>
                  <a:srgbClr val="CC0000"/>
                </a:solidFill>
              </a:rPr>
              <a:t> </a:t>
            </a:r>
            <a:r>
              <a:rPr lang="en-US" altLang="en-US" dirty="0" smtClean="0">
                <a:solidFill>
                  <a:srgbClr val="CC0000"/>
                </a:solidFill>
              </a:rPr>
              <a:t>| </a:t>
            </a:r>
            <a:r>
              <a:rPr lang="en-US" altLang="en-US" i="1" dirty="0" smtClean="0">
                <a:solidFill>
                  <a:srgbClr val="CC0000"/>
                </a:solidFill>
              </a:rPr>
              <a:t>c</a:t>
            </a:r>
            <a:r>
              <a:rPr lang="en-US" altLang="en-US" i="1" baseline="-25000" dirty="0" smtClean="0">
                <a:solidFill>
                  <a:srgbClr val="CC0000"/>
                </a:solidFill>
              </a:rPr>
              <a:t>i</a:t>
            </a:r>
            <a:r>
              <a:rPr lang="en-US" altLang="en-US" dirty="0" smtClean="0">
                <a:solidFill>
                  <a:srgbClr val="CC0000"/>
                </a:solidFill>
              </a:rPr>
              <a:t>)</a:t>
            </a:r>
            <a:r>
              <a:rPr lang="en-US" altLang="en-US" dirty="0" smtClean="0"/>
              <a:t>  for each feature and category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90B3D38-AAC4-4ACE-9C13-EF322C28A56B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graphicFrame>
        <p:nvGraphicFramePr>
          <p:cNvPr id="46085" name="Object 4"/>
          <p:cNvGraphicFramePr>
            <a:graphicFrameLocks noChangeAspect="1"/>
          </p:cNvGraphicFramePr>
          <p:nvPr/>
        </p:nvGraphicFramePr>
        <p:xfrm>
          <a:off x="1387475" y="3435350"/>
          <a:ext cx="64008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Equation" r:id="rId4" imgW="2933700" imgH="457200" progId="Equation.3">
                  <p:embed/>
                </p:oleObj>
              </mc:Choice>
              <mc:Fallback>
                <p:oleObj name="Equation" r:id="rId4" imgW="2933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3435350"/>
                        <a:ext cx="6400800" cy="995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Files\MSOffice\Templates\Blank Presentation.pot</Template>
  <TotalTime>4211</TotalTime>
  <Words>1107</Words>
  <Application>Microsoft Office PowerPoint</Application>
  <PresentationFormat>On-screen Show (4:3)</PresentationFormat>
  <Paragraphs>214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Blank Presentation</vt:lpstr>
      <vt:lpstr>Equation</vt:lpstr>
      <vt:lpstr>Worksheet</vt:lpstr>
      <vt:lpstr>Microsoft Equation 3.0</vt:lpstr>
      <vt:lpstr>Classification Techniques: Bayesian Classification</vt:lpstr>
      <vt:lpstr>Classification: 3 Step Process</vt:lpstr>
      <vt:lpstr>Classification Methods</vt:lpstr>
      <vt:lpstr>Bayesian Learning</vt:lpstr>
      <vt:lpstr>Basic Concepts In Probability I</vt:lpstr>
      <vt:lpstr>Basic Concepts In Probability II</vt:lpstr>
      <vt:lpstr>Bayesian Classification</vt:lpstr>
      <vt:lpstr>Bayesian Categorization (cont.)</vt:lpstr>
      <vt:lpstr>Naïve Bayesian Classification</vt:lpstr>
      <vt:lpstr>Estimating Probabilities</vt:lpstr>
      <vt:lpstr>Smoothing</vt:lpstr>
      <vt:lpstr>Naïve Bayesian Classifier - Example</vt:lpstr>
      <vt:lpstr>Naïve Bayes (Example Continued)</vt:lpstr>
      <vt:lpstr>Naïve Bayes (Example Continued)</vt:lpstr>
      <vt:lpstr>Text Naïve Bayes – Spam Example</vt:lpstr>
      <vt:lpstr>Text Naïve Bayes - Example</vt:lpstr>
      <vt:lpstr>Classification Techniques: Bayesian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Miing and Knowledge Discvoery - Web Data Mining</dc:title>
  <dc:creator>Bamshad Mobasher</dc:creator>
  <cp:lastModifiedBy>Bamshad Mobasher</cp:lastModifiedBy>
  <cp:revision>282</cp:revision>
  <cp:lastPrinted>2001-05-02T17:00:13Z</cp:lastPrinted>
  <dcterms:created xsi:type="dcterms:W3CDTF">1999-03-29T20:01:23Z</dcterms:created>
  <dcterms:modified xsi:type="dcterms:W3CDTF">2014-04-19T20:24:03Z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http://maya.cs.depaul.edu/~classes/ect584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C:\Bamshad\CLASS\ECT584\Lectures</vt:lpwstr>
  </property>
</Properties>
</file>