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428" r:id="rId3"/>
    <p:sldId id="429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422" r:id="rId12"/>
    <p:sldId id="392" r:id="rId13"/>
    <p:sldId id="364" r:id="rId14"/>
    <p:sldId id="366" r:id="rId15"/>
    <p:sldId id="345" r:id="rId16"/>
    <p:sldId id="346" r:id="rId17"/>
    <p:sldId id="423" r:id="rId18"/>
    <p:sldId id="424" r:id="rId19"/>
    <p:sldId id="425" r:id="rId20"/>
    <p:sldId id="43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424" autoAdjust="0"/>
  </p:normalViewPr>
  <p:slideViewPr>
    <p:cSldViewPr snapToGrid="0">
      <p:cViewPr varScale="1">
        <p:scale>
          <a:sx n="101" d="100"/>
          <a:sy n="101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B455D-3EEC-4381-B0DB-0F01FA79A08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B455D-3EEC-4381-B0DB-0F01FA79A08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5C75A-80AD-4FB1-8670-FDAD3B7DC05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70C3A-33F2-42A7-9C33-90A0DE12E5C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BA603-76EA-43B0-9033-7008C196E8C8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58C14-BF3C-4BDF-B347-D2651C8088E0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481E8-7E70-477A-B9EE-D086AC295ECB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D7B573-402A-4FD2-8AF1-DD7B01B76A72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5AFAE4-024C-4EAD-9302-F3F2C370E189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F5BA2C8-125C-485D-B689-E60B3F704CE6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D6FCC-1C35-40FE-8D9F-49E63AD88C4F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ECF03-A5A8-42F9-B9F0-F024F9936DC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2F0FA-3287-4639-A8D5-79D7AD40F92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7E594-8C9D-4922-8C1A-0701B42CCA63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25D35-9EE7-429D-B9E3-03A0D83D7B71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FCCC2-4432-4524-A478-99E00AD9A43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53954-741E-4B5F-9679-3AF24F39AA57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E6BC4-109C-48C0-8DAC-B96238A1C4A3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2.xls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Techniques:</a:t>
            </a:r>
            <a:br>
              <a:rPr lang="en-US" altLang="en-US" dirty="0" smtClean="0"/>
            </a:br>
            <a:r>
              <a:rPr lang="en-US" altLang="en-US" dirty="0" smtClean="0"/>
              <a:t>Decision Tree Learning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127182-A1D2-4E1E-9BE3-46C6957681AA}" type="slidenum">
              <a:rPr lang="en-US" altLang="en-US" smtClean="0"/>
              <a:pPr/>
              <a:t>10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8229600" cy="609600"/>
          </a:xfrm>
        </p:spPr>
        <p:txBody>
          <a:bodyPr/>
          <a:lstStyle/>
          <a:p>
            <a:r>
              <a:rPr lang="en-US" altLang="en-US" smtClean="0"/>
              <a:t>Choosing the “Best” Feature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44588"/>
            <a:ext cx="8445500" cy="5078412"/>
          </a:xfrm>
        </p:spPr>
        <p:txBody>
          <a:bodyPr/>
          <a:lstStyle/>
          <a:p>
            <a:r>
              <a:rPr lang="en-US" altLang="en-US" sz="2000" dirty="0" smtClean="0"/>
              <a:t>Use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Information Gain </a:t>
            </a:r>
            <a:r>
              <a:rPr lang="en-US" altLang="en-US" sz="2000" dirty="0" smtClean="0"/>
              <a:t>to find the “best” (most discriminating) feature</a:t>
            </a:r>
          </a:p>
          <a:p>
            <a:r>
              <a:rPr lang="en-US" altLang="en-US" sz="2000" dirty="0" smtClean="0"/>
              <a:t>Assume there are two classes,</a:t>
            </a:r>
            <a:r>
              <a:rPr lang="en-US" altLang="en-US" sz="2000" i="1" dirty="0" smtClean="0"/>
              <a:t> P</a:t>
            </a:r>
            <a:r>
              <a:rPr lang="en-US" altLang="en-US" sz="2000" dirty="0" smtClean="0"/>
              <a:t>  and</a:t>
            </a:r>
            <a:r>
              <a:rPr lang="en-US" altLang="en-US" sz="2000" i="1" dirty="0" smtClean="0"/>
              <a:t> N 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, P = “yes” and N = “no”)</a:t>
            </a:r>
          </a:p>
          <a:p>
            <a:pPr lvl="1"/>
            <a:r>
              <a:rPr lang="en-US" altLang="en-US" b="1" dirty="0" smtClean="0"/>
              <a:t>Let the set of instances </a:t>
            </a:r>
            <a:r>
              <a:rPr lang="en-US" altLang="en-US" b="1" i="1" dirty="0" smtClean="0"/>
              <a:t>S</a:t>
            </a:r>
            <a:r>
              <a:rPr lang="en-US" altLang="en-US" b="1" dirty="0" smtClean="0"/>
              <a:t> (training data) contains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elements of class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 and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 elements of class </a:t>
            </a:r>
            <a:r>
              <a:rPr lang="en-US" altLang="en-US" b="1" i="1" dirty="0" smtClean="0"/>
              <a:t>N</a:t>
            </a:r>
          </a:p>
          <a:p>
            <a:pPr lvl="1"/>
            <a:r>
              <a:rPr lang="en-US" altLang="en-US" b="1" dirty="0" smtClean="0"/>
              <a:t>The amount of information, needed to decide if an arbitrary example in </a:t>
            </a:r>
            <a:r>
              <a:rPr lang="en-US" altLang="en-US" b="1" i="1" dirty="0" smtClean="0"/>
              <a:t>S</a:t>
            </a:r>
            <a:r>
              <a:rPr lang="en-US" altLang="en-US" b="1" dirty="0" smtClean="0"/>
              <a:t> belongs to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 or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is defined in terms of  </a:t>
            </a:r>
            <a:r>
              <a:rPr lang="en-US" altLang="en-US" b="1" dirty="0" smtClean="0">
                <a:solidFill>
                  <a:srgbClr val="FF3300"/>
                </a:solidFill>
              </a:rPr>
              <a:t>entropy</a:t>
            </a:r>
            <a:r>
              <a:rPr lang="en-US" altLang="en-US" dirty="0" smtClean="0"/>
              <a:t>, 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(</a:t>
            </a:r>
            <a:r>
              <a:rPr lang="en-US" altLang="en-US" b="1" i="1" dirty="0" err="1" smtClean="0"/>
              <a:t>p,n</a:t>
            </a:r>
            <a:r>
              <a:rPr lang="en-US" altLang="en-US" b="1" dirty="0" smtClean="0"/>
              <a:t>):</a:t>
            </a:r>
            <a:endParaRPr lang="en-US" altLang="en-US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b="1" dirty="0" smtClean="0"/>
              <a:t>Note that </a:t>
            </a:r>
            <a:r>
              <a:rPr lang="en-US" altLang="en-US" b="1" dirty="0" err="1" smtClean="0"/>
              <a:t>Pr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) =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/ (</a:t>
            </a:r>
            <a:r>
              <a:rPr lang="en-US" altLang="en-US" b="1" i="1" dirty="0" err="1" smtClean="0"/>
              <a:t>p</a:t>
            </a:r>
            <a:r>
              <a:rPr lang="en-US" altLang="en-US" b="1" dirty="0" err="1" smtClean="0"/>
              <a:t>+</a:t>
            </a:r>
            <a:r>
              <a:rPr lang="en-US" altLang="en-US" b="1" i="1" dirty="0" err="1" smtClean="0"/>
              <a:t>n</a:t>
            </a:r>
            <a:r>
              <a:rPr lang="en-US" altLang="en-US" b="1" dirty="0" smtClean="0"/>
              <a:t>) and </a:t>
            </a:r>
            <a:r>
              <a:rPr lang="en-US" altLang="en-US" b="1" dirty="0" err="1" smtClean="0"/>
              <a:t>Pr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) =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/ (</a:t>
            </a:r>
            <a:r>
              <a:rPr lang="en-US" altLang="en-US" b="1" i="1" dirty="0" err="1" smtClean="0"/>
              <a:t>p</a:t>
            </a:r>
            <a:r>
              <a:rPr lang="en-US" altLang="en-US" b="1" dirty="0" err="1" smtClean="0"/>
              <a:t>+</a:t>
            </a:r>
            <a:r>
              <a:rPr lang="en-US" altLang="en-US" b="1" i="1" dirty="0" err="1" smtClean="0"/>
              <a:t>n</a:t>
            </a:r>
            <a:r>
              <a:rPr lang="en-US" altLang="en-US" b="1" dirty="0" smtClean="0"/>
              <a:t>)</a:t>
            </a:r>
          </a:p>
          <a:p>
            <a:pPr lvl="1"/>
            <a:endParaRPr lang="en-US" altLang="en-US" b="1" dirty="0" smtClean="0"/>
          </a:p>
          <a:p>
            <a:r>
              <a:rPr lang="en-US" altLang="en-US" dirty="0" smtClean="0"/>
              <a:t>In other words, entropy of a set on instances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is a function of the probability distribution of classes among the instances in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.</a:t>
            </a:r>
            <a:endParaRPr lang="en-US" altLang="en-US" b="1" dirty="0" smtClean="0"/>
          </a:p>
        </p:txBody>
      </p:sp>
      <p:graphicFrame>
        <p:nvGraphicFramePr>
          <p:cNvPr id="30725" name="Object 26"/>
          <p:cNvGraphicFramePr>
            <a:graphicFrameLocks noChangeAspect="1"/>
          </p:cNvGraphicFramePr>
          <p:nvPr/>
        </p:nvGraphicFramePr>
        <p:xfrm>
          <a:off x="1962150" y="3408363"/>
          <a:ext cx="54879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4" imgW="4254500" imgH="292100" progId="">
                  <p:embed/>
                </p:oleObj>
              </mc:Choice>
              <mc:Fallback>
                <p:oleObj name="Equation" r:id="rId4" imgW="4254500" imgH="29210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408363"/>
                        <a:ext cx="5487988" cy="37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127182-A1D2-4E1E-9BE3-46C6957681AA}" type="slidenum">
              <a:rPr lang="en-US" altLang="en-US" smtClean="0"/>
              <a:pPr/>
              <a:t>11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Entropy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173163"/>
            <a:ext cx="8445500" cy="5078412"/>
          </a:xfrm>
        </p:spPr>
        <p:txBody>
          <a:bodyPr/>
          <a:lstStyle/>
          <a:p>
            <a:r>
              <a:rPr lang="en-US" altLang="en-US" sz="2000" dirty="0" smtClean="0"/>
              <a:t>Entropy for a two class variable</a:t>
            </a:r>
          </a:p>
        </p:txBody>
      </p:sp>
      <p:pic>
        <p:nvPicPr>
          <p:cNvPr id="61442" name="Picture 2" descr="http://www.pandasthumb.org/pt-archives/entrop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t="2785" r="2884" b="3854"/>
          <a:stretch/>
        </p:blipFill>
        <p:spPr bwMode="auto">
          <a:xfrm>
            <a:off x="2009774" y="1762126"/>
            <a:ext cx="4710679" cy="431482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01CA13-0509-4826-BE76-8CC8AD1AB149}" type="slidenum">
              <a:rPr lang="en-US" altLang="en-US" smtClean="0"/>
              <a:pPr/>
              <a:t>12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Entropy in Multi-Class Problems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44588"/>
            <a:ext cx="8445500" cy="5078412"/>
          </a:xfrm>
        </p:spPr>
        <p:txBody>
          <a:bodyPr/>
          <a:lstStyle/>
          <a:p>
            <a:r>
              <a:rPr lang="en-US" altLang="en-US" b="0" dirty="0" smtClean="0"/>
              <a:t>More generally, if we have </a:t>
            </a:r>
            <a:r>
              <a:rPr lang="en-US" altLang="en-US" b="0" i="1" dirty="0" smtClean="0"/>
              <a:t>m</a:t>
            </a:r>
            <a:r>
              <a:rPr lang="en-US" altLang="en-US" b="0" dirty="0" smtClean="0"/>
              <a:t> classes,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1</a:t>
            </a:r>
            <a:r>
              <a:rPr lang="en-US" altLang="en-US" b="0" i="1" dirty="0"/>
              <a:t>,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2</a:t>
            </a:r>
            <a:r>
              <a:rPr lang="en-US" altLang="en-US" b="0" i="1" dirty="0"/>
              <a:t>, …,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m</a:t>
            </a:r>
            <a:r>
              <a:rPr lang="en-US" altLang="en-US" b="0" i="1" dirty="0" smtClean="0"/>
              <a:t> </a:t>
            </a:r>
            <a:r>
              <a:rPr lang="en-US" altLang="en-US" b="0" dirty="0" smtClean="0"/>
              <a:t>, with </a:t>
            </a:r>
            <a:r>
              <a:rPr lang="en-US" altLang="en-US" b="0" i="1" dirty="0" smtClean="0"/>
              <a:t>s</a:t>
            </a:r>
            <a:r>
              <a:rPr lang="en-US" altLang="en-US" b="0" i="1" baseline="-25000" dirty="0" smtClean="0"/>
              <a:t>1</a:t>
            </a:r>
            <a:r>
              <a:rPr lang="en-US" altLang="en-US" b="0" i="1" dirty="0" smtClean="0"/>
              <a:t>, s</a:t>
            </a:r>
            <a:r>
              <a:rPr lang="en-US" altLang="en-US" b="0" i="1" baseline="-25000" dirty="0" smtClean="0"/>
              <a:t>2</a:t>
            </a:r>
            <a:r>
              <a:rPr lang="en-US" altLang="en-US" b="0" i="1" dirty="0" smtClean="0"/>
              <a:t>, …, </a:t>
            </a:r>
            <a:r>
              <a:rPr lang="en-US" altLang="en-US" b="0" i="1" dirty="0" err="1" smtClean="0"/>
              <a:t>s</a:t>
            </a:r>
            <a:r>
              <a:rPr lang="en-US" altLang="en-US" b="0" i="1" baseline="-25000" dirty="0" err="1" smtClean="0"/>
              <a:t>m</a:t>
            </a:r>
            <a:r>
              <a:rPr lang="en-US" altLang="en-US" b="0" i="1" dirty="0" smtClean="0"/>
              <a:t> </a:t>
            </a:r>
            <a:r>
              <a:rPr lang="en-US" altLang="en-US" b="0" dirty="0" smtClean="0"/>
              <a:t>as the numbers of instances from </a:t>
            </a:r>
            <a:r>
              <a:rPr lang="en-US" altLang="en-US" b="0" i="1" dirty="0" smtClean="0"/>
              <a:t>S</a:t>
            </a:r>
            <a:r>
              <a:rPr lang="en-US" altLang="en-US" b="0" dirty="0" smtClean="0"/>
              <a:t> in each class, then  the entropy is: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b="0" dirty="0" smtClean="0"/>
              <a:t>where </a:t>
            </a:r>
            <a:r>
              <a:rPr lang="en-US" altLang="en-US" b="0" i="1" dirty="0" smtClean="0"/>
              <a:t>p</a:t>
            </a:r>
            <a:r>
              <a:rPr lang="en-US" altLang="en-US" b="0" i="1" baseline="-25000" dirty="0" smtClean="0"/>
              <a:t>i</a:t>
            </a:r>
            <a:r>
              <a:rPr lang="en-US" altLang="en-US" b="0" dirty="0" smtClean="0"/>
              <a:t> is the probability that an arbitrary instance belongs to the class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i</a:t>
            </a:r>
            <a:r>
              <a:rPr lang="en-US" altLang="en-US" b="0" dirty="0" smtClean="0"/>
              <a:t>.</a:t>
            </a:r>
          </a:p>
          <a:p>
            <a:endParaRPr lang="en-US" altLang="en-US" sz="1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78062" y="2320766"/>
                <a:ext cx="4436920" cy="4629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𝑠𝑛</m:t>
                        </m:r>
                      </m:e>
                    </m:d>
                    <m:r>
                      <a:rPr lang="pt-BR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62" y="2320766"/>
                <a:ext cx="4436920" cy="462947"/>
              </a:xfrm>
              <a:prstGeom prst="rect">
                <a:avLst/>
              </a:prstGeom>
              <a:blipFill rotWithShape="1">
                <a:blip r:embed="rId3"/>
                <a:stretch>
                  <a:fillRect l="-2055" t="-124359" b="-1897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6FDF01-7A00-4482-BBD0-12CB5BD2A935}" type="slidenum">
              <a:rPr lang="en-US" altLang="en-US" smtClean="0"/>
              <a:pPr/>
              <a:t>13</a:t>
            </a:fld>
            <a:endParaRPr lang="en-US" altLang="en-US" sz="1400" b="0" dirty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Information Gain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174038" cy="4953000"/>
          </a:xfrm>
        </p:spPr>
        <p:txBody>
          <a:bodyPr/>
          <a:lstStyle/>
          <a:p>
            <a:r>
              <a:rPr lang="en-US" altLang="en-US" sz="2000" dirty="0" smtClean="0"/>
              <a:t>Now, assume that using attribute A </a:t>
            </a:r>
            <a:r>
              <a:rPr lang="en-US" altLang="en-US" sz="2000" dirty="0" err="1" smtClean="0"/>
              <a:t>a</a:t>
            </a:r>
            <a:r>
              <a:rPr lang="en-US" altLang="en-US" sz="2000" dirty="0" smtClean="0"/>
              <a:t> set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of instances will be partitioned into sets </a:t>
            </a:r>
            <a:r>
              <a:rPr lang="en-US" altLang="en-US" sz="2000" i="1" dirty="0" smtClean="0"/>
              <a:t>S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S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 , …, </a:t>
            </a:r>
            <a:r>
              <a:rPr lang="en-US" altLang="en-US" sz="2000" i="1" dirty="0" err="1" smtClean="0"/>
              <a:t>S</a:t>
            </a:r>
            <a:r>
              <a:rPr lang="en-US" altLang="en-US" sz="2000" i="1" baseline="-25000" dirty="0" err="1"/>
              <a:t>v</a:t>
            </a:r>
            <a:r>
              <a:rPr lang="en-US" altLang="en-US" sz="2000" i="1" baseline="-25000" dirty="0" smtClean="0"/>
              <a:t>  </a:t>
            </a:r>
            <a:r>
              <a:rPr lang="en-US" altLang="en-US" sz="2000" dirty="0" smtClean="0"/>
              <a:t>each corresponding to distinct values of attribute A.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b="1" dirty="0" smtClean="0"/>
              <a:t>If </a:t>
            </a:r>
            <a:r>
              <a:rPr lang="en-US" altLang="en-US" b="1" i="1" dirty="0" smtClean="0"/>
              <a:t>S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contains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/>
              <a:t>cases of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and </a:t>
            </a:r>
            <a:r>
              <a:rPr lang="en-US" altLang="en-US" b="1" i="1" dirty="0" err="1" smtClean="0"/>
              <a:t>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cases of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, the </a:t>
            </a:r>
            <a:r>
              <a:rPr lang="en-US" altLang="en-US" b="1" dirty="0" smtClean="0">
                <a:solidFill>
                  <a:srgbClr val="FF0000"/>
                </a:solidFill>
              </a:rPr>
              <a:t>entropy</a:t>
            </a:r>
            <a:r>
              <a:rPr lang="en-US" altLang="en-US" b="1" dirty="0" smtClean="0"/>
              <a:t>, or the expected information needed to classify objects in all </a:t>
            </a:r>
            <a:r>
              <a:rPr lang="en-US" altLang="en-US" b="1" dirty="0" err="1" smtClean="0"/>
              <a:t>subtrees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S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is</a:t>
            </a:r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marL="0" indent="0">
              <a:lnSpc>
                <a:spcPct val="110000"/>
              </a:lnSpc>
              <a:spcBef>
                <a:spcPct val="30000"/>
              </a:spcBef>
              <a:buNone/>
            </a:pPr>
            <a:endParaRPr lang="en-US" altLang="en-US" sz="20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The encoding information that would be gained by branching on 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: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en-US" sz="18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en-US" sz="18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At any point we want to branch using an attribute that provides the highest information gain.</a:t>
            </a:r>
          </a:p>
        </p:txBody>
      </p:sp>
      <p:graphicFrame>
        <p:nvGraphicFramePr>
          <p:cNvPr id="327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019952"/>
              </p:ext>
            </p:extLst>
          </p:nvPr>
        </p:nvGraphicFramePr>
        <p:xfrm>
          <a:off x="857250" y="3090863"/>
          <a:ext cx="24638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4" imgW="1562100" imgH="431800" progId="">
                  <p:embed/>
                </p:oleObj>
              </mc:Choice>
              <mc:Fallback>
                <p:oleObj name="Equation" r:id="rId4" imgW="1562100" imgH="4318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90863"/>
                        <a:ext cx="2463800" cy="681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10782"/>
              </p:ext>
            </p:extLst>
          </p:nvPr>
        </p:nvGraphicFramePr>
        <p:xfrm>
          <a:off x="2928938" y="4889500"/>
          <a:ext cx="309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6" imgW="3098800" imgH="342900" progId="Equation.3">
                  <p:embed/>
                </p:oleObj>
              </mc:Choice>
              <mc:Fallback>
                <p:oleObj name="Equation" r:id="rId6" imgW="3098800" imgH="342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889500"/>
                        <a:ext cx="3098800" cy="342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7593030"/>
              </p:ext>
            </p:extLst>
          </p:nvPr>
        </p:nvGraphicFramePr>
        <p:xfrm>
          <a:off x="4146550" y="3108325"/>
          <a:ext cx="18811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8" imgW="1333500" imgH="469900" progId="">
                  <p:embed/>
                </p:oleObj>
              </mc:Choice>
              <mc:Fallback>
                <p:oleObj name="Equation" r:id="rId8" imgW="1333500" imgH="4699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108325"/>
                        <a:ext cx="1881188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29"/>
          <p:cNvSpPr txBox="1">
            <a:spLocks noChangeArrowheads="1"/>
          </p:cNvSpPr>
          <p:nvPr/>
        </p:nvSpPr>
        <p:spPr bwMode="auto">
          <a:xfrm>
            <a:off x="3360738" y="3270250"/>
            <a:ext cx="78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where, </a:t>
            </a:r>
          </a:p>
        </p:txBody>
      </p:sp>
      <p:sp>
        <p:nvSpPr>
          <p:cNvPr id="32777" name="Text Box 30"/>
          <p:cNvSpPr txBox="1">
            <a:spLocks noChangeArrowheads="1"/>
          </p:cNvSpPr>
          <p:nvPr/>
        </p:nvSpPr>
        <p:spPr bwMode="auto">
          <a:xfrm>
            <a:off x="6684963" y="2938463"/>
            <a:ext cx="1946275" cy="132397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en-US" sz="1600">
                <a:latin typeface="+mj-lt"/>
              </a:rPr>
              <a:t>The probability that an arbitrary instance in S belongs to the partition </a:t>
            </a:r>
            <a:r>
              <a:rPr lang="en-US" altLang="en-US" sz="1600" i="1">
                <a:latin typeface="+mj-lt"/>
              </a:rPr>
              <a:t>S</a:t>
            </a:r>
            <a:r>
              <a:rPr lang="en-US" altLang="en-US" sz="1600" i="1" baseline="-25000">
                <a:latin typeface="+mj-lt"/>
              </a:rPr>
              <a:t>i</a:t>
            </a:r>
          </a:p>
        </p:txBody>
      </p:sp>
      <p:cxnSp>
        <p:nvCxnSpPr>
          <p:cNvPr id="32778" name="AutoShape 31"/>
          <p:cNvCxnSpPr>
            <a:cxnSpLocks noChangeShapeType="1"/>
            <a:stCxn id="32777" idx="1"/>
          </p:cNvCxnSpPr>
          <p:nvPr/>
        </p:nvCxnSpPr>
        <p:spPr bwMode="auto">
          <a:xfrm flipH="1" flipV="1">
            <a:off x="6027738" y="3440113"/>
            <a:ext cx="657225" cy="160337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E638EC-E8BB-4941-A686-E444E9EAB18A}" type="slidenum">
              <a:rPr lang="en-US" altLang="en-US" smtClean="0"/>
              <a:pPr/>
              <a:t>14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r>
              <a:rPr lang="en-US" altLang="en-US" smtClean="0"/>
              <a:t>Attribute Selection -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838200"/>
            <a:ext cx="8445500" cy="5384800"/>
          </a:xfrm>
        </p:spPr>
        <p:txBody>
          <a:bodyPr/>
          <a:lstStyle/>
          <a:p>
            <a:r>
              <a:rPr lang="en-US" altLang="en-US" sz="2000" smtClean="0"/>
              <a:t>The “Golf” example: what attribute should we choose as the root? </a:t>
            </a:r>
          </a:p>
          <a:p>
            <a:pPr lvl="1"/>
            <a:endParaRPr lang="en-US" altLang="en-US" sz="1600" smtClean="0"/>
          </a:p>
        </p:txBody>
      </p:sp>
      <p:graphicFrame>
        <p:nvGraphicFramePr>
          <p:cNvPr id="33797" name="Object 23"/>
          <p:cNvGraphicFramePr>
            <a:graphicFrameLocks noChangeAspect="1"/>
          </p:cNvGraphicFramePr>
          <p:nvPr/>
        </p:nvGraphicFramePr>
        <p:xfrm>
          <a:off x="333375" y="1350963"/>
          <a:ext cx="43180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Worksheet" r:id="rId4" imgW="4541040" imgH="3971160" progId="Excel.Sheet.8">
                  <p:embed/>
                </p:oleObj>
              </mc:Choice>
              <mc:Fallback>
                <p:oleObj name="Worksheet" r:id="rId4" imgW="4541040" imgH="3971160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350963"/>
                        <a:ext cx="4318000" cy="340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Oval 24"/>
          <p:cNvSpPr>
            <a:spLocks noChangeArrowheads="1"/>
          </p:cNvSpPr>
          <p:nvPr/>
        </p:nvSpPr>
        <p:spPr bwMode="auto">
          <a:xfrm>
            <a:off x="6437313" y="166528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9" name="Oval 25"/>
          <p:cNvSpPr>
            <a:spLocks noChangeArrowheads="1"/>
          </p:cNvSpPr>
          <p:nvPr/>
        </p:nvSpPr>
        <p:spPr bwMode="auto">
          <a:xfrm>
            <a:off x="5148263" y="28781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00" name="Oval 26"/>
          <p:cNvSpPr>
            <a:spLocks noChangeArrowheads="1"/>
          </p:cNvSpPr>
          <p:nvPr/>
        </p:nvSpPr>
        <p:spPr bwMode="auto">
          <a:xfrm>
            <a:off x="6437313" y="28400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01" name="Oval 27"/>
          <p:cNvSpPr>
            <a:spLocks noChangeArrowheads="1"/>
          </p:cNvSpPr>
          <p:nvPr/>
        </p:nvSpPr>
        <p:spPr bwMode="auto">
          <a:xfrm>
            <a:off x="7739063" y="28400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3802" name="AutoShape 28"/>
          <p:cNvCxnSpPr>
            <a:cxnSpLocks noChangeShapeType="1"/>
            <a:stCxn id="33798" idx="4"/>
            <a:endCxn id="33799" idx="7"/>
          </p:cNvCxnSpPr>
          <p:nvPr/>
        </p:nvCxnSpPr>
        <p:spPr bwMode="auto">
          <a:xfrm flipH="1">
            <a:off x="5310188" y="1881188"/>
            <a:ext cx="1222375" cy="10144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3803" name="AutoShape 29"/>
          <p:cNvCxnSpPr>
            <a:cxnSpLocks noChangeShapeType="1"/>
            <a:stCxn id="33798" idx="4"/>
            <a:endCxn id="33800" idx="0"/>
          </p:cNvCxnSpPr>
          <p:nvPr/>
        </p:nvCxnSpPr>
        <p:spPr bwMode="auto">
          <a:xfrm>
            <a:off x="6532563" y="1881188"/>
            <a:ext cx="0" cy="9461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3804" name="AutoShape 30"/>
          <p:cNvCxnSpPr>
            <a:cxnSpLocks noChangeShapeType="1"/>
            <a:stCxn id="33798" idx="4"/>
            <a:endCxn id="33801" idx="1"/>
          </p:cNvCxnSpPr>
          <p:nvPr/>
        </p:nvCxnSpPr>
        <p:spPr bwMode="auto">
          <a:xfrm>
            <a:off x="6532563" y="1881188"/>
            <a:ext cx="1235075" cy="9763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3805" name="Text Box 31"/>
          <p:cNvSpPr txBox="1">
            <a:spLocks noChangeArrowheads="1"/>
          </p:cNvSpPr>
          <p:nvPr/>
        </p:nvSpPr>
        <p:spPr bwMode="auto">
          <a:xfrm>
            <a:off x="6669088" y="1625600"/>
            <a:ext cx="9985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Outlook?</a:t>
            </a:r>
            <a:endParaRPr lang="en-US" altLang="en-US" sz="1600" b="1"/>
          </a:p>
        </p:txBody>
      </p:sp>
      <p:sp>
        <p:nvSpPr>
          <p:cNvPr id="33806" name="Text Box 32"/>
          <p:cNvSpPr txBox="1">
            <a:spLocks noChangeArrowheads="1"/>
          </p:cNvSpPr>
          <p:nvPr/>
        </p:nvSpPr>
        <p:spPr bwMode="auto">
          <a:xfrm>
            <a:off x="5233988" y="2159000"/>
            <a:ext cx="788987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overcast</a:t>
            </a:r>
          </a:p>
        </p:txBody>
      </p:sp>
      <p:sp>
        <p:nvSpPr>
          <p:cNvPr id="33807" name="Text Box 33"/>
          <p:cNvSpPr txBox="1">
            <a:spLocks noChangeArrowheads="1"/>
          </p:cNvSpPr>
          <p:nvPr/>
        </p:nvSpPr>
        <p:spPr bwMode="auto">
          <a:xfrm>
            <a:off x="5957888" y="2311400"/>
            <a:ext cx="6286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sunny</a:t>
            </a:r>
          </a:p>
        </p:txBody>
      </p:sp>
      <p:sp>
        <p:nvSpPr>
          <p:cNvPr id="33808" name="Text Box 34"/>
          <p:cNvSpPr txBox="1">
            <a:spLocks noChangeArrowheads="1"/>
          </p:cNvSpPr>
          <p:nvPr/>
        </p:nvSpPr>
        <p:spPr bwMode="auto">
          <a:xfrm>
            <a:off x="7126288" y="2159000"/>
            <a:ext cx="56991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rainy</a:t>
            </a:r>
          </a:p>
        </p:txBody>
      </p:sp>
      <p:sp>
        <p:nvSpPr>
          <p:cNvPr id="33809" name="Text Box 35"/>
          <p:cNvSpPr txBox="1">
            <a:spLocks noChangeArrowheads="1"/>
          </p:cNvSpPr>
          <p:nvPr/>
        </p:nvSpPr>
        <p:spPr bwMode="auto">
          <a:xfrm>
            <a:off x="6148388" y="1282700"/>
            <a:ext cx="9906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S: [9+,5-]</a:t>
            </a:r>
          </a:p>
        </p:txBody>
      </p:sp>
      <p:sp>
        <p:nvSpPr>
          <p:cNvPr id="33810" name="Text Box 36"/>
          <p:cNvSpPr txBox="1">
            <a:spLocks noChangeArrowheads="1"/>
          </p:cNvSpPr>
          <p:nvPr/>
        </p:nvSpPr>
        <p:spPr bwMode="auto">
          <a:xfrm>
            <a:off x="4865688" y="306070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[4+,0-]</a:t>
            </a:r>
          </a:p>
        </p:txBody>
      </p:sp>
      <p:sp>
        <p:nvSpPr>
          <p:cNvPr id="33811" name="Text Box 37"/>
          <p:cNvSpPr txBox="1">
            <a:spLocks noChangeArrowheads="1"/>
          </p:cNvSpPr>
          <p:nvPr/>
        </p:nvSpPr>
        <p:spPr bwMode="auto">
          <a:xfrm>
            <a:off x="6161088" y="304800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[2+,3-]</a:t>
            </a:r>
          </a:p>
        </p:txBody>
      </p:sp>
      <p:sp>
        <p:nvSpPr>
          <p:cNvPr id="33812" name="Text Box 38"/>
          <p:cNvSpPr txBox="1">
            <a:spLocks noChangeArrowheads="1"/>
          </p:cNvSpPr>
          <p:nvPr/>
        </p:nvSpPr>
        <p:spPr bwMode="auto">
          <a:xfrm>
            <a:off x="7469188" y="304800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[3+,2-]</a:t>
            </a:r>
          </a:p>
        </p:txBody>
      </p:sp>
      <p:sp>
        <p:nvSpPr>
          <p:cNvPr id="33813" name="Text Box 39"/>
          <p:cNvSpPr txBox="1">
            <a:spLocks noChangeArrowheads="1"/>
          </p:cNvSpPr>
          <p:nvPr/>
        </p:nvSpPr>
        <p:spPr bwMode="auto">
          <a:xfrm>
            <a:off x="4946650" y="3562350"/>
            <a:ext cx="38020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I(9,5)  = -(9/14).log(9/14) - (5/14).log(5/14)</a:t>
            </a:r>
          </a:p>
          <a:p>
            <a:r>
              <a:rPr lang="en-US" altLang="en-US" sz="1600" b="1"/>
              <a:t>           = 0.94</a:t>
            </a:r>
          </a:p>
        </p:txBody>
      </p:sp>
      <p:cxnSp>
        <p:nvCxnSpPr>
          <p:cNvPr id="33814" name="AutoShape 41"/>
          <p:cNvCxnSpPr>
            <a:cxnSpLocks noChangeShapeType="1"/>
            <a:stCxn id="33809" idx="3"/>
            <a:endCxn id="33813" idx="3"/>
          </p:cNvCxnSpPr>
          <p:nvPr/>
        </p:nvCxnSpPr>
        <p:spPr bwMode="auto">
          <a:xfrm>
            <a:off x="7138988" y="1450975"/>
            <a:ext cx="1622425" cy="2414588"/>
          </a:xfrm>
          <a:prstGeom prst="bentConnector3">
            <a:avLst>
              <a:gd name="adj1" fmla="val 113306"/>
            </a:avLst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</p:spPr>
      </p:cxnSp>
      <p:sp>
        <p:nvSpPr>
          <p:cNvPr id="33815" name="Text Box 43"/>
          <p:cNvSpPr txBox="1">
            <a:spLocks noChangeArrowheads="1"/>
          </p:cNvSpPr>
          <p:nvPr/>
        </p:nvSpPr>
        <p:spPr bwMode="auto">
          <a:xfrm>
            <a:off x="5349875" y="4359275"/>
            <a:ext cx="33956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I(4,0)  = -(4/4).log(4/4) - (0/4).log(0/4)</a:t>
            </a:r>
          </a:p>
          <a:p>
            <a:r>
              <a:rPr lang="en-US" altLang="en-US" sz="1600" b="1"/>
              <a:t>           = 0</a:t>
            </a:r>
          </a:p>
        </p:txBody>
      </p:sp>
      <p:sp>
        <p:nvSpPr>
          <p:cNvPr id="33816" name="Text Box 44"/>
          <p:cNvSpPr txBox="1">
            <a:spLocks noChangeArrowheads="1"/>
          </p:cNvSpPr>
          <p:nvPr/>
        </p:nvSpPr>
        <p:spPr bwMode="auto">
          <a:xfrm>
            <a:off x="5349875" y="5043488"/>
            <a:ext cx="33956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I(2,3)  = -(2/5).log(2/5) - (3/5).log(3/5)</a:t>
            </a:r>
          </a:p>
          <a:p>
            <a:r>
              <a:rPr lang="en-US" altLang="en-US" sz="1600" b="1"/>
              <a:t>           = 0.97</a:t>
            </a:r>
          </a:p>
        </p:txBody>
      </p:sp>
      <p:sp>
        <p:nvSpPr>
          <p:cNvPr id="33817" name="Text Box 45"/>
          <p:cNvSpPr txBox="1">
            <a:spLocks noChangeArrowheads="1"/>
          </p:cNvSpPr>
          <p:nvPr/>
        </p:nvSpPr>
        <p:spPr bwMode="auto">
          <a:xfrm>
            <a:off x="5349875" y="5700713"/>
            <a:ext cx="33956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I(3,2)  = -(3/5).log(3/5) - (2/5).log(2/5)</a:t>
            </a:r>
          </a:p>
          <a:p>
            <a:r>
              <a:rPr lang="en-US" altLang="en-US" sz="1600" b="1"/>
              <a:t>           = 0.97</a:t>
            </a:r>
          </a:p>
        </p:txBody>
      </p:sp>
      <p:sp>
        <p:nvSpPr>
          <p:cNvPr id="33818" name="AutoShape 46"/>
          <p:cNvSpPr>
            <a:spLocks/>
          </p:cNvSpPr>
          <p:nvPr/>
        </p:nvSpPr>
        <p:spPr bwMode="auto">
          <a:xfrm>
            <a:off x="5154613" y="4341813"/>
            <a:ext cx="130175" cy="1946275"/>
          </a:xfrm>
          <a:prstGeom prst="leftBrace">
            <a:avLst>
              <a:gd name="adj1" fmla="val 12459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19" name="Rectangle 47"/>
          <p:cNvSpPr>
            <a:spLocks noChangeArrowheads="1"/>
          </p:cNvSpPr>
          <p:nvPr/>
        </p:nvSpPr>
        <p:spPr bwMode="auto">
          <a:xfrm>
            <a:off x="4832350" y="2744788"/>
            <a:ext cx="3417888" cy="714375"/>
          </a:xfrm>
          <a:prstGeom prst="rect">
            <a:avLst/>
          </a:prstGeom>
          <a:noFill/>
          <a:ln w="9525">
            <a:solidFill>
              <a:srgbClr val="17CD3E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3820" name="AutoShape 48"/>
          <p:cNvCxnSpPr>
            <a:cxnSpLocks noChangeShapeType="1"/>
            <a:stCxn id="33819" idx="1"/>
            <a:endCxn id="33818" idx="1"/>
          </p:cNvCxnSpPr>
          <p:nvPr/>
        </p:nvCxnSpPr>
        <p:spPr bwMode="auto">
          <a:xfrm rot="10800000" flipH="1" flipV="1">
            <a:off x="4832350" y="3101975"/>
            <a:ext cx="322263" cy="2212975"/>
          </a:xfrm>
          <a:prstGeom prst="bentConnector3">
            <a:avLst>
              <a:gd name="adj1" fmla="val -32023"/>
            </a:avLst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</p:spPr>
      </p:cxnSp>
      <p:sp>
        <p:nvSpPr>
          <p:cNvPr id="33821" name="Text Box 49"/>
          <p:cNvSpPr txBox="1">
            <a:spLocks noChangeArrowheads="1"/>
          </p:cNvSpPr>
          <p:nvPr/>
        </p:nvSpPr>
        <p:spPr bwMode="auto">
          <a:xfrm>
            <a:off x="649288" y="5124450"/>
            <a:ext cx="2963862" cy="109855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Gain(outlook) = .94 - (4/14)*0</a:t>
            </a:r>
          </a:p>
          <a:p>
            <a:r>
              <a:rPr lang="en-US" altLang="en-US" sz="1600" b="1"/>
              <a:t>                                   - (5/14)*.97</a:t>
            </a:r>
          </a:p>
          <a:p>
            <a:r>
              <a:rPr lang="en-US" altLang="en-US" sz="1600" b="1"/>
              <a:t>                                   - (5/14)*.97</a:t>
            </a:r>
          </a:p>
          <a:p>
            <a:r>
              <a:rPr lang="en-US" altLang="en-US" sz="1600" b="1"/>
              <a:t>                          = .24</a:t>
            </a:r>
          </a:p>
        </p:txBody>
      </p:sp>
      <p:sp>
        <p:nvSpPr>
          <p:cNvPr id="33822" name="AutoShape 50"/>
          <p:cNvSpPr>
            <a:spLocks noChangeArrowheads="1"/>
          </p:cNvSpPr>
          <p:nvPr/>
        </p:nvSpPr>
        <p:spPr bwMode="auto">
          <a:xfrm>
            <a:off x="3963988" y="5448300"/>
            <a:ext cx="952500" cy="377825"/>
          </a:xfrm>
          <a:prstGeom prst="leftArrow">
            <a:avLst>
              <a:gd name="adj1" fmla="val 50000"/>
              <a:gd name="adj2" fmla="val 6302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C2B7AD-4C79-4496-98C4-0313F114F82B}" type="slidenum">
              <a:rPr lang="en-US" altLang="en-US" smtClean="0"/>
              <a:pPr/>
              <a:t>15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609600"/>
          </a:xfrm>
        </p:spPr>
        <p:txBody>
          <a:bodyPr/>
          <a:lstStyle/>
          <a:p>
            <a:r>
              <a:rPr lang="en-US" altLang="en-US" smtClean="0"/>
              <a:t>Attribute Selection - Example (Cont.)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6635750" y="13335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803900" y="22923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7454900" y="22796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4823" name="AutoShape 7"/>
          <p:cNvCxnSpPr>
            <a:cxnSpLocks noChangeShapeType="1"/>
            <a:stCxn id="34820" idx="4"/>
            <a:endCxn id="34821" idx="7"/>
          </p:cNvCxnSpPr>
          <p:nvPr/>
        </p:nvCxnSpPr>
        <p:spPr bwMode="auto">
          <a:xfrm flipH="1">
            <a:off x="5965825" y="1549400"/>
            <a:ext cx="765175" cy="760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4824" name="AutoShape 8"/>
          <p:cNvCxnSpPr>
            <a:cxnSpLocks noChangeShapeType="1"/>
            <a:stCxn id="34820" idx="4"/>
            <a:endCxn id="34822" idx="1"/>
          </p:cNvCxnSpPr>
          <p:nvPr/>
        </p:nvCxnSpPr>
        <p:spPr bwMode="auto">
          <a:xfrm>
            <a:off x="6731000" y="1549400"/>
            <a:ext cx="752475" cy="7477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67525" y="1293813"/>
            <a:ext cx="10779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humidity?</a:t>
            </a:r>
            <a:endParaRPr lang="en-US" altLang="en-US" sz="1600" b="1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902325" y="1712913"/>
            <a:ext cx="5191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high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083425" y="1725613"/>
            <a:ext cx="7175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normal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978525" y="976313"/>
            <a:ext cx="17081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S: [9+,5-] (I = 0.940)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53025" y="2500313"/>
            <a:ext cx="15065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[3+,4-] (I = 0.985)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829425" y="2487613"/>
            <a:ext cx="15065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[6+,1-] (I = 0.592)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975225" y="2894013"/>
            <a:ext cx="3854450" cy="5429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Gain(humidity) = .940 - (7/14)*.985 - (7/14)*.592</a:t>
            </a:r>
          </a:p>
          <a:p>
            <a:r>
              <a:rPr lang="en-US" altLang="en-US" sz="1400" b="1"/>
              <a:t>                           = .151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635750" y="40767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5803900" y="50355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7454900" y="50228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4835" name="AutoShape 19"/>
          <p:cNvCxnSpPr>
            <a:cxnSpLocks noChangeShapeType="1"/>
            <a:stCxn id="34832" idx="4"/>
            <a:endCxn id="34833" idx="7"/>
          </p:cNvCxnSpPr>
          <p:nvPr/>
        </p:nvCxnSpPr>
        <p:spPr bwMode="auto">
          <a:xfrm flipH="1">
            <a:off x="5965825" y="4292600"/>
            <a:ext cx="765175" cy="760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4836" name="AutoShape 20"/>
          <p:cNvCxnSpPr>
            <a:cxnSpLocks noChangeShapeType="1"/>
            <a:stCxn id="34832" idx="4"/>
            <a:endCxn id="34834" idx="1"/>
          </p:cNvCxnSpPr>
          <p:nvPr/>
        </p:nvCxnSpPr>
        <p:spPr bwMode="auto">
          <a:xfrm>
            <a:off x="6731000" y="4292600"/>
            <a:ext cx="752475" cy="7477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842125" y="4024313"/>
            <a:ext cx="71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wind?</a:t>
            </a:r>
            <a:endParaRPr lang="en-US" altLang="en-US" sz="1600" b="1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838825" y="4456113"/>
            <a:ext cx="5603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weak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070725" y="4443413"/>
            <a:ext cx="6492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strong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978525" y="3719513"/>
            <a:ext cx="17081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S: [9+,5-] (I = 0.940)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153025" y="5243513"/>
            <a:ext cx="15065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[6+,2-] (I = 0.811)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873875" y="5230813"/>
            <a:ext cx="14176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[3+,3-] (I = 1.00)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072063" y="5637213"/>
            <a:ext cx="3451225" cy="5429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Gain(wind) = .940 - (8/14)*.811 - (8/14)*1.0</a:t>
            </a:r>
          </a:p>
          <a:p>
            <a:r>
              <a:rPr lang="en-US" altLang="en-US" sz="1400" b="1"/>
              <a:t>                     = .048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33388" y="4610100"/>
            <a:ext cx="4310062" cy="156845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1600" b="1"/>
              <a:t>So, classifying examples by humidity provides</a:t>
            </a:r>
          </a:p>
          <a:p>
            <a:r>
              <a:rPr lang="en-US" altLang="en-US" sz="1600" b="1"/>
              <a:t>more information gain than by wind. Similarly,</a:t>
            </a:r>
          </a:p>
          <a:p>
            <a:r>
              <a:rPr lang="en-US" altLang="en-US" sz="1600" b="1"/>
              <a:t>we must find the information gain for “temp”.</a:t>
            </a:r>
          </a:p>
          <a:p>
            <a:r>
              <a:rPr lang="en-US" altLang="en-US" sz="1600" b="1"/>
              <a:t>In this case, however, you can verify that</a:t>
            </a:r>
          </a:p>
          <a:p>
            <a:r>
              <a:rPr lang="en-US" altLang="en-US" sz="1600" b="1"/>
              <a:t>outlook has largest information gain, so it’ll be</a:t>
            </a:r>
          </a:p>
          <a:p>
            <a:r>
              <a:rPr lang="en-US" altLang="en-US" sz="1600" b="1"/>
              <a:t>selected as root</a:t>
            </a:r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417513" y="957263"/>
          <a:ext cx="43180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Worksheet" r:id="rId4" imgW="4541040" imgH="3971160" progId="Excel.Sheet.8">
                  <p:embed/>
                </p:oleObj>
              </mc:Choice>
              <mc:Fallback>
                <p:oleObj name="Worksheet" r:id="rId4" imgW="4541040" imgH="3971160" progId="Excel.Shee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957263"/>
                        <a:ext cx="4318000" cy="340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FD501C-B53A-4A9E-8C88-8929BA3849BC}" type="slidenum">
              <a:rPr lang="en-US" altLang="en-US" smtClean="0"/>
              <a:pPr/>
              <a:t>16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892300" y="4699000"/>
            <a:ext cx="5676900" cy="157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444500" y="177800"/>
            <a:ext cx="8229600" cy="609600"/>
          </a:xfrm>
        </p:spPr>
        <p:txBody>
          <a:bodyPr/>
          <a:lstStyle/>
          <a:p>
            <a:r>
              <a:rPr lang="en-US" altLang="en-US" smtClean="0"/>
              <a:t>Attribute Selection - Example (Cont.)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229600" cy="5295900"/>
          </a:xfrm>
        </p:spPr>
        <p:txBody>
          <a:bodyPr/>
          <a:lstStyle/>
          <a:p>
            <a:r>
              <a:rPr lang="en-US" altLang="en-US" smtClean="0"/>
              <a:t>Partially learned decision tree</a:t>
            </a:r>
          </a:p>
          <a:p>
            <a:endParaRPr lang="en-US" altLang="en-US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mtClean="0"/>
              <a:t>which attribute should be tested here?</a:t>
            </a:r>
          </a:p>
        </p:txBody>
      </p:sp>
      <p:cxnSp>
        <p:nvCxnSpPr>
          <p:cNvPr id="35846" name="AutoShape 5"/>
          <p:cNvCxnSpPr>
            <a:cxnSpLocks noChangeShapeType="1"/>
            <a:stCxn id="35849" idx="2"/>
            <a:endCxn id="35857" idx="0"/>
          </p:cNvCxnSpPr>
          <p:nvPr/>
        </p:nvCxnSpPr>
        <p:spPr bwMode="auto">
          <a:xfrm flipH="1">
            <a:off x="2590800" y="2036763"/>
            <a:ext cx="1995488" cy="10668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5847" name="AutoShape 6"/>
          <p:cNvCxnSpPr>
            <a:cxnSpLocks noChangeShapeType="1"/>
            <a:stCxn id="35849" idx="2"/>
            <a:endCxn id="35859" idx="0"/>
          </p:cNvCxnSpPr>
          <p:nvPr/>
        </p:nvCxnSpPr>
        <p:spPr bwMode="auto">
          <a:xfrm flipH="1">
            <a:off x="4581525" y="2036763"/>
            <a:ext cx="4763" cy="10668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5848" name="AutoShape 7"/>
          <p:cNvCxnSpPr>
            <a:cxnSpLocks noChangeShapeType="1"/>
            <a:stCxn id="35849" idx="2"/>
            <a:endCxn id="35858" idx="0"/>
          </p:cNvCxnSpPr>
          <p:nvPr/>
        </p:nvCxnSpPr>
        <p:spPr bwMode="auto">
          <a:xfrm>
            <a:off x="4586288" y="2036763"/>
            <a:ext cx="1903412" cy="10668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4124325" y="1662113"/>
            <a:ext cx="92233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Outlook</a:t>
            </a:r>
            <a:endParaRPr lang="en-US" altLang="en-US" sz="1600" b="1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4200525" y="2411413"/>
            <a:ext cx="788988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overcast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3209925" y="2386013"/>
            <a:ext cx="62865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sunny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5292725" y="2424113"/>
            <a:ext cx="569913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rainy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4098925" y="1306513"/>
            <a:ext cx="9906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S: [9+,5-]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4200525" y="344646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[4+,0-]</a:t>
            </a: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219325" y="344646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[2+,3-]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6118225" y="344646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[3+,2-]</a:t>
            </a: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2333625" y="3116263"/>
            <a:ext cx="51435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  ?  </a:t>
            </a:r>
            <a:endParaRPr lang="en-US" altLang="en-US" sz="1600" b="1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6232525" y="3116263"/>
            <a:ext cx="51435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  ?  </a:t>
            </a:r>
            <a:endParaRPr lang="en-US" altLang="en-US" sz="1600" b="1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4264025" y="3116263"/>
            <a:ext cx="63341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 yes  </a:t>
            </a:r>
            <a:endParaRPr lang="en-US" altLang="en-US" sz="1600" b="1"/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5064125" y="1649413"/>
            <a:ext cx="15097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{D1, D2, …, D14}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1609725" y="3725863"/>
            <a:ext cx="18557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{D1, D2, D8, D9, D11}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730625" y="3751263"/>
            <a:ext cx="16383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{D3, D7, D12, D13}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5572125" y="3751263"/>
            <a:ext cx="19446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{D4, D5, D6, D10, D14}</a:t>
            </a:r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1651000" y="1270000"/>
            <a:ext cx="5918200" cy="284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 flipV="1">
            <a:off x="1117600" y="3390900"/>
            <a:ext cx="1066800" cy="787400"/>
          </a:xfrm>
          <a:prstGeom prst="line">
            <a:avLst/>
          </a:prstGeom>
          <a:noFill/>
          <a:ln w="25400" cap="rnd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232025" y="4710113"/>
            <a:ext cx="25860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 = </a:t>
            </a:r>
            <a:r>
              <a:rPr lang="en-US" altLang="en-US" sz="1400" b="1"/>
              <a:t>{D1, D2, D8, D9, D11}</a:t>
            </a:r>
            <a:r>
              <a:rPr lang="en-US" altLang="en-US" sz="1600" b="1"/>
              <a:t> </a:t>
            </a: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2232025" y="5103813"/>
            <a:ext cx="47942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, humidity) = </a:t>
            </a:r>
            <a:r>
              <a:rPr lang="en-US" altLang="en-US" sz="1400" b="1"/>
              <a:t>.970 - (3/5)*0.0 - (2/5)*0.0 = .970</a:t>
            </a:r>
            <a:r>
              <a:rPr lang="en-US" altLang="en-US" sz="1600" b="1"/>
              <a:t> 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2232025" y="5472113"/>
            <a:ext cx="52466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, temp) = </a:t>
            </a:r>
            <a:r>
              <a:rPr lang="en-US" altLang="en-US" sz="1400" b="1"/>
              <a:t>.970 - (2/5)*0.0 - (2/5)*1.0 - (1/5)*0.0 = .570</a:t>
            </a:r>
            <a:r>
              <a:rPr lang="en-US" altLang="en-US" sz="1600" b="1"/>
              <a:t> 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2232025" y="5827713"/>
            <a:ext cx="45196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, wind) = </a:t>
            </a:r>
            <a:r>
              <a:rPr lang="en-US" altLang="en-US" sz="1400" b="1"/>
              <a:t>.970 - (2/5)*1.0 - (3/5)*.918 = .019</a:t>
            </a:r>
            <a:r>
              <a:rPr lang="en-US" altLang="en-US" sz="1600" b="1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2C2DD4-7CF5-46D8-993B-7497C59FBCBD}" type="slidenum">
              <a:rPr lang="en-US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9075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Other Attribute Selection Measures</a:t>
            </a:r>
            <a:endParaRPr lang="en-US" altLang="en-US" sz="28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009651"/>
            <a:ext cx="86487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/>
              <a:t>Gain ratio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Information Gain measure tends to be biased in favor attributes with a large number of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Gain Ratio normalizes the </a:t>
            </a:r>
            <a:r>
              <a:rPr lang="en-US" altLang="en-US" dirty="0"/>
              <a:t>I</a:t>
            </a:r>
            <a:r>
              <a:rPr lang="en-US" altLang="en-US" dirty="0" smtClean="0"/>
              <a:t>nformation Gain with respect to the total entropy of all splits based on values of an attribute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Used by C4.5 (the successor of ID3)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But, tends to prefer unbalanced splits (one partition much smaller than others)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err="1" smtClean="0"/>
              <a:t>Gini</a:t>
            </a:r>
            <a:r>
              <a:rPr lang="en-US" altLang="en-US" sz="2400" b="1" dirty="0" smtClean="0"/>
              <a:t> index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 smtClean="0"/>
              <a:t>A measure of </a:t>
            </a:r>
            <a:r>
              <a:rPr lang="en-US" altLang="en-US" sz="1700" b="1" i="1" dirty="0" smtClean="0">
                <a:solidFill>
                  <a:srgbClr val="FF0000"/>
                </a:solidFill>
              </a:rPr>
              <a:t>impurity </a:t>
            </a:r>
            <a:r>
              <a:rPr lang="en-US" altLang="en-US" sz="1700" dirty="0" smtClean="0"/>
              <a:t>(based on relative frequencies of classes in a set of instances)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The attribute </a:t>
            </a:r>
            <a:r>
              <a:rPr lang="en-US" altLang="en-US" dirty="0" smtClean="0"/>
              <a:t>that provides </a:t>
            </a:r>
            <a:r>
              <a:rPr lang="en-US" altLang="en-US" dirty="0"/>
              <a:t>the smallest </a:t>
            </a:r>
            <a:r>
              <a:rPr lang="en-US" altLang="en-US" dirty="0" err="1" smtClean="0"/>
              <a:t>Gini</a:t>
            </a:r>
            <a:r>
              <a:rPr lang="en-US" altLang="en-US" dirty="0" smtClean="0"/>
              <a:t> index (or </a:t>
            </a:r>
            <a:r>
              <a:rPr lang="en-US" altLang="en-US" dirty="0"/>
              <a:t>the largest reduction in </a:t>
            </a:r>
            <a:r>
              <a:rPr lang="en-US" altLang="en-US" dirty="0" smtClean="0"/>
              <a:t>impurity due to the split) </a:t>
            </a:r>
            <a:r>
              <a:rPr lang="en-US" altLang="en-US" dirty="0"/>
              <a:t>is chosen to split the node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 smtClean="0"/>
              <a:t>Possible Problems: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Biased towards multivalued attributes; similar to Info. Gain.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H</a:t>
            </a:r>
            <a:r>
              <a:rPr lang="en-US" altLang="en-US" dirty="0" smtClean="0"/>
              <a:t>as difficulty when # of classes is large</a:t>
            </a:r>
          </a:p>
        </p:txBody>
      </p:sp>
    </p:spTree>
    <p:extLst>
      <p:ext uri="{BB962C8B-B14F-4D97-AF65-F5344CB8AC3E}">
        <p14:creationId xmlns:p14="http://schemas.microsoft.com/office/powerpoint/2010/main" val="33673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E2F083-E707-4946-905C-400E5B39D804}" type="slidenum">
              <a:rPr lang="en-US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Overfitting and Tree Pruning</a:t>
            </a:r>
            <a:endParaRPr lang="en-US" alt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38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u="sng" dirty="0" err="1" smtClean="0"/>
              <a:t>Overfitting</a:t>
            </a:r>
            <a:r>
              <a:rPr lang="en-US" altLang="en-US" sz="2400" dirty="0" smtClean="0"/>
              <a:t>:  An induced tree may </a:t>
            </a:r>
            <a:r>
              <a:rPr lang="en-US" altLang="en-US" sz="2400" dirty="0" err="1" smtClean="0"/>
              <a:t>overfit</a:t>
            </a:r>
            <a:r>
              <a:rPr lang="en-US" altLang="en-US" sz="2400" dirty="0" smtClean="0"/>
              <a:t> the training data </a:t>
            </a:r>
          </a:p>
          <a:p>
            <a:pPr lvl="1" eaLnBrk="1" hangingPunct="1"/>
            <a:r>
              <a:rPr lang="en-US" altLang="en-US" sz="2000" dirty="0" smtClean="0"/>
              <a:t>Too many branches, some may reflect anomalies due to noise or outliers</a:t>
            </a:r>
          </a:p>
          <a:p>
            <a:pPr lvl="1" eaLnBrk="1" hangingPunct="1"/>
            <a:r>
              <a:rPr lang="en-US" altLang="en-US" sz="2000" dirty="0" smtClean="0"/>
              <a:t>Some splits or leaf nodes may be the result of decision based on very few instances, resulting in poor accuracy for unseen instances</a:t>
            </a:r>
          </a:p>
          <a:p>
            <a:pPr eaLnBrk="1" hangingPunct="1"/>
            <a:r>
              <a:rPr lang="en-US" altLang="en-US" sz="2400" dirty="0" smtClean="0"/>
              <a:t>Two approaches to avoid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</a:t>
            </a:r>
          </a:p>
          <a:p>
            <a:pPr lvl="1" eaLnBrk="1" hangingPunct="1"/>
            <a:r>
              <a:rPr lang="en-US" altLang="en-US" sz="2000" u="sng" dirty="0" err="1" smtClean="0"/>
              <a:t>Prepruning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/>
              <a:t>Halt tree construction early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Tahoma" pitchFamily="34" charset="0"/>
              </a:rPr>
              <a:t>̵</a:t>
            </a:r>
            <a:r>
              <a:rPr lang="en-US" altLang="en-US" sz="2000" dirty="0" smtClean="0"/>
              <a:t> do not split a node if this would result in the error rate going above a pre-specified threshold</a:t>
            </a:r>
          </a:p>
          <a:p>
            <a:pPr lvl="2" eaLnBrk="1" hangingPunct="1"/>
            <a:r>
              <a:rPr lang="en-US" altLang="en-US" sz="1800" dirty="0" smtClean="0"/>
              <a:t>Difficult to choose an appropriate threshold</a:t>
            </a:r>
          </a:p>
          <a:p>
            <a:pPr lvl="1" eaLnBrk="1" hangingPunct="1"/>
            <a:r>
              <a:rPr lang="en-US" altLang="en-US" sz="2000" u="sng" dirty="0" err="1" smtClean="0"/>
              <a:t>Postpruning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/>
              <a:t>Remove branches</a:t>
            </a:r>
            <a:r>
              <a:rPr lang="en-US" altLang="en-US" sz="2000" dirty="0" smtClean="0"/>
              <a:t> from a “fully grown” tree</a:t>
            </a:r>
          </a:p>
          <a:p>
            <a:pPr lvl="2" eaLnBrk="1" hangingPunct="1"/>
            <a:r>
              <a:rPr lang="en-US" altLang="en-US" sz="1800" dirty="0"/>
              <a:t>G</a:t>
            </a:r>
            <a:r>
              <a:rPr lang="en-US" altLang="en-US" sz="1800" dirty="0" smtClean="0"/>
              <a:t>et a sequence of progressively pruned trees</a:t>
            </a:r>
          </a:p>
          <a:p>
            <a:pPr lvl="2" eaLnBrk="1" hangingPunct="1"/>
            <a:r>
              <a:rPr lang="en-US" altLang="en-US" sz="1800" dirty="0" smtClean="0"/>
              <a:t>Use a test data different from the training data to measure error rates</a:t>
            </a:r>
          </a:p>
          <a:p>
            <a:pPr lvl="2" eaLnBrk="1" hangingPunct="1"/>
            <a:r>
              <a:rPr lang="en-US" altLang="en-US" sz="1800" dirty="0" smtClean="0"/>
              <a:t>Select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14677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1EB28D-9C3C-4A5D-8432-E80C23D0B3BD}" type="slidenum">
              <a:rPr lang="en-US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Enhancements to Basic Decision Tree Learning Approach</a:t>
            </a:r>
          </a:p>
        </p:txBody>
      </p:sp>
      <p:sp>
        <p:nvSpPr>
          <p:cNvPr id="24580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1150"/>
            <a:ext cx="8534400" cy="470535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 smtClean="0"/>
              <a:t>Allow for </a:t>
            </a:r>
            <a:r>
              <a:rPr lang="en-US" altLang="en-US" sz="2400" b="1" dirty="0" smtClean="0"/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 smtClean="0"/>
              <a:t>Handle </a:t>
            </a:r>
            <a:r>
              <a:rPr lang="en-US" altLang="en-US" sz="2400" b="1" dirty="0" smtClean="0"/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b="1" dirty="0" smtClean="0"/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This reduces fragmentation, repetition, and replication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E066FF-B27A-47D9-ADA2-D28D9A70C14D}" type="slidenum">
              <a:rPr lang="en-US" altLang="en-US" smtClean="0"/>
              <a:pPr/>
              <a:t>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840" y="285474"/>
            <a:ext cx="82296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3333CD"/>
                </a:solidFill>
                <a:latin typeface="Times-Bold"/>
              </a:rPr>
              <a:t>Classification: 3 Step Process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73427"/>
            <a:ext cx="8509000" cy="5049838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1. Model construction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Learning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Each record (instance, example) is assumed to belong to a predefined class, as determined by one of the attributes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This attribute is 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called 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latin typeface="Times-Roman"/>
              </a:rPr>
              <a:t>target attribute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values of the target attribute are the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class labels</a:t>
            </a:r>
            <a:endParaRPr lang="en-US" altLang="en-US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set of all instances used for learning the model is called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training set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2. Model Evaluation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Accuracy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Estimate accuracy rate of the model based on a </a:t>
            </a:r>
            <a:r>
              <a:rPr lang="en-US" altLang="en-US" sz="1600" dirty="0" smtClean="0">
                <a:solidFill>
                  <a:srgbClr val="C00000"/>
                </a:solidFill>
                <a:latin typeface="Times-Bold"/>
              </a:rPr>
              <a:t>test set</a:t>
            </a:r>
            <a:endParaRPr lang="en-US" altLang="en-US" sz="1600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known labels of test instances are compared with the predicts class from model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Test set is independent of training set otherwise over-fitting will occur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3. Model Use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Classification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model is used to classify unseen instances (i.e., to predict the class labels for new unclassified instances)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Predict the value of an actual attribute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Techniques:</a:t>
            </a:r>
            <a:br>
              <a:rPr lang="en-US" altLang="en-US" dirty="0" smtClean="0"/>
            </a:br>
            <a:r>
              <a:rPr lang="en-US" altLang="en-US" dirty="0" smtClean="0"/>
              <a:t>Decision Tree Learning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1AD346-359E-4F9D-B63C-0974126E5D65}" type="slidenum">
              <a:rPr lang="en-US" altLang="en-US" smtClean="0"/>
              <a:pPr/>
              <a:t>3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33CD"/>
                </a:solidFill>
                <a:latin typeface="Times-Bold"/>
              </a:rPr>
              <a:t>Classification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2294" y="1300369"/>
            <a:ext cx="5463209" cy="4633292"/>
          </a:xfrm>
          <a:solidFill>
            <a:srgbClr val="FFDBB7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Decision </a:t>
            </a:r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Tree Induction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Bayesian Classification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-Roman"/>
              </a:rPr>
              <a:t>K-Nearest Neighbor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Neural </a:t>
            </a:r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Networks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Support Vector Machines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Association-Based Classification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Genetic Algorithms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Many More ….</a:t>
            </a:r>
          </a:p>
          <a:p>
            <a:endParaRPr lang="en-US" altLang="en-US" sz="16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Also Ensemble Methods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68165" y="1338606"/>
            <a:ext cx="3582185" cy="433633"/>
          </a:xfrm>
          <a:prstGeom prst="rect">
            <a:avLst/>
          </a:prstGeom>
          <a:solidFill>
            <a:srgbClr val="C000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699A9A-7F3C-439F-A3B8-E28C5F4DC0AD}" type="slidenum">
              <a:rPr lang="en-US" altLang="en-US" smtClean="0"/>
              <a:pPr/>
              <a:t>4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609600"/>
          </a:xfrm>
        </p:spPr>
        <p:txBody>
          <a:bodyPr/>
          <a:lstStyle/>
          <a:p>
            <a:r>
              <a:rPr lang="en-US" altLang="en-US" smtClean="0"/>
              <a:t>Decision Trees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1400"/>
            <a:ext cx="8229600" cy="5054600"/>
          </a:xfrm>
        </p:spPr>
        <p:txBody>
          <a:bodyPr/>
          <a:lstStyle/>
          <a:p>
            <a:r>
              <a:rPr lang="en-US" altLang="en-US" smtClean="0">
                <a:latin typeface="Times-Roman"/>
              </a:rPr>
              <a:t>A decision tree is a flow-chart-like tree structure</a:t>
            </a:r>
          </a:p>
          <a:p>
            <a:pPr lvl="1"/>
            <a:r>
              <a:rPr lang="en-US" altLang="en-US" smtClean="0">
                <a:latin typeface="Times-Roman"/>
              </a:rPr>
              <a:t>Internal node denotes a test on an </a:t>
            </a:r>
            <a:r>
              <a:rPr lang="en-US" altLang="en-US" smtClean="0">
                <a:solidFill>
                  <a:srgbClr val="FF0000"/>
                </a:solidFill>
                <a:latin typeface="Times-Roman"/>
              </a:rPr>
              <a:t>attribute</a:t>
            </a:r>
            <a:r>
              <a:rPr lang="en-US" altLang="en-US" smtClean="0">
                <a:latin typeface="Times-Roman"/>
              </a:rPr>
              <a:t> (</a:t>
            </a:r>
            <a:r>
              <a:rPr lang="en-US" altLang="en-US" smtClean="0">
                <a:solidFill>
                  <a:srgbClr val="FF0000"/>
                </a:solidFill>
                <a:latin typeface="Times-Roman"/>
              </a:rPr>
              <a:t>feature</a:t>
            </a:r>
            <a:r>
              <a:rPr lang="en-US" altLang="en-US" smtClean="0">
                <a:latin typeface="Times-Roman"/>
              </a:rPr>
              <a:t>)</a:t>
            </a:r>
          </a:p>
          <a:p>
            <a:pPr lvl="1"/>
            <a:r>
              <a:rPr lang="en-US" altLang="en-US" smtClean="0">
                <a:latin typeface="Times-Roman"/>
              </a:rPr>
              <a:t>Branch represents an outcome of the test</a:t>
            </a:r>
          </a:p>
          <a:p>
            <a:pPr lvl="1"/>
            <a:r>
              <a:rPr lang="en-US" altLang="en-US" smtClean="0">
                <a:latin typeface="Times-Roman"/>
              </a:rPr>
              <a:t>All records in a branch have the same value for the tested attribute</a:t>
            </a:r>
          </a:p>
          <a:p>
            <a:pPr lvl="1"/>
            <a:r>
              <a:rPr lang="en-US" altLang="en-US" smtClean="0">
                <a:latin typeface="Times-Roman"/>
              </a:rPr>
              <a:t>Leaf node represents class label or class label distribution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651000" y="3060700"/>
            <a:ext cx="5740400" cy="3048000"/>
            <a:chOff x="176" y="1984"/>
            <a:chExt cx="3616" cy="1920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670" y="198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outlook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462" y="281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humidity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854" y="281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windy</a:t>
              </a:r>
            </a:p>
          </p:txBody>
        </p:sp>
        <p:sp>
          <p:nvSpPr>
            <p:cNvPr id="24585" name="Oval 8"/>
            <p:cNvSpPr>
              <a:spLocks noChangeArrowheads="1"/>
            </p:cNvSpPr>
            <p:nvPr/>
          </p:nvSpPr>
          <p:spPr bwMode="auto">
            <a:xfrm>
              <a:off x="1768" y="282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854" y="282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1024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110" y="3656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2480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2558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N</a:t>
              </a:r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3432" y="3672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518" y="366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P</a:t>
              </a:r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176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94" name="Text Box 17"/>
            <p:cNvSpPr txBox="1">
              <a:spLocks noChangeArrowheads="1"/>
            </p:cNvSpPr>
            <p:nvPr/>
          </p:nvSpPr>
          <p:spPr bwMode="auto">
            <a:xfrm>
              <a:off x="246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cxnSp>
          <p:nvCxnSpPr>
            <p:cNvPr id="24595" name="AutoShape 18"/>
            <p:cNvCxnSpPr>
              <a:cxnSpLocks noChangeShapeType="1"/>
              <a:stCxn id="24582" idx="2"/>
              <a:endCxn id="24583" idx="0"/>
            </p:cNvCxnSpPr>
            <p:nvPr/>
          </p:nvCxnSpPr>
          <p:spPr bwMode="auto">
            <a:xfrm flipH="1">
              <a:off x="786" y="2233"/>
              <a:ext cx="1168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6" name="AutoShape 19"/>
            <p:cNvCxnSpPr>
              <a:cxnSpLocks noChangeShapeType="1"/>
              <a:stCxn id="24583" idx="2"/>
              <a:endCxn id="24594" idx="0"/>
            </p:cNvCxnSpPr>
            <p:nvPr/>
          </p:nvCxnSpPr>
          <p:spPr bwMode="auto">
            <a:xfrm flipH="1">
              <a:off x="356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7" name="AutoShape 20"/>
            <p:cNvCxnSpPr>
              <a:cxnSpLocks noChangeShapeType="1"/>
              <a:stCxn id="24583" idx="2"/>
              <a:endCxn id="24588" idx="0"/>
            </p:cNvCxnSpPr>
            <p:nvPr/>
          </p:nvCxnSpPr>
          <p:spPr bwMode="auto">
            <a:xfrm>
              <a:off x="786" y="3059"/>
              <a:ext cx="422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8" name="AutoShape 21"/>
            <p:cNvCxnSpPr>
              <a:cxnSpLocks noChangeShapeType="1"/>
              <a:stCxn id="24582" idx="2"/>
              <a:endCxn id="24586" idx="0"/>
            </p:cNvCxnSpPr>
            <p:nvPr/>
          </p:nvCxnSpPr>
          <p:spPr bwMode="auto">
            <a:xfrm flipH="1">
              <a:off x="1952" y="2233"/>
              <a:ext cx="2" cy="5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9" name="AutoShape 22"/>
            <p:cNvCxnSpPr>
              <a:cxnSpLocks noChangeShapeType="1"/>
              <a:stCxn id="24582" idx="2"/>
              <a:endCxn id="24584" idx="0"/>
            </p:cNvCxnSpPr>
            <p:nvPr/>
          </p:nvCxnSpPr>
          <p:spPr bwMode="auto">
            <a:xfrm>
              <a:off x="1954" y="2233"/>
              <a:ext cx="1144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600" name="AutoShape 23"/>
            <p:cNvCxnSpPr>
              <a:cxnSpLocks noChangeShapeType="1"/>
              <a:stCxn id="24584" idx="2"/>
              <a:endCxn id="24590" idx="0"/>
            </p:cNvCxnSpPr>
            <p:nvPr/>
          </p:nvCxnSpPr>
          <p:spPr bwMode="auto">
            <a:xfrm flipH="1">
              <a:off x="2668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601" name="AutoShape 24"/>
            <p:cNvCxnSpPr>
              <a:cxnSpLocks noChangeShapeType="1"/>
              <a:stCxn id="24584" idx="2"/>
              <a:endCxn id="24592" idx="0"/>
            </p:cNvCxnSpPr>
            <p:nvPr/>
          </p:nvCxnSpPr>
          <p:spPr bwMode="auto">
            <a:xfrm>
              <a:off x="3098" y="3059"/>
              <a:ext cx="518" cy="60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602" name="Text Box 25"/>
            <p:cNvSpPr txBox="1">
              <a:spLocks noChangeArrowheads="1"/>
            </p:cNvSpPr>
            <p:nvPr/>
          </p:nvSpPr>
          <p:spPr bwMode="auto">
            <a:xfrm>
              <a:off x="1070" y="2415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sunny</a:t>
              </a:r>
            </a:p>
          </p:txBody>
        </p:sp>
        <p:sp>
          <p:nvSpPr>
            <p:cNvPr id="24603" name="Text Box 26"/>
            <p:cNvSpPr txBox="1">
              <a:spLocks noChangeArrowheads="1"/>
            </p:cNvSpPr>
            <p:nvPr/>
          </p:nvSpPr>
          <p:spPr bwMode="auto">
            <a:xfrm>
              <a:off x="1670" y="2423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overcast</a:t>
              </a:r>
            </a:p>
          </p:txBody>
        </p:sp>
        <p:sp>
          <p:nvSpPr>
            <p:cNvPr id="24604" name="Text Box 27"/>
            <p:cNvSpPr txBox="1">
              <a:spLocks noChangeArrowheads="1"/>
            </p:cNvSpPr>
            <p:nvPr/>
          </p:nvSpPr>
          <p:spPr bwMode="auto">
            <a:xfrm>
              <a:off x="2350" y="2431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rain</a:t>
              </a:r>
            </a:p>
          </p:txBody>
        </p:sp>
        <p:sp>
          <p:nvSpPr>
            <p:cNvPr id="24605" name="Text Box 28"/>
            <p:cNvSpPr txBox="1">
              <a:spLocks noChangeArrowheads="1"/>
            </p:cNvSpPr>
            <p:nvPr/>
          </p:nvSpPr>
          <p:spPr bwMode="auto">
            <a:xfrm>
              <a:off x="374" y="3223"/>
              <a:ext cx="358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high</a:t>
              </a:r>
            </a:p>
          </p:txBody>
        </p:sp>
        <p:sp>
          <p:nvSpPr>
            <p:cNvPr id="24606" name="Text Box 29"/>
            <p:cNvSpPr txBox="1">
              <a:spLocks noChangeArrowheads="1"/>
            </p:cNvSpPr>
            <p:nvPr/>
          </p:nvSpPr>
          <p:spPr bwMode="auto">
            <a:xfrm>
              <a:off x="822" y="3223"/>
              <a:ext cx="50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normal</a:t>
              </a:r>
            </a:p>
          </p:txBody>
        </p:sp>
        <p:sp>
          <p:nvSpPr>
            <p:cNvPr id="24607" name="Text Box 30"/>
            <p:cNvSpPr txBox="1">
              <a:spLocks noChangeArrowheads="1"/>
            </p:cNvSpPr>
            <p:nvPr/>
          </p:nvSpPr>
          <p:spPr bwMode="auto">
            <a:xfrm>
              <a:off x="2678" y="3247"/>
              <a:ext cx="33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24608" name="Text Box 31"/>
            <p:cNvSpPr txBox="1">
              <a:spLocks noChangeArrowheads="1"/>
            </p:cNvSpPr>
            <p:nvPr/>
          </p:nvSpPr>
          <p:spPr bwMode="auto">
            <a:xfrm>
              <a:off x="3182" y="3263"/>
              <a:ext cx="36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false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C4292A-498A-4CAE-8F95-01A762EA7403}" type="slidenum">
              <a:rPr lang="en-US" altLang="en-US" smtClean="0"/>
              <a:pPr/>
              <a:t>5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Instance Language for Classification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130300"/>
            <a:ext cx="8648700" cy="4965700"/>
          </a:xfrm>
        </p:spPr>
        <p:txBody>
          <a:bodyPr/>
          <a:lstStyle/>
          <a:p>
            <a:r>
              <a:rPr lang="en-US" altLang="en-US" sz="2000" smtClean="0"/>
              <a:t>Example: “is it a good day to </a:t>
            </a:r>
            <a:r>
              <a:rPr lang="en-US" altLang="en-US" sz="2000" smtClean="0">
                <a:solidFill>
                  <a:srgbClr val="FF0000"/>
                </a:solidFill>
              </a:rPr>
              <a:t>play</a:t>
            </a:r>
            <a:r>
              <a:rPr lang="en-US" altLang="en-US" sz="2000" smtClean="0"/>
              <a:t> golf?”</a:t>
            </a:r>
          </a:p>
          <a:p>
            <a:pPr lvl="1"/>
            <a:r>
              <a:rPr lang="en-US" altLang="en-US" smtClean="0"/>
              <a:t>a set of </a:t>
            </a:r>
            <a:r>
              <a:rPr lang="en-US" altLang="en-US" smtClean="0">
                <a:solidFill>
                  <a:srgbClr val="FF3300"/>
                </a:solidFill>
              </a:rPr>
              <a:t>attributes</a:t>
            </a:r>
            <a:r>
              <a:rPr lang="en-US" altLang="en-US" smtClean="0"/>
              <a:t> and their possible </a:t>
            </a:r>
            <a:r>
              <a:rPr lang="en-US" altLang="en-US" smtClean="0">
                <a:solidFill>
                  <a:srgbClr val="008000"/>
                </a:solidFill>
              </a:rPr>
              <a:t>values</a:t>
            </a:r>
            <a:r>
              <a:rPr lang="en-US" altLang="en-US" smtClean="0"/>
              <a:t>:</a:t>
            </a:r>
            <a:endParaRPr lang="en-US" altLang="en-US" sz="1600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outlook</a:t>
            </a: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8000"/>
                </a:solidFill>
              </a:rPr>
              <a:t>sunny, overcast, rain</a:t>
            </a:r>
            <a:endParaRPr lang="en-US" altLang="en-US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temperature</a:t>
            </a: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8000"/>
                </a:solidFill>
              </a:rPr>
              <a:t>cool, mild, hot</a:t>
            </a:r>
            <a:endParaRPr lang="en-US" altLang="en-US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humidity</a:t>
            </a: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8000"/>
                </a:solidFill>
              </a:rPr>
              <a:t>high, normal</a:t>
            </a:r>
            <a:endParaRPr lang="en-US" altLang="en-US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windy</a:t>
            </a: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8000"/>
                </a:solidFill>
              </a:rPr>
              <a:t>true, false</a:t>
            </a:r>
            <a:endParaRPr lang="en-US" altLang="en-US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 t="1443"/>
          <a:stretch>
            <a:fillRect/>
          </a:stretch>
        </p:blipFill>
        <p:spPr bwMode="auto">
          <a:xfrm>
            <a:off x="4387850" y="2736850"/>
            <a:ext cx="4470400" cy="346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435600" y="1158875"/>
            <a:ext cx="3259138" cy="1169988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A particular </a:t>
            </a:r>
            <a:r>
              <a:rPr lang="en-US" altLang="en-US" sz="1800" i="1"/>
              <a:t>instance</a:t>
            </a:r>
            <a:r>
              <a:rPr lang="en-US" altLang="en-US" sz="1800"/>
              <a:t> in the</a:t>
            </a:r>
          </a:p>
          <a:p>
            <a:r>
              <a:rPr lang="en-US" altLang="en-US" sz="1800"/>
              <a:t>training set might be:</a:t>
            </a:r>
          </a:p>
          <a:p>
            <a:endParaRPr lang="en-US" altLang="en-US" sz="1800"/>
          </a:p>
          <a:p>
            <a:r>
              <a:rPr lang="en-US" altLang="en-US" sz="1600" b="1"/>
              <a:t>&lt;</a:t>
            </a:r>
            <a:r>
              <a:rPr lang="en-US" altLang="en-US" sz="1600" b="1">
                <a:solidFill>
                  <a:srgbClr val="008000"/>
                </a:solidFill>
              </a:rPr>
              <a:t>overcast</a:t>
            </a:r>
            <a:r>
              <a:rPr lang="en-US" altLang="en-US" sz="1600" b="1"/>
              <a:t>, </a:t>
            </a:r>
            <a:r>
              <a:rPr lang="en-US" altLang="en-US" sz="1600" b="1">
                <a:solidFill>
                  <a:srgbClr val="008000"/>
                </a:solidFill>
              </a:rPr>
              <a:t>hot</a:t>
            </a:r>
            <a:r>
              <a:rPr lang="en-US" altLang="en-US" sz="1600" b="1"/>
              <a:t>, </a:t>
            </a:r>
            <a:r>
              <a:rPr lang="en-US" altLang="en-US" sz="1600" b="1">
                <a:solidFill>
                  <a:srgbClr val="008000"/>
                </a:solidFill>
              </a:rPr>
              <a:t>normal</a:t>
            </a:r>
            <a:r>
              <a:rPr lang="en-US" altLang="en-US" sz="1600" b="1"/>
              <a:t>, </a:t>
            </a:r>
            <a:r>
              <a:rPr lang="en-US" altLang="en-US" sz="1600" b="1">
                <a:solidFill>
                  <a:srgbClr val="008000"/>
                </a:solidFill>
              </a:rPr>
              <a:t>false</a:t>
            </a:r>
            <a:r>
              <a:rPr lang="en-US" altLang="en-US" sz="1600" b="1"/>
              <a:t>&gt;: </a:t>
            </a:r>
            <a:r>
              <a:rPr lang="en-US" altLang="en-US" sz="1600" b="1">
                <a:solidFill>
                  <a:srgbClr val="FF0000"/>
                </a:solidFill>
              </a:rPr>
              <a:t>play</a:t>
            </a:r>
            <a:endParaRPr lang="en-US" altLang="en-US" sz="1800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796925" y="3708400"/>
            <a:ext cx="2867025" cy="12001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In this case, the target class</a:t>
            </a:r>
          </a:p>
          <a:p>
            <a:r>
              <a:rPr lang="en-US" altLang="en-US" sz="1800"/>
              <a:t>is a binary attribute, so each</a:t>
            </a:r>
          </a:p>
          <a:p>
            <a:r>
              <a:rPr lang="en-US" altLang="en-US" sz="1800"/>
              <a:t>instance represents a positive</a:t>
            </a:r>
          </a:p>
          <a:p>
            <a:r>
              <a:rPr lang="en-US" altLang="en-US" sz="1800"/>
              <a:t>or a negative example.</a:t>
            </a:r>
          </a:p>
        </p:txBody>
      </p:sp>
      <p:cxnSp>
        <p:nvCxnSpPr>
          <p:cNvPr id="25608" name="AutoShape 7"/>
          <p:cNvCxnSpPr>
            <a:cxnSpLocks noChangeShapeType="1"/>
            <a:stCxn id="25607" idx="3"/>
          </p:cNvCxnSpPr>
          <p:nvPr/>
        </p:nvCxnSpPr>
        <p:spPr bwMode="auto">
          <a:xfrm>
            <a:off x="3663950" y="4308475"/>
            <a:ext cx="723900" cy="163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5F6679-5040-4F03-9DA5-4436CD14E8E4}" type="slidenum">
              <a:rPr lang="en-US" altLang="en-US" smtClean="0"/>
              <a:pPr/>
              <a:t>6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r>
              <a:rPr lang="en-US" altLang="en-US" sz="3200" smtClean="0"/>
              <a:t>Using Decision Trees for Classification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0900"/>
            <a:ext cx="8534400" cy="5245100"/>
          </a:xfrm>
        </p:spPr>
        <p:txBody>
          <a:bodyPr/>
          <a:lstStyle/>
          <a:p>
            <a:r>
              <a:rPr lang="en-US" altLang="en-US" sz="2000" smtClean="0"/>
              <a:t>Examples can be classified as follows</a:t>
            </a:r>
          </a:p>
          <a:p>
            <a:pPr lvl="1"/>
            <a:r>
              <a:rPr lang="en-US" altLang="en-US" smtClean="0"/>
              <a:t>1. look at the example's value for the feature specified</a:t>
            </a:r>
          </a:p>
          <a:p>
            <a:pPr lvl="1"/>
            <a:r>
              <a:rPr lang="en-US" altLang="en-US" smtClean="0"/>
              <a:t>2. move along the edge labeled with this value</a:t>
            </a:r>
          </a:p>
          <a:p>
            <a:pPr lvl="1"/>
            <a:r>
              <a:rPr lang="en-US" altLang="en-US" smtClean="0"/>
              <a:t>3. if you reach a leaf, return the label of the leaf</a:t>
            </a:r>
          </a:p>
          <a:p>
            <a:pPr lvl="1"/>
            <a:r>
              <a:rPr lang="en-US" altLang="en-US" smtClean="0"/>
              <a:t>4. otherwise, repeat from step 1</a:t>
            </a:r>
          </a:p>
          <a:p>
            <a:r>
              <a:rPr lang="en-US" altLang="en-US" sz="2000" smtClean="0"/>
              <a:t>Example (a decision tree to decide whether to go on a picnic):</a:t>
            </a:r>
          </a:p>
          <a:p>
            <a:endParaRPr lang="en-US" altLang="en-US" smtClean="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79400" y="3149600"/>
            <a:ext cx="5740400" cy="3048000"/>
            <a:chOff x="176" y="1984"/>
            <a:chExt cx="3616" cy="1920"/>
          </a:xfrm>
        </p:grpSpPr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1670" y="198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outlook</a:t>
              </a:r>
            </a:p>
          </p:txBody>
        </p:sp>
        <p:sp>
          <p:nvSpPr>
            <p:cNvPr id="26632" name="Text Box 6"/>
            <p:cNvSpPr txBox="1">
              <a:spLocks noChangeArrowheads="1"/>
            </p:cNvSpPr>
            <p:nvPr/>
          </p:nvSpPr>
          <p:spPr bwMode="auto">
            <a:xfrm>
              <a:off x="462" y="281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humidity</a:t>
              </a:r>
            </a:p>
          </p:txBody>
        </p:sp>
        <p:sp>
          <p:nvSpPr>
            <p:cNvPr id="26633" name="Text Box 7"/>
            <p:cNvSpPr txBox="1">
              <a:spLocks noChangeArrowheads="1"/>
            </p:cNvSpPr>
            <p:nvPr/>
          </p:nvSpPr>
          <p:spPr bwMode="auto">
            <a:xfrm>
              <a:off x="2854" y="281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windy</a:t>
              </a:r>
            </a:p>
          </p:txBody>
        </p:sp>
        <p:sp>
          <p:nvSpPr>
            <p:cNvPr id="26634" name="Oval 8"/>
            <p:cNvSpPr>
              <a:spLocks noChangeArrowheads="1"/>
            </p:cNvSpPr>
            <p:nvPr/>
          </p:nvSpPr>
          <p:spPr bwMode="auto">
            <a:xfrm>
              <a:off x="1768" y="282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1854" y="282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6636" name="Oval 10"/>
            <p:cNvSpPr>
              <a:spLocks noChangeArrowheads="1"/>
            </p:cNvSpPr>
            <p:nvPr/>
          </p:nvSpPr>
          <p:spPr bwMode="auto">
            <a:xfrm>
              <a:off x="1024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1110" y="3656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6638" name="Oval 12"/>
            <p:cNvSpPr>
              <a:spLocks noChangeArrowheads="1"/>
            </p:cNvSpPr>
            <p:nvPr/>
          </p:nvSpPr>
          <p:spPr bwMode="auto">
            <a:xfrm>
              <a:off x="2480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2558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N</a:t>
              </a:r>
            </a:p>
          </p:txBody>
        </p:sp>
        <p:sp>
          <p:nvSpPr>
            <p:cNvPr id="26640" name="Oval 14"/>
            <p:cNvSpPr>
              <a:spLocks noChangeArrowheads="1"/>
            </p:cNvSpPr>
            <p:nvPr/>
          </p:nvSpPr>
          <p:spPr bwMode="auto">
            <a:xfrm>
              <a:off x="3432" y="3672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3518" y="366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P</a:t>
              </a:r>
            </a:p>
          </p:txBody>
        </p:sp>
        <p:sp>
          <p:nvSpPr>
            <p:cNvPr id="26642" name="Oval 16"/>
            <p:cNvSpPr>
              <a:spLocks noChangeArrowheads="1"/>
            </p:cNvSpPr>
            <p:nvPr/>
          </p:nvSpPr>
          <p:spPr bwMode="auto">
            <a:xfrm>
              <a:off x="176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246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cxnSp>
          <p:nvCxnSpPr>
            <p:cNvPr id="26644" name="AutoShape 18"/>
            <p:cNvCxnSpPr>
              <a:cxnSpLocks noChangeShapeType="1"/>
              <a:stCxn id="26631" idx="2"/>
              <a:endCxn id="26632" idx="0"/>
            </p:cNvCxnSpPr>
            <p:nvPr/>
          </p:nvCxnSpPr>
          <p:spPr bwMode="auto">
            <a:xfrm flipH="1">
              <a:off x="786" y="2233"/>
              <a:ext cx="1168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5" name="AutoShape 19"/>
            <p:cNvCxnSpPr>
              <a:cxnSpLocks noChangeShapeType="1"/>
              <a:stCxn id="26632" idx="2"/>
              <a:endCxn id="26643" idx="0"/>
            </p:cNvCxnSpPr>
            <p:nvPr/>
          </p:nvCxnSpPr>
          <p:spPr bwMode="auto">
            <a:xfrm flipH="1">
              <a:off x="356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6" name="AutoShape 20"/>
            <p:cNvCxnSpPr>
              <a:cxnSpLocks noChangeShapeType="1"/>
              <a:stCxn id="26632" idx="2"/>
              <a:endCxn id="26637" idx="0"/>
            </p:cNvCxnSpPr>
            <p:nvPr/>
          </p:nvCxnSpPr>
          <p:spPr bwMode="auto">
            <a:xfrm>
              <a:off x="786" y="3059"/>
              <a:ext cx="422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7" name="AutoShape 21"/>
            <p:cNvCxnSpPr>
              <a:cxnSpLocks noChangeShapeType="1"/>
              <a:stCxn id="26631" idx="2"/>
              <a:endCxn id="26635" idx="0"/>
            </p:cNvCxnSpPr>
            <p:nvPr/>
          </p:nvCxnSpPr>
          <p:spPr bwMode="auto">
            <a:xfrm flipH="1">
              <a:off x="1952" y="2233"/>
              <a:ext cx="2" cy="5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8" name="AutoShape 22"/>
            <p:cNvCxnSpPr>
              <a:cxnSpLocks noChangeShapeType="1"/>
              <a:stCxn id="26631" idx="2"/>
              <a:endCxn id="26633" idx="0"/>
            </p:cNvCxnSpPr>
            <p:nvPr/>
          </p:nvCxnSpPr>
          <p:spPr bwMode="auto">
            <a:xfrm>
              <a:off x="1954" y="2233"/>
              <a:ext cx="1144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9" name="AutoShape 23"/>
            <p:cNvCxnSpPr>
              <a:cxnSpLocks noChangeShapeType="1"/>
              <a:stCxn id="26633" idx="2"/>
              <a:endCxn id="26639" idx="0"/>
            </p:cNvCxnSpPr>
            <p:nvPr/>
          </p:nvCxnSpPr>
          <p:spPr bwMode="auto">
            <a:xfrm flipH="1">
              <a:off x="2668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0" name="AutoShape 24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>
              <a:off x="3098" y="3059"/>
              <a:ext cx="518" cy="60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51" name="Text Box 25"/>
            <p:cNvSpPr txBox="1">
              <a:spLocks noChangeArrowheads="1"/>
            </p:cNvSpPr>
            <p:nvPr/>
          </p:nvSpPr>
          <p:spPr bwMode="auto">
            <a:xfrm>
              <a:off x="1070" y="2415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sunny</a:t>
              </a:r>
            </a:p>
          </p:txBody>
        </p:sp>
        <p:sp>
          <p:nvSpPr>
            <p:cNvPr id="26652" name="Text Box 26"/>
            <p:cNvSpPr txBox="1">
              <a:spLocks noChangeArrowheads="1"/>
            </p:cNvSpPr>
            <p:nvPr/>
          </p:nvSpPr>
          <p:spPr bwMode="auto">
            <a:xfrm>
              <a:off x="1670" y="2423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overcast</a:t>
              </a:r>
            </a:p>
          </p:txBody>
        </p:sp>
        <p:sp>
          <p:nvSpPr>
            <p:cNvPr id="26653" name="Text Box 27"/>
            <p:cNvSpPr txBox="1">
              <a:spLocks noChangeArrowheads="1"/>
            </p:cNvSpPr>
            <p:nvPr/>
          </p:nvSpPr>
          <p:spPr bwMode="auto">
            <a:xfrm>
              <a:off x="2350" y="2431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rain</a:t>
              </a:r>
            </a:p>
          </p:txBody>
        </p:sp>
        <p:sp>
          <p:nvSpPr>
            <p:cNvPr id="26654" name="Text Box 28"/>
            <p:cNvSpPr txBox="1">
              <a:spLocks noChangeArrowheads="1"/>
            </p:cNvSpPr>
            <p:nvPr/>
          </p:nvSpPr>
          <p:spPr bwMode="auto">
            <a:xfrm>
              <a:off x="374" y="3223"/>
              <a:ext cx="358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high</a:t>
              </a:r>
            </a:p>
          </p:txBody>
        </p:sp>
        <p:sp>
          <p:nvSpPr>
            <p:cNvPr id="26655" name="Text Box 29"/>
            <p:cNvSpPr txBox="1">
              <a:spLocks noChangeArrowheads="1"/>
            </p:cNvSpPr>
            <p:nvPr/>
          </p:nvSpPr>
          <p:spPr bwMode="auto">
            <a:xfrm>
              <a:off x="822" y="3223"/>
              <a:ext cx="50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normal</a:t>
              </a:r>
            </a:p>
          </p:txBody>
        </p:sp>
        <p:sp>
          <p:nvSpPr>
            <p:cNvPr id="26656" name="Text Box 30"/>
            <p:cNvSpPr txBox="1">
              <a:spLocks noChangeArrowheads="1"/>
            </p:cNvSpPr>
            <p:nvPr/>
          </p:nvSpPr>
          <p:spPr bwMode="auto">
            <a:xfrm>
              <a:off x="2678" y="3247"/>
              <a:ext cx="33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26657" name="Text Box 31"/>
            <p:cNvSpPr txBox="1">
              <a:spLocks noChangeArrowheads="1"/>
            </p:cNvSpPr>
            <p:nvPr/>
          </p:nvSpPr>
          <p:spPr bwMode="auto">
            <a:xfrm>
              <a:off x="3182" y="3263"/>
              <a:ext cx="36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false</a:t>
              </a:r>
            </a:p>
          </p:txBody>
        </p:sp>
      </p:grpSp>
      <p:sp>
        <p:nvSpPr>
          <p:cNvPr id="26630" name="Rectangle 32"/>
          <p:cNvSpPr>
            <a:spLocks noChangeArrowheads="1"/>
          </p:cNvSpPr>
          <p:nvPr/>
        </p:nvSpPr>
        <p:spPr bwMode="auto">
          <a:xfrm>
            <a:off x="5842000" y="3635375"/>
            <a:ext cx="2997200" cy="1109663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So a new instance:</a:t>
            </a:r>
          </a:p>
          <a:p>
            <a:endParaRPr lang="en-US" altLang="en-US" sz="800"/>
          </a:p>
          <a:p>
            <a:r>
              <a:rPr lang="en-US" altLang="en-US" sz="1600" b="1"/>
              <a:t>      &lt;</a:t>
            </a:r>
            <a:r>
              <a:rPr lang="en-US" altLang="en-US" sz="1600" b="1">
                <a:solidFill>
                  <a:srgbClr val="008000"/>
                </a:solidFill>
              </a:rPr>
              <a:t>rainy</a:t>
            </a:r>
            <a:r>
              <a:rPr lang="en-US" altLang="en-US" sz="1600" b="1"/>
              <a:t>, hot, normal, </a:t>
            </a:r>
            <a:r>
              <a:rPr lang="en-US" altLang="en-US" sz="1600" b="1">
                <a:solidFill>
                  <a:srgbClr val="008000"/>
                </a:solidFill>
              </a:rPr>
              <a:t>true</a:t>
            </a:r>
            <a:r>
              <a:rPr lang="en-US" altLang="en-US" sz="1600" b="1"/>
              <a:t>&gt;: </a:t>
            </a:r>
            <a:r>
              <a:rPr lang="en-US" altLang="en-US" sz="1600" b="1">
                <a:solidFill>
                  <a:srgbClr val="FF0000"/>
                </a:solidFill>
              </a:rPr>
              <a:t>?</a:t>
            </a:r>
          </a:p>
          <a:p>
            <a:endParaRPr lang="en-US" altLang="en-US" sz="800" b="1">
              <a:solidFill>
                <a:srgbClr val="FF0000"/>
              </a:solidFill>
            </a:endParaRPr>
          </a:p>
          <a:p>
            <a:r>
              <a:rPr lang="en-US" altLang="en-US" sz="1600" b="1"/>
              <a:t>will be classified as “</a:t>
            </a:r>
            <a:r>
              <a:rPr lang="en-US" altLang="en-US" sz="1600" b="1">
                <a:solidFill>
                  <a:srgbClr val="FF0000"/>
                </a:solidFill>
              </a:rPr>
              <a:t>noplay</a:t>
            </a:r>
            <a:r>
              <a:rPr lang="en-US" altLang="en-US" sz="1600" b="1"/>
              <a:t>”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326F04-A35B-41F0-A031-D9D2228CFC5D}" type="slidenum">
              <a:rPr lang="en-US" altLang="en-US" smtClean="0"/>
              <a:pPr/>
              <a:t>7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762000" y="4305300"/>
            <a:ext cx="7696200" cy="19431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0" y="292100"/>
            <a:ext cx="8229600" cy="609600"/>
          </a:xfrm>
        </p:spPr>
        <p:txBody>
          <a:bodyPr/>
          <a:lstStyle/>
          <a:p>
            <a:r>
              <a:rPr lang="en-US" altLang="en-US" sz="3200" smtClean="0"/>
              <a:t>Decision Trees and Decision Rules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3998913" y="1028700"/>
            <a:ext cx="4659312" cy="2581275"/>
            <a:chOff x="1440" y="944"/>
            <a:chExt cx="2935" cy="1626"/>
          </a:xfrm>
        </p:grpSpPr>
        <p:sp>
          <p:nvSpPr>
            <p:cNvPr id="27659" name="Text Box 5"/>
            <p:cNvSpPr txBox="1">
              <a:spLocks noChangeAspect="1" noChangeArrowheads="1"/>
            </p:cNvSpPr>
            <p:nvPr/>
          </p:nvSpPr>
          <p:spPr bwMode="auto">
            <a:xfrm>
              <a:off x="2602" y="94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outlook</a:t>
              </a:r>
            </a:p>
          </p:txBody>
        </p:sp>
        <p:sp>
          <p:nvSpPr>
            <p:cNvPr id="27660" name="Text Box 6"/>
            <p:cNvSpPr txBox="1">
              <a:spLocks noChangeAspect="1" noChangeArrowheads="1"/>
            </p:cNvSpPr>
            <p:nvPr/>
          </p:nvSpPr>
          <p:spPr bwMode="auto">
            <a:xfrm>
              <a:off x="1669" y="166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humidity</a:t>
              </a:r>
            </a:p>
          </p:txBody>
        </p:sp>
        <p:sp>
          <p:nvSpPr>
            <p:cNvPr id="27661" name="Text Box 7"/>
            <p:cNvSpPr txBox="1">
              <a:spLocks noChangeAspect="1" noChangeArrowheads="1"/>
            </p:cNvSpPr>
            <p:nvPr/>
          </p:nvSpPr>
          <p:spPr bwMode="auto">
            <a:xfrm>
              <a:off x="3581" y="166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windy</a:t>
              </a:r>
            </a:p>
          </p:txBody>
        </p:sp>
        <p:grpSp>
          <p:nvGrpSpPr>
            <p:cNvPr id="27662" name="Group 8"/>
            <p:cNvGrpSpPr>
              <a:grpSpLocks noChangeAspect="1"/>
            </p:cNvGrpSpPr>
            <p:nvPr/>
          </p:nvGrpSpPr>
          <p:grpSpPr bwMode="auto">
            <a:xfrm>
              <a:off x="2713" y="1665"/>
              <a:ext cx="341" cy="233"/>
              <a:chOff x="2384" y="3488"/>
              <a:chExt cx="360" cy="246"/>
            </a:xfrm>
          </p:grpSpPr>
          <p:sp>
            <p:nvSpPr>
              <p:cNvPr id="27689" name="Oval 9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90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467" y="3488"/>
                <a:ext cx="208" cy="2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P</a:t>
                </a:r>
                <a:endParaRPr lang="en-US" altLang="en-US" sz="18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7663" name="Group 11"/>
            <p:cNvGrpSpPr>
              <a:grpSpLocks noChangeAspect="1"/>
            </p:cNvGrpSpPr>
            <p:nvPr/>
          </p:nvGrpSpPr>
          <p:grpSpPr bwMode="auto">
            <a:xfrm>
              <a:off x="2120" y="2330"/>
              <a:ext cx="328" cy="233"/>
              <a:chOff x="2384" y="3478"/>
              <a:chExt cx="360" cy="256"/>
            </a:xfrm>
          </p:grpSpPr>
          <p:sp>
            <p:nvSpPr>
              <p:cNvPr id="27687" name="Oval 12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8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2453" y="3478"/>
                <a:ext cx="216" cy="25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P</a:t>
                </a:r>
                <a:endParaRPr lang="en-US" altLang="en-US" sz="18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7664" name="Group 14"/>
            <p:cNvGrpSpPr>
              <a:grpSpLocks noChangeAspect="1"/>
            </p:cNvGrpSpPr>
            <p:nvPr/>
          </p:nvGrpSpPr>
          <p:grpSpPr bwMode="auto">
            <a:xfrm>
              <a:off x="3282" y="2333"/>
              <a:ext cx="317" cy="233"/>
              <a:chOff x="3440" y="3440"/>
              <a:chExt cx="360" cy="264"/>
            </a:xfrm>
          </p:grpSpPr>
          <p:sp>
            <p:nvSpPr>
              <p:cNvPr id="27685" name="Oval 15"/>
              <p:cNvSpPr>
                <a:spLocks noChangeAspect="1" noChangeArrowheads="1"/>
              </p:cNvSpPr>
              <p:nvPr/>
            </p:nvSpPr>
            <p:spPr bwMode="auto">
              <a:xfrm>
                <a:off x="3440" y="345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6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495" y="3440"/>
                <a:ext cx="251" cy="26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N</a:t>
                </a:r>
                <a:endParaRPr lang="en-US" altLang="en-US" sz="1800" dirty="0"/>
              </a:p>
            </p:txBody>
          </p:sp>
        </p:grpSp>
        <p:grpSp>
          <p:nvGrpSpPr>
            <p:cNvPr id="27665" name="Group 17"/>
            <p:cNvGrpSpPr>
              <a:grpSpLocks noChangeAspect="1"/>
            </p:cNvGrpSpPr>
            <p:nvPr/>
          </p:nvGrpSpPr>
          <p:grpSpPr bwMode="auto">
            <a:xfrm>
              <a:off x="4046" y="2337"/>
              <a:ext cx="329" cy="233"/>
              <a:chOff x="2384" y="3479"/>
              <a:chExt cx="360" cy="255"/>
            </a:xfrm>
          </p:grpSpPr>
          <p:sp>
            <p:nvSpPr>
              <p:cNvPr id="27683" name="Oval 18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4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2450" y="3479"/>
                <a:ext cx="216" cy="2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P</a:t>
                </a:r>
                <a:endParaRPr lang="en-US" altLang="en-US" sz="1800" dirty="0"/>
              </a:p>
            </p:txBody>
          </p:sp>
        </p:grpSp>
        <p:grpSp>
          <p:nvGrpSpPr>
            <p:cNvPr id="27666" name="Group 20"/>
            <p:cNvGrpSpPr>
              <a:grpSpLocks noChangeAspect="1"/>
            </p:cNvGrpSpPr>
            <p:nvPr/>
          </p:nvGrpSpPr>
          <p:grpSpPr bwMode="auto">
            <a:xfrm>
              <a:off x="1440" y="2330"/>
              <a:ext cx="337" cy="233"/>
              <a:chOff x="3440" y="3440"/>
              <a:chExt cx="360" cy="248"/>
            </a:xfrm>
          </p:grpSpPr>
          <p:sp>
            <p:nvSpPr>
              <p:cNvPr id="27681" name="Oval 21"/>
              <p:cNvSpPr>
                <a:spLocks noChangeAspect="1" noChangeArrowheads="1"/>
              </p:cNvSpPr>
              <p:nvPr/>
            </p:nvSpPr>
            <p:spPr bwMode="auto">
              <a:xfrm>
                <a:off x="3440" y="345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2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494" y="3440"/>
                <a:ext cx="236" cy="2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N</a:t>
                </a:r>
                <a:endParaRPr lang="en-US" altLang="en-US" sz="1800" dirty="0">
                  <a:solidFill>
                    <a:srgbClr val="008000"/>
                  </a:solidFill>
                </a:endParaRPr>
              </a:p>
            </p:txBody>
          </p:sp>
        </p:grpSp>
        <p:cxnSp>
          <p:nvCxnSpPr>
            <p:cNvPr id="27667" name="AutoShape 23"/>
            <p:cNvCxnSpPr>
              <a:cxnSpLocks noChangeAspect="1" noChangeShapeType="1"/>
              <a:stCxn id="27659" idx="2"/>
              <a:endCxn id="27660" idx="0"/>
            </p:cNvCxnSpPr>
            <p:nvPr/>
          </p:nvCxnSpPr>
          <p:spPr bwMode="auto">
            <a:xfrm flipH="1">
              <a:off x="1993" y="1193"/>
              <a:ext cx="893" cy="4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8" name="AutoShape 24"/>
            <p:cNvCxnSpPr>
              <a:cxnSpLocks noChangeAspect="1" noChangeShapeType="1"/>
              <a:stCxn id="27660" idx="2"/>
              <a:endCxn id="27682" idx="0"/>
            </p:cNvCxnSpPr>
            <p:nvPr/>
          </p:nvCxnSpPr>
          <p:spPr bwMode="auto">
            <a:xfrm flipH="1">
              <a:off x="1601" y="1903"/>
              <a:ext cx="392" cy="4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9" name="AutoShape 25"/>
            <p:cNvCxnSpPr>
              <a:cxnSpLocks noChangeAspect="1" noChangeShapeType="1"/>
              <a:stCxn id="27660" idx="2"/>
              <a:endCxn id="27688" idx="0"/>
            </p:cNvCxnSpPr>
            <p:nvPr/>
          </p:nvCxnSpPr>
          <p:spPr bwMode="auto">
            <a:xfrm>
              <a:off x="1993" y="1903"/>
              <a:ext cx="288" cy="4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0" name="AutoShape 26"/>
            <p:cNvCxnSpPr>
              <a:cxnSpLocks noChangeAspect="1" noChangeShapeType="1"/>
              <a:stCxn id="27659" idx="2"/>
              <a:endCxn id="27690" idx="0"/>
            </p:cNvCxnSpPr>
            <p:nvPr/>
          </p:nvCxnSpPr>
          <p:spPr bwMode="auto">
            <a:xfrm>
              <a:off x="2886" y="1187"/>
              <a:ext cx="4" cy="4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1" name="AutoShape 27"/>
            <p:cNvCxnSpPr>
              <a:cxnSpLocks noChangeAspect="1" noChangeShapeType="1"/>
              <a:stCxn id="27659" idx="2"/>
              <a:endCxn id="27661" idx="0"/>
            </p:cNvCxnSpPr>
            <p:nvPr/>
          </p:nvCxnSpPr>
          <p:spPr bwMode="auto">
            <a:xfrm>
              <a:off x="2886" y="1193"/>
              <a:ext cx="939" cy="4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2" name="AutoShape 28"/>
            <p:cNvCxnSpPr>
              <a:cxnSpLocks noChangeAspect="1" noChangeShapeType="1"/>
              <a:stCxn id="27661" idx="2"/>
              <a:endCxn id="27686" idx="0"/>
            </p:cNvCxnSpPr>
            <p:nvPr/>
          </p:nvCxnSpPr>
          <p:spPr bwMode="auto">
            <a:xfrm flipH="1">
              <a:off x="3441" y="1903"/>
              <a:ext cx="384" cy="4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3" name="AutoShape 29"/>
            <p:cNvCxnSpPr>
              <a:cxnSpLocks noChangeAspect="1" noChangeShapeType="1"/>
              <a:stCxn id="27661" idx="2"/>
              <a:endCxn id="27684" idx="0"/>
            </p:cNvCxnSpPr>
            <p:nvPr/>
          </p:nvCxnSpPr>
          <p:spPr bwMode="auto">
            <a:xfrm>
              <a:off x="3825" y="1903"/>
              <a:ext cx="380" cy="4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74" name="Text Box 30"/>
            <p:cNvSpPr txBox="1">
              <a:spLocks noChangeAspect="1" noChangeArrowheads="1"/>
            </p:cNvSpPr>
            <p:nvPr/>
          </p:nvSpPr>
          <p:spPr bwMode="auto">
            <a:xfrm>
              <a:off x="2155" y="1313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sunny</a:t>
              </a:r>
            </a:p>
          </p:txBody>
        </p:sp>
        <p:sp>
          <p:nvSpPr>
            <p:cNvPr id="27675" name="Text Box 31"/>
            <p:cNvSpPr txBox="1">
              <a:spLocks noChangeAspect="1" noChangeArrowheads="1"/>
            </p:cNvSpPr>
            <p:nvPr/>
          </p:nvSpPr>
          <p:spPr bwMode="auto">
            <a:xfrm>
              <a:off x="2634" y="1319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overcast</a:t>
              </a:r>
            </a:p>
          </p:txBody>
        </p:sp>
        <p:sp>
          <p:nvSpPr>
            <p:cNvPr id="27676" name="Text Box 32"/>
            <p:cNvSpPr txBox="1">
              <a:spLocks noChangeAspect="1" noChangeArrowheads="1"/>
            </p:cNvSpPr>
            <p:nvPr/>
          </p:nvSpPr>
          <p:spPr bwMode="auto">
            <a:xfrm>
              <a:off x="3178" y="1325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rain</a:t>
              </a:r>
            </a:p>
          </p:txBody>
        </p:sp>
        <p:sp>
          <p:nvSpPr>
            <p:cNvPr id="27677" name="Text Box 33"/>
            <p:cNvSpPr txBox="1">
              <a:spLocks noChangeAspect="1" noChangeArrowheads="1"/>
            </p:cNvSpPr>
            <p:nvPr/>
          </p:nvSpPr>
          <p:spPr bwMode="auto">
            <a:xfrm>
              <a:off x="1573" y="2003"/>
              <a:ext cx="47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&gt; 75%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  <p:sp>
          <p:nvSpPr>
            <p:cNvPr id="27678" name="Text Box 34"/>
            <p:cNvSpPr txBox="1">
              <a:spLocks noChangeAspect="1" noChangeArrowheads="1"/>
            </p:cNvSpPr>
            <p:nvPr/>
          </p:nvSpPr>
          <p:spPr bwMode="auto">
            <a:xfrm>
              <a:off x="1937" y="1997"/>
              <a:ext cx="55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&lt;= 75%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  <p:sp>
          <p:nvSpPr>
            <p:cNvPr id="27679" name="Text Box 35"/>
            <p:cNvSpPr txBox="1">
              <a:spLocks noChangeAspect="1" noChangeArrowheads="1"/>
            </p:cNvSpPr>
            <p:nvPr/>
          </p:nvSpPr>
          <p:spPr bwMode="auto">
            <a:xfrm>
              <a:off x="3440" y="2009"/>
              <a:ext cx="349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&gt; 20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  <p:sp>
          <p:nvSpPr>
            <p:cNvPr id="27680" name="Text Box 36"/>
            <p:cNvSpPr txBox="1">
              <a:spLocks noChangeAspect="1" noChangeArrowheads="1"/>
            </p:cNvSpPr>
            <p:nvPr/>
          </p:nvSpPr>
          <p:spPr bwMode="auto">
            <a:xfrm>
              <a:off x="3843" y="2023"/>
              <a:ext cx="422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&lt;= 20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</p:grpSp>
      <p:sp>
        <p:nvSpPr>
          <p:cNvPr id="27654" name="Rectangle 37"/>
          <p:cNvSpPr>
            <a:spLocks noChangeArrowheads="1"/>
          </p:cNvSpPr>
          <p:nvPr/>
        </p:nvSpPr>
        <p:spPr bwMode="auto">
          <a:xfrm>
            <a:off x="622300" y="1590675"/>
            <a:ext cx="3073400" cy="1031875"/>
          </a:xfrm>
          <a:prstGeom prst="rect">
            <a:avLst/>
          </a:prstGeom>
          <a:solidFill>
            <a:srgbClr val="FFDDB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If attributes are continuous, internal nodes may test against a threshold.</a:t>
            </a:r>
          </a:p>
        </p:txBody>
      </p:sp>
      <p:cxnSp>
        <p:nvCxnSpPr>
          <p:cNvPr id="27655" name="AutoShape 38"/>
          <p:cNvCxnSpPr>
            <a:cxnSpLocks noChangeShapeType="1"/>
            <a:stCxn id="27654" idx="3"/>
          </p:cNvCxnSpPr>
          <p:nvPr/>
        </p:nvCxnSpPr>
        <p:spPr bwMode="auto">
          <a:xfrm>
            <a:off x="3708400" y="2106613"/>
            <a:ext cx="4191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56" name="Text Box 39"/>
          <p:cNvSpPr txBox="1">
            <a:spLocks noChangeArrowheads="1"/>
          </p:cNvSpPr>
          <p:nvPr/>
        </p:nvSpPr>
        <p:spPr bwMode="auto">
          <a:xfrm>
            <a:off x="1000125" y="4321175"/>
            <a:ext cx="4367213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</a:rPr>
              <a:t>Rule1:</a:t>
            </a:r>
            <a:endParaRPr lang="en-US" altLang="en-US" sz="1800" dirty="0"/>
          </a:p>
          <a:p>
            <a:r>
              <a:rPr lang="en-US" altLang="en-US" sz="1800" dirty="0"/>
              <a:t>If (outlook=“sunny”) AND (humidity&lt;=0.75)</a:t>
            </a:r>
          </a:p>
          <a:p>
            <a:r>
              <a:rPr lang="en-US" altLang="en-US" sz="1800" dirty="0"/>
              <a:t>Then (play=“yes”)</a:t>
            </a:r>
          </a:p>
          <a:p>
            <a:endParaRPr lang="en-US" altLang="en-US" sz="8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Rule2:</a:t>
            </a:r>
            <a:endParaRPr lang="en-US" altLang="en-US" sz="1800" dirty="0"/>
          </a:p>
          <a:p>
            <a:r>
              <a:rPr lang="en-US" altLang="en-US" sz="1800" dirty="0"/>
              <a:t>If (outlook=“rainy”) AND (wind&gt;20)</a:t>
            </a:r>
          </a:p>
          <a:p>
            <a:r>
              <a:rPr lang="en-US" altLang="en-US" sz="1800" dirty="0"/>
              <a:t>Then (play=“no”)</a:t>
            </a:r>
          </a:p>
        </p:txBody>
      </p:sp>
      <p:sp>
        <p:nvSpPr>
          <p:cNvPr id="27657" name="Rectangle 40"/>
          <p:cNvSpPr>
            <a:spLocks noChangeArrowheads="1"/>
          </p:cNvSpPr>
          <p:nvPr/>
        </p:nvSpPr>
        <p:spPr bwMode="auto">
          <a:xfrm>
            <a:off x="5626100" y="4346575"/>
            <a:ext cx="2338388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Rule3:</a:t>
            </a:r>
            <a:endParaRPr lang="en-US" altLang="en-US" sz="1800"/>
          </a:p>
          <a:p>
            <a:r>
              <a:rPr lang="en-US" altLang="en-US" sz="1800"/>
              <a:t>If (outlook=“overcast”)</a:t>
            </a:r>
          </a:p>
          <a:p>
            <a:r>
              <a:rPr lang="en-US" altLang="en-US" sz="1800"/>
              <a:t>Then (play=“yes”)</a:t>
            </a:r>
          </a:p>
          <a:p>
            <a:r>
              <a:rPr lang="en-US" altLang="en-US" b="1"/>
              <a:t>. . .</a:t>
            </a:r>
            <a:endParaRPr lang="en-US" altLang="en-US" sz="1800"/>
          </a:p>
        </p:txBody>
      </p:sp>
      <p:sp>
        <p:nvSpPr>
          <p:cNvPr id="27658" name="Rectangle 41"/>
          <p:cNvSpPr>
            <a:spLocks noChangeArrowheads="1"/>
          </p:cNvSpPr>
          <p:nvPr/>
        </p:nvSpPr>
        <p:spPr bwMode="auto">
          <a:xfrm>
            <a:off x="762000" y="3863975"/>
            <a:ext cx="7683500" cy="392113"/>
          </a:xfrm>
          <a:prstGeom prst="rect">
            <a:avLst/>
          </a:prstGeom>
          <a:solidFill>
            <a:srgbClr val="FFDDB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/>
              <a:t>Each path in the tree represents a </a:t>
            </a:r>
            <a:r>
              <a:rPr lang="en-US" altLang="en-US" sz="1800">
                <a:solidFill>
                  <a:srgbClr val="FF0000"/>
                </a:solidFill>
              </a:rPr>
              <a:t>decision rule: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0A99BC-DFAB-406D-8B3A-6E08D623AFF3}" type="slidenum">
              <a:rPr lang="en-US" altLang="en-US" smtClean="0"/>
              <a:pPr/>
              <a:t>8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883"/>
            <a:ext cx="8229600" cy="609600"/>
          </a:xfrm>
        </p:spPr>
        <p:txBody>
          <a:bodyPr/>
          <a:lstStyle/>
          <a:p>
            <a:r>
              <a:rPr lang="en-US" altLang="en-US" sz="3200" dirty="0" smtClean="0">
                <a:latin typeface="Times-Roman"/>
              </a:rPr>
              <a:t>Top-Down Decision Tree Generation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174" y="956366"/>
            <a:ext cx="8458200" cy="5315226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accent4"/>
                </a:solidFill>
                <a:latin typeface="Times-Roman"/>
              </a:rPr>
              <a:t>The basic approach usually consists of two phases</a:t>
            </a:r>
            <a:r>
              <a:rPr lang="en-US" altLang="en-US" dirty="0" smtClean="0">
                <a:solidFill>
                  <a:srgbClr val="008000"/>
                </a:solidFill>
                <a:latin typeface="Times-Roman"/>
              </a:rPr>
              <a:t>:</a:t>
            </a:r>
            <a:endParaRPr lang="en-US" altLang="en-US" dirty="0" smtClean="0">
              <a:solidFill>
                <a:srgbClr val="0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Bold"/>
              </a:rPr>
              <a:t>Tree construction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At the start, all the training instances are at the root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Partition instances recursively based on selected attributes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Bold"/>
              </a:rPr>
              <a:t>Tree pruning (to improve accuracy)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remove tree branches that may reflect noise in the training data and lead to errors when classifying test data</a:t>
            </a:r>
          </a:p>
          <a:p>
            <a:r>
              <a:rPr lang="en-US" altLang="en-US" sz="2400" dirty="0" smtClean="0">
                <a:solidFill>
                  <a:schemeClr val="accent4"/>
                </a:solidFill>
                <a:latin typeface="Times-Bold"/>
              </a:rPr>
              <a:t>Basic Steps in Decision Tree Construction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Tree starts a single node representing all data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If instances are all same class then node becomes a leaf labeled with class label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Otherwise, </a:t>
            </a:r>
            <a:r>
              <a:rPr lang="en-US" altLang="en-US" b="1" i="1" dirty="0" smtClean="0">
                <a:solidFill>
                  <a:srgbClr val="C00000"/>
                </a:solidFill>
                <a:latin typeface="Times-BoldItalic"/>
              </a:rPr>
              <a:t>select feature</a:t>
            </a:r>
            <a:r>
              <a:rPr lang="en-US" altLang="en-US" i="1" dirty="0" smtClean="0">
                <a:solidFill>
                  <a:srgbClr val="C00000"/>
                </a:solidFill>
                <a:latin typeface="Times-BoldItalic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that best distinguishes among instances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Partition the data based the values of the selected feature (with each branch representing one partitions)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Recursion stops when: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instances in node belong to the same class (or if too few instances remain)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There are no remaining attributes on which to split</a:t>
            </a:r>
            <a:endParaRPr lang="en-US" altLang="en-US" sz="1400" dirty="0" smtClean="0">
              <a:solidFill>
                <a:srgbClr val="000000"/>
              </a:solidFill>
              <a:latin typeface="Times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165386-10FC-452F-8A17-9596756E4E2F}" type="slidenum">
              <a:rPr lang="en-US" altLang="en-US" smtClean="0"/>
              <a:pPr/>
              <a:t>9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29600" cy="609600"/>
          </a:xfrm>
        </p:spPr>
        <p:txBody>
          <a:bodyPr/>
          <a:lstStyle/>
          <a:p>
            <a:r>
              <a:rPr lang="en-US" altLang="en-US" smtClean="0"/>
              <a:t>Trees Construction Algorithm (ID3)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445500" cy="5207000"/>
          </a:xfrm>
        </p:spPr>
        <p:txBody>
          <a:bodyPr/>
          <a:lstStyle/>
          <a:p>
            <a:r>
              <a:rPr lang="en-US" altLang="en-US" sz="2000" dirty="0" smtClean="0"/>
              <a:t>Decision Tree Learning Method (ID3)</a:t>
            </a:r>
          </a:p>
          <a:p>
            <a:pPr lvl="1"/>
            <a:r>
              <a:rPr lang="en-US" altLang="en-US" dirty="0" smtClean="0">
                <a:solidFill>
                  <a:srgbClr val="FF0701"/>
                </a:solidFill>
              </a:rPr>
              <a:t>Input:</a:t>
            </a:r>
            <a:r>
              <a:rPr lang="en-US" altLang="en-US" dirty="0" smtClean="0"/>
              <a:t> a set of training instances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, a set of features </a:t>
            </a:r>
            <a:r>
              <a:rPr lang="en-US" altLang="en-US" b="1" i="1" dirty="0" smtClean="0"/>
              <a:t>F</a:t>
            </a:r>
          </a:p>
          <a:p>
            <a:pPr lvl="1"/>
            <a:r>
              <a:rPr lang="en-US" altLang="en-US" dirty="0" smtClean="0"/>
              <a:t>1. If every element of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 has a class value “yes”, return “yes”; if every element of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 has class value “no”, return “no”</a:t>
            </a:r>
          </a:p>
          <a:p>
            <a:pPr lvl="1"/>
            <a:r>
              <a:rPr lang="en-US" altLang="en-US" dirty="0" smtClean="0"/>
              <a:t>2. Otherwise, choose the </a:t>
            </a:r>
            <a:r>
              <a:rPr lang="en-US" altLang="en-US" b="1" dirty="0" smtClean="0">
                <a:solidFill>
                  <a:srgbClr val="FF3300"/>
                </a:solidFill>
              </a:rPr>
              <a:t>best feature 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 from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(if there are no features remaining, then return failure); </a:t>
            </a:r>
          </a:p>
          <a:p>
            <a:pPr lvl="1"/>
            <a:r>
              <a:rPr lang="en-US" altLang="en-US" dirty="0" smtClean="0"/>
              <a:t>3. Extend tree from 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 by adding a new branch for each attribute value of </a:t>
            </a:r>
            <a:r>
              <a:rPr lang="en-US" altLang="en-US" b="1" i="1" dirty="0" smtClean="0"/>
              <a:t>f</a:t>
            </a:r>
          </a:p>
          <a:p>
            <a:pPr lvl="2"/>
            <a:r>
              <a:rPr lang="en-US" altLang="en-US" dirty="0" smtClean="0"/>
              <a:t>3.1. Set </a:t>
            </a:r>
            <a:r>
              <a:rPr lang="en-US" altLang="en-US" b="1" i="1" dirty="0" smtClean="0"/>
              <a:t>F’</a:t>
            </a:r>
            <a:r>
              <a:rPr lang="en-US" altLang="en-US" dirty="0" smtClean="0"/>
              <a:t> =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– {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},</a:t>
            </a:r>
            <a:endParaRPr lang="en-US" altLang="en-US" b="1" i="1" dirty="0" smtClean="0"/>
          </a:p>
          <a:p>
            <a:pPr lvl="1"/>
            <a:r>
              <a:rPr lang="en-US" altLang="en-US" dirty="0" smtClean="0"/>
              <a:t>4. Distribute training instances to leaf nodes (so each leaf node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represents the subset of examples </a:t>
            </a:r>
            <a:r>
              <a:rPr lang="en-US" altLang="en-US" b="1" i="1" dirty="0" err="1" smtClean="0"/>
              <a:t>S</a:t>
            </a:r>
            <a:r>
              <a:rPr lang="en-US" altLang="en-US" b="1" i="1" baseline="-25000" dirty="0" err="1" smtClean="0"/>
              <a:t>n</a:t>
            </a:r>
            <a:r>
              <a:rPr lang="en-US" altLang="en-US" dirty="0" smtClean="0"/>
              <a:t> of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 with the corresponding attribute value</a:t>
            </a:r>
          </a:p>
          <a:p>
            <a:pPr lvl="1"/>
            <a:r>
              <a:rPr lang="en-US" altLang="en-US" dirty="0" smtClean="0"/>
              <a:t>5. Repeat steps 1-5 for each leaf node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with </a:t>
            </a:r>
            <a:r>
              <a:rPr lang="en-US" altLang="en-US" b="1" i="1" dirty="0" err="1" smtClean="0"/>
              <a:t>S</a:t>
            </a:r>
            <a:r>
              <a:rPr lang="en-US" altLang="en-US" b="1" i="1" baseline="-25000" dirty="0" err="1" smtClean="0"/>
              <a:t>n</a:t>
            </a:r>
            <a:r>
              <a:rPr lang="en-US" altLang="en-US" dirty="0" smtClean="0"/>
              <a:t> as the new set of training instances and </a:t>
            </a:r>
            <a:r>
              <a:rPr lang="en-US" altLang="en-US" b="1" i="1" dirty="0" smtClean="0"/>
              <a:t>F’ </a:t>
            </a:r>
            <a:r>
              <a:rPr lang="en-US" altLang="en-US" dirty="0" smtClean="0"/>
              <a:t>as the new set of attributes</a:t>
            </a:r>
            <a:endParaRPr lang="en-US" altLang="en-US" sz="800" dirty="0" smtClean="0"/>
          </a:p>
          <a:p>
            <a:r>
              <a:rPr lang="en-US" altLang="en-US" sz="2000" dirty="0" smtClean="0"/>
              <a:t>Main Question:</a:t>
            </a:r>
          </a:p>
          <a:p>
            <a:pPr lvl="1"/>
            <a:r>
              <a:rPr lang="en-US" altLang="en-US" dirty="0" smtClean="0"/>
              <a:t>how do we choose the best feature at each step?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308099" y="5641975"/>
            <a:ext cx="6634163" cy="590550"/>
          </a:xfrm>
          <a:prstGeom prst="rect">
            <a:avLst/>
          </a:prstGeom>
          <a:solidFill>
            <a:srgbClr val="FFDDB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1600"/>
              <a:t>Note: ID3 algorithm only deals with categorical attributes, but can be extended</a:t>
            </a:r>
          </a:p>
          <a:p>
            <a:r>
              <a:rPr lang="en-US" altLang="en-US" sz="1600"/>
              <a:t>(as in C4.5) to handle continuous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4138</TotalTime>
  <Words>2054</Words>
  <Application>Microsoft Office PowerPoint</Application>
  <PresentationFormat>On-screen Show (4:3)</PresentationFormat>
  <Paragraphs>332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Blank Presentation</vt:lpstr>
      <vt:lpstr>Equation</vt:lpstr>
      <vt:lpstr>Worksheet</vt:lpstr>
      <vt:lpstr>Classification Techniques: Decision Tree Learning</vt:lpstr>
      <vt:lpstr>Classification: 3 Step Process</vt:lpstr>
      <vt:lpstr>Classification Methods</vt:lpstr>
      <vt:lpstr>Decision Trees</vt:lpstr>
      <vt:lpstr>Instance Language for Classification</vt:lpstr>
      <vt:lpstr>Using Decision Trees for Classification</vt:lpstr>
      <vt:lpstr>Decision Trees and Decision Rules</vt:lpstr>
      <vt:lpstr>Top-Down Decision Tree Generation</vt:lpstr>
      <vt:lpstr>Trees Construction Algorithm (ID3)</vt:lpstr>
      <vt:lpstr>Choosing the “Best” Feature</vt:lpstr>
      <vt:lpstr>Entropy</vt:lpstr>
      <vt:lpstr>Entropy in Multi-Class Problems</vt:lpstr>
      <vt:lpstr>Information Gain</vt:lpstr>
      <vt:lpstr>Attribute Selection - Example</vt:lpstr>
      <vt:lpstr>Attribute Selection - Example (Cont.)</vt:lpstr>
      <vt:lpstr>Attribute Selection - Example (Cont.)</vt:lpstr>
      <vt:lpstr>Other Attribute Selection Measures</vt:lpstr>
      <vt:lpstr>Overfitting and Tree Pruning</vt:lpstr>
      <vt:lpstr>Enhancements to Basic Decision Tree Learning Approach</vt:lpstr>
      <vt:lpstr>Classification Techniques: Decision Tree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277</cp:revision>
  <cp:lastPrinted>2001-05-02T17:00:13Z</cp:lastPrinted>
  <dcterms:created xsi:type="dcterms:W3CDTF">1999-03-29T20:01:23Z</dcterms:created>
  <dcterms:modified xsi:type="dcterms:W3CDTF">2014-04-18T18:19:23Z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