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343" r:id="rId3"/>
    <p:sldId id="344" r:id="rId4"/>
    <p:sldId id="345" r:id="rId5"/>
    <p:sldId id="346" r:id="rId6"/>
    <p:sldId id="347" r:id="rId7"/>
    <p:sldId id="350" r:id="rId8"/>
    <p:sldId id="34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CD3E"/>
    <a:srgbClr val="008000"/>
    <a:srgbClr val="FFD7AF"/>
    <a:srgbClr val="FFCC00"/>
    <a:srgbClr val="FFCCFF"/>
    <a:srgbClr val="FF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424" autoAdjust="0"/>
  </p:normalViewPr>
  <p:slideViewPr>
    <p:cSldViewPr snapToGrid="0">
      <p:cViewPr varScale="1">
        <p:scale>
          <a:sx n="103" d="100"/>
          <a:sy n="103" d="100"/>
        </p:scale>
        <p:origin x="-7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90" y="6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AD1ADD-6B79-47C9-B608-79FD66410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07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1CE14C-2FFE-487D-B020-99FD16DBD04F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DF250-70A0-4298-897F-4FB641B0C28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F065C-CE20-4F45-80DB-9AEE4D8735C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DF84B-0A1A-4C95-9664-208B2D10F3CD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A1977-40C1-40AB-B65C-6AD73B7C863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6A13A-CBBA-4E25-A12A-3B6997AF96A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4E18-C93D-489D-8E63-35CF8EB8D99A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81944-8056-4FFD-A699-BBA9D2AF16CB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47749-02EE-4A8B-9E24-B00204769229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16A9B-F411-4AE7-AAAE-ACEE702A0F4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86A0-9F21-4983-BD4D-C535441E2FC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60296-77C9-4821-A971-18C0183E9F8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36F2-16F5-49FB-AE0A-FEB66712690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6F08F-F865-4F51-8752-60945758151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66C8-7C1F-4D62-8219-4069F6C780B3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A3E88FC7-9DC3-4E72-A735-1BE4ECF014F9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381000" y="6400800"/>
            <a:ext cx="838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arlett" pitchFamily="2" charset="2"/>
        <a:buChar char="4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h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950913"/>
            <a:ext cx="7772400" cy="2532062"/>
          </a:xfrm>
        </p:spPr>
        <p:txBody>
          <a:bodyPr/>
          <a:lstStyle/>
          <a:p>
            <a:r>
              <a:rPr lang="en-US" altLang="en-US" dirty="0" smtClean="0"/>
              <a:t>Classification and Prediction: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Ensemble Methods</a:t>
            </a:r>
            <a:endParaRPr lang="en-US" altLang="en-US" dirty="0" smtClean="0"/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3424238" y="4295775"/>
            <a:ext cx="2386012" cy="70802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/>
              <a:t>Bamshad Mobasher</a:t>
            </a:r>
          </a:p>
          <a:p>
            <a:pPr algn="ctr"/>
            <a:r>
              <a:rPr lang="en-US" altLang="en-US" sz="2000" b="1"/>
              <a:t>DePaul University</a:t>
            </a:r>
            <a:endParaRPr lang="en-US" altLang="en-US" sz="2000" b="1" i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32" y="173182"/>
            <a:ext cx="5567026" cy="263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38764"/>
            <a:ext cx="8229600" cy="3057235"/>
          </a:xfrm>
        </p:spPr>
        <p:txBody>
          <a:bodyPr/>
          <a:lstStyle/>
          <a:p>
            <a:r>
              <a:rPr lang="en-US" altLang="en-US" sz="2400" dirty="0" smtClean="0"/>
              <a:t>Ensemble methods</a:t>
            </a:r>
          </a:p>
          <a:p>
            <a:pPr lvl="1"/>
            <a:r>
              <a:rPr lang="en-US" altLang="en-US" sz="2000" dirty="0" smtClean="0"/>
              <a:t>Use a combination of models to increase accuracy</a:t>
            </a:r>
          </a:p>
          <a:p>
            <a:pPr lvl="1"/>
            <a:r>
              <a:rPr lang="en-US" altLang="en-US" sz="2000" dirty="0" smtClean="0"/>
              <a:t>Combine a series of k learned models,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1,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2, …, </a:t>
            </a:r>
            <a:r>
              <a:rPr lang="en-US" altLang="en-US" sz="2000" i="1" dirty="0" smtClean="0"/>
              <a:t>Mk</a:t>
            </a:r>
            <a:r>
              <a:rPr lang="en-US" altLang="en-US" sz="2000" dirty="0" smtClean="0"/>
              <a:t>, with the aim of creating an improved model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*</a:t>
            </a:r>
          </a:p>
          <a:p>
            <a:r>
              <a:rPr lang="en-US" altLang="en-US" sz="2400" dirty="0" smtClean="0"/>
              <a:t>Popular ensemble methods</a:t>
            </a:r>
          </a:p>
          <a:p>
            <a:pPr lvl="1"/>
            <a:r>
              <a:rPr lang="en-US" altLang="en-US" sz="2000" dirty="0" smtClean="0"/>
              <a:t>Bagging: averaging the prediction over a collection of classifiers</a:t>
            </a:r>
          </a:p>
          <a:p>
            <a:pPr lvl="1"/>
            <a:r>
              <a:rPr lang="en-US" altLang="en-US" sz="2000" dirty="0" smtClean="0"/>
              <a:t>Boosting: weighted vote with a collection of classifiers</a:t>
            </a:r>
          </a:p>
          <a:p>
            <a:pPr lvl="1"/>
            <a:r>
              <a:rPr lang="en-US" altLang="en-US" sz="2000" dirty="0" smtClean="0"/>
              <a:t>Ensemble: combining a set of heterogeneous classifiers</a:t>
            </a:r>
          </a:p>
        </p:txBody>
      </p:sp>
      <p:sp>
        <p:nvSpPr>
          <p:cNvPr id="6656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68582082-DB95-46AE-B908-C42A7A573CB2}" type="slidenum">
              <a:rPr lang="en-US" altLang="en-US" sz="1200" b="1">
                <a:latin typeface="Calibri" pitchFamily="34" charset="0"/>
              </a:rPr>
              <a:pPr algn="r" eaLnBrk="1" hangingPunct="1"/>
              <a:t>2</a:t>
            </a:fld>
            <a:endParaRPr lang="en-US" altLang="en-US" sz="12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9404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Bagging: </a:t>
            </a:r>
            <a:r>
              <a:rPr lang="en-US" altLang="en-US" dirty="0" err="1" smtClean="0"/>
              <a:t>Boostrap</a:t>
            </a:r>
            <a:r>
              <a:rPr lang="en-US" altLang="en-US" dirty="0" smtClean="0"/>
              <a:t> Aggregation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509" y="1069112"/>
            <a:ext cx="8460509" cy="5165436"/>
          </a:xfrm>
        </p:spPr>
        <p:txBody>
          <a:bodyPr/>
          <a:lstStyle/>
          <a:p>
            <a:r>
              <a:rPr lang="en-US" altLang="en-US" sz="2000" dirty="0" smtClean="0"/>
              <a:t>Analogy: Diagnosis based on multiple doctors’ majority vote</a:t>
            </a:r>
          </a:p>
          <a:p>
            <a:endParaRPr lang="en-US" altLang="en-US" sz="800" dirty="0" smtClean="0"/>
          </a:p>
          <a:p>
            <a:r>
              <a:rPr lang="en-US" altLang="en-US" sz="2000" dirty="0" smtClean="0"/>
              <a:t>Training</a:t>
            </a:r>
          </a:p>
          <a:p>
            <a:pPr lvl="1"/>
            <a:r>
              <a:rPr lang="en-US" altLang="en-US" dirty="0" smtClean="0"/>
              <a:t>Given a set 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 of 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 instances, at each iteration 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, a training set </a:t>
            </a:r>
            <a:r>
              <a:rPr lang="en-US" altLang="en-US" i="1" dirty="0" smtClean="0"/>
              <a:t>D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of 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 instances is sampled with replacement from 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 (i.e., bootstrap sampling)</a:t>
            </a:r>
          </a:p>
          <a:p>
            <a:pPr lvl="1"/>
            <a:r>
              <a:rPr lang="en-US" altLang="en-US" dirty="0" smtClean="0"/>
              <a:t>A classifier model </a:t>
            </a:r>
            <a:r>
              <a:rPr lang="en-US" altLang="en-US" i="1" dirty="0" err="1" smtClean="0"/>
              <a:t>M</a:t>
            </a:r>
            <a:r>
              <a:rPr lang="en-US" altLang="en-US" i="1" baseline="-25000" dirty="0" err="1" smtClean="0"/>
              <a:t>i</a:t>
            </a:r>
            <a:r>
              <a:rPr lang="en-US" altLang="en-US" dirty="0" smtClean="0"/>
              <a:t> is learned for each training set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 </a:t>
            </a:r>
            <a:endParaRPr lang="en-US" altLang="en-US" sz="1600" i="1" baseline="-25000" dirty="0" smtClean="0"/>
          </a:p>
          <a:p>
            <a:r>
              <a:rPr lang="en-US" altLang="en-US" sz="2000" dirty="0" smtClean="0"/>
              <a:t>Classification: classify an unknown sample </a:t>
            </a:r>
            <a:r>
              <a:rPr lang="en-US" altLang="en-US" sz="2000" i="1" dirty="0" smtClean="0"/>
              <a:t>X</a:t>
            </a:r>
            <a:r>
              <a:rPr lang="en-US" altLang="en-US" sz="2000" dirty="0" smtClean="0"/>
              <a:t> </a:t>
            </a:r>
          </a:p>
          <a:p>
            <a:pPr lvl="1"/>
            <a:r>
              <a:rPr lang="en-US" altLang="en-US" dirty="0" smtClean="0"/>
              <a:t>Each classifier </a:t>
            </a:r>
            <a:r>
              <a:rPr lang="en-US" altLang="en-US" i="1" dirty="0" err="1"/>
              <a:t>M</a:t>
            </a:r>
            <a:r>
              <a:rPr lang="en-US" altLang="en-US" i="1" baseline="-25000" dirty="0" err="1"/>
              <a:t>i</a:t>
            </a:r>
            <a:r>
              <a:rPr lang="en-US" altLang="en-US" dirty="0" smtClean="0"/>
              <a:t> returns its class prediction</a:t>
            </a:r>
          </a:p>
          <a:p>
            <a:pPr lvl="1"/>
            <a:r>
              <a:rPr lang="en-US" altLang="en-US" dirty="0" smtClean="0"/>
              <a:t>The bagged classifier M* counts the votes and assigns the class with the most votes to </a:t>
            </a:r>
            <a:r>
              <a:rPr lang="en-US" altLang="en-US" i="1" dirty="0" smtClean="0"/>
              <a:t>X</a:t>
            </a:r>
          </a:p>
          <a:p>
            <a:r>
              <a:rPr lang="en-US" altLang="en-US" sz="2000" dirty="0" smtClean="0"/>
              <a:t>Prediction: </a:t>
            </a:r>
          </a:p>
          <a:p>
            <a:pPr lvl="1"/>
            <a:r>
              <a:rPr lang="en-US" altLang="en-US" dirty="0" smtClean="0"/>
              <a:t>Can be applied to the prediction of continuous values by taking the average value of each prediction for a given test tuple</a:t>
            </a:r>
          </a:p>
          <a:p>
            <a:r>
              <a:rPr lang="en-US" altLang="en-US" sz="2000" dirty="0" smtClean="0"/>
              <a:t>Accuracy</a:t>
            </a:r>
          </a:p>
          <a:p>
            <a:pPr lvl="1"/>
            <a:r>
              <a:rPr lang="en-US" altLang="en-US" dirty="0" smtClean="0"/>
              <a:t>Often significantly better than a single classifier derived from </a:t>
            </a:r>
            <a:r>
              <a:rPr lang="en-US" altLang="en-US" i="1" dirty="0" smtClean="0"/>
              <a:t>D</a:t>
            </a:r>
          </a:p>
          <a:p>
            <a:pPr lvl="1"/>
            <a:r>
              <a:rPr lang="en-US" altLang="en-US" dirty="0" smtClean="0"/>
              <a:t>For noise data: not considerably worse, more robust </a:t>
            </a:r>
          </a:p>
        </p:txBody>
      </p:sp>
      <p:sp>
        <p:nvSpPr>
          <p:cNvPr id="67588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7E76EAD6-9AF1-414F-8C6F-DCFA6A9AABBB}" type="slidenum">
              <a:rPr lang="en-US" altLang="en-US" sz="1200" b="1">
                <a:latin typeface="Calibri" pitchFamily="34" charset="0"/>
              </a:rPr>
              <a:pPr algn="r" eaLnBrk="1" hangingPunct="1"/>
              <a:t>3</a:t>
            </a:fld>
            <a:endParaRPr lang="en-US" altLang="en-US" sz="12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6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88640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Boosting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273" y="1032168"/>
            <a:ext cx="8460509" cy="4953000"/>
          </a:xfrm>
        </p:spPr>
        <p:txBody>
          <a:bodyPr/>
          <a:lstStyle/>
          <a:p>
            <a:r>
              <a:rPr lang="en-US" altLang="en-US" sz="2000" dirty="0" smtClean="0"/>
              <a:t>Analogy: Consult several doctors, based on a combination of weighted diagnoses—weight assigned based on the previous diagnosis accuracy</a:t>
            </a:r>
          </a:p>
          <a:p>
            <a:endParaRPr lang="en-US" altLang="en-US" sz="1050" dirty="0" smtClean="0"/>
          </a:p>
          <a:p>
            <a:r>
              <a:rPr lang="en-US" altLang="en-US" sz="2000" dirty="0" smtClean="0"/>
              <a:t>How boosting works?</a:t>
            </a:r>
          </a:p>
          <a:p>
            <a:pPr lvl="1"/>
            <a:r>
              <a:rPr lang="en-US" altLang="en-US" dirty="0" smtClean="0"/>
              <a:t>Weights are assigned to each training tuple</a:t>
            </a:r>
          </a:p>
          <a:p>
            <a:pPr lvl="1"/>
            <a:r>
              <a:rPr lang="en-US" altLang="en-US" dirty="0" smtClean="0"/>
              <a:t>A series of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classifiers is iteratively learned</a:t>
            </a:r>
          </a:p>
          <a:p>
            <a:pPr lvl="1"/>
            <a:r>
              <a:rPr lang="en-US" altLang="en-US" dirty="0" smtClean="0"/>
              <a:t>After a classifier </a:t>
            </a:r>
            <a:r>
              <a:rPr lang="en-US" altLang="en-US" i="1" dirty="0" err="1"/>
              <a:t>M</a:t>
            </a:r>
            <a:r>
              <a:rPr lang="en-US" altLang="en-US" i="1" baseline="-25000" dirty="0" err="1"/>
              <a:t>i</a:t>
            </a:r>
            <a:r>
              <a:rPr lang="en-US" altLang="en-US" dirty="0" smtClean="0"/>
              <a:t> is learned, the weights are updated to allow the subsequent classifier, </a:t>
            </a:r>
            <a:r>
              <a:rPr lang="en-US" altLang="en-US" i="1" dirty="0" smtClean="0"/>
              <a:t>M</a:t>
            </a:r>
            <a:r>
              <a:rPr lang="en-US" altLang="en-US" i="1" baseline="-25000" dirty="0" smtClean="0"/>
              <a:t>i</a:t>
            </a:r>
            <a:r>
              <a:rPr lang="en-US" altLang="en-US" baseline="-25000" dirty="0" smtClean="0"/>
              <a:t>+1</a:t>
            </a:r>
            <a:r>
              <a:rPr lang="en-US" altLang="en-US" dirty="0" smtClean="0"/>
              <a:t> , to pay more attention to the training tuples that were misclassified by </a:t>
            </a:r>
            <a:r>
              <a:rPr lang="en-US" altLang="en-US" i="1" dirty="0" err="1"/>
              <a:t>M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The final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* combines the votes of each individual classifier, where the weight of each classifier's vote is a function of its accuracy</a:t>
            </a:r>
          </a:p>
          <a:p>
            <a:pPr lvl="1"/>
            <a:endParaRPr lang="en-US" altLang="en-US" sz="1000" dirty="0" smtClean="0"/>
          </a:p>
          <a:p>
            <a:r>
              <a:rPr lang="en-US" altLang="en-US" sz="2000" dirty="0" smtClean="0"/>
              <a:t>Boosting algorithm can be extended for numeric prediction</a:t>
            </a:r>
          </a:p>
          <a:p>
            <a:r>
              <a:rPr lang="en-US" altLang="en-US" sz="2000" dirty="0" smtClean="0"/>
              <a:t>Compared to bagging: Boosting tends to have greater accuracy, but it also risks overfitting the model to misclassified data</a:t>
            </a:r>
          </a:p>
        </p:txBody>
      </p:sp>
      <p:sp>
        <p:nvSpPr>
          <p:cNvPr id="68612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E941B8AF-C9CA-4E31-B0CA-35D0A3C72128}" type="slidenum">
              <a:rPr lang="en-US" altLang="en-US" sz="1200" b="1">
                <a:latin typeface="Calibri" pitchFamily="34" charset="0"/>
              </a:rPr>
              <a:pPr algn="r" eaLnBrk="1" hangingPunct="1"/>
              <a:t>4</a:t>
            </a:fld>
            <a:endParaRPr lang="en-US" altLang="en-US" sz="12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730F0C7-57CE-4CED-8247-F30268801CD1}" type="slidenum">
              <a:rPr lang="en-US" altLang="en-US" b="1" smtClean="0">
                <a:latin typeface="Calibri" pitchFamily="34" charset="0"/>
              </a:rPr>
              <a:pPr eaLnBrk="1" hangingPunct="1"/>
              <a:t>5</a:t>
            </a:fld>
            <a:endParaRPr lang="en-US" altLang="en-US" b="1" smtClean="0">
              <a:latin typeface="Calibri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5564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Adaboost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sz="2000" dirty="0" smtClean="0"/>
              <a:t>(Freund and </a:t>
            </a:r>
            <a:r>
              <a:rPr lang="en-US" altLang="en-US" sz="2000" dirty="0" err="1" smtClean="0"/>
              <a:t>Schapire</a:t>
            </a:r>
            <a:r>
              <a:rPr lang="en-US" altLang="en-US" sz="2000" dirty="0" smtClean="0"/>
              <a:t>, 1997)</a:t>
            </a:r>
            <a:endParaRPr lang="en-US" altLang="en-US" dirty="0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2435" y="1265382"/>
            <a:ext cx="8663709" cy="517467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000" dirty="0" smtClean="0">
                <a:latin typeface="+mj-lt"/>
              </a:rPr>
              <a:t>Given a set of </a:t>
            </a:r>
            <a:r>
              <a:rPr lang="en-US" altLang="en-US" sz="2000" i="1" dirty="0" smtClean="0">
                <a:latin typeface="+mj-lt"/>
              </a:rPr>
              <a:t>d</a:t>
            </a:r>
            <a:r>
              <a:rPr lang="en-US" altLang="en-US" sz="2000" dirty="0" smtClean="0">
                <a:latin typeface="+mj-lt"/>
              </a:rPr>
              <a:t> class-labeled instances: (</a:t>
            </a:r>
            <a:r>
              <a:rPr lang="en-US" altLang="en-US" sz="2000" b="1" dirty="0" smtClean="0">
                <a:latin typeface="+mj-lt"/>
              </a:rPr>
              <a:t>X</a:t>
            </a:r>
            <a:r>
              <a:rPr lang="en-US" altLang="en-US" sz="2000" b="1" baseline="-25000" dirty="0" smtClean="0">
                <a:latin typeface="+mj-lt"/>
              </a:rPr>
              <a:t>1</a:t>
            </a:r>
            <a:r>
              <a:rPr lang="en-US" altLang="en-US" sz="2000" dirty="0" smtClean="0">
                <a:latin typeface="+mj-lt"/>
              </a:rPr>
              <a:t>, y</a:t>
            </a:r>
            <a:r>
              <a:rPr lang="en-US" altLang="en-US" sz="2000" baseline="-25000" dirty="0" smtClean="0">
                <a:latin typeface="+mj-lt"/>
              </a:rPr>
              <a:t>1</a:t>
            </a:r>
            <a:r>
              <a:rPr lang="en-US" altLang="en-US" sz="2000" dirty="0" smtClean="0">
                <a:latin typeface="+mj-lt"/>
              </a:rPr>
              <a:t>), …, (</a:t>
            </a:r>
            <a:r>
              <a:rPr lang="en-US" altLang="en-US" sz="2000" b="1" dirty="0" err="1" smtClean="0">
                <a:latin typeface="+mj-lt"/>
              </a:rPr>
              <a:t>X</a:t>
            </a:r>
            <a:r>
              <a:rPr lang="en-US" altLang="en-US" sz="2000" b="1" baseline="-25000" dirty="0" err="1" smtClean="0">
                <a:latin typeface="+mj-lt"/>
              </a:rPr>
              <a:t>d</a:t>
            </a:r>
            <a:r>
              <a:rPr lang="en-US" altLang="en-US" sz="2000" dirty="0" smtClean="0">
                <a:latin typeface="+mj-lt"/>
              </a:rPr>
              <a:t>, </a:t>
            </a:r>
            <a:r>
              <a:rPr lang="en-US" altLang="en-US" sz="2000" dirty="0" err="1" smtClean="0">
                <a:latin typeface="+mj-lt"/>
              </a:rPr>
              <a:t>y</a:t>
            </a:r>
            <a:r>
              <a:rPr lang="en-US" altLang="en-US" sz="2000" baseline="-25000" dirty="0" err="1" smtClean="0">
                <a:latin typeface="+mj-lt"/>
              </a:rPr>
              <a:t>d</a:t>
            </a:r>
            <a:r>
              <a:rPr lang="en-US" altLang="en-US" sz="2000" dirty="0" smtClean="0">
                <a:latin typeface="+mj-lt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000" dirty="0" smtClean="0">
                <a:latin typeface="+mj-lt"/>
              </a:rPr>
              <a:t>Initially, all the weights of instances are set the same (1/</a:t>
            </a:r>
            <a:r>
              <a:rPr lang="en-US" altLang="en-US" sz="2000" i="1" dirty="0" smtClean="0">
                <a:latin typeface="+mj-lt"/>
              </a:rPr>
              <a:t>d</a:t>
            </a:r>
            <a:r>
              <a:rPr lang="en-US" altLang="en-US" sz="2000" dirty="0" smtClean="0">
                <a:latin typeface="+mj-lt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000" dirty="0" smtClean="0">
                <a:latin typeface="+mj-lt"/>
              </a:rPr>
              <a:t>Generate </a:t>
            </a:r>
            <a:r>
              <a:rPr lang="en-US" altLang="en-US" sz="2000" i="1" dirty="0" smtClean="0">
                <a:latin typeface="+mj-lt"/>
              </a:rPr>
              <a:t>k</a:t>
            </a:r>
            <a:r>
              <a:rPr lang="en-US" altLang="en-US" sz="2000" dirty="0" smtClean="0">
                <a:latin typeface="+mj-lt"/>
              </a:rPr>
              <a:t> classifiers in </a:t>
            </a:r>
            <a:r>
              <a:rPr lang="en-US" altLang="en-US" sz="2000" i="1" dirty="0" smtClean="0">
                <a:latin typeface="+mj-lt"/>
              </a:rPr>
              <a:t>k</a:t>
            </a:r>
            <a:r>
              <a:rPr lang="en-US" altLang="en-US" sz="2000" dirty="0" smtClean="0">
                <a:latin typeface="+mj-lt"/>
              </a:rPr>
              <a:t> rounds.  At round </a:t>
            </a:r>
            <a:r>
              <a:rPr lang="en-US" altLang="en-US" sz="2000" i="1" dirty="0" err="1" smtClean="0">
                <a:latin typeface="+mj-lt"/>
              </a:rPr>
              <a:t>i</a:t>
            </a:r>
            <a:r>
              <a:rPr lang="en-US" altLang="en-US" sz="2000" dirty="0" smtClean="0">
                <a:latin typeface="+mj-lt"/>
              </a:rPr>
              <a:t>,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000" i="1" dirty="0" smtClean="0">
                <a:latin typeface="+mj-lt"/>
              </a:rPr>
              <a:t>D</a:t>
            </a:r>
            <a:r>
              <a:rPr lang="en-US" altLang="en-US" sz="2000" dirty="0" smtClean="0">
                <a:latin typeface="+mj-lt"/>
              </a:rPr>
              <a:t> is sampled (with replacement) to form a training set </a:t>
            </a:r>
            <a:r>
              <a:rPr lang="en-US" altLang="en-US" sz="2000" i="1" dirty="0" smtClean="0">
                <a:latin typeface="+mj-lt"/>
              </a:rPr>
              <a:t>D</a:t>
            </a:r>
            <a:r>
              <a:rPr lang="en-US" altLang="en-US" sz="2000" i="1" baseline="-25000" dirty="0" smtClean="0">
                <a:latin typeface="+mj-lt"/>
              </a:rPr>
              <a:t>i</a:t>
            </a:r>
            <a:r>
              <a:rPr lang="en-US" altLang="en-US" sz="2000" dirty="0" smtClean="0">
                <a:latin typeface="+mj-lt"/>
              </a:rPr>
              <a:t> of the same size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000" dirty="0" smtClean="0">
                <a:latin typeface="+mj-lt"/>
              </a:rPr>
              <a:t>Each tuple’s chance of being selected is based on its weight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000" dirty="0" smtClean="0">
                <a:latin typeface="+mj-lt"/>
              </a:rPr>
              <a:t>A classification model </a:t>
            </a:r>
            <a:r>
              <a:rPr lang="en-US" altLang="en-US" sz="2000" i="1" dirty="0" err="1" smtClean="0">
                <a:latin typeface="+mj-lt"/>
              </a:rPr>
              <a:t>M</a:t>
            </a:r>
            <a:r>
              <a:rPr lang="en-US" altLang="en-US" sz="2000" i="1" baseline="-25000" dirty="0" err="1" smtClean="0">
                <a:latin typeface="+mj-lt"/>
              </a:rPr>
              <a:t>i</a:t>
            </a:r>
            <a:r>
              <a:rPr lang="en-US" altLang="en-US" sz="2000" dirty="0" smtClean="0">
                <a:latin typeface="+mj-lt"/>
              </a:rPr>
              <a:t> is derived from </a:t>
            </a:r>
            <a:r>
              <a:rPr lang="en-US" altLang="en-US" sz="2000" i="1" dirty="0" smtClean="0">
                <a:latin typeface="+mj-lt"/>
              </a:rPr>
              <a:t>D</a:t>
            </a:r>
            <a:r>
              <a:rPr lang="en-US" altLang="en-US" sz="2000" i="1" baseline="-25000" dirty="0" smtClean="0">
                <a:latin typeface="+mj-lt"/>
              </a:rPr>
              <a:t>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000" dirty="0" smtClean="0">
                <a:latin typeface="+mj-lt"/>
              </a:rPr>
              <a:t>Its error rate is calculated using </a:t>
            </a:r>
            <a:r>
              <a:rPr lang="en-US" altLang="en-US" sz="2000" i="1" dirty="0" smtClean="0">
                <a:latin typeface="+mj-lt"/>
              </a:rPr>
              <a:t>D</a:t>
            </a:r>
            <a:r>
              <a:rPr lang="en-US" altLang="en-US" sz="2000" i="1" baseline="-25000" dirty="0" smtClean="0">
                <a:latin typeface="+mj-lt"/>
              </a:rPr>
              <a:t>i</a:t>
            </a:r>
            <a:r>
              <a:rPr lang="en-US" altLang="en-US" sz="2000" baseline="-25000" dirty="0" smtClean="0">
                <a:latin typeface="+mj-lt"/>
              </a:rPr>
              <a:t> </a:t>
            </a:r>
            <a:r>
              <a:rPr lang="en-US" altLang="en-US" sz="2000" dirty="0" smtClean="0">
                <a:latin typeface="+mj-lt"/>
              </a:rPr>
              <a:t>as a test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000" dirty="0" smtClean="0">
                <a:latin typeface="+mj-lt"/>
              </a:rPr>
              <a:t>If an instance is misclassified, its weight is increased, </a:t>
            </a:r>
            <a:r>
              <a:rPr lang="en-US" altLang="en-US" sz="2000" dirty="0" err="1" smtClean="0">
                <a:latin typeface="+mj-lt"/>
              </a:rPr>
              <a:t>o.w</a:t>
            </a:r>
            <a:r>
              <a:rPr lang="en-US" altLang="en-US" sz="2000" dirty="0" smtClean="0">
                <a:latin typeface="+mj-lt"/>
              </a:rPr>
              <a:t>. it is decreased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000" dirty="0" smtClean="0">
                <a:latin typeface="+mj-lt"/>
              </a:rPr>
              <a:t>Classifier </a:t>
            </a:r>
            <a:r>
              <a:rPr lang="en-US" altLang="en-US" sz="2000" i="1" dirty="0" err="1" smtClean="0">
                <a:latin typeface="+mj-lt"/>
              </a:rPr>
              <a:t>M</a:t>
            </a:r>
            <a:r>
              <a:rPr lang="en-US" altLang="en-US" sz="2000" i="1" baseline="-25000" dirty="0" err="1" smtClean="0">
                <a:latin typeface="+mj-lt"/>
              </a:rPr>
              <a:t>i</a:t>
            </a:r>
            <a:r>
              <a:rPr lang="en-US" altLang="en-US" sz="2000" dirty="0" smtClean="0">
                <a:latin typeface="+mj-lt"/>
              </a:rPr>
              <a:t> error rate is the weighted sum of the misclassified instance errors: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en-US" sz="2000" dirty="0" smtClean="0">
              <a:latin typeface="+mj-lt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en-US" sz="3200" dirty="0" smtClean="0">
              <a:latin typeface="+mj-lt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000" dirty="0" smtClean="0">
                <a:latin typeface="+mj-lt"/>
              </a:rPr>
              <a:t>The weight of classifier </a:t>
            </a:r>
            <a:r>
              <a:rPr lang="en-US" altLang="en-US" sz="2000" dirty="0" err="1" smtClean="0">
                <a:latin typeface="+mj-lt"/>
              </a:rPr>
              <a:t>M</a:t>
            </a:r>
            <a:r>
              <a:rPr lang="en-US" altLang="en-US" sz="2000" baseline="-25000" dirty="0" err="1" smtClean="0">
                <a:latin typeface="+mj-lt"/>
              </a:rPr>
              <a:t>i</a:t>
            </a:r>
            <a:r>
              <a:rPr lang="en-US" altLang="en-US" sz="2000" dirty="0" err="1" smtClean="0">
                <a:latin typeface="+mj-lt"/>
              </a:rPr>
              <a:t>’s</a:t>
            </a:r>
            <a:r>
              <a:rPr lang="en-US" altLang="en-US" sz="2000" dirty="0" smtClean="0">
                <a:latin typeface="+mj-lt"/>
              </a:rPr>
              <a:t> vote is</a:t>
            </a:r>
          </a:p>
        </p:txBody>
      </p:sp>
      <p:graphicFrame>
        <p:nvGraphicFramePr>
          <p:cNvPr id="69637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21867689"/>
              </p:ext>
            </p:extLst>
          </p:nvPr>
        </p:nvGraphicFramePr>
        <p:xfrm>
          <a:off x="5110019" y="5835071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" name="Equation" r:id="rId4" imgW="1091726" imgH="431613" progId="Equation.3">
                  <p:embed/>
                </p:oleObj>
              </mc:Choice>
              <mc:Fallback>
                <p:oleObj name="Equation" r:id="rId4" imgW="109172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019" y="5835071"/>
                        <a:ext cx="1828800" cy="7239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69808096"/>
              </p:ext>
            </p:extLst>
          </p:nvPr>
        </p:nvGraphicFramePr>
        <p:xfrm>
          <a:off x="2477617" y="5026889"/>
          <a:ext cx="35052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Equation" r:id="rId6" imgW="1752600" imgH="444500" progId="Equation.3">
                  <p:embed/>
                </p:oleObj>
              </mc:Choice>
              <mc:Fallback>
                <p:oleObj name="Equation" r:id="rId6" imgW="1752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617" y="5026889"/>
                        <a:ext cx="35052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4932218" y="5098473"/>
            <a:ext cx="1071418" cy="535709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53199" y="5043161"/>
            <a:ext cx="2138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dirty="0" smtClean="0"/>
              <a:t>misclassification </a:t>
            </a:r>
            <a:r>
              <a:rPr lang="en-US" altLang="en-US" sz="1800" dirty="0"/>
              <a:t>error of instance </a:t>
            </a:r>
            <a:r>
              <a:rPr lang="en-US" altLang="en-US" sz="1800" b="1" dirty="0" err="1"/>
              <a:t>X</a:t>
            </a:r>
            <a:r>
              <a:rPr lang="en-US" altLang="en-US" sz="1800" b="1" baseline="-25000" dirty="0" err="1"/>
              <a:t>j</a:t>
            </a:r>
            <a:r>
              <a:rPr lang="en-US" altLang="en-US" sz="1800" dirty="0"/>
              <a:t>. </a:t>
            </a:r>
            <a:endParaRPr lang="en-US" sz="1800" dirty="0"/>
          </a:p>
        </p:txBody>
      </p:sp>
      <p:cxnSp>
        <p:nvCxnSpPr>
          <p:cNvPr id="5" name="Elbow Connector 4"/>
          <p:cNvCxnSpPr>
            <a:stCxn id="3" idx="1"/>
            <a:endCxn id="2" idx="6"/>
          </p:cNvCxnSpPr>
          <p:nvPr/>
        </p:nvCxnSpPr>
        <p:spPr bwMode="auto">
          <a:xfrm rot="10800000" flipV="1">
            <a:off x="6003637" y="5366326"/>
            <a:ext cx="549563" cy="1"/>
          </a:xfrm>
          <a:prstGeom prst="bentConnector3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6990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7876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Random Forest (</a:t>
            </a:r>
            <a:r>
              <a:rPr lang="en-US" altLang="en-US" dirty="0" err="1" smtClean="0"/>
              <a:t>Breiman</a:t>
            </a:r>
            <a:r>
              <a:rPr lang="en-US" altLang="en-US" dirty="0" smtClean="0"/>
              <a:t> 2001)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909" y="1115292"/>
            <a:ext cx="8589818" cy="4953000"/>
          </a:xfrm>
        </p:spPr>
        <p:txBody>
          <a:bodyPr/>
          <a:lstStyle/>
          <a:p>
            <a:r>
              <a:rPr lang="en-US" altLang="en-US" sz="2000" dirty="0" smtClean="0"/>
              <a:t>Random Forest: </a:t>
            </a:r>
          </a:p>
          <a:p>
            <a:pPr lvl="1"/>
            <a:r>
              <a:rPr lang="en-US" altLang="en-US" dirty="0" smtClean="0"/>
              <a:t>Each classifier in the ensemble is a decision tree classifier and is generated using a random selection of attributes at each node to determine the split</a:t>
            </a:r>
          </a:p>
          <a:p>
            <a:pPr lvl="1"/>
            <a:r>
              <a:rPr lang="en-US" altLang="en-US" dirty="0" smtClean="0"/>
              <a:t>During classification, each tree votes and the most popular class is returned</a:t>
            </a:r>
          </a:p>
          <a:p>
            <a:r>
              <a:rPr lang="en-US" altLang="en-US" sz="2000" dirty="0" smtClean="0"/>
              <a:t>Two Methods to construct Random Forest:</a:t>
            </a:r>
          </a:p>
          <a:p>
            <a:pPr lvl="1"/>
            <a:r>
              <a:rPr lang="en-US" altLang="en-US" dirty="0" smtClean="0"/>
              <a:t>Forest-RI (random input selection):  Randomly select, at each node, F attributes as candidates for the split at the node. The CART methodology is used to grow the trees to maximum size</a:t>
            </a:r>
          </a:p>
          <a:p>
            <a:pPr lvl="1"/>
            <a:r>
              <a:rPr lang="en-US" altLang="en-US" dirty="0" smtClean="0"/>
              <a:t>Forest-RC (random linear combinations):  Creates new attributes (or features) that are a linear combination of the existing attributes (reduces the correlation between individual classifiers)</a:t>
            </a:r>
          </a:p>
          <a:p>
            <a:r>
              <a:rPr lang="en-US" altLang="en-US" sz="2000" dirty="0" smtClean="0"/>
              <a:t>Comparable in accuracy to </a:t>
            </a:r>
            <a:r>
              <a:rPr lang="en-US" altLang="en-US" sz="2000" dirty="0" err="1" smtClean="0"/>
              <a:t>Adaboost</a:t>
            </a:r>
            <a:r>
              <a:rPr lang="en-US" altLang="en-US" sz="2000" dirty="0" smtClean="0"/>
              <a:t>, but more robust to errors and outliers </a:t>
            </a:r>
          </a:p>
          <a:p>
            <a:r>
              <a:rPr lang="en-US" altLang="en-US" sz="2000" dirty="0" smtClean="0"/>
              <a:t>Insensitive to the number of attributes selected for consideration at each split, and faster than bagging or boosting</a:t>
            </a:r>
          </a:p>
        </p:txBody>
      </p:sp>
      <p:sp>
        <p:nvSpPr>
          <p:cNvPr id="7066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0C1B4FB9-E95A-4BA8-8F36-01B8F27619AB}" type="slidenum">
              <a:rPr lang="en-US" altLang="en-US" sz="1200" b="1">
                <a:latin typeface="Calibri" pitchFamily="34" charset="0"/>
              </a:rPr>
              <a:pPr algn="r" eaLnBrk="1" hangingPunct="1"/>
              <a:t>6</a:t>
            </a:fld>
            <a:endParaRPr lang="en-US" altLang="en-US" sz="12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6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Random </a:t>
            </a:r>
            <a:r>
              <a:rPr lang="en-US" altLang="en-US" dirty="0" smtClean="0"/>
              <a:t>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9382" y="1143000"/>
            <a:ext cx="8534400" cy="4953000"/>
          </a:xfrm>
        </p:spPr>
        <p:txBody>
          <a:bodyPr/>
          <a:lstStyle/>
          <a:p>
            <a:r>
              <a:rPr lang="en-US" dirty="0" smtClean="0"/>
              <a:t>Features </a:t>
            </a:r>
            <a:r>
              <a:rPr lang="en-US" dirty="0"/>
              <a:t>and Advantages</a:t>
            </a:r>
          </a:p>
          <a:p>
            <a:pPr lvl="1"/>
            <a:r>
              <a:rPr lang="en-US" dirty="0" smtClean="0"/>
              <a:t>One of the most accurate learning algorithms available for most data sets</a:t>
            </a:r>
          </a:p>
          <a:p>
            <a:pPr lvl="1"/>
            <a:r>
              <a:rPr lang="en-US" dirty="0" smtClean="0"/>
              <a:t>Fairly efficiently on large data sets; can be parallelized</a:t>
            </a:r>
          </a:p>
          <a:p>
            <a:pPr lvl="1"/>
            <a:r>
              <a:rPr lang="en-US" dirty="0" smtClean="0"/>
              <a:t>Can handle lots of variables without variable deletion</a:t>
            </a:r>
          </a:p>
          <a:p>
            <a:pPr lvl="1"/>
            <a:r>
              <a:rPr lang="en-US" dirty="0" smtClean="0"/>
              <a:t>It gives estimates of what variables are important in the classification</a:t>
            </a:r>
          </a:p>
          <a:p>
            <a:pPr lvl="1"/>
            <a:r>
              <a:rPr lang="en-US" dirty="0"/>
              <a:t>It has methods for balancing error in class population unbalanced data </a:t>
            </a:r>
            <a:r>
              <a:rPr lang="en-US" dirty="0" smtClean="0"/>
              <a:t>sets</a:t>
            </a:r>
          </a:p>
          <a:p>
            <a:pPr lvl="1"/>
            <a:r>
              <a:rPr lang="en-US" dirty="0"/>
              <a:t>Generated forests can be saved for future use on other </a:t>
            </a:r>
            <a:r>
              <a:rPr lang="en-US" dirty="0" smtClean="0"/>
              <a:t>data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data including categorical variables with different number of levels, random forests are biased in favor of those attributes with more </a:t>
            </a:r>
            <a:r>
              <a:rPr lang="en-US" dirty="0" smtClean="0"/>
              <a:t>levels</a:t>
            </a:r>
          </a:p>
          <a:p>
            <a:pPr lvl="2"/>
            <a:r>
              <a:rPr lang="en-US" dirty="0" smtClean="0"/>
              <a:t>Variable </a:t>
            </a:r>
            <a:r>
              <a:rPr lang="en-US" dirty="0"/>
              <a:t>importance scores from random forest are not reliable for this type of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Random forests have been observed to </a:t>
            </a:r>
            <a:r>
              <a:rPr lang="en-US" dirty="0" err="1"/>
              <a:t>overfit</a:t>
            </a:r>
            <a:r>
              <a:rPr lang="en-US" dirty="0"/>
              <a:t> for some datasets with noisy classification/regression </a:t>
            </a:r>
            <a:r>
              <a:rPr lang="en-US" dirty="0" smtClean="0"/>
              <a:t>tasks</a:t>
            </a:r>
          </a:p>
          <a:p>
            <a:pPr lvl="1"/>
            <a:r>
              <a:rPr lang="en-US" dirty="0"/>
              <a:t>large number of trees may make the algorithm slow for real-time </a:t>
            </a:r>
            <a:r>
              <a:rPr lang="en-US" dirty="0" smtClean="0"/>
              <a:t>prediction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063215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5584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Class-Imbalanced Data Sets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70709"/>
            <a:ext cx="8534400" cy="4953000"/>
          </a:xfrm>
        </p:spPr>
        <p:txBody>
          <a:bodyPr/>
          <a:lstStyle/>
          <a:p>
            <a:r>
              <a:rPr lang="en-US" altLang="en-US" dirty="0" smtClean="0"/>
              <a:t>Class-imbalance problem: Rare positive example but numerous negative ones, e.g., medical diagnosis, fraud, oil-spill, fault, etc. </a:t>
            </a:r>
          </a:p>
          <a:p>
            <a:r>
              <a:rPr lang="en-US" altLang="en-US" dirty="0" smtClean="0"/>
              <a:t>Traditional methods assume a balanced distribution of classes and equal error costs: not suitable for class-imbalanced data</a:t>
            </a:r>
          </a:p>
          <a:p>
            <a:r>
              <a:rPr lang="en-US" altLang="en-US" dirty="0" smtClean="0"/>
              <a:t>Typical methods for imbalance data in 2-class classification: </a:t>
            </a:r>
          </a:p>
          <a:p>
            <a:pPr lvl="1"/>
            <a:r>
              <a:rPr lang="en-US" altLang="en-US" dirty="0" smtClean="0"/>
              <a:t>Oversampling: re-sampling of data from positive class</a:t>
            </a:r>
          </a:p>
          <a:p>
            <a:pPr lvl="1"/>
            <a:r>
              <a:rPr lang="en-US" altLang="en-US" dirty="0" smtClean="0"/>
              <a:t>Under-sampling: randomly eliminate  tuples from negative class</a:t>
            </a:r>
          </a:p>
          <a:p>
            <a:pPr lvl="1"/>
            <a:r>
              <a:rPr lang="en-US" altLang="en-US" dirty="0" smtClean="0"/>
              <a:t>Threshold-moving: moves the decision threshold, t, so that the rare class tuples are easier to classify, and hence, less chance of costly false negative errors</a:t>
            </a:r>
          </a:p>
          <a:p>
            <a:pPr lvl="1"/>
            <a:r>
              <a:rPr lang="en-US" altLang="en-US" dirty="0" smtClean="0"/>
              <a:t>Ensemble techniques: Ensemble multiple classifiers</a:t>
            </a:r>
          </a:p>
        </p:txBody>
      </p:sp>
      <p:sp>
        <p:nvSpPr>
          <p:cNvPr id="7168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733B0127-F0B9-430C-B736-CB5D46F116A8}" type="slidenum">
              <a:rPr lang="en-US" altLang="en-US" sz="1200" b="1">
                <a:latin typeface="Calibri" pitchFamily="34" charset="0"/>
              </a:rPr>
              <a:pPr algn="r" eaLnBrk="1" hangingPunct="1"/>
              <a:t>8</a:t>
            </a:fld>
            <a:endParaRPr lang="en-US" altLang="en-US" sz="12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Files\MSOffice\Templates\Blank Presentation.pot</Template>
  <TotalTime>4170</TotalTime>
  <Words>868</Words>
  <Application>Microsoft Office PowerPoint</Application>
  <PresentationFormat>On-screen Show (4:3)</PresentationFormat>
  <Paragraphs>87</Paragraphs>
  <Slides>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Blank Presentation</vt:lpstr>
      <vt:lpstr>Equation</vt:lpstr>
      <vt:lpstr>Classification and Prediction: Ensemble Methods</vt:lpstr>
      <vt:lpstr>PowerPoint Presentation</vt:lpstr>
      <vt:lpstr>Bagging: Boostrap Aggregation</vt:lpstr>
      <vt:lpstr>Boosting</vt:lpstr>
      <vt:lpstr>Adaboost  (Freund and Schapire, 1997)</vt:lpstr>
      <vt:lpstr>Random Forest (Breiman 2001) </vt:lpstr>
      <vt:lpstr>Random Forest</vt:lpstr>
      <vt:lpstr>Class-Imbalanced Data 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Miing and Knowledge Discvoery - Web Data Mining</dc:title>
  <dc:creator>Bamshad Mobasher</dc:creator>
  <cp:lastModifiedBy>Bamshad Mobasher</cp:lastModifiedBy>
  <cp:revision>280</cp:revision>
  <cp:lastPrinted>2001-05-02T17:00:13Z</cp:lastPrinted>
  <dcterms:created xsi:type="dcterms:W3CDTF">1999-03-29T20:01:23Z</dcterms:created>
  <dcterms:modified xsi:type="dcterms:W3CDTF">2015-11-17T06:55:02Z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http://maya.cs.depaul.edu/~classes/ect584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C:\Bamshad\CLASS\ECT584\Lectures</vt:lpwstr>
  </property>
</Properties>
</file>