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331" r:id="rId3"/>
    <p:sldId id="332" r:id="rId4"/>
    <p:sldId id="418" r:id="rId5"/>
    <p:sldId id="419" r:id="rId6"/>
    <p:sldId id="420" r:id="rId7"/>
    <p:sldId id="421" r:id="rId8"/>
    <p:sldId id="333" r:id="rId9"/>
    <p:sldId id="334" r:id="rId10"/>
    <p:sldId id="335" r:id="rId11"/>
    <p:sldId id="336" r:id="rId12"/>
    <p:sldId id="337" r:id="rId13"/>
    <p:sldId id="428" r:id="rId14"/>
    <p:sldId id="429" r:id="rId15"/>
    <p:sldId id="430" r:id="rId16"/>
    <p:sldId id="432" r:id="rId17"/>
    <p:sldId id="431" r:id="rId18"/>
    <p:sldId id="440" r:id="rId19"/>
    <p:sldId id="441" r:id="rId20"/>
    <p:sldId id="442" r:id="rId21"/>
    <p:sldId id="435" r:id="rId22"/>
    <p:sldId id="436" r:id="rId23"/>
    <p:sldId id="437" r:id="rId24"/>
    <p:sldId id="438" r:id="rId25"/>
    <p:sldId id="439" r:id="rId26"/>
    <p:sldId id="416" r:id="rId27"/>
    <p:sldId id="444" r:id="rId28"/>
    <p:sldId id="445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CD3E"/>
    <a:srgbClr val="008000"/>
    <a:srgbClr val="FFD7AF"/>
    <a:srgbClr val="FFCC00"/>
    <a:srgbClr val="FFCCFF"/>
    <a:srgbClr val="FF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0" autoAdjust="0"/>
    <p:restoredTop sz="94424" autoAdjust="0"/>
  </p:normalViewPr>
  <p:slideViewPr>
    <p:cSldViewPr snapToGrid="0">
      <p:cViewPr>
        <p:scale>
          <a:sx n="110" d="100"/>
          <a:sy n="110" d="100"/>
        </p:scale>
        <p:origin x="-5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90" y="6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4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AD1ADD-6B79-47C9-B608-79FD66410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07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1CE14C-2FFE-487D-B020-99FD16DBD04F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882D58-6579-4F92-A80B-2C2CF1BF8CE4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10939-FC4B-4FEC-9D60-4B9AB0D6E97E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ECF03-A5A8-42F9-B9F0-F024F9936DC8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05E62B-6621-4534-85A2-3FC8943BA47B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6FA299-8311-4199-B93A-EB9F487C1F44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D36F4A-77CC-4FC1-AAC7-1F8588CE1195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64BBD9-9A31-480F-A805-81B4388F9616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F1B90-BEC2-4CB8-8667-5537CF59CE98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D1ADD-6B79-47C9-B608-79FD66410A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2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34CA51B-2576-4917-B0BB-9E913FA67B15}" type="slidenum">
              <a:rPr lang="zh-CN" altLang="en-US" smtClean="0"/>
              <a:pPr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9E9166-CA88-4AAB-A6F4-829C542766BE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628970B-2106-4959-B23C-39A3E234A32E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1D4A642-541C-4C8F-962E-7AC39B5B7331}" type="slidenum">
              <a:rPr lang="zh-CN" altLang="en-US" smtClean="0"/>
              <a:pPr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91D33-FB87-44E1-9EA7-6098497B65EE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460B9-C9CC-4483-B126-41141281EC2F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010D0D-C0DE-4530-BD70-59AED63ECDD7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3A8507-4ECC-4500-87BF-A1CAD555334E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AD963F-1561-4D1D-BB2D-63272477735F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6BC009-F2E9-4D1C-A3BE-47F21558AD87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D6FCC-1C35-40FE-8D9F-49E63AD88C4F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70029E-1033-41CE-A1B6-1E8E38BF9508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DF250-70A0-4298-897F-4FB641B0C28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F065C-CE20-4F45-80DB-9AEE4D8735C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DF84B-0A1A-4C95-9664-208B2D10F3CD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A1977-40C1-40AB-B65C-6AD73B7C863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6A13A-CBBA-4E25-A12A-3B6997AF96A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4E18-C93D-489D-8E63-35CF8EB8D99A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81944-8056-4FFD-A699-BBA9D2AF16CB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47749-02EE-4A8B-9E24-B00204769229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16A9B-F411-4AE7-AAAE-ACEE702A0F4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86A0-9F21-4983-BD4D-C535441E2FC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60296-77C9-4821-A971-18C0183E9F8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36F2-16F5-49FB-AE0A-FEB66712690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6F08F-F865-4F51-8752-60945758151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66C8-7C1F-4D62-8219-4069F6C780B3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A3E88FC7-9DC3-4E72-A735-1BE4ECF014F9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381000" y="6400800"/>
            <a:ext cx="838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arlett" pitchFamily="2" charset="2"/>
        <a:buChar char="4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h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Excel_97-2003_Worksheet1.xls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950913"/>
            <a:ext cx="7772400" cy="2532062"/>
          </a:xfrm>
        </p:spPr>
        <p:txBody>
          <a:bodyPr/>
          <a:lstStyle/>
          <a:p>
            <a:r>
              <a:rPr lang="en-US" altLang="en-US" dirty="0" smtClean="0"/>
              <a:t>Classification and Prediction:</a:t>
            </a:r>
            <a:br>
              <a:rPr lang="en-US" altLang="en-US" dirty="0" smtClean="0"/>
            </a:br>
            <a:r>
              <a:rPr lang="en-US" altLang="en-US" dirty="0" smtClean="0"/>
              <a:t>Review of Basic Concepts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3424238" y="4295775"/>
            <a:ext cx="2386012" cy="70802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/>
              <a:t>Bamshad Mobasher</a:t>
            </a:r>
          </a:p>
          <a:p>
            <a:pPr algn="ctr"/>
            <a:r>
              <a:rPr lang="en-US" altLang="en-US" sz="2000" b="1"/>
              <a:t>DePaul University</a:t>
            </a:r>
            <a:endParaRPr lang="en-US" altLang="en-US" sz="2000" b="1" i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E442B98-3D80-4934-866B-13C2A4BB843B}" type="slidenum">
              <a:rPr lang="en-US" altLang="en-US" smtClean="0"/>
              <a:pPr/>
              <a:t>10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altLang="en-US" smtClean="0"/>
              <a:t>Model Evaluation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 cstate="print">
            <a:lum bright="-18000" contrast="90000"/>
          </a:blip>
          <a:srcRect/>
          <a:stretch>
            <a:fillRect/>
          </a:stretch>
        </p:blipFill>
        <p:spPr bwMode="auto">
          <a:xfrm>
            <a:off x="314325" y="1535113"/>
            <a:ext cx="8501063" cy="40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5CC0BD6-B185-4C4C-A6DF-1B4B999A4823}" type="slidenum">
              <a:rPr lang="en-US" altLang="en-US" smtClean="0"/>
              <a:pPr/>
              <a:t>11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 Use: Classification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 cstate="print">
            <a:lum contrast="18000"/>
          </a:blip>
          <a:srcRect/>
          <a:stretch>
            <a:fillRect/>
          </a:stretch>
        </p:blipFill>
        <p:spPr bwMode="auto">
          <a:xfrm>
            <a:off x="415925" y="1466850"/>
            <a:ext cx="824230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31AD346-359E-4F9D-B63C-0974126E5D65}" type="slidenum">
              <a:rPr lang="en-US" altLang="en-US" smtClean="0"/>
              <a:pPr/>
              <a:t>12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3333CD"/>
                </a:solidFill>
                <a:latin typeface="Times-Bold"/>
              </a:rPr>
              <a:t>Classification Methods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5699" y="1166556"/>
            <a:ext cx="5672704" cy="5020533"/>
          </a:xfrm>
          <a:solidFill>
            <a:srgbClr val="FFDBB7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Decision Tree Induction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Bayesian Classification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-Roman"/>
              </a:rPr>
              <a:t>K-Nearest </a:t>
            </a:r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Neighbor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Logistic Regression</a:t>
            </a:r>
            <a:endParaRPr lang="en-US" altLang="en-US" sz="2400" dirty="0">
              <a:solidFill>
                <a:srgbClr val="000000"/>
              </a:solidFill>
              <a:latin typeface="Times-Roman"/>
            </a:endParaRP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Neural Networks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Linear Discriminant Analysis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Support Vector Machines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Genetic Algorithms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Many More ….</a:t>
            </a:r>
          </a:p>
          <a:p>
            <a:endParaRPr lang="en-US" altLang="en-US" sz="1600" dirty="0" smtClean="0">
              <a:solidFill>
                <a:srgbClr val="000000"/>
              </a:solidFill>
              <a:latin typeface="Times-Roman"/>
            </a:endParaRP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Also Ensemble Methods, e.g., Random Forest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Font typeface="Marlett" pitchFamily="2" charset="2"/>
              <a:buChar char="4"/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h"/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00FF"/>
              </a:buClr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F513D1A-F9D1-49E1-B12E-7BED002A9FC7}" type="slidenum">
              <a:rPr lang="en-US" altLang="en-US" sz="1200" smtClean="0">
                <a:solidFill>
                  <a:schemeClr val="accent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 b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Evaluating Models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To train and evaluate models, data are often divided into three sets: the </a:t>
            </a:r>
            <a:r>
              <a:rPr lang="en-US" altLang="en-US" smtClean="0">
                <a:solidFill>
                  <a:srgbClr val="FF0000"/>
                </a:solidFill>
              </a:rPr>
              <a:t>training set</a:t>
            </a:r>
            <a:r>
              <a:rPr lang="en-US" altLang="en-US" smtClean="0"/>
              <a:t>, the </a:t>
            </a:r>
            <a:r>
              <a:rPr lang="en-US" altLang="en-US" smtClean="0">
                <a:solidFill>
                  <a:srgbClr val="FF0000"/>
                </a:solidFill>
              </a:rPr>
              <a:t>test set</a:t>
            </a:r>
            <a:r>
              <a:rPr lang="en-US" altLang="en-US" smtClean="0"/>
              <a:t>, and the </a:t>
            </a:r>
            <a:r>
              <a:rPr lang="en-US" altLang="en-US" smtClean="0">
                <a:solidFill>
                  <a:srgbClr val="FF0000"/>
                </a:solidFill>
              </a:rPr>
              <a:t>evaluation set</a:t>
            </a:r>
          </a:p>
          <a:p>
            <a:endParaRPr lang="en-US" altLang="en-US" sz="800" smtClean="0"/>
          </a:p>
          <a:p>
            <a:r>
              <a:rPr lang="en-US" altLang="en-US" smtClean="0"/>
              <a:t>Training Set</a:t>
            </a:r>
          </a:p>
          <a:p>
            <a:pPr lvl="1"/>
            <a:r>
              <a:rPr lang="en-US" altLang="en-US" smtClean="0"/>
              <a:t>is used to build the initial model</a:t>
            </a:r>
          </a:p>
          <a:p>
            <a:pPr lvl="1"/>
            <a:r>
              <a:rPr lang="en-US" altLang="en-US" smtClean="0"/>
              <a:t>may need to “</a:t>
            </a:r>
            <a:r>
              <a:rPr lang="en-US" altLang="en-US" smtClean="0">
                <a:solidFill>
                  <a:srgbClr val="FF0000"/>
                </a:solidFill>
              </a:rPr>
              <a:t>enrich the data</a:t>
            </a:r>
            <a:r>
              <a:rPr lang="en-US" altLang="en-US" smtClean="0"/>
              <a:t>” to get enough of the special cases</a:t>
            </a:r>
          </a:p>
          <a:p>
            <a:r>
              <a:rPr lang="en-US" altLang="en-US" smtClean="0"/>
              <a:t>Test Set</a:t>
            </a:r>
          </a:p>
          <a:p>
            <a:pPr lvl="1"/>
            <a:r>
              <a:rPr lang="en-US" altLang="en-US" smtClean="0"/>
              <a:t>is used to adjust the initial model</a:t>
            </a:r>
          </a:p>
          <a:p>
            <a:pPr lvl="1"/>
            <a:r>
              <a:rPr lang="en-US" altLang="en-US" smtClean="0"/>
              <a:t>models can be tweaked to be less idiosyncrasies to the training data and can be adapted for a more general model</a:t>
            </a:r>
          </a:p>
          <a:p>
            <a:pPr lvl="1"/>
            <a:r>
              <a:rPr lang="en-US" altLang="en-US" smtClean="0"/>
              <a:t>idea is to prevent “over-training” (i.e., finding patterns where none exist).</a:t>
            </a:r>
          </a:p>
          <a:p>
            <a:r>
              <a:rPr lang="en-US" altLang="en-US" smtClean="0"/>
              <a:t>Evaluation Set</a:t>
            </a:r>
          </a:p>
          <a:p>
            <a:pPr lvl="1"/>
            <a:r>
              <a:rPr lang="en-US" altLang="en-US" smtClean="0"/>
              <a:t>is used to evaluate the model performance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25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Font typeface="Marlett" pitchFamily="2" charset="2"/>
              <a:buChar char="4"/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h"/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00FF"/>
              </a:buClr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926FA14-09AD-4088-BC3E-F5FFAE1C6251}" type="slidenum">
              <a:rPr lang="en-US" altLang="en-US" sz="1200" smtClean="0">
                <a:solidFill>
                  <a:schemeClr val="accent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 b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 and Evaluation Sets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Reading too much into the training set (</a:t>
            </a:r>
            <a:r>
              <a:rPr lang="en-US" altLang="en-US" dirty="0" err="1" smtClean="0">
                <a:solidFill>
                  <a:srgbClr val="FF0000"/>
                </a:solidFill>
              </a:rPr>
              <a:t>overfitting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common problem with most data mining algorithms </a:t>
            </a:r>
          </a:p>
          <a:p>
            <a:pPr lvl="1"/>
            <a:r>
              <a:rPr lang="en-US" altLang="en-US" dirty="0" smtClean="0"/>
              <a:t>resulting model works well on the training set but performs poorly on unseen data</a:t>
            </a:r>
          </a:p>
          <a:p>
            <a:pPr lvl="1"/>
            <a:r>
              <a:rPr lang="en-US" altLang="en-US" dirty="0" smtClean="0"/>
              <a:t>test set can be used to “tweak” the initial model, and to remove unnecessary inputs or features</a:t>
            </a:r>
          </a:p>
          <a:p>
            <a:pPr lvl="1"/>
            <a:endParaRPr lang="en-US" altLang="en-US" sz="800" dirty="0" smtClean="0"/>
          </a:p>
          <a:p>
            <a:r>
              <a:rPr lang="en-US" altLang="en-US" dirty="0" smtClean="0"/>
              <a:t>Evaluation Set is used for final performance evaluation</a:t>
            </a:r>
          </a:p>
          <a:p>
            <a:pPr marL="0" indent="0">
              <a:buNone/>
            </a:pPr>
            <a:endParaRPr lang="en-US" altLang="en-US" sz="800" dirty="0" smtClean="0"/>
          </a:p>
          <a:p>
            <a:r>
              <a:rPr lang="en-US" altLang="en-US" dirty="0" smtClean="0"/>
              <a:t>Insufficient data to divide into three disjoint sets?</a:t>
            </a:r>
          </a:p>
          <a:p>
            <a:pPr lvl="1"/>
            <a:r>
              <a:rPr lang="en-US" altLang="en-US" dirty="0" smtClean="0"/>
              <a:t>In such cases, validation techniques can play a major role</a:t>
            </a:r>
          </a:p>
          <a:p>
            <a:pPr lvl="2"/>
            <a:r>
              <a:rPr lang="en-US" altLang="en-US" sz="1800" dirty="0" smtClean="0"/>
              <a:t>Cross Validation</a:t>
            </a:r>
          </a:p>
          <a:p>
            <a:pPr lvl="2"/>
            <a:r>
              <a:rPr lang="en-US" altLang="en-US" sz="1800" dirty="0" smtClean="0"/>
              <a:t>Bootstrap Validation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51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Font typeface="Marlett" pitchFamily="2" charset="2"/>
              <a:buChar char="4"/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h"/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00FF"/>
              </a:buClr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A3E7BD1-8159-420C-8127-A8DD1FA7AC7B}" type="slidenum">
              <a:rPr lang="en-US" altLang="en-US" sz="1200" smtClean="0">
                <a:solidFill>
                  <a:schemeClr val="accent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 b="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Cross Validation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175"/>
            <a:ext cx="8229600" cy="4953000"/>
          </a:xfrm>
        </p:spPr>
        <p:txBody>
          <a:bodyPr/>
          <a:lstStyle/>
          <a:p>
            <a:r>
              <a:rPr lang="en-US" altLang="en-US" dirty="0" smtClean="0"/>
              <a:t>Cross validation is a heuristic that works as follows</a:t>
            </a:r>
          </a:p>
          <a:p>
            <a:pPr lvl="1"/>
            <a:r>
              <a:rPr lang="en-US" altLang="en-US" dirty="0" smtClean="0"/>
              <a:t>randomly divide the data into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 </a:t>
            </a:r>
            <a:r>
              <a:rPr lang="en-US" altLang="en-US" b="1" i="1" dirty="0" smtClean="0">
                <a:solidFill>
                  <a:srgbClr val="FF0000"/>
                </a:solidFill>
              </a:rPr>
              <a:t>folds</a:t>
            </a:r>
            <a:r>
              <a:rPr lang="en-US" altLang="en-US" dirty="0" smtClean="0"/>
              <a:t>, each with approximately the same number of records</a:t>
            </a:r>
          </a:p>
          <a:p>
            <a:pPr lvl="1"/>
            <a:r>
              <a:rPr lang="en-US" altLang="en-US" dirty="0" smtClean="0"/>
              <a:t>create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models using the same algorithms and training parameters; each model is trained with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-1 folds of the data and tested on the remaining fold</a:t>
            </a:r>
          </a:p>
          <a:p>
            <a:pPr lvl="1"/>
            <a:r>
              <a:rPr lang="en-US" altLang="en-US" dirty="0" smtClean="0"/>
              <a:t>can be used to find the best algorithm and its optimal training parameter</a:t>
            </a:r>
          </a:p>
          <a:p>
            <a:r>
              <a:rPr lang="en-US" altLang="en-US" dirty="0" smtClean="0"/>
              <a:t>Steps in Cross Validation</a:t>
            </a:r>
          </a:p>
          <a:p>
            <a:pPr lvl="1"/>
            <a:r>
              <a:rPr lang="en-US" altLang="en-US" dirty="0" smtClean="0"/>
              <a:t>1. Divide the available data into a training set and an evaluation set</a:t>
            </a:r>
          </a:p>
          <a:p>
            <a:pPr lvl="1"/>
            <a:r>
              <a:rPr lang="en-US" altLang="en-US" dirty="0" smtClean="0"/>
              <a:t>2. Split the training data into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folds</a:t>
            </a:r>
          </a:p>
          <a:p>
            <a:pPr lvl="1"/>
            <a:r>
              <a:rPr lang="en-US" altLang="en-US" dirty="0" smtClean="0"/>
              <a:t>3. Select an algorithm and training parameters</a:t>
            </a:r>
          </a:p>
          <a:p>
            <a:pPr lvl="1"/>
            <a:r>
              <a:rPr lang="en-US" altLang="en-US" dirty="0" smtClean="0"/>
              <a:t>4. Train and test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models using the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train-test splits</a:t>
            </a:r>
          </a:p>
          <a:p>
            <a:pPr lvl="1"/>
            <a:r>
              <a:rPr lang="en-US" altLang="en-US" dirty="0" smtClean="0"/>
              <a:t>5. Repeat step 2 to 4 using different algorithms / parameters and compare model accuracies</a:t>
            </a:r>
          </a:p>
          <a:p>
            <a:pPr lvl="1"/>
            <a:r>
              <a:rPr lang="en-US" altLang="en-US" dirty="0" smtClean="0"/>
              <a:t>6. Select the best </a:t>
            </a:r>
            <a:r>
              <a:rPr lang="en-US" altLang="en-US" dirty="0" smtClean="0"/>
              <a:t>combination (of algorithms and parameters)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7. Use all the training data to train </a:t>
            </a:r>
            <a:r>
              <a:rPr lang="en-US" altLang="en-US" dirty="0" smtClean="0"/>
              <a:t>the final </a:t>
            </a:r>
            <a:r>
              <a:rPr lang="en-US" altLang="en-US" dirty="0" smtClean="0"/>
              <a:t>model</a:t>
            </a:r>
          </a:p>
          <a:p>
            <a:pPr lvl="1"/>
            <a:r>
              <a:rPr lang="en-US" altLang="en-US" dirty="0" smtClean="0"/>
              <a:t>8. Assess the final model using the evaluation set</a:t>
            </a:r>
          </a:p>
        </p:txBody>
      </p:sp>
    </p:spTree>
    <p:extLst>
      <p:ext uri="{BB962C8B-B14F-4D97-AF65-F5344CB8AC3E}">
        <p14:creationId xmlns:p14="http://schemas.microsoft.com/office/powerpoint/2010/main" val="42770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75456" y="476250"/>
            <a:ext cx="8229600" cy="609600"/>
          </a:xfrm>
        </p:spPr>
        <p:txBody>
          <a:bodyPr/>
          <a:lstStyle/>
          <a:p>
            <a:r>
              <a:rPr lang="en-US" dirty="0" smtClean="0"/>
              <a:t>Example – 5 Fold Cross Validation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A51B7C-4984-4BDD-A184-16657FEAB693}" type="slidenum">
              <a:rPr lang="en-US" smtClean="0"/>
              <a:pPr/>
              <a:t>16</a:t>
            </a:fld>
            <a:endParaRPr lang="en-US" sz="1400" b="0" smtClean="0">
              <a:solidFill>
                <a:schemeClr val="tx1"/>
              </a:solidFill>
            </a:endParaRP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2" cstate="print"/>
          <a:srcRect t="-124"/>
          <a:stretch>
            <a:fillRect/>
          </a:stretch>
        </p:blipFill>
        <p:spPr bwMode="auto">
          <a:xfrm>
            <a:off x="879475" y="1735138"/>
            <a:ext cx="7421563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75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Font typeface="Marlett" pitchFamily="2" charset="2"/>
              <a:buChar char="4"/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h"/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00FF"/>
              </a:buClr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7AFC90-AC31-41F7-AE92-694873548A2B}" type="slidenum">
              <a:rPr lang="en-US" altLang="en-US" sz="1200" smtClean="0">
                <a:solidFill>
                  <a:schemeClr val="accent2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 b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9563"/>
            <a:ext cx="8229600" cy="609600"/>
          </a:xfrm>
        </p:spPr>
        <p:txBody>
          <a:bodyPr/>
          <a:lstStyle/>
          <a:p>
            <a:r>
              <a:rPr lang="en-US" altLang="en-US" smtClean="0"/>
              <a:t>Bootstrap Validation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001713"/>
            <a:ext cx="8453438" cy="5094287"/>
          </a:xfrm>
        </p:spPr>
        <p:txBody>
          <a:bodyPr/>
          <a:lstStyle/>
          <a:p>
            <a:r>
              <a:rPr lang="en-US" altLang="en-US" dirty="0" smtClean="0"/>
              <a:t>Based on the statistical procedure of sampling with replacement</a:t>
            </a:r>
          </a:p>
          <a:p>
            <a:pPr lvl="1"/>
            <a:r>
              <a:rPr lang="en-US" altLang="en-US" dirty="0" smtClean="0"/>
              <a:t>data set of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instances is sampled n times (with replacement) to give another data set of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instances</a:t>
            </a:r>
          </a:p>
          <a:p>
            <a:pPr lvl="1"/>
            <a:r>
              <a:rPr lang="en-US" altLang="en-US" dirty="0" smtClean="0"/>
              <a:t>since some elements will be repeated, there will be elements in the original data set that are not picked</a:t>
            </a:r>
          </a:p>
          <a:p>
            <a:pPr lvl="1"/>
            <a:r>
              <a:rPr lang="en-US" altLang="en-US" dirty="0" smtClean="0"/>
              <a:t>these remaining instances are used as the test set</a:t>
            </a:r>
          </a:p>
          <a:p>
            <a:r>
              <a:rPr lang="en-US" altLang="en-US" dirty="0" smtClean="0"/>
              <a:t>How many instances in the test set?</a:t>
            </a:r>
          </a:p>
          <a:p>
            <a:pPr lvl="1"/>
            <a:r>
              <a:rPr lang="en-US" altLang="en-US" dirty="0" smtClean="0"/>
              <a:t>Probability of not getting picked in one sampling = 1 - 1/</a:t>
            </a:r>
            <a:r>
              <a:rPr lang="en-US" altLang="en-US" i="1" dirty="0" smtClean="0"/>
              <a:t>n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Pr</a:t>
            </a:r>
            <a:r>
              <a:rPr lang="en-US" altLang="en-US" dirty="0" smtClean="0"/>
              <a:t>(not getting picked in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samples) = (1 -1/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</a:t>
            </a:r>
            <a:r>
              <a:rPr lang="en-US" altLang="en-US" i="1" baseline="40000" dirty="0" smtClean="0"/>
              <a:t>n</a:t>
            </a:r>
            <a:r>
              <a:rPr lang="en-US" altLang="en-US" dirty="0" smtClean="0"/>
              <a:t> = e</a:t>
            </a:r>
            <a:r>
              <a:rPr lang="en-US" altLang="en-US" i="1" baseline="40000" dirty="0" smtClean="0"/>
              <a:t>-</a:t>
            </a:r>
            <a:r>
              <a:rPr lang="en-US" altLang="en-US" baseline="40000" dirty="0" smtClean="0"/>
              <a:t>1</a:t>
            </a:r>
            <a:r>
              <a:rPr lang="en-US" altLang="en-US" dirty="0" smtClean="0"/>
              <a:t> = 0.368</a:t>
            </a:r>
          </a:p>
          <a:p>
            <a:pPr lvl="1"/>
            <a:r>
              <a:rPr lang="en-US" altLang="en-US" dirty="0" smtClean="0"/>
              <a:t>so, for large data set, test set will contain about 36.8% of instances</a:t>
            </a:r>
          </a:p>
          <a:p>
            <a:pPr lvl="1"/>
            <a:r>
              <a:rPr lang="en-US" altLang="en-US" dirty="0" smtClean="0"/>
              <a:t>to compensate for smaller training sample (63.2%), test set error rate is combined with the re-substitution error in training set:</a:t>
            </a:r>
          </a:p>
          <a:p>
            <a:pPr lvl="1"/>
            <a:endParaRPr lang="en-US" altLang="en-US" sz="1000" dirty="0" smtClean="0"/>
          </a:p>
          <a:p>
            <a:pPr lvl="1" algn="ctr">
              <a:buFont typeface="Marlett" pitchFamily="2" charset="2"/>
              <a:buNone/>
            </a:pPr>
            <a:r>
              <a:rPr lang="en-US" altLang="en-US" dirty="0" smtClean="0"/>
              <a:t>e = (0.632 * e </a:t>
            </a:r>
            <a:r>
              <a:rPr lang="en-US" altLang="en-US" baseline="-30000" dirty="0" smtClean="0"/>
              <a:t>test instance</a:t>
            </a:r>
            <a:r>
              <a:rPr lang="en-US" altLang="en-US" dirty="0" smtClean="0"/>
              <a:t>) + (0.368 * e </a:t>
            </a:r>
            <a:r>
              <a:rPr lang="en-US" altLang="en-US" baseline="-30000" dirty="0" smtClean="0"/>
              <a:t>training instance</a:t>
            </a:r>
            <a:r>
              <a:rPr lang="en-US" altLang="en-US" dirty="0" smtClean="0"/>
              <a:t>)</a:t>
            </a:r>
            <a:endParaRPr lang="en-US" altLang="en-US" baseline="-30000" dirty="0" smtClean="0"/>
          </a:p>
          <a:p>
            <a:pPr lvl="1"/>
            <a:endParaRPr lang="en-US" altLang="en-US" sz="1000" dirty="0" smtClean="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457450" y="5080000"/>
            <a:ext cx="4632325" cy="506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accent2"/>
              </a:buClr>
              <a:buFont typeface="Marlett" pitchFamily="2" charset="2"/>
              <a:buChar char="i"/>
              <a:defRPr sz="2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FF0000"/>
              </a:buClr>
              <a:buFont typeface="Marlett" pitchFamily="2" charset="2"/>
              <a:buChar char="4"/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Font typeface="Marlett" pitchFamily="2" charset="2"/>
              <a:buChar char="h"/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F00FF"/>
              </a:buClr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400" b="0"/>
          </a:p>
        </p:txBody>
      </p:sp>
    </p:spTree>
    <p:extLst>
      <p:ext uri="{BB962C8B-B14F-4D97-AF65-F5344CB8AC3E}">
        <p14:creationId xmlns:p14="http://schemas.microsoft.com/office/powerpoint/2010/main" val="39086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EC36C8-2B90-45AF-8EDB-A0344AA428C6}" type="slidenum">
              <a:rPr lang="en-US" altLang="en-US" smtClean="0"/>
              <a:pPr/>
              <a:t>18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24813" cy="828675"/>
          </a:xfrm>
        </p:spPr>
        <p:txBody>
          <a:bodyPr/>
          <a:lstStyle/>
          <a:p>
            <a:r>
              <a:rPr lang="en-US" altLang="en-US" sz="3200" smtClean="0"/>
              <a:t>Measuring Effectiveness of Classification Models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3350"/>
            <a:ext cx="8229600" cy="4692650"/>
          </a:xfrm>
        </p:spPr>
        <p:txBody>
          <a:bodyPr/>
          <a:lstStyle/>
          <a:p>
            <a:r>
              <a:rPr lang="en-US" altLang="en-US" dirty="0" smtClean="0"/>
              <a:t>When the output field is nominal (e.g., in two-class prediction), we use a </a:t>
            </a:r>
            <a:r>
              <a:rPr lang="en-US" altLang="en-US" dirty="0" smtClean="0">
                <a:solidFill>
                  <a:srgbClr val="FF0000"/>
                </a:solidFill>
              </a:rPr>
              <a:t>confusion matrix</a:t>
            </a:r>
            <a:r>
              <a:rPr lang="en-US" altLang="en-US" dirty="0" smtClean="0"/>
              <a:t> to evaluate the resulting model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Example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lvl="1"/>
            <a:r>
              <a:rPr lang="en-US" altLang="en-US" dirty="0" smtClean="0"/>
              <a:t>Overall correct classification rate = (18 + 15) / 38 = 87%</a:t>
            </a:r>
          </a:p>
          <a:p>
            <a:pPr lvl="1"/>
            <a:r>
              <a:rPr lang="en-US" altLang="en-US" dirty="0" smtClean="0"/>
              <a:t>Given T, correct classification rate = 18 / 20 = 90%</a:t>
            </a:r>
          </a:p>
          <a:p>
            <a:pPr lvl="1"/>
            <a:r>
              <a:rPr lang="en-US" altLang="en-US" dirty="0" smtClean="0"/>
              <a:t>Given F, correct classification rate = 15 / 18 = 83%</a:t>
            </a:r>
          </a:p>
        </p:txBody>
      </p:sp>
      <p:graphicFrame>
        <p:nvGraphicFramePr>
          <p:cNvPr id="52229" name="Object 4"/>
          <p:cNvGraphicFramePr>
            <a:graphicFrameLocks noChangeAspect="1"/>
          </p:cNvGraphicFramePr>
          <p:nvPr/>
        </p:nvGraphicFramePr>
        <p:xfrm>
          <a:off x="2322513" y="3352800"/>
          <a:ext cx="45720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Worksheet" r:id="rId4" imgW="2441520" imgH="655560" progId="Excel.Sheet.8">
                  <p:embed/>
                </p:oleObj>
              </mc:Choice>
              <mc:Fallback>
                <p:oleObj name="Worksheet" r:id="rId4" imgW="2441520" imgH="6555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3352800"/>
                        <a:ext cx="4572000" cy="1227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3895725" y="290195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/>
              <a:t>Predicted Class</a:t>
            </a: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904875" y="3821113"/>
            <a:ext cx="1346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/>
              <a:t>Actual Class</a:t>
            </a:r>
          </a:p>
        </p:txBody>
      </p:sp>
    </p:spTree>
    <p:extLst>
      <p:ext uri="{BB962C8B-B14F-4D97-AF65-F5344CB8AC3E}">
        <p14:creationId xmlns:p14="http://schemas.microsoft.com/office/powerpoint/2010/main" val="20833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609600"/>
          </a:xfrm>
        </p:spPr>
        <p:txBody>
          <a:bodyPr/>
          <a:lstStyle/>
          <a:p>
            <a:r>
              <a:rPr lang="en-US" sz="3200" dirty="0" smtClean="0"/>
              <a:t>Confusion Matrix &amp; Accuracy Metrics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733674"/>
            <a:ext cx="8229600" cy="3362325"/>
          </a:xfrm>
        </p:spPr>
        <p:txBody>
          <a:bodyPr/>
          <a:lstStyle/>
          <a:p>
            <a:r>
              <a:rPr lang="en-US" altLang="en-US" dirty="0" smtClean="0"/>
              <a:t>Classifier Accuracy, or recognition rate: percentage of test set instances that are correctly classified</a:t>
            </a:r>
          </a:p>
          <a:p>
            <a:pPr lvl="1"/>
            <a:r>
              <a:rPr lang="en-US" altLang="en-US" dirty="0" smtClean="0"/>
              <a:t>Accuracy = (TP + TN)/All</a:t>
            </a:r>
          </a:p>
          <a:p>
            <a:pPr lvl="1"/>
            <a:r>
              <a:rPr lang="en-US" altLang="en-US" dirty="0" smtClean="0"/>
              <a:t>Error rate: 1 – accuracy, or Error rate = (FP + FN)/All</a:t>
            </a:r>
          </a:p>
          <a:p>
            <a:r>
              <a:rPr lang="en-US" altLang="en-US" dirty="0" smtClean="0"/>
              <a:t>Class Imbalance Problem: One class may be rare, e.g. fraud, or HIV-positive</a:t>
            </a:r>
          </a:p>
          <a:p>
            <a:pPr lvl="1"/>
            <a:r>
              <a:rPr lang="en-US" altLang="en-US" dirty="0" smtClean="0"/>
              <a:t>Sensitivity: True Positive recognition rate  =  TP/P</a:t>
            </a:r>
          </a:p>
          <a:p>
            <a:pPr lvl="1"/>
            <a:r>
              <a:rPr lang="en-US" altLang="en-US" dirty="0" smtClean="0"/>
              <a:t>Specificity: True Negative recognition rate  =  TN/N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438900"/>
            <a:ext cx="1905000" cy="304800"/>
          </a:xfrm>
        </p:spPr>
        <p:txBody>
          <a:bodyPr/>
          <a:lstStyle/>
          <a:p>
            <a:fld id="{EAC81944-8056-4FFD-A699-BBA9D2AF16C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01595"/>
              </p:ext>
            </p:extLst>
          </p:nvPr>
        </p:nvGraphicFramePr>
        <p:xfrm>
          <a:off x="542925" y="1314450"/>
          <a:ext cx="7924800" cy="1235076"/>
        </p:xfrm>
        <a:graphic>
          <a:graphicData uri="http://schemas.openxmlformats.org/drawingml/2006/table">
            <a:tbl>
              <a:tblPr/>
              <a:tblGrid>
                <a:gridCol w="2895600"/>
                <a:gridCol w="2471738"/>
                <a:gridCol w="255746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2E22BEE-ED87-457E-B353-8D3DC7A8FF90}" type="slidenum">
              <a:rPr lang="en-US" altLang="en-US" smtClean="0"/>
              <a:pPr/>
              <a:t>2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Classification?</a:t>
            </a:r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Times-Roman"/>
              </a:rPr>
              <a:t>The goal of data classification is to organize and categorize data in distinct classes</a:t>
            </a:r>
          </a:p>
          <a:p>
            <a:pPr lvl="1"/>
            <a:r>
              <a:rPr lang="en-US" altLang="en-US" dirty="0" smtClean="0">
                <a:latin typeface="Times-Roman"/>
              </a:rPr>
              <a:t>A model is first created based on the data distribution</a:t>
            </a:r>
          </a:p>
          <a:p>
            <a:pPr lvl="1"/>
            <a:r>
              <a:rPr lang="en-US" altLang="en-US" dirty="0" smtClean="0">
                <a:latin typeface="Times-Roman"/>
              </a:rPr>
              <a:t>The model is then used to classify new data</a:t>
            </a:r>
          </a:p>
          <a:p>
            <a:pPr lvl="1"/>
            <a:r>
              <a:rPr lang="en-US" altLang="en-US" dirty="0" smtClean="0">
                <a:latin typeface="Times-Roman"/>
              </a:rPr>
              <a:t>Given the model, a class can be predicted for new data</a:t>
            </a:r>
          </a:p>
          <a:p>
            <a:pPr lvl="1"/>
            <a:endParaRPr lang="en-US" altLang="en-US" sz="1000" dirty="0" smtClean="0">
              <a:latin typeface="Times-Roman"/>
            </a:endParaRPr>
          </a:p>
          <a:p>
            <a:r>
              <a:rPr lang="en-US" altLang="en-US" dirty="0" smtClean="0">
                <a:latin typeface="Times-Roman"/>
              </a:rPr>
              <a:t>Classification = prediction for discrete and nominal values (e.g., class/category labels)</a:t>
            </a:r>
          </a:p>
          <a:p>
            <a:pPr lvl="1"/>
            <a:r>
              <a:rPr lang="en-US" altLang="en-US" dirty="0" smtClean="0">
                <a:latin typeface="Times-Roman"/>
              </a:rPr>
              <a:t>Also called “Categorization”</a:t>
            </a:r>
          </a:p>
        </p:txBody>
      </p:sp>
      <p:pic>
        <p:nvPicPr>
          <p:cNvPr id="17413" name="Picture 1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6382" y="4440424"/>
            <a:ext cx="4703762" cy="1509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altLang="en-US" dirty="0"/>
              <a:t>Classifier Evaluation </a:t>
            </a:r>
            <a:r>
              <a:rPr lang="en-US" alt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1" y="1158875"/>
            <a:ext cx="542925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Precision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% </a:t>
            </a:r>
            <a:r>
              <a:rPr lang="en-US" altLang="en-US" sz="2000" dirty="0"/>
              <a:t>of </a:t>
            </a:r>
            <a:r>
              <a:rPr lang="en-US" altLang="en-US" sz="2000" dirty="0" smtClean="0"/>
              <a:t>instances </a:t>
            </a:r>
            <a:r>
              <a:rPr lang="en-US" altLang="en-US" sz="2000" dirty="0"/>
              <a:t>that the classifier </a:t>
            </a:r>
            <a:r>
              <a:rPr lang="en-US" altLang="en-US" sz="2000" dirty="0" smtClean="0"/>
              <a:t>predicted as </a:t>
            </a:r>
            <a:r>
              <a:rPr lang="en-US" altLang="en-US" sz="2000" dirty="0"/>
              <a:t>positive </a:t>
            </a:r>
            <a:r>
              <a:rPr lang="en-US" altLang="en-US" sz="2000" dirty="0" smtClean="0"/>
              <a:t>that are </a:t>
            </a:r>
            <a:r>
              <a:rPr lang="en-US" altLang="en-US" sz="2000" dirty="0"/>
              <a:t>actually </a:t>
            </a:r>
            <a:r>
              <a:rPr lang="en-US" altLang="en-US" sz="2000" dirty="0" smtClean="0"/>
              <a:t>positive</a:t>
            </a:r>
          </a:p>
          <a:p>
            <a:pPr lvl="1">
              <a:lnSpc>
                <a:spcPct val="90000"/>
              </a:lnSpc>
            </a:pPr>
            <a:endParaRPr lang="en-US" altLang="en-US" sz="10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Recall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% </a:t>
            </a:r>
            <a:r>
              <a:rPr lang="en-US" altLang="en-US" sz="2000" dirty="0"/>
              <a:t>of positive </a:t>
            </a:r>
            <a:r>
              <a:rPr lang="en-US" altLang="en-US" sz="2000" dirty="0" smtClean="0"/>
              <a:t>instances that the classifier predicted correctly as positive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/>
              <a:t>a.k.a</a:t>
            </a:r>
            <a:r>
              <a:rPr lang="en-US" altLang="en-US" sz="2000" dirty="0" smtClean="0"/>
              <a:t> “Completeness”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Perfect score </a:t>
            </a:r>
            <a:r>
              <a:rPr lang="en-US" altLang="en-US" sz="2400" dirty="0" smtClean="0"/>
              <a:t>for both is 1.0, but there is often a trade-off between Precision and Recall</a:t>
            </a:r>
          </a:p>
          <a:p>
            <a:pPr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80000"/>
              </a:lnSpc>
            </a:pPr>
            <a:r>
              <a:rPr lang="en-US" altLang="en-US" sz="2400" i="1" dirty="0" smtClean="0"/>
              <a:t>F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measure (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 or </a:t>
            </a:r>
            <a:r>
              <a:rPr lang="en-US" altLang="en-US" sz="2400" i="1" dirty="0" smtClean="0"/>
              <a:t>F</a:t>
            </a:r>
            <a:r>
              <a:rPr lang="en-US" altLang="en-US" sz="2400" dirty="0" smtClean="0"/>
              <a:t>-score)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harmonic </a:t>
            </a:r>
            <a:r>
              <a:rPr lang="en-US" altLang="en-US" sz="2000" dirty="0"/>
              <a:t>mean of precision and </a:t>
            </a:r>
            <a:r>
              <a:rPr lang="en-US" altLang="en-US" sz="2000" dirty="0" smtClean="0"/>
              <a:t>recall</a:t>
            </a:r>
            <a:endParaRPr lang="en-US" alt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81944-8056-4FFD-A699-BBA9D2AF16CB}" type="slidenum">
              <a:rPr lang="en-US" smtClean="0"/>
              <a:pPr>
                <a:defRPr/>
              </a:pPr>
              <a:t>20</a:t>
            </a:fld>
            <a:endParaRPr lang="en-US" sz="1400" b="0">
              <a:solidFill>
                <a:schemeClr val="tx1"/>
              </a:solidFill>
            </a:endParaRPr>
          </a:p>
        </p:txBody>
      </p:sp>
      <p:pic>
        <p:nvPicPr>
          <p:cNvPr id="5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6" y="5022420"/>
            <a:ext cx="3457575" cy="6650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8recall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1" y="2643420"/>
            <a:ext cx="2781300" cy="658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8precision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1" y="1485292"/>
            <a:ext cx="3200400" cy="6483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1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86575" y="64008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24FE223-5E89-4933-BCF8-929C5F696798}" type="slidenum">
              <a:rPr lang="zh-CN" altLang="en-US" sz="1200" smtClean="0"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 dirty="0" smtClean="0">
              <a:latin typeface="+mn-lt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What Is Prediction/Estimation?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62050"/>
            <a:ext cx="8610600" cy="5391150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宋体" charset="-122"/>
              </a:rPr>
              <a:t>(Numerical) prediction is similar to classification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construct a model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use model to predict continuous or ordered  value for a given input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Prediction is different from classification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Classification refers to predict categorical class label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Prediction models continuous-valued functions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Major method for prediction: regression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model the relationship between one or more </a:t>
            </a:r>
            <a:r>
              <a:rPr lang="en-US" altLang="zh-CN" sz="2000" i="1" dirty="0" smtClean="0">
                <a:ea typeface="宋体" charset="-122"/>
              </a:rPr>
              <a:t>independent</a:t>
            </a:r>
            <a:r>
              <a:rPr lang="en-US" altLang="zh-CN" sz="2000" dirty="0" smtClean="0">
                <a:ea typeface="宋体" charset="-122"/>
              </a:rPr>
              <a:t> or </a:t>
            </a:r>
            <a:r>
              <a:rPr lang="en-US" altLang="zh-CN" sz="2000" b="1" dirty="0" smtClean="0">
                <a:ea typeface="宋体" charset="-122"/>
              </a:rPr>
              <a:t>predictor</a:t>
            </a:r>
            <a:r>
              <a:rPr lang="en-US" altLang="zh-CN" sz="2000" dirty="0" smtClean="0">
                <a:ea typeface="宋体" charset="-122"/>
              </a:rPr>
              <a:t> variables and a </a:t>
            </a:r>
            <a:r>
              <a:rPr lang="en-US" altLang="zh-CN" sz="2000" i="1" dirty="0" smtClean="0">
                <a:ea typeface="宋体" charset="-122"/>
              </a:rPr>
              <a:t>dependent</a:t>
            </a:r>
            <a:r>
              <a:rPr lang="en-US" altLang="zh-CN" sz="2000" dirty="0" smtClean="0">
                <a:ea typeface="宋体" charset="-122"/>
              </a:rPr>
              <a:t> or </a:t>
            </a:r>
            <a:r>
              <a:rPr lang="en-US" altLang="zh-CN" sz="2000" b="1" dirty="0" smtClean="0">
                <a:ea typeface="宋体" charset="-122"/>
              </a:rPr>
              <a:t>response</a:t>
            </a:r>
            <a:r>
              <a:rPr lang="en-US" altLang="zh-CN" sz="2000" dirty="0" smtClean="0">
                <a:ea typeface="宋体" charset="-122"/>
              </a:rPr>
              <a:t> variable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Regression analysis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Linear and multiple regression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Non-linear regression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Other regression methods: generalized linear model, Poisson regression, log-linear models, regression trees</a:t>
            </a:r>
          </a:p>
        </p:txBody>
      </p:sp>
    </p:spTree>
    <p:extLst>
      <p:ext uri="{BB962C8B-B14F-4D97-AF65-F5344CB8AC3E}">
        <p14:creationId xmlns:p14="http://schemas.microsoft.com/office/powerpoint/2010/main" val="876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49DC6D5-F708-4D78-8B81-13E20352FD4B}" type="slidenum">
              <a:rPr lang="zh-CN" altLang="en-US" sz="1200" smtClean="0"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 dirty="0" smtClean="0">
              <a:latin typeface="+mn-lt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96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Linear Regression</a:t>
            </a:r>
            <a:r>
              <a:rPr lang="en-US" altLang="zh-CN" sz="3200" b="0" dirty="0" smtClean="0">
                <a:ea typeface="宋体" charset="-122"/>
              </a:rPr>
              <a:t> </a:t>
            </a:r>
            <a:endParaRPr lang="en-US" altLang="zh-CN" sz="2400" dirty="0" smtClean="0">
              <a:ea typeface="宋体" charset="-122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85851"/>
            <a:ext cx="8458200" cy="523875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u="sng" dirty="0" smtClean="0">
                <a:ea typeface="宋体" charset="-122"/>
              </a:rPr>
              <a:t>Linear regression</a:t>
            </a:r>
            <a:r>
              <a:rPr lang="en-US" altLang="zh-CN" sz="2000" dirty="0" smtClean="0">
                <a:ea typeface="宋体" charset="-122"/>
              </a:rPr>
              <a:t>: involves a response variable y and a single predictor variable x     </a:t>
            </a:r>
            <a:r>
              <a:rPr lang="en-US" altLang="zh-CN" sz="2000" dirty="0" smtClean="0">
                <a:ea typeface="宋体" charset="-122"/>
                <a:sym typeface="Wingdings" panose="05000000000000000000" pitchFamily="2" charset="2"/>
              </a:rPr>
              <a:t>      </a:t>
            </a:r>
            <a:r>
              <a:rPr lang="en-US" altLang="zh-CN" sz="2000" dirty="0" smtClean="0">
                <a:ea typeface="宋体" charset="-122"/>
              </a:rPr>
              <a:t>y = </a:t>
            </a:r>
            <a:r>
              <a:rPr lang="en-US" altLang="zh-CN" sz="2000" dirty="0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000" baseline="-25000" dirty="0" smtClean="0">
                <a:ea typeface="宋体" charset="-122"/>
                <a:sym typeface="Symbol" pitchFamily="18" charset="2"/>
              </a:rPr>
              <a:t>0</a:t>
            </a:r>
            <a:r>
              <a:rPr lang="en-US" altLang="zh-CN" sz="2000" dirty="0" smtClean="0">
                <a:ea typeface="宋体" charset="-122"/>
                <a:sym typeface="Symbol" pitchFamily="18" charset="2"/>
              </a:rPr>
              <a:t> + w</a:t>
            </a:r>
            <a:r>
              <a:rPr lang="en-US" altLang="zh-CN" sz="20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ea typeface="宋体" charset="-122"/>
                <a:sym typeface="Symbol" pitchFamily="18" charset="2"/>
              </a:rPr>
              <a:t> x</a:t>
            </a:r>
            <a:endParaRPr lang="en-US" altLang="zh-CN" sz="2000" dirty="0">
              <a:ea typeface="宋体" charset="-122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1600" dirty="0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1600" baseline="-25000" dirty="0" smtClean="0">
                <a:ea typeface="宋体" charset="-122"/>
                <a:sym typeface="Symbol" pitchFamily="18" charset="2"/>
              </a:rPr>
              <a:t>0</a:t>
            </a:r>
            <a:r>
              <a:rPr lang="en-US" altLang="zh-CN" sz="1600" dirty="0" smtClean="0">
                <a:ea typeface="宋体" charset="-122"/>
                <a:sym typeface="Symbol" pitchFamily="18" charset="2"/>
              </a:rPr>
              <a:t> (y-intercept) and w</a:t>
            </a:r>
            <a:r>
              <a:rPr lang="en-US" altLang="zh-CN" sz="16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dirty="0" smtClean="0">
                <a:ea typeface="宋体" charset="-122"/>
                <a:sym typeface="Symbol" pitchFamily="18" charset="2"/>
              </a:rPr>
              <a:t> (slope) are regression coefficients </a:t>
            </a:r>
            <a:r>
              <a:rPr lang="en-US" altLang="zh-CN" sz="1600" dirty="0" smtClean="0">
                <a:ea typeface="宋体" charset="-122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u="sng" dirty="0" smtClean="0">
                <a:ea typeface="宋体" charset="-122"/>
              </a:rPr>
              <a:t>Method of least squares</a:t>
            </a:r>
            <a:r>
              <a:rPr lang="en-US" altLang="zh-CN" sz="2000" dirty="0" smtClean="0">
                <a:ea typeface="宋体" charset="-122"/>
              </a:rPr>
              <a:t>: estimates the best-fitting straight line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2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2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2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2800" dirty="0" smtClean="0">
              <a:ea typeface="宋体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u="sng" dirty="0" smtClean="0">
                <a:ea typeface="宋体" charset="-122"/>
              </a:rPr>
              <a:t>Multiple linear regression</a:t>
            </a:r>
            <a:r>
              <a:rPr lang="en-US" altLang="zh-CN" sz="2000" dirty="0" smtClean="0">
                <a:ea typeface="宋体" charset="-122"/>
              </a:rPr>
              <a:t>: involves more than one predictor variable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Training data is of the form (</a:t>
            </a:r>
            <a:r>
              <a:rPr lang="en-US" altLang="zh-CN" sz="2000" b="1" dirty="0" smtClean="0">
                <a:ea typeface="宋体" charset="-122"/>
              </a:rPr>
              <a:t>X</a:t>
            </a:r>
            <a:r>
              <a:rPr lang="en-US" altLang="zh-CN" sz="2000" b="1" baseline="-25000" dirty="0" smtClean="0">
                <a:ea typeface="宋体" charset="-122"/>
              </a:rPr>
              <a:t>1</a:t>
            </a:r>
            <a:r>
              <a:rPr lang="en-US" altLang="zh-CN" sz="2000" dirty="0" smtClean="0">
                <a:ea typeface="宋体" charset="-122"/>
              </a:rPr>
              <a:t>, y</a:t>
            </a:r>
            <a:r>
              <a:rPr lang="en-US" altLang="zh-CN" sz="2000" baseline="-25000" dirty="0" smtClean="0">
                <a:ea typeface="宋体" charset="-122"/>
              </a:rPr>
              <a:t>1</a:t>
            </a:r>
            <a:r>
              <a:rPr lang="en-US" altLang="zh-CN" sz="2000" dirty="0" smtClean="0">
                <a:ea typeface="宋体" charset="-122"/>
              </a:rPr>
              <a:t>), (</a:t>
            </a:r>
            <a:r>
              <a:rPr lang="en-US" altLang="zh-CN" sz="2000" b="1" dirty="0" smtClean="0">
                <a:ea typeface="宋体" charset="-122"/>
              </a:rPr>
              <a:t>X</a:t>
            </a:r>
            <a:r>
              <a:rPr lang="en-US" altLang="zh-CN" sz="2000" b="1" baseline="-25000" dirty="0" smtClean="0">
                <a:ea typeface="宋体" charset="-122"/>
              </a:rPr>
              <a:t>2</a:t>
            </a:r>
            <a:r>
              <a:rPr lang="en-US" altLang="zh-CN" sz="2000" dirty="0" smtClean="0">
                <a:ea typeface="宋体" charset="-122"/>
              </a:rPr>
              <a:t>, y</a:t>
            </a:r>
            <a:r>
              <a:rPr lang="en-US" altLang="zh-CN" sz="2000" baseline="-25000" dirty="0" smtClean="0">
                <a:ea typeface="宋体" charset="-122"/>
              </a:rPr>
              <a:t>2</a:t>
            </a:r>
            <a:r>
              <a:rPr lang="en-US" altLang="zh-CN" sz="2000" dirty="0" smtClean="0">
                <a:ea typeface="宋体" charset="-122"/>
              </a:rPr>
              <a:t>),…, (</a:t>
            </a:r>
            <a:r>
              <a:rPr lang="en-US" altLang="zh-CN" sz="2000" b="1" dirty="0" smtClean="0">
                <a:ea typeface="宋体" charset="-122"/>
              </a:rPr>
              <a:t>X</a:t>
            </a:r>
            <a:r>
              <a:rPr lang="en-US" altLang="zh-CN" sz="2000" b="1" baseline="-25000" dirty="0" smtClean="0">
                <a:ea typeface="宋体" charset="-122"/>
              </a:rPr>
              <a:t>|D|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y</a:t>
            </a:r>
            <a:r>
              <a:rPr lang="en-US" altLang="zh-CN" sz="2000" baseline="-25000" dirty="0" err="1" smtClean="0">
                <a:ea typeface="宋体" charset="-122"/>
              </a:rPr>
              <a:t>|D</a:t>
            </a:r>
            <a:r>
              <a:rPr lang="en-US" altLang="zh-CN" sz="2000" baseline="-25000" dirty="0" smtClean="0">
                <a:ea typeface="宋体" charset="-122"/>
              </a:rPr>
              <a:t>|</a:t>
            </a:r>
            <a:r>
              <a:rPr lang="en-US" altLang="zh-CN" sz="2000" dirty="0" smtClean="0">
                <a:ea typeface="宋体" charset="-122"/>
              </a:rPr>
              <a:t>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Ex. For 2-D data, we may have: y = </a:t>
            </a:r>
            <a:r>
              <a:rPr lang="en-US" altLang="zh-CN" sz="2000" dirty="0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sz="2000" baseline="-25000" dirty="0" smtClean="0">
                <a:ea typeface="宋体" charset="-122"/>
                <a:sym typeface="Symbol" pitchFamily="18" charset="2"/>
              </a:rPr>
              <a:t>0</a:t>
            </a:r>
            <a:r>
              <a:rPr lang="en-US" altLang="zh-CN" sz="2000" dirty="0" smtClean="0">
                <a:ea typeface="宋体" charset="-122"/>
                <a:sym typeface="Symbol" pitchFamily="18" charset="2"/>
              </a:rPr>
              <a:t> + w</a:t>
            </a:r>
            <a:r>
              <a:rPr lang="en-US" altLang="zh-CN" sz="20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ea typeface="宋体" charset="-122"/>
                <a:sym typeface="Symbol" pitchFamily="18" charset="2"/>
              </a:rPr>
              <a:t> x</a:t>
            </a:r>
            <a:r>
              <a:rPr lang="en-US" altLang="zh-CN" sz="20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ea typeface="宋体" charset="-122"/>
                <a:sym typeface="Symbol" pitchFamily="18" charset="2"/>
              </a:rPr>
              <a:t>+ w</a:t>
            </a:r>
            <a:r>
              <a:rPr lang="en-US" altLang="zh-CN" sz="20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2000" dirty="0" smtClean="0">
                <a:ea typeface="宋体" charset="-122"/>
                <a:sym typeface="Symbol" pitchFamily="18" charset="2"/>
              </a:rPr>
              <a:t> x</a:t>
            </a:r>
            <a:r>
              <a:rPr lang="en-US" altLang="zh-CN" sz="2000" baseline="-25000" dirty="0" smtClean="0">
                <a:ea typeface="宋体" charset="-122"/>
                <a:sym typeface="Symbol" pitchFamily="18" charset="2"/>
              </a:rPr>
              <a:t>2</a:t>
            </a:r>
            <a:endParaRPr lang="en-US" altLang="zh-CN" sz="2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Solvable by extension of least square method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Many nonlinear functions can be transformed into the above</a:t>
            </a:r>
          </a:p>
        </p:txBody>
      </p:sp>
      <p:graphicFrame>
        <p:nvGraphicFramePr>
          <p:cNvPr id="4103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49096266"/>
              </p:ext>
            </p:extLst>
          </p:nvPr>
        </p:nvGraphicFramePr>
        <p:xfrm>
          <a:off x="1622425" y="2657475"/>
          <a:ext cx="280468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Equation" r:id="rId4" imgW="1562040" imgH="838080" progId="Equation.3">
                  <p:embed/>
                </p:oleObj>
              </mc:Choice>
              <mc:Fallback>
                <p:oleObj name="Equation" r:id="rId4" imgW="1562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2657475"/>
                        <a:ext cx="2804680" cy="15049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780026864"/>
              </p:ext>
            </p:extLst>
          </p:nvPr>
        </p:nvGraphicFramePr>
        <p:xfrm>
          <a:off x="5076825" y="3213099"/>
          <a:ext cx="1924050" cy="47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9" name="Equation" r:id="rId6" imgW="1130040" imgH="279360" progId="Equation.3">
                  <p:embed/>
                </p:oleObj>
              </mc:Choice>
              <mc:Fallback>
                <p:oleObj name="Equation" r:id="rId6" imgW="11300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213099"/>
                        <a:ext cx="1924050" cy="4752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61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77050" y="6391275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4F05DC8-624C-4918-AFF0-0B74B4316F8D}" type="slidenum">
              <a:rPr lang="zh-CN" altLang="en-US" sz="1200" smtClean="0"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 dirty="0" smtClean="0">
              <a:latin typeface="+mn-lt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5275" y="1114425"/>
            <a:ext cx="8686800" cy="52197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400" dirty="0" smtClean="0">
                <a:ea typeface="宋体" charset="-122"/>
              </a:rPr>
              <a:t>Some nonlinear models can be modeled by a polynomial function</a:t>
            </a: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A polynomial regression model can be transformed into linear regression model.  For example,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y =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0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+ w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x + w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x</a:t>
            </a:r>
            <a:r>
              <a:rPr lang="en-US" altLang="zh-CN" baseline="30000" dirty="0" smtClean="0">
                <a:ea typeface="宋体" charset="-122"/>
                <a:sym typeface="Symbol" pitchFamily="18" charset="2"/>
              </a:rPr>
              <a:t>2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+ w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3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x</a:t>
            </a:r>
            <a:r>
              <a:rPr lang="en-US" altLang="zh-CN" baseline="30000" dirty="0" smtClean="0">
                <a:ea typeface="宋体" charset="-122"/>
                <a:sym typeface="Symbol" pitchFamily="18" charset="2"/>
              </a:rPr>
              <a:t>3</a:t>
            </a:r>
            <a:endParaRPr lang="en-US" altLang="zh-CN" baseline="30000" dirty="0" smtClean="0"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i</a:t>
            </a:r>
            <a:r>
              <a:rPr lang="en-US" altLang="zh-CN" sz="2400" dirty="0" smtClean="0">
                <a:ea typeface="宋体" charset="-122"/>
              </a:rPr>
              <a:t>s convertible to linear with new variables: 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x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 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= x</a:t>
            </a:r>
            <a:r>
              <a:rPr lang="en-US" altLang="zh-CN" sz="2400" baseline="30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, x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3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= x</a:t>
            </a:r>
            <a:r>
              <a:rPr lang="en-US" altLang="zh-CN" sz="2400" baseline="30000" dirty="0" smtClean="0">
                <a:ea typeface="宋体" charset="-122"/>
                <a:sym typeface="Symbol" pitchFamily="18" charset="2"/>
              </a:rPr>
              <a:t>3</a:t>
            </a:r>
            <a:endParaRPr lang="en-US" altLang="zh-CN" sz="2400" dirty="0" smtClean="0">
              <a:ea typeface="宋体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y =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w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0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+ w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x + w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x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2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+ w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3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x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3 </a:t>
            </a: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Other functions, such as power function, can also be transformed to linear model</a:t>
            </a: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Some models are intractable nonlinear (e.g., sum of exponential terms)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possible to obtain least squares estimates through extensive computation on more complex functions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charset="-122"/>
              </a:rPr>
              <a:t>Nonlinear Regression</a:t>
            </a:r>
            <a:r>
              <a:rPr lang="en-US" altLang="zh-CN" sz="3200" b="0" smtClean="0">
                <a:ea typeface="宋体" charset="-122"/>
              </a:rPr>
              <a:t> </a:t>
            </a:r>
            <a:endParaRPr lang="en-US" altLang="zh-CN" sz="24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961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ED59829-F37A-4304-9D52-76D193E6AB6E}" type="slidenum">
              <a:rPr lang="zh-CN" altLang="en-US" sz="1200" smtClean="0"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 smtClean="0">
              <a:latin typeface="+mn-lt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5275" y="1200149"/>
            <a:ext cx="8610600" cy="503872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u="sng" dirty="0" smtClean="0">
                <a:ea typeface="宋体" charset="-122"/>
              </a:rPr>
              <a:t>Generalized linear model</a:t>
            </a:r>
            <a:r>
              <a:rPr lang="en-US" altLang="zh-CN" sz="2000" dirty="0">
                <a:ea typeface="宋体" charset="-122"/>
              </a:rPr>
              <a:t>s</a:t>
            </a:r>
            <a:r>
              <a:rPr lang="en-US" altLang="zh-CN" sz="2000" dirty="0" smtClean="0">
                <a:ea typeface="宋体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Foundation on which linear regression can be applied to modeling categorical response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Variance of y is a function of the mean value of y, not a constant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u="sng" dirty="0" smtClean="0">
                <a:ea typeface="宋体" charset="-122"/>
              </a:rPr>
              <a:t>Logistic regression</a:t>
            </a:r>
            <a:r>
              <a:rPr lang="en-US" altLang="zh-CN" sz="2000" dirty="0" smtClean="0">
                <a:ea typeface="宋体" charset="-122"/>
              </a:rPr>
              <a:t>: models the probability of some event occurring as a linear function of a set of predictor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u="sng" dirty="0" smtClean="0">
                <a:ea typeface="宋体" charset="-122"/>
              </a:rPr>
              <a:t>Poisson regression</a:t>
            </a:r>
            <a:r>
              <a:rPr lang="en-US" altLang="zh-CN" sz="2000" dirty="0" smtClean="0">
                <a:ea typeface="宋体" charset="-122"/>
              </a:rPr>
              <a:t>: models the data that exhibit a Poisson distribution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en-US" altLang="zh-CN" sz="2000" dirty="0" smtClean="0">
              <a:ea typeface="宋体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u="sng" dirty="0" smtClean="0">
                <a:ea typeface="宋体" charset="-122"/>
              </a:rPr>
              <a:t>Regression trees and model trees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ea typeface="宋体" charset="-122"/>
              </a:rPr>
              <a:t>Trees to predict continuous values rather than class labels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charset="-122"/>
              </a:rPr>
              <a:t>Other Regression-Based Models</a:t>
            </a:r>
            <a:endParaRPr lang="en-US" altLang="zh-CN" sz="24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8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77050" y="6391275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E173F14-4710-4863-A62F-4641B40E7BF1}" type="slidenum">
              <a:rPr lang="zh-CN" altLang="en-US" sz="1200" smtClean="0">
                <a:latin typeface="+mn-lt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200" dirty="0" smtClean="0">
              <a:latin typeface="+mn-lt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381000"/>
            <a:ext cx="8172450" cy="48736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mtClean="0">
                <a:ea typeface="宋体" charset="-122"/>
              </a:rPr>
              <a:t>Regression Trees and Model Trees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38225"/>
            <a:ext cx="8458200" cy="55149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 dirty="0" smtClean="0">
                <a:ea typeface="宋体" charset="-122"/>
              </a:rPr>
              <a:t>Regression tree: proposed in CART system (</a:t>
            </a:r>
            <a:r>
              <a:rPr lang="en-US" altLang="zh-CN" sz="2000" dirty="0" err="1" smtClean="0">
                <a:ea typeface="宋体" charset="-122"/>
              </a:rPr>
              <a:t>Breiman</a:t>
            </a:r>
            <a:r>
              <a:rPr lang="en-US" altLang="zh-CN" sz="2000" dirty="0" smtClean="0">
                <a:ea typeface="宋体" charset="-122"/>
              </a:rPr>
              <a:t> et al. 1984)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dirty="0" smtClean="0">
                <a:ea typeface="宋体" charset="-122"/>
              </a:rPr>
              <a:t>CART: Classification And Regression Trees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dirty="0" smtClean="0">
                <a:ea typeface="宋体" charset="-122"/>
              </a:rPr>
              <a:t>Each leaf stores a </a:t>
            </a:r>
            <a:r>
              <a:rPr lang="en-US" altLang="zh-CN" sz="2000" i="1" dirty="0" smtClean="0">
                <a:ea typeface="宋体" charset="-122"/>
              </a:rPr>
              <a:t>continuous-valued prediction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dirty="0" smtClean="0">
                <a:ea typeface="宋体" charset="-122"/>
              </a:rPr>
              <a:t>It is the </a:t>
            </a:r>
            <a:r>
              <a:rPr lang="en-US" altLang="zh-CN" sz="2000" i="1" dirty="0" smtClean="0">
                <a:ea typeface="宋体" charset="-122"/>
              </a:rPr>
              <a:t>average value of the predicted attribute</a:t>
            </a:r>
            <a:r>
              <a:rPr lang="en-US" altLang="zh-CN" sz="2000" dirty="0" smtClean="0">
                <a:ea typeface="宋体" charset="-122"/>
              </a:rPr>
              <a:t> for the training instances that reach the leaf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 smtClean="0">
                <a:ea typeface="宋体" charset="-122"/>
              </a:rPr>
              <a:t>Model tree: proposed by Quinlan (1992)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dirty="0" smtClean="0">
                <a:ea typeface="宋体" charset="-122"/>
              </a:rPr>
              <a:t>Each leaf holds a regression model—a multivariate linear equation for the predicted attribute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dirty="0" smtClean="0">
                <a:ea typeface="宋体" charset="-122"/>
              </a:rPr>
              <a:t>A more general case than regression tree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 smtClean="0">
                <a:ea typeface="宋体" charset="-122"/>
              </a:rPr>
              <a:t>Regression and model trees tend to be more accurate than linear regression when instances are not represented well by simple linear models</a:t>
            </a:r>
          </a:p>
        </p:txBody>
      </p:sp>
    </p:spTree>
    <p:extLst>
      <p:ext uri="{BB962C8B-B14F-4D97-AF65-F5344CB8AC3E}">
        <p14:creationId xmlns:p14="http://schemas.microsoft.com/office/powerpoint/2010/main" val="31300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8215DB-E1CD-42F3-BEA9-B9AC864EDEAB}" type="slidenum">
              <a:rPr lang="en-US" altLang="en-US" smtClean="0"/>
              <a:pPr/>
              <a:t>26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8450"/>
            <a:ext cx="8229600" cy="609600"/>
          </a:xfrm>
        </p:spPr>
        <p:txBody>
          <a:bodyPr/>
          <a:lstStyle/>
          <a:p>
            <a:r>
              <a:rPr lang="en-US" altLang="en-US" sz="3200" dirty="0" smtClean="0"/>
              <a:t>Evaluating Numeric Prediction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90599"/>
            <a:ext cx="8688388" cy="5362575"/>
          </a:xfrm>
        </p:spPr>
        <p:txBody>
          <a:bodyPr/>
          <a:lstStyle/>
          <a:p>
            <a:r>
              <a:rPr lang="en-US" altLang="en-US" dirty="0" smtClean="0"/>
              <a:t>Prediction Accuracy</a:t>
            </a:r>
          </a:p>
          <a:p>
            <a:pPr lvl="1"/>
            <a:r>
              <a:rPr lang="en-US" altLang="en-US" dirty="0" smtClean="0"/>
              <a:t>Difference between predicted scores and the actual results (from evaluation set)</a:t>
            </a:r>
          </a:p>
          <a:p>
            <a:pPr lvl="1"/>
            <a:r>
              <a:rPr lang="en-US" altLang="en-US" dirty="0" smtClean="0"/>
              <a:t>Typically the accuracy of the model is measured in terms of variance (i.e., average of the squared differences)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Common Metrics </a:t>
            </a:r>
            <a:r>
              <a:rPr lang="en-US" altLang="en-US" b="0" dirty="0" smtClean="0"/>
              <a:t>(</a:t>
            </a:r>
            <a:r>
              <a:rPr lang="en-US" altLang="en-US" b="0" i="1" dirty="0" smtClean="0"/>
              <a:t>p</a:t>
            </a:r>
            <a:r>
              <a:rPr lang="en-US" altLang="en-US" b="0" i="1" baseline="-25000" dirty="0"/>
              <a:t>i</a:t>
            </a:r>
            <a:r>
              <a:rPr lang="en-US" altLang="en-US" b="0" dirty="0" smtClean="0"/>
              <a:t> = predicted target value for test instance </a:t>
            </a:r>
            <a:r>
              <a:rPr lang="en-US" altLang="en-US" b="0" i="1" dirty="0" err="1" smtClean="0"/>
              <a:t>i</a:t>
            </a:r>
            <a:r>
              <a:rPr lang="en-US" altLang="en-US" b="0" dirty="0" smtClean="0"/>
              <a:t>, </a:t>
            </a:r>
            <a:r>
              <a:rPr lang="en-US" altLang="en-US" b="0" i="1" dirty="0" smtClean="0"/>
              <a:t>a</a:t>
            </a:r>
            <a:r>
              <a:rPr lang="en-US" altLang="en-US" b="0" i="1" baseline="-25000" dirty="0" smtClean="0"/>
              <a:t>i</a:t>
            </a:r>
            <a:r>
              <a:rPr lang="en-US" altLang="en-US" b="0" dirty="0" smtClean="0"/>
              <a:t> = actual target value for instance </a:t>
            </a:r>
            <a:r>
              <a:rPr lang="en-US" altLang="en-US" b="0" i="1" dirty="0" err="1" smtClean="0"/>
              <a:t>i</a:t>
            </a:r>
            <a:r>
              <a:rPr lang="en-US" altLang="en-US" b="0" dirty="0" smtClean="0"/>
              <a:t>)</a:t>
            </a:r>
          </a:p>
          <a:p>
            <a:endParaRPr lang="en-US" altLang="en-US" sz="1000" dirty="0" smtClean="0"/>
          </a:p>
          <a:p>
            <a:pPr lvl="1"/>
            <a:r>
              <a:rPr lang="en-US" altLang="en-US" b="1" dirty="0" smtClean="0"/>
              <a:t>Mean Absolute Error: </a:t>
            </a:r>
            <a:r>
              <a:rPr lang="en-US" altLang="en-US" dirty="0" smtClean="0"/>
              <a:t>Average loss over the test set</a:t>
            </a:r>
          </a:p>
          <a:p>
            <a:pPr lvl="1"/>
            <a:endParaRPr lang="en-US" altLang="en-US" b="1" dirty="0"/>
          </a:p>
          <a:p>
            <a:pPr lvl="1"/>
            <a:endParaRPr lang="en-US" altLang="en-US" b="1" dirty="0" smtClean="0"/>
          </a:p>
          <a:p>
            <a:pPr lvl="1"/>
            <a:endParaRPr lang="en-US" altLang="en-US" sz="1400" b="1" dirty="0" smtClean="0"/>
          </a:p>
          <a:p>
            <a:pPr lvl="1"/>
            <a:r>
              <a:rPr lang="en-US" altLang="en-US" b="1" dirty="0" smtClean="0"/>
              <a:t>Root Mean Squared Error</a:t>
            </a:r>
            <a:r>
              <a:rPr lang="en-US" altLang="en-US" dirty="0" smtClean="0"/>
              <a:t>: compute the standard deviation (i.e., square root of the co-variance between predicted and actual ratings)</a:t>
            </a: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08146"/>
              </p:ext>
            </p:extLst>
          </p:nvPr>
        </p:nvGraphicFramePr>
        <p:xfrm>
          <a:off x="2641600" y="5562600"/>
          <a:ext cx="34766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9" name="Equation" r:id="rId4" imgW="2286000" imgH="457200" progId="Equation.3">
                  <p:embed/>
                </p:oleObj>
              </mc:Choice>
              <mc:Fallback>
                <p:oleObj name="Equation" r:id="rId4" imgW="2286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5562600"/>
                        <a:ext cx="3476625" cy="692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854556"/>
              </p:ext>
            </p:extLst>
          </p:nvPr>
        </p:nvGraphicFramePr>
        <p:xfrm>
          <a:off x="2835275" y="4114800"/>
          <a:ext cx="31115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0" name="Equation" r:id="rId6" imgW="2044440" imgH="419040" progId="Equation.3">
                  <p:embed/>
                </p:oleObj>
              </mc:Choice>
              <mc:Fallback>
                <p:oleObj name="Equation" r:id="rId6" imgW="20444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4114800"/>
                        <a:ext cx="3111500" cy="633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81944-8056-4FFD-A699-BBA9D2AF16CB}" type="slidenum">
              <a:rPr lang="en-US" smtClean="0"/>
              <a:pPr>
                <a:defRPr/>
              </a:pPr>
              <a:t>27</a:t>
            </a:fld>
            <a:endParaRPr lang="en-US" sz="1400" b="0">
              <a:solidFill>
                <a:schemeClr val="tx1"/>
              </a:solidFill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347960"/>
            <a:ext cx="6747510" cy="477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3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ways of dealing with high bias</a:t>
            </a:r>
          </a:p>
          <a:p>
            <a:pPr lvl="1"/>
            <a:r>
              <a:rPr lang="en-US" sz="2000" dirty="0" smtClean="0"/>
              <a:t>Get additional features</a:t>
            </a:r>
          </a:p>
          <a:p>
            <a:pPr lvl="1"/>
            <a:r>
              <a:rPr lang="en-US" sz="2000" dirty="0" smtClean="0"/>
              <a:t>More complex model (e.g., adding polynomial terms such as </a:t>
            </a:r>
            <a:r>
              <a:rPr lang="en-US" sz="2000" i="1" dirty="0" smtClean="0"/>
              <a:t>x</a:t>
            </a:r>
            <a:r>
              <a:rPr lang="en-US" sz="2000" baseline="-25000" dirty="0"/>
              <a:t>1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,</a:t>
            </a:r>
            <a:r>
              <a:rPr lang="en-US" sz="2000" dirty="0"/>
              <a:t> 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, 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etc.)</a:t>
            </a:r>
          </a:p>
          <a:p>
            <a:pPr lvl="1"/>
            <a:r>
              <a:rPr lang="en-US" sz="2000" dirty="0" smtClean="0"/>
              <a:t>Use smaller regularization coefficient (in regression models).</a:t>
            </a:r>
          </a:p>
          <a:p>
            <a:pPr lvl="1"/>
            <a:r>
              <a:rPr lang="en-US" b="1" dirty="0" smtClean="0"/>
              <a:t>Note: </a:t>
            </a:r>
            <a:r>
              <a:rPr lang="en-US" dirty="0" smtClean="0"/>
              <a:t>getting more training data won’t necessarily help in this case</a:t>
            </a:r>
          </a:p>
          <a:p>
            <a:pPr lvl="1"/>
            <a:endParaRPr lang="en-US" dirty="0"/>
          </a:p>
          <a:p>
            <a:r>
              <a:rPr lang="en-US" dirty="0" smtClean="0"/>
              <a:t>Possible ways dealing with high variance</a:t>
            </a:r>
          </a:p>
          <a:p>
            <a:pPr lvl="1"/>
            <a:r>
              <a:rPr lang="en-US" sz="2000" dirty="0" smtClean="0"/>
              <a:t>Use more training instances</a:t>
            </a:r>
          </a:p>
          <a:p>
            <a:pPr lvl="1"/>
            <a:r>
              <a:rPr lang="en-US" sz="2000" dirty="0" smtClean="0"/>
              <a:t>Reduce the number of features</a:t>
            </a:r>
          </a:p>
          <a:p>
            <a:pPr lvl="1"/>
            <a:r>
              <a:rPr lang="en-US" sz="2000" dirty="0" smtClean="0"/>
              <a:t>Use simpler models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smtClean="0"/>
              <a:t>a larger </a:t>
            </a:r>
            <a:r>
              <a:rPr lang="en-US" sz="2000" dirty="0"/>
              <a:t>regularization </a:t>
            </a:r>
            <a:r>
              <a:rPr lang="en-US" sz="2000" dirty="0" smtClean="0"/>
              <a:t>coefficient.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81944-8056-4FFD-A699-BBA9D2AF16CB}" type="slidenum">
              <a:rPr lang="en-US" smtClean="0"/>
              <a:pPr>
                <a:defRPr/>
              </a:pPr>
              <a:t>28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87DDDD-31F1-4002-AD6A-4B4D72664DA9}" type="slidenum">
              <a:rPr lang="en-US" altLang="en-US" smtClean="0"/>
              <a:pPr/>
              <a:t>3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444500"/>
            <a:ext cx="8229600" cy="609600"/>
          </a:xfrm>
        </p:spPr>
        <p:txBody>
          <a:bodyPr/>
          <a:lstStyle/>
          <a:p>
            <a:r>
              <a:rPr lang="en-US" altLang="en-US" smtClean="0"/>
              <a:t>Prediction, Clustering, Classification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257300"/>
            <a:ext cx="8229600" cy="4953000"/>
          </a:xfrm>
        </p:spPr>
        <p:txBody>
          <a:bodyPr/>
          <a:lstStyle/>
          <a:p>
            <a:r>
              <a:rPr lang="en-US" altLang="en-US" dirty="0" smtClean="0"/>
              <a:t>What is Prediction/Estimation?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The goal of prediction is to forecast or deduce the value of an attribute based on values of other attributes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A model is first created based on the data distribution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The model is then used to predict future or unknown values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Most common approach: regression analysis</a:t>
            </a:r>
          </a:p>
          <a:p>
            <a:endParaRPr lang="en-US" altLang="en-US" sz="1600" dirty="0" smtClean="0">
              <a:solidFill>
                <a:srgbClr val="000000"/>
              </a:solidFill>
              <a:latin typeface="Times-Roman"/>
            </a:endParaRPr>
          </a:p>
          <a:p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Supervised vs. Unsupervised Classification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Supervised Classification = Classification</a:t>
            </a:r>
          </a:p>
          <a:p>
            <a:pPr lvl="2"/>
            <a:r>
              <a:rPr lang="en-US" altLang="en-US" sz="1800" dirty="0" smtClean="0">
                <a:solidFill>
                  <a:srgbClr val="000000"/>
                </a:solidFill>
                <a:latin typeface="Times-Roman"/>
              </a:rPr>
              <a:t>We know the class labels and the number of classes</a:t>
            </a:r>
          </a:p>
          <a:p>
            <a:pPr lvl="2"/>
            <a:endParaRPr lang="en-US" altLang="en-US" sz="800" dirty="0" smtClean="0">
              <a:solidFill>
                <a:srgbClr val="000000"/>
              </a:solidFill>
              <a:latin typeface="Times-Roman"/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Unsupervised Classification = Clustering</a:t>
            </a:r>
          </a:p>
          <a:p>
            <a:pPr lvl="2"/>
            <a:r>
              <a:rPr lang="en-US" altLang="en-US" sz="1800" dirty="0" smtClean="0">
                <a:solidFill>
                  <a:srgbClr val="000000"/>
                </a:solidFill>
                <a:latin typeface="Times-Roman"/>
              </a:rPr>
              <a:t>We do not know the class labels and may not know the number of classes</a:t>
            </a:r>
            <a:endParaRPr lang="en-US" altLang="en-US" dirty="0" smtClean="0">
              <a:solidFill>
                <a:srgbClr val="000000"/>
              </a:solidFill>
              <a:latin typeface="Times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31495" y="6414051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fld id="{AB06C572-87CB-4A4C-BFE9-6D2F2E8B8727}" type="slidenum">
              <a:rPr lang="en-US" altLang="en-US" sz="1200" smtClean="0"/>
              <a:pPr algn="r"/>
              <a:t>4</a:t>
            </a:fld>
            <a:endParaRPr lang="en-US" altLang="en-US" sz="1200" dirty="0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Classification Task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Given:</a:t>
            </a:r>
          </a:p>
          <a:p>
            <a:pPr lvl="1"/>
            <a:r>
              <a:rPr lang="en-US" altLang="en-US" sz="2000" dirty="0" smtClean="0"/>
              <a:t>A description of an instance, </a:t>
            </a:r>
            <a:r>
              <a:rPr lang="en-US" altLang="en-US" sz="2000" i="1" dirty="0" smtClean="0"/>
              <a:t>x </a:t>
            </a:r>
            <a:r>
              <a:rPr lang="en-US" altLang="en-US" sz="2000" dirty="0" smtClean="0">
                <a:sym typeface="Symbol" pitchFamily="18" charset="2"/>
              </a:rPr>
              <a:t> 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/>
              <a:t>, where </a:t>
            </a:r>
            <a:r>
              <a:rPr lang="en-US" altLang="en-US" sz="2000" i="1" dirty="0" smtClean="0"/>
              <a:t>X </a:t>
            </a:r>
            <a:r>
              <a:rPr lang="en-US" altLang="en-US" sz="2000" dirty="0" smtClean="0"/>
              <a:t>is the </a:t>
            </a:r>
            <a:r>
              <a:rPr lang="en-US" altLang="en-US" sz="2000" i="1" dirty="0" smtClean="0"/>
              <a:t>instance language</a:t>
            </a:r>
            <a:r>
              <a:rPr lang="en-US" altLang="en-US" sz="2000" dirty="0" smtClean="0"/>
              <a:t> or </a:t>
            </a:r>
            <a:r>
              <a:rPr lang="en-US" altLang="en-US" sz="2000" i="1" dirty="0" smtClean="0"/>
              <a:t>instance </a:t>
            </a:r>
            <a:r>
              <a:rPr lang="en-US" altLang="en-US" sz="2000" dirty="0" smtClean="0"/>
              <a:t>or</a:t>
            </a:r>
            <a:r>
              <a:rPr lang="en-US" altLang="en-US" sz="2000" i="1" dirty="0" smtClean="0"/>
              <a:t> feature space</a:t>
            </a:r>
            <a:r>
              <a:rPr lang="en-US" altLang="en-US" sz="2000" dirty="0" smtClean="0"/>
              <a:t>.</a:t>
            </a:r>
          </a:p>
          <a:p>
            <a:pPr lvl="2"/>
            <a:r>
              <a:rPr lang="en-US" altLang="en-US" sz="1800" dirty="0" smtClean="0"/>
              <a:t>Typically, 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 is a row in a table with the instance/feature space described in terms of features or attributes.</a:t>
            </a:r>
          </a:p>
          <a:p>
            <a:pPr lvl="1"/>
            <a:r>
              <a:rPr lang="en-US" altLang="en-US" sz="2000" dirty="0" smtClean="0"/>
              <a:t>A fixed set of class or category labels:  </a:t>
            </a:r>
            <a:r>
              <a:rPr lang="en-US" altLang="en-US" sz="2000" i="1" dirty="0" smtClean="0"/>
              <a:t>C=</a:t>
            </a:r>
            <a:r>
              <a:rPr lang="en-US" altLang="en-US" sz="2000" dirty="0" smtClean="0">
                <a:sym typeface="Symbol" pitchFamily="18" charset="2"/>
              </a:rPr>
              <a:t>{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baseline="-25000" dirty="0" smtClean="0">
                <a:sym typeface="Symbol" pitchFamily="18" charset="2"/>
              </a:rPr>
              <a:t>1</a:t>
            </a:r>
            <a:r>
              <a:rPr lang="en-US" altLang="en-US" sz="2000" dirty="0" smtClean="0">
                <a:sym typeface="Symbol" pitchFamily="18" charset="2"/>
              </a:rPr>
              <a:t>, 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baseline="-25000" dirty="0" smtClean="0">
                <a:sym typeface="Symbol" pitchFamily="18" charset="2"/>
              </a:rPr>
              <a:t>2</a:t>
            </a:r>
            <a:r>
              <a:rPr lang="en-US" altLang="en-US" sz="2000" dirty="0" smtClean="0">
                <a:sym typeface="Symbol" pitchFamily="18" charset="2"/>
              </a:rPr>
              <a:t>,…</a:t>
            </a:r>
            <a:r>
              <a:rPr lang="en-US" altLang="en-US" sz="2000" i="1" dirty="0" err="1" smtClean="0">
                <a:sym typeface="Symbol" pitchFamily="18" charset="2"/>
              </a:rPr>
              <a:t>c</a:t>
            </a:r>
            <a:r>
              <a:rPr lang="en-US" altLang="en-US" sz="2000" baseline="-25000" dirty="0" err="1" smtClean="0">
                <a:sym typeface="Symbol" pitchFamily="18" charset="2"/>
              </a:rPr>
              <a:t>n</a:t>
            </a:r>
            <a:r>
              <a:rPr lang="en-US" altLang="en-US" sz="2000" dirty="0" smtClean="0">
                <a:sym typeface="Symbol" pitchFamily="18" charset="2"/>
              </a:rPr>
              <a:t>}</a:t>
            </a:r>
          </a:p>
          <a:p>
            <a:pPr lvl="1"/>
            <a:endParaRPr lang="en-US" altLang="en-US" sz="2000" dirty="0" smtClean="0">
              <a:sym typeface="Symbol" pitchFamily="18" charset="2"/>
            </a:endParaRPr>
          </a:p>
          <a:p>
            <a:r>
              <a:rPr lang="en-US" altLang="en-US" sz="2400" dirty="0" smtClean="0">
                <a:sym typeface="Symbol" pitchFamily="18" charset="2"/>
              </a:rPr>
              <a:t>Classification task is to determine:</a:t>
            </a:r>
          </a:p>
          <a:p>
            <a:pPr lvl="1"/>
            <a:r>
              <a:rPr lang="en-US" altLang="en-US" sz="2000" dirty="0" smtClean="0">
                <a:sym typeface="Symbol" pitchFamily="18" charset="2"/>
              </a:rPr>
              <a:t>The class/category of 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: 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dirty="0" smtClean="0">
                <a:sym typeface="Symbol" pitchFamily="18" charset="2"/>
              </a:rPr>
              <a:t>(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)  </a:t>
            </a:r>
            <a:r>
              <a:rPr lang="en-US" altLang="en-US" sz="2000" i="1" dirty="0" smtClean="0">
                <a:sym typeface="Symbol" pitchFamily="18" charset="2"/>
              </a:rPr>
              <a:t>C, </a:t>
            </a:r>
            <a:r>
              <a:rPr lang="en-US" altLang="en-US" sz="2000" dirty="0" smtClean="0">
                <a:sym typeface="Symbol" pitchFamily="18" charset="2"/>
              </a:rPr>
              <a:t>where 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dirty="0" smtClean="0">
                <a:sym typeface="Symbol" pitchFamily="18" charset="2"/>
              </a:rPr>
              <a:t>(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) is a function whose domain is 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 and whose range is 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dirty="0" smtClean="0">
                <a:sym typeface="Symbol" pitchFamily="18" charset="2"/>
              </a:rPr>
              <a:t>.</a:t>
            </a:r>
            <a:endParaRPr lang="en-US" altLang="en-US" sz="2000" i="1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41434" y="6453807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fld id="{D56BD24B-31EE-4B71-9766-ADEF9E87780E}" type="slidenum">
              <a:rPr lang="en-US" altLang="en-US" sz="1200" smtClean="0"/>
              <a:pPr algn="r"/>
              <a:t>5</a:t>
            </a:fld>
            <a:endParaRPr lang="en-US" altLang="en-US" sz="1200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for Classification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7772400" cy="4638675"/>
          </a:xfrm>
        </p:spPr>
        <p:txBody>
          <a:bodyPr/>
          <a:lstStyle/>
          <a:p>
            <a:r>
              <a:rPr lang="en-US" altLang="en-US" sz="2400" dirty="0" smtClean="0"/>
              <a:t>A training example is an instance </a:t>
            </a:r>
            <a:r>
              <a:rPr lang="en-US" altLang="en-US" sz="2400" i="1" dirty="0" err="1" smtClean="0"/>
              <a:t>x</a:t>
            </a:r>
            <a:r>
              <a:rPr lang="en-US" altLang="en-US" sz="2400" dirty="0" err="1" smtClean="0">
                <a:sym typeface="Symbol" pitchFamily="18" charset="2"/>
              </a:rPr>
              <a:t></a:t>
            </a:r>
            <a:r>
              <a:rPr lang="en-US" altLang="en-US" sz="2400" i="1" dirty="0" err="1" smtClean="0">
                <a:sym typeface="Symbol" pitchFamily="18" charset="2"/>
              </a:rPr>
              <a:t>X</a:t>
            </a:r>
            <a:r>
              <a:rPr lang="en-US" altLang="en-US" sz="2400" i="1" dirty="0" smtClean="0">
                <a:sym typeface="Symbol" pitchFamily="18" charset="2"/>
              </a:rPr>
              <a:t>, </a:t>
            </a:r>
            <a:r>
              <a:rPr lang="en-US" altLang="en-US" sz="2400" dirty="0" smtClean="0">
                <a:sym typeface="Symbol" pitchFamily="18" charset="2"/>
              </a:rPr>
              <a:t>paired with its correct class label </a:t>
            </a:r>
            <a:r>
              <a:rPr lang="en-US" altLang="en-US" sz="2400" i="1" dirty="0" smtClean="0">
                <a:sym typeface="Symbol" pitchFamily="18" charset="2"/>
              </a:rPr>
              <a:t>c</a:t>
            </a:r>
            <a:r>
              <a:rPr lang="en-US" altLang="en-US" sz="2400" dirty="0" smtClean="0">
                <a:sym typeface="Symbol" pitchFamily="18" charset="2"/>
              </a:rPr>
              <a:t>(</a:t>
            </a:r>
            <a:r>
              <a:rPr lang="en-US" altLang="en-US" sz="2400" i="1" dirty="0" smtClean="0">
                <a:sym typeface="Symbol" pitchFamily="18" charset="2"/>
              </a:rPr>
              <a:t>x</a:t>
            </a:r>
            <a:r>
              <a:rPr lang="en-US" altLang="en-US" sz="2400" dirty="0" smtClean="0">
                <a:sym typeface="Symbol" pitchFamily="18" charset="2"/>
              </a:rPr>
              <a:t>): &lt;</a:t>
            </a:r>
            <a:r>
              <a:rPr lang="en-US" altLang="en-US" sz="2400" i="1" dirty="0" smtClean="0">
                <a:sym typeface="Symbol" pitchFamily="18" charset="2"/>
              </a:rPr>
              <a:t>x</a:t>
            </a:r>
            <a:r>
              <a:rPr lang="en-US" altLang="en-US" sz="2400" dirty="0" smtClean="0">
                <a:sym typeface="Symbol" pitchFamily="18" charset="2"/>
              </a:rPr>
              <a:t>, </a:t>
            </a:r>
            <a:r>
              <a:rPr lang="en-US" altLang="en-US" sz="2400" i="1" dirty="0" smtClean="0">
                <a:sym typeface="Symbol" pitchFamily="18" charset="2"/>
              </a:rPr>
              <a:t>c</a:t>
            </a:r>
            <a:r>
              <a:rPr lang="en-US" altLang="en-US" sz="2400" dirty="0" smtClean="0">
                <a:sym typeface="Symbol" pitchFamily="18" charset="2"/>
              </a:rPr>
              <a:t>(</a:t>
            </a:r>
            <a:r>
              <a:rPr lang="en-US" altLang="en-US" sz="2400" i="1" dirty="0" smtClean="0">
                <a:sym typeface="Symbol" pitchFamily="18" charset="2"/>
              </a:rPr>
              <a:t>x</a:t>
            </a:r>
            <a:r>
              <a:rPr lang="en-US" altLang="en-US" sz="2400" dirty="0" smtClean="0">
                <a:sym typeface="Symbol" pitchFamily="18" charset="2"/>
              </a:rPr>
              <a:t>)&gt; for an unknown classification function, </a:t>
            </a:r>
            <a:r>
              <a:rPr lang="en-US" altLang="en-US" sz="2400" i="1" dirty="0" smtClean="0">
                <a:sym typeface="Symbol" pitchFamily="18" charset="2"/>
              </a:rPr>
              <a:t>c</a:t>
            </a:r>
            <a:r>
              <a:rPr lang="en-US" altLang="en-US" sz="2400" dirty="0" smtClean="0">
                <a:sym typeface="Symbol" pitchFamily="18" charset="2"/>
              </a:rPr>
              <a:t>. </a:t>
            </a:r>
          </a:p>
          <a:p>
            <a:endParaRPr lang="en-US" altLang="en-US" sz="2400" dirty="0" smtClean="0">
              <a:sym typeface="Symbol" pitchFamily="18" charset="2"/>
            </a:endParaRPr>
          </a:p>
          <a:p>
            <a:r>
              <a:rPr lang="en-US" altLang="en-US" sz="2400" dirty="0" smtClean="0">
                <a:sym typeface="Symbol" pitchFamily="18" charset="2"/>
              </a:rPr>
              <a:t>Given a set of training examples, </a:t>
            </a:r>
            <a:r>
              <a:rPr lang="en-US" altLang="en-US" sz="2400" i="1" dirty="0" smtClean="0">
                <a:sym typeface="Symbol" pitchFamily="18" charset="2"/>
              </a:rPr>
              <a:t>D</a:t>
            </a:r>
            <a:endParaRPr lang="en-US" altLang="en-US" sz="2400" dirty="0" smtClean="0">
              <a:sym typeface="Symbol" pitchFamily="18" charset="2"/>
            </a:endParaRPr>
          </a:p>
          <a:p>
            <a:pPr lvl="1"/>
            <a:r>
              <a:rPr lang="en-US" altLang="en-US" sz="2000" dirty="0" smtClean="0">
                <a:sym typeface="Symbol" pitchFamily="18" charset="2"/>
              </a:rPr>
              <a:t>Find a hypothesized classification function, </a:t>
            </a:r>
            <a:r>
              <a:rPr lang="en-US" altLang="en-US" sz="2000" i="1" dirty="0" smtClean="0">
                <a:sym typeface="Symbol" pitchFamily="18" charset="2"/>
              </a:rPr>
              <a:t>h</a:t>
            </a:r>
            <a:r>
              <a:rPr lang="en-US" altLang="en-US" sz="2000" dirty="0" smtClean="0">
                <a:sym typeface="Symbol" pitchFamily="18" charset="2"/>
              </a:rPr>
              <a:t>(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), such that: </a:t>
            </a:r>
            <a:r>
              <a:rPr lang="en-US" altLang="en-US" sz="2000" i="1" dirty="0" smtClean="0">
                <a:sym typeface="Symbol" pitchFamily="18" charset="2"/>
              </a:rPr>
              <a:t>h</a:t>
            </a:r>
            <a:r>
              <a:rPr lang="en-US" altLang="en-US" sz="2000" dirty="0" smtClean="0">
                <a:sym typeface="Symbol" pitchFamily="18" charset="2"/>
              </a:rPr>
              <a:t>(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) = 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dirty="0" smtClean="0">
                <a:sym typeface="Symbol" pitchFamily="18" charset="2"/>
              </a:rPr>
              <a:t>(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), for all training instances (i.e., for all &lt;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, </a:t>
            </a:r>
            <a:r>
              <a:rPr lang="en-US" altLang="en-US" sz="2000" i="1" dirty="0" smtClean="0">
                <a:sym typeface="Symbol" pitchFamily="18" charset="2"/>
              </a:rPr>
              <a:t>c</a:t>
            </a:r>
            <a:r>
              <a:rPr lang="en-US" altLang="en-US" sz="2000" dirty="0" smtClean="0">
                <a:sym typeface="Symbol" pitchFamily="18" charset="2"/>
              </a:rPr>
              <a:t>(</a:t>
            </a:r>
            <a:r>
              <a:rPr lang="en-US" altLang="en-US" sz="2000" i="1" dirty="0" smtClean="0">
                <a:sym typeface="Symbol" pitchFamily="18" charset="2"/>
              </a:rPr>
              <a:t>x</a:t>
            </a:r>
            <a:r>
              <a:rPr lang="en-US" altLang="en-US" sz="2000" dirty="0" smtClean="0">
                <a:sym typeface="Symbol" pitchFamily="18" charset="2"/>
              </a:rPr>
              <a:t>)&gt; in </a:t>
            </a:r>
            <a:r>
              <a:rPr lang="en-US" altLang="en-US" sz="2000" i="1" dirty="0" smtClean="0">
                <a:sym typeface="Symbol" pitchFamily="18" charset="2"/>
              </a:rPr>
              <a:t>D</a:t>
            </a:r>
            <a:r>
              <a:rPr lang="en-US" altLang="en-US" sz="2000" dirty="0" smtClean="0">
                <a:sym typeface="Symbol" pitchFamily="18" charset="2"/>
              </a:rPr>
              <a:t>). This is called </a:t>
            </a:r>
            <a:r>
              <a:rPr lang="en-US" altLang="en-US" sz="2000" dirty="0" smtClean="0">
                <a:solidFill>
                  <a:srgbClr val="FF0000"/>
                </a:solidFill>
                <a:sym typeface="Symbol" pitchFamily="18" charset="2"/>
              </a:rPr>
              <a:t>consistency</a:t>
            </a:r>
            <a:r>
              <a:rPr lang="en-US" altLang="en-US" sz="2000" dirty="0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61312" y="642399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fld id="{708AE90C-7297-49FD-8115-AF763FAB9EB8}" type="slidenum">
              <a:rPr lang="en-US" altLang="en-US" sz="1200" smtClean="0"/>
              <a:pPr algn="r"/>
              <a:t>6</a:t>
            </a:fld>
            <a:endParaRPr lang="en-US" altLang="en-US" sz="1200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Example of Classification Learning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48470"/>
          </a:xfrm>
        </p:spPr>
        <p:txBody>
          <a:bodyPr/>
          <a:lstStyle/>
          <a:p>
            <a:r>
              <a:rPr lang="en-US" altLang="en-US" sz="2400" dirty="0" smtClean="0"/>
              <a:t>Instance language: &lt;size, color, shape&gt;</a:t>
            </a:r>
          </a:p>
          <a:p>
            <a:pPr lvl="1"/>
            <a:r>
              <a:rPr lang="en-US" altLang="en-US" sz="2000" dirty="0" smtClean="0"/>
              <a:t>size </a:t>
            </a:r>
            <a:r>
              <a:rPr lang="en-US" altLang="en-US" sz="2000" dirty="0" smtClean="0">
                <a:sym typeface="Symbol" pitchFamily="18" charset="2"/>
              </a:rPr>
              <a:t> {small, medium, large}</a:t>
            </a:r>
          </a:p>
          <a:p>
            <a:pPr lvl="1"/>
            <a:r>
              <a:rPr lang="en-US" altLang="en-US" sz="2000" dirty="0" smtClean="0">
                <a:sym typeface="Symbol" pitchFamily="18" charset="2"/>
              </a:rPr>
              <a:t>color  {red, blue, green}</a:t>
            </a:r>
          </a:p>
          <a:p>
            <a:pPr lvl="1"/>
            <a:r>
              <a:rPr lang="en-US" altLang="en-US" sz="2000" dirty="0" smtClean="0"/>
              <a:t>shape </a:t>
            </a:r>
            <a:r>
              <a:rPr lang="en-US" altLang="en-US" sz="2000" dirty="0" smtClean="0">
                <a:sym typeface="Symbol" pitchFamily="18" charset="2"/>
              </a:rPr>
              <a:t> {square, circle, triangle}</a:t>
            </a:r>
          </a:p>
          <a:p>
            <a:r>
              <a:rPr lang="en-US" altLang="en-US" sz="2400" i="1" dirty="0" smtClean="0">
                <a:sym typeface="Symbol" pitchFamily="18" charset="2"/>
              </a:rPr>
              <a:t>C </a:t>
            </a:r>
            <a:r>
              <a:rPr lang="en-US" altLang="en-US" sz="2400" dirty="0" smtClean="0">
                <a:sym typeface="Symbol" pitchFamily="18" charset="2"/>
              </a:rPr>
              <a:t>= {positive, negative}</a:t>
            </a:r>
          </a:p>
          <a:p>
            <a:endParaRPr lang="en-US" altLang="en-US" sz="1400" dirty="0" smtClean="0">
              <a:sym typeface="Symbol" pitchFamily="18" charset="2"/>
            </a:endParaRPr>
          </a:p>
          <a:p>
            <a:r>
              <a:rPr lang="en-US" altLang="en-US" sz="2400" i="1" dirty="0" smtClean="0">
                <a:sym typeface="Symbol" pitchFamily="18" charset="2"/>
              </a:rPr>
              <a:t>D</a:t>
            </a:r>
            <a:r>
              <a:rPr lang="en-US" altLang="en-US" sz="2400" dirty="0" smtClean="0">
                <a:sym typeface="Symbol" pitchFamily="18" charset="2"/>
              </a:rPr>
              <a:t>:</a:t>
            </a:r>
          </a:p>
          <a:p>
            <a:endParaRPr lang="en-US" altLang="en-US" sz="2400" dirty="0" smtClean="0">
              <a:sym typeface="Symbol" pitchFamily="18" charset="2"/>
            </a:endParaRPr>
          </a:p>
          <a:p>
            <a:endParaRPr lang="en-US" altLang="en-US" sz="2400" dirty="0" smtClean="0">
              <a:sym typeface="Symbol" pitchFamily="18" charset="2"/>
            </a:endParaRPr>
          </a:p>
          <a:p>
            <a:endParaRPr lang="en-US" altLang="en-US" sz="2400" dirty="0" smtClean="0">
              <a:sym typeface="Symbol" pitchFamily="18" charset="2"/>
            </a:endParaRPr>
          </a:p>
          <a:p>
            <a:endParaRPr lang="en-US" altLang="en-US" sz="3200" dirty="0" smtClean="0">
              <a:sym typeface="Symbol" pitchFamily="18" charset="2"/>
            </a:endParaRPr>
          </a:p>
          <a:p>
            <a:r>
              <a:rPr lang="en-US" altLang="en-US" sz="2400" dirty="0" smtClean="0">
                <a:sym typeface="Symbol" pitchFamily="18" charset="2"/>
              </a:rPr>
              <a:t>Hypotheses?  circle </a:t>
            </a:r>
            <a:r>
              <a:rPr lang="en-US" altLang="en-US" sz="2400" dirty="0" smtClean="0">
                <a:sym typeface="Wingdings" pitchFamily="2" charset="2"/>
              </a:rPr>
              <a:t> positive?     red  positive?</a:t>
            </a:r>
            <a:endParaRPr lang="en-US" altLang="en-US" sz="2400" dirty="0" smtClean="0">
              <a:sym typeface="Symbol" pitchFamily="18" charset="2"/>
            </a:endParaRPr>
          </a:p>
        </p:txBody>
      </p:sp>
      <p:graphicFrame>
        <p:nvGraphicFramePr>
          <p:cNvPr id="558126" name="Group 46"/>
          <p:cNvGraphicFramePr>
            <a:graphicFrameLocks noGrp="1"/>
          </p:cNvGraphicFramePr>
          <p:nvPr/>
        </p:nvGraphicFramePr>
        <p:xfrm>
          <a:off x="1454430" y="3558898"/>
          <a:ext cx="5218113" cy="1941513"/>
        </p:xfrm>
        <a:graphic>
          <a:graphicData uri="http://schemas.openxmlformats.org/drawingml/2006/table">
            <a:tbl>
              <a:tblPr/>
              <a:tblGrid>
                <a:gridCol w="1103313"/>
                <a:gridCol w="914400"/>
                <a:gridCol w="990600"/>
                <a:gridCol w="990600"/>
                <a:gridCol w="1219200"/>
              </a:tblGrid>
              <a:tr h="420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Example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Size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Color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Shape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Category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small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circle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positive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large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circle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positive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small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triangle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negative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large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blue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circle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arlett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Marlett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Marlett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Marlett" pitchFamily="2" charset="2"/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</a:rPr>
                        <a:t>negative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41434" y="6414051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fld id="{528C41D9-0DD1-4A77-B82F-2D3D43EFA939}" type="slidenum">
              <a:rPr lang="en-US" altLang="en-US" sz="1200" smtClean="0"/>
              <a:pPr algn="r"/>
              <a:t>7</a:t>
            </a:fld>
            <a:endParaRPr lang="en-US" altLang="en-US" sz="1200" dirty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8297"/>
            <a:ext cx="8229600" cy="964094"/>
          </a:xfrm>
        </p:spPr>
        <p:txBody>
          <a:bodyPr/>
          <a:lstStyle/>
          <a:p>
            <a:r>
              <a:rPr lang="en-US" altLang="en-US" dirty="0" smtClean="0"/>
              <a:t>General Learning Issues</a:t>
            </a:r>
            <a:br>
              <a:rPr lang="en-US" altLang="en-US" dirty="0" smtClean="0"/>
            </a:br>
            <a:r>
              <a:rPr lang="en-US" altLang="en-US" sz="2400" dirty="0" smtClean="0"/>
              <a:t>(All Predictive Modeling Tasks)</a:t>
            </a:r>
            <a:endParaRPr lang="en-US" altLang="en-US" dirty="0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91478"/>
            <a:ext cx="8229600" cy="47045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Many hypotheses can be consistent with the training data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Bias: </a:t>
            </a:r>
            <a:r>
              <a:rPr lang="en-US" altLang="en-US" sz="1800" dirty="0" smtClean="0"/>
              <a:t>Any criteria other than consistency with the training data that is used to select a hypothesis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Classification accuracy (% of instances classified correctly)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Measured on independent test data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Efficiency Issues: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Training time (efficiency of training algorithm)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Testing time (efficiency of subsequent classification)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Generalization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Hypotheses must generalize to correctly classify instances not in training data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Simply memorizing training examples is a consistent hypothesis that does not generalize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C00000"/>
                </a:solidFill>
              </a:rPr>
              <a:t>Occam’s razor</a:t>
            </a:r>
            <a:r>
              <a:rPr lang="en-US" altLang="en-US" sz="1800" dirty="0" smtClean="0"/>
              <a:t>: Finding a simple hypothesis helps ensure generalization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Simplest models tend to be the best models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The KISS principle</a:t>
            </a:r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E066FF-B27A-47D9-ADA2-D28D9A70C14D}" type="slidenum">
              <a:rPr lang="en-US" altLang="en-US" smtClean="0"/>
              <a:pPr/>
              <a:t>8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79840" y="285474"/>
            <a:ext cx="8229600" cy="6096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3333CD"/>
                </a:solidFill>
                <a:latin typeface="Times-Bold"/>
              </a:rPr>
              <a:t>Classification: 3 Step Process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073427"/>
            <a:ext cx="8509000" cy="5049838"/>
          </a:xfrm>
        </p:spPr>
        <p:txBody>
          <a:bodyPr/>
          <a:lstStyle/>
          <a:p>
            <a:r>
              <a:rPr lang="en-US" altLang="en-US" sz="2000" dirty="0" smtClean="0">
                <a:solidFill>
                  <a:srgbClr val="000000"/>
                </a:solidFill>
                <a:latin typeface="Times-Bold"/>
              </a:rPr>
              <a:t>1. Model construction 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(</a:t>
            </a:r>
            <a:r>
              <a:rPr lang="en-US" altLang="en-US" sz="2000" dirty="0" smtClean="0">
                <a:solidFill>
                  <a:srgbClr val="C00000"/>
                </a:solidFill>
                <a:latin typeface="Times-Bold"/>
              </a:rPr>
              <a:t>Learning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):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Each record (instance, example) is assumed to belong to a predefined class, as determined by one of the attributes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This attribute is call the </a:t>
            </a:r>
            <a:r>
              <a:rPr lang="en-US" altLang="en-US" dirty="0" smtClean="0">
                <a:solidFill>
                  <a:srgbClr val="C00000"/>
                </a:solidFill>
                <a:latin typeface="Times-Roman"/>
              </a:rPr>
              <a:t>target attribute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The values of the target attribute are the </a:t>
            </a:r>
            <a:r>
              <a:rPr lang="en-US" altLang="en-US" dirty="0" smtClean="0">
                <a:solidFill>
                  <a:srgbClr val="C00000"/>
                </a:solidFill>
                <a:latin typeface="Times-Bold"/>
              </a:rPr>
              <a:t>class labels</a:t>
            </a:r>
            <a:endParaRPr lang="en-US" altLang="en-US" dirty="0" smtClean="0">
              <a:solidFill>
                <a:srgbClr val="C00000"/>
              </a:solidFill>
              <a:latin typeface="Times-Roman"/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The set of all instances used for learning the model is called </a:t>
            </a:r>
            <a:r>
              <a:rPr lang="en-US" altLang="en-US" dirty="0" smtClean="0">
                <a:solidFill>
                  <a:srgbClr val="C00000"/>
                </a:solidFill>
                <a:latin typeface="Times-Bold"/>
              </a:rPr>
              <a:t>training set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The model may be represented in many forms: </a:t>
            </a:r>
            <a:r>
              <a:rPr lang="en-US" altLang="en-US" dirty="0" smtClean="0">
                <a:solidFill>
                  <a:srgbClr val="000000"/>
                </a:solidFill>
                <a:latin typeface="Times-Bold"/>
              </a:rPr>
              <a:t>decision trees, probabilities, neural networks, ….</a:t>
            </a:r>
          </a:p>
          <a:p>
            <a:pPr lvl="1"/>
            <a:endParaRPr lang="en-US" altLang="en-US" sz="700" dirty="0" smtClean="0">
              <a:solidFill>
                <a:srgbClr val="000000"/>
              </a:solidFill>
              <a:latin typeface="Times-Bold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Times-Bold"/>
              </a:rPr>
              <a:t>2. Model Evaluation 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(</a:t>
            </a:r>
            <a:r>
              <a:rPr lang="en-US" altLang="en-US" sz="2000" dirty="0" smtClean="0">
                <a:solidFill>
                  <a:srgbClr val="C00000"/>
                </a:solidFill>
                <a:latin typeface="Times-Bold"/>
              </a:rPr>
              <a:t>Accuracy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):</a:t>
            </a: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Estimate accuracy rate of the model based on a </a:t>
            </a:r>
            <a:r>
              <a:rPr lang="en-US" altLang="en-US" sz="1600" dirty="0" smtClean="0">
                <a:solidFill>
                  <a:srgbClr val="C00000"/>
                </a:solidFill>
                <a:latin typeface="Times-Bold"/>
              </a:rPr>
              <a:t>test set</a:t>
            </a:r>
            <a:endParaRPr lang="en-US" altLang="en-US" sz="1600" dirty="0" smtClean="0">
              <a:solidFill>
                <a:srgbClr val="C00000"/>
              </a:solidFill>
              <a:latin typeface="Times-Roman"/>
            </a:endParaRP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The known labels of test instances are compared with the predicts class from model</a:t>
            </a: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Test set is independent of training set otherwise over-fitting will occur</a:t>
            </a:r>
          </a:p>
          <a:p>
            <a:pPr lvl="1"/>
            <a:endParaRPr lang="en-US" altLang="en-US" sz="700" dirty="0" smtClean="0">
              <a:solidFill>
                <a:srgbClr val="000000"/>
              </a:solidFill>
              <a:latin typeface="Times-Roman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Times-Bold"/>
              </a:rPr>
              <a:t>3. Model Use 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(</a:t>
            </a:r>
            <a:r>
              <a:rPr lang="en-US" altLang="en-US" sz="2000" dirty="0" smtClean="0">
                <a:solidFill>
                  <a:srgbClr val="C00000"/>
                </a:solidFill>
                <a:latin typeface="Times-Bold"/>
              </a:rPr>
              <a:t>Classification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):</a:t>
            </a: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The model is used to classify unseen instances (i.e., to predict the class labels for new unclassified instances)</a:t>
            </a: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Predict the value of an actual attribute</a:t>
            </a:r>
          </a:p>
          <a:p>
            <a:endParaRPr lang="en-US" altLang="en-US" sz="2000" dirty="0" smtClean="0">
              <a:solidFill>
                <a:srgbClr val="000000"/>
              </a:solidFill>
              <a:latin typeface="Times-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DB824A-FC02-4307-BB1D-C726BF49A792}" type="slidenum">
              <a:rPr lang="en-US" altLang="en-US" smtClean="0"/>
              <a:pPr/>
              <a:t>9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 Construction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 cstate="print">
            <a:lum bright="-6000" contrast="42000"/>
          </a:blip>
          <a:srcRect/>
          <a:stretch>
            <a:fillRect/>
          </a:stretch>
        </p:blipFill>
        <p:spPr bwMode="auto">
          <a:xfrm>
            <a:off x="400050" y="1381125"/>
            <a:ext cx="8399463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Files\MSOffice\Templates\Blank Presentation.pot</Template>
  <TotalTime>4220</TotalTime>
  <Words>2168</Words>
  <Application>Microsoft Office PowerPoint</Application>
  <PresentationFormat>On-screen Show (4:3)</PresentationFormat>
  <Paragraphs>339</Paragraphs>
  <Slides>28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Blank Presentation</vt:lpstr>
      <vt:lpstr>Worksheet</vt:lpstr>
      <vt:lpstr>Equation</vt:lpstr>
      <vt:lpstr>Classification and Prediction: Review of Basic Concepts</vt:lpstr>
      <vt:lpstr>What Is Classification?</vt:lpstr>
      <vt:lpstr>Prediction, Clustering, Classification</vt:lpstr>
      <vt:lpstr>Classification Task</vt:lpstr>
      <vt:lpstr>Learning for Classification</vt:lpstr>
      <vt:lpstr>Example of Classification Learning</vt:lpstr>
      <vt:lpstr>General Learning Issues (All Predictive Modeling Tasks)</vt:lpstr>
      <vt:lpstr>Classification: 3 Step Process</vt:lpstr>
      <vt:lpstr>Model Construction</vt:lpstr>
      <vt:lpstr>Model Evaluation</vt:lpstr>
      <vt:lpstr>Model Use: Classification</vt:lpstr>
      <vt:lpstr>Classification Methods</vt:lpstr>
      <vt:lpstr>Evaluating Models</vt:lpstr>
      <vt:lpstr>Test and Evaluation Sets</vt:lpstr>
      <vt:lpstr>Cross Validation</vt:lpstr>
      <vt:lpstr>Example – 5 Fold Cross Validation</vt:lpstr>
      <vt:lpstr>Bootstrap Validation</vt:lpstr>
      <vt:lpstr>Measuring Effectiveness of Classification Models</vt:lpstr>
      <vt:lpstr>Confusion Matrix &amp; Accuracy Metrics</vt:lpstr>
      <vt:lpstr>Other Classifier Evaluation Metrics</vt:lpstr>
      <vt:lpstr>What Is Prediction/Estimation?</vt:lpstr>
      <vt:lpstr>Linear Regression </vt:lpstr>
      <vt:lpstr>Nonlinear Regression </vt:lpstr>
      <vt:lpstr>Other Regression-Based Models</vt:lpstr>
      <vt:lpstr>Regression Trees and Model Trees</vt:lpstr>
      <vt:lpstr>Evaluating Numeric Prediction</vt:lpstr>
      <vt:lpstr>Bias-Variance Tradeoff</vt:lpstr>
      <vt:lpstr>Bias-Variance Tradeoff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Miing and Knowledge Discvoery - Web Data Mining</dc:title>
  <dc:creator>Bamshad Mobasher</dc:creator>
  <cp:lastModifiedBy>Bamshad Mobasher</cp:lastModifiedBy>
  <cp:revision>286</cp:revision>
  <cp:lastPrinted>2001-05-02T17:00:13Z</cp:lastPrinted>
  <dcterms:created xsi:type="dcterms:W3CDTF">1999-03-29T20:01:23Z</dcterms:created>
  <dcterms:modified xsi:type="dcterms:W3CDTF">2016-10-04T16:00:18Z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http://maya.cs.depaul.edu/~classes/ect584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C:\Bamshad\CLASS\ECT584\Lectures</vt:lpwstr>
  </property>
</Properties>
</file>