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0"/>
  </p:notesMasterIdLst>
  <p:sldIdLst>
    <p:sldId id="256" r:id="rId2"/>
    <p:sldId id="257" r:id="rId3"/>
    <p:sldId id="348" r:id="rId4"/>
    <p:sldId id="349" r:id="rId5"/>
    <p:sldId id="316" r:id="rId6"/>
    <p:sldId id="355" r:id="rId7"/>
    <p:sldId id="350" r:id="rId8"/>
    <p:sldId id="352" r:id="rId9"/>
    <p:sldId id="270" r:id="rId10"/>
    <p:sldId id="354" r:id="rId11"/>
    <p:sldId id="326" r:id="rId12"/>
    <p:sldId id="327" r:id="rId13"/>
    <p:sldId id="341" r:id="rId14"/>
    <p:sldId id="273" r:id="rId15"/>
    <p:sldId id="374" r:id="rId16"/>
    <p:sldId id="386" r:id="rId17"/>
    <p:sldId id="358" r:id="rId18"/>
    <p:sldId id="318" r:id="rId19"/>
    <p:sldId id="357" r:id="rId20"/>
    <p:sldId id="372" r:id="rId21"/>
    <p:sldId id="378" r:id="rId22"/>
    <p:sldId id="379" r:id="rId23"/>
    <p:sldId id="383" r:id="rId24"/>
    <p:sldId id="380" r:id="rId25"/>
    <p:sldId id="384" r:id="rId26"/>
    <p:sldId id="381" r:id="rId27"/>
    <p:sldId id="385" r:id="rId28"/>
    <p:sldId id="387"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DFDFDF"/>
    <a:srgbClr val="D9D9D9"/>
    <a:srgbClr val="CCECFF"/>
    <a:srgbClr val="99CCFF"/>
    <a:srgbClr val="FFFFCC"/>
    <a:srgbClr val="99CC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5" autoAdjust="0"/>
    <p:restoredTop sz="93309" autoAdjust="0"/>
  </p:normalViewPr>
  <p:slideViewPr>
    <p:cSldViewPr snapToGrid="0">
      <p:cViewPr varScale="1">
        <p:scale>
          <a:sx n="98" d="100"/>
          <a:sy n="98" d="100"/>
        </p:scale>
        <p:origin x="-56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1590" y="6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612E70D-D6E2-4DEF-B0A2-EC7A77C55E53}" type="slidenum">
              <a:rPr lang="en-US"/>
              <a:pPr>
                <a:defRPr/>
              </a:pPr>
              <a:t>‹#›</a:t>
            </a:fld>
            <a:endParaRPr lang="en-US"/>
          </a:p>
        </p:txBody>
      </p:sp>
    </p:spTree>
    <p:extLst>
      <p:ext uri="{BB962C8B-B14F-4D97-AF65-F5344CB8AC3E}">
        <p14:creationId xmlns:p14="http://schemas.microsoft.com/office/powerpoint/2010/main" val="3317945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20C8DE1-C2B2-4AE2-B195-F34D2D1DF23C}" type="slidenum">
              <a:rPr lang="en-US"/>
              <a:pPr/>
              <a:t>1</a:t>
            </a:fld>
            <a:endParaRPr lang="en-US"/>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A096695-3EF6-4CE7-BB0F-8F76B0C0D03F}" type="slidenum">
              <a:rPr lang="en-US"/>
              <a:pPr/>
              <a:t>12</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376EF33-A55E-4D68-8241-D2BF9785B681}" type="slidenum">
              <a:rPr lang="en-US"/>
              <a:pPr/>
              <a:t>13</a:t>
            </a:fld>
            <a:endParaRPr lang="en-US"/>
          </a:p>
        </p:txBody>
      </p:sp>
      <p:sp>
        <p:nvSpPr>
          <p:cNvPr id="80899" name="Rectangle 2"/>
          <p:cNvSpPr>
            <a:spLocks noGrp="1" noRot="1" noChangeAspect="1" noChangeArrowheads="1" noTextEdit="1"/>
          </p:cNvSpPr>
          <p:nvPr>
            <p:ph type="sldImg"/>
          </p:nvPr>
        </p:nvSpPr>
        <p:spPr>
          <a:xfrm>
            <a:off x="1141413" y="685800"/>
            <a:ext cx="4572000" cy="3429000"/>
          </a:xfrm>
          <a:ln/>
        </p:spPr>
      </p:sp>
      <p:sp>
        <p:nvSpPr>
          <p:cNvPr id="809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4AE81075-B154-4505-96A8-103212EE24BF}" type="slidenum">
              <a:rPr lang="en-US"/>
              <a:pPr/>
              <a:t>14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018" eaLnBrk="0" hangingPunct="0">
              <a:defRPr sz="4700" i="1">
                <a:solidFill>
                  <a:srgbClr val="000000"/>
                </a:solidFill>
                <a:latin typeface="Times" pitchFamily="34" charset="0"/>
              </a:defRPr>
            </a:lvl1pPr>
            <a:lvl2pPr marL="730766" indent="-281064" defTabSz="915018" eaLnBrk="0" hangingPunct="0">
              <a:defRPr sz="4700" i="1">
                <a:solidFill>
                  <a:srgbClr val="000000"/>
                </a:solidFill>
                <a:latin typeface="Times" pitchFamily="34" charset="0"/>
              </a:defRPr>
            </a:lvl2pPr>
            <a:lvl3pPr marL="1124255" indent="-224851" defTabSz="915018" eaLnBrk="0" hangingPunct="0">
              <a:defRPr sz="4700" i="1">
                <a:solidFill>
                  <a:srgbClr val="000000"/>
                </a:solidFill>
                <a:latin typeface="Times" pitchFamily="34" charset="0"/>
              </a:defRPr>
            </a:lvl3pPr>
            <a:lvl4pPr marL="1573957" indent="-224851" defTabSz="915018" eaLnBrk="0" hangingPunct="0">
              <a:defRPr sz="4700" i="1">
                <a:solidFill>
                  <a:srgbClr val="000000"/>
                </a:solidFill>
                <a:latin typeface="Times" pitchFamily="34" charset="0"/>
              </a:defRPr>
            </a:lvl4pPr>
            <a:lvl5pPr marL="2023659" indent="-224851" defTabSz="915018" eaLnBrk="0" hangingPunct="0">
              <a:defRPr sz="4700" i="1">
                <a:solidFill>
                  <a:srgbClr val="000000"/>
                </a:solidFill>
                <a:latin typeface="Times" pitchFamily="34" charset="0"/>
              </a:defRPr>
            </a:lvl5pPr>
            <a:lvl6pPr marL="2473361" indent="-224851" algn="ctr" defTabSz="915018" eaLnBrk="0" fontAlgn="base" hangingPunct="0">
              <a:spcBef>
                <a:spcPct val="0"/>
              </a:spcBef>
              <a:spcAft>
                <a:spcPct val="0"/>
              </a:spcAft>
              <a:defRPr sz="4700" i="1">
                <a:solidFill>
                  <a:srgbClr val="000000"/>
                </a:solidFill>
                <a:latin typeface="Times" pitchFamily="34" charset="0"/>
              </a:defRPr>
            </a:lvl6pPr>
            <a:lvl7pPr marL="2923062" indent="-224851" algn="ctr" defTabSz="915018" eaLnBrk="0" fontAlgn="base" hangingPunct="0">
              <a:spcBef>
                <a:spcPct val="0"/>
              </a:spcBef>
              <a:spcAft>
                <a:spcPct val="0"/>
              </a:spcAft>
              <a:defRPr sz="4700" i="1">
                <a:solidFill>
                  <a:srgbClr val="000000"/>
                </a:solidFill>
                <a:latin typeface="Times" pitchFamily="34" charset="0"/>
              </a:defRPr>
            </a:lvl7pPr>
            <a:lvl8pPr marL="3372764" indent="-224851" algn="ctr" defTabSz="915018" eaLnBrk="0" fontAlgn="base" hangingPunct="0">
              <a:spcBef>
                <a:spcPct val="0"/>
              </a:spcBef>
              <a:spcAft>
                <a:spcPct val="0"/>
              </a:spcAft>
              <a:defRPr sz="4700" i="1">
                <a:solidFill>
                  <a:srgbClr val="000000"/>
                </a:solidFill>
                <a:latin typeface="Times" pitchFamily="34" charset="0"/>
              </a:defRPr>
            </a:lvl8pPr>
            <a:lvl9pPr marL="3822466" indent="-224851" algn="ctr" defTabSz="915018" eaLnBrk="0" fontAlgn="base" hangingPunct="0">
              <a:spcBef>
                <a:spcPct val="0"/>
              </a:spcBef>
              <a:spcAft>
                <a:spcPct val="0"/>
              </a:spcAft>
              <a:defRPr sz="4700" i="1">
                <a:solidFill>
                  <a:srgbClr val="000000"/>
                </a:solidFill>
                <a:latin typeface="Times" pitchFamily="34" charset="0"/>
              </a:defRPr>
            </a:lvl9pPr>
          </a:lstStyle>
          <a:p>
            <a:pPr eaLnBrk="1" hangingPunct="1"/>
            <a:fld id="{551FD7DC-9598-40D4-8ACC-B43A734B1448}" type="slidenum">
              <a:rPr lang="zh-CN" altLang="en-US" sz="1200" i="0">
                <a:solidFill>
                  <a:schemeClr val="tx1"/>
                </a:solidFill>
              </a:rPr>
              <a:pPr eaLnBrk="1" hangingPunct="1"/>
              <a:t>16</a:t>
            </a:fld>
            <a:endParaRPr lang="en-US" altLang="zh-CN" sz="1200" i="0">
              <a:solidFill>
                <a:schemeClr val="tx1"/>
              </a:solidFill>
            </a:endParaRPr>
          </a:p>
        </p:txBody>
      </p:sp>
      <p:sp>
        <p:nvSpPr>
          <p:cNvPr id="50179" name="Rectangle 1"/>
          <p:cNvSpPr>
            <a:spLocks noGrp="1" noRot="1" noChangeAspect="1" noChangeArrowheads="1" noTextEdit="1"/>
          </p:cNvSpPr>
          <p:nvPr>
            <p:ph type="sldImg"/>
          </p:nvPr>
        </p:nvSpPr>
        <p:spPr>
          <a:solidFill>
            <a:srgbClr val="FFFFFF"/>
          </a:solidFill>
          <a:ln/>
        </p:spPr>
      </p:sp>
      <p:sp>
        <p:nvSpPr>
          <p:cNvPr id="5018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7276" indent="-337276" eaLnBrk="1" hangingPunct="1"/>
            <a:endParaRPr lang="en-US" altLang="zh-CN" sz="1800">
              <a:solidFill>
                <a:srgbClr val="000000"/>
              </a:solidFill>
              <a:latin typeface="Lucida Grande"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3B5672-97D9-4658-8257-4B4EEBFC7F08}" type="slidenum">
              <a:rPr lang="en-US" smtClean="0"/>
              <a:pPr fontAlgn="base">
                <a:spcBef>
                  <a:spcPct val="0"/>
                </a:spcBef>
                <a:spcAft>
                  <a:spcPct val="0"/>
                </a:spcAft>
                <a:defRPr/>
              </a:pPr>
              <a:t>17</a:t>
            </a:fld>
            <a:endParaRPr lang="en-US" smtClean="0"/>
          </a:p>
        </p:txBody>
      </p:sp>
      <p:sp>
        <p:nvSpPr>
          <p:cNvPr id="39939" name="Rectangle 2"/>
          <p:cNvSpPr>
            <a:spLocks noGrp="1" noRot="1" noChangeAspect="1" noChangeArrowheads="1" noTextEdit="1"/>
          </p:cNvSpPr>
          <p:nvPr>
            <p:ph type="sldImg"/>
          </p:nvPr>
        </p:nvSpPr>
        <p:spPr bwMode="auto">
          <a:xfrm>
            <a:off x="1154113" y="693738"/>
            <a:ext cx="4552950" cy="3414712"/>
          </a:xfrm>
          <a:noFill/>
          <a:ln>
            <a:solidFill>
              <a:srgbClr val="000000"/>
            </a:solidFill>
            <a:miter lim="800000"/>
            <a:headEnd/>
            <a:tailEnd/>
          </a:ln>
        </p:spPr>
      </p:sp>
      <p:sp>
        <p:nvSpPr>
          <p:cNvPr id="39940" name="Rectangle 3"/>
          <p:cNvSpPr>
            <a:spLocks noGrp="1" noChangeArrowheads="1"/>
          </p:cNvSpPr>
          <p:nvPr>
            <p:ph type="body" idx="1"/>
          </p:nvPr>
        </p:nvSpPr>
        <p:spPr bwMode="auto">
          <a:xfrm>
            <a:off x="912813" y="4343400"/>
            <a:ext cx="5030787" cy="4113213"/>
          </a:xfrm>
          <a:noFill/>
        </p:spPr>
        <p:txBody>
          <a:bodyPr wrap="square" numCol="1" anchor="t" anchorCtr="0" compatLnSpc="1">
            <a:prstTxWarp prst="textNoShape">
              <a:avLst/>
            </a:prstTxWarp>
          </a:bodyPr>
          <a:lstStyle/>
          <a:p>
            <a:pPr defTabSz="963613"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1CCEED7-9726-4999-9211-577617A09459}" type="slidenum">
              <a:rPr lang="en-US"/>
              <a:pPr/>
              <a:t>18</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A26E6CBD-0994-404E-ACB6-67552941B65A}" type="slidenum">
              <a:rPr lang="en-US"/>
              <a:pPr/>
              <a:t>19</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11F32B-0D6F-4325-AA25-E5F3EF9FD926}" type="slidenum">
              <a:rPr lang="en-US" smtClean="0"/>
              <a:pPr fontAlgn="base">
                <a:spcBef>
                  <a:spcPct val="0"/>
                </a:spcBef>
                <a:spcAft>
                  <a:spcPct val="0"/>
                </a:spcAft>
                <a:defRPr/>
              </a:pPr>
              <a:t>20</a:t>
            </a:fld>
            <a:endParaRPr lang="en-US" smtClean="0"/>
          </a:p>
        </p:txBody>
      </p:sp>
      <p:sp>
        <p:nvSpPr>
          <p:cNvPr id="51203" name="Rectangle 2"/>
          <p:cNvSpPr>
            <a:spLocks noGrp="1" noRot="1" noChangeAspect="1" noChangeArrowheads="1" noTextEdit="1"/>
          </p:cNvSpPr>
          <p:nvPr>
            <p:ph type="sldImg"/>
          </p:nvPr>
        </p:nvSpPr>
        <p:spPr bwMode="auto">
          <a:xfrm>
            <a:off x="1154113" y="693738"/>
            <a:ext cx="4552950" cy="3414712"/>
          </a:xfrm>
          <a:noFill/>
          <a:ln>
            <a:solidFill>
              <a:srgbClr val="000000"/>
            </a:solidFill>
            <a:miter lim="800000"/>
            <a:headEnd/>
            <a:tailEnd/>
          </a:ln>
        </p:spPr>
      </p:sp>
      <p:sp>
        <p:nvSpPr>
          <p:cNvPr id="51204" name="Rectangle 3"/>
          <p:cNvSpPr>
            <a:spLocks noGrp="1" noChangeArrowheads="1"/>
          </p:cNvSpPr>
          <p:nvPr>
            <p:ph type="body" idx="1"/>
          </p:nvPr>
        </p:nvSpPr>
        <p:spPr bwMode="auto">
          <a:xfrm>
            <a:off x="912813" y="4343400"/>
            <a:ext cx="5030787" cy="4113213"/>
          </a:xfrm>
          <a:noFill/>
        </p:spPr>
        <p:txBody>
          <a:bodyPr wrap="square" numCol="1" anchor="t" anchorCtr="0" compatLnSpc="1">
            <a:prstTxWarp prst="textNoShape">
              <a:avLst/>
            </a:prstTxWarp>
          </a:bodyPr>
          <a:lstStyle/>
          <a:p>
            <a:pPr defTabSz="963613"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12E70D-D6E2-4DEF-B0A2-EC7A77C55E53}" type="slidenum">
              <a:rPr lang="en-US" smtClean="0"/>
              <a:pPr>
                <a:defRPr/>
              </a:pPr>
              <a:t>22</a:t>
            </a:fld>
            <a:endParaRPr lang="en-US"/>
          </a:p>
        </p:txBody>
      </p:sp>
    </p:spTree>
    <p:extLst>
      <p:ext uri="{BB962C8B-B14F-4D97-AF65-F5344CB8AC3E}">
        <p14:creationId xmlns:p14="http://schemas.microsoft.com/office/powerpoint/2010/main" val="3893193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20C8DE1-C2B2-4AE2-B195-F34D2D1DF23C}" type="slidenum">
              <a:rPr lang="en-US"/>
              <a:pPr/>
              <a:t>28</a:t>
            </a:fld>
            <a:endParaRPr lang="en-US"/>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1BDC47E-698F-4302-AF4F-18848F12376C}" type="slidenum">
              <a:rPr lang="en-US"/>
              <a:pPr/>
              <a:t>2</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D8A1A5D-B096-43BF-953F-9FBFCA4C806C}" type="slidenum">
              <a:rPr lang="en-US"/>
              <a:pPr/>
              <a:t>5</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E3AF391-2C4E-43D3-B311-1B967C3BAD2C}" type="slidenum">
              <a:rPr lang="en-US"/>
              <a:pPr/>
              <a:t>6</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ED04F2A-6D83-488D-A97F-2A3ECE33A201}" type="slidenum">
              <a:rPr lang="en-US" altLang="zh-CN" smtClean="0"/>
              <a:pPr/>
              <a:t>7</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C89E53B-95D9-479A-A90D-CB0945AB0DAC}" type="slidenum">
              <a:rPr lang="en-US" altLang="zh-CN" smtClean="0"/>
              <a:pPr/>
              <a:t>8</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46F4059-3814-4E30-B2D4-F1C183894A65}" type="slidenum">
              <a:rPr lang="en-US"/>
              <a:pPr/>
              <a:t>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9CD35646-DCEA-4875-9EDA-2B4907317C01}" type="slidenum">
              <a:rPr lang="en-US" altLang="zh-CN" smtClean="0"/>
              <a:pPr/>
              <a:t>10</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FBF3E6A-D3DA-45CC-B5D4-1B654CF31D13}" type="slidenum">
              <a:rPr lang="en-US"/>
              <a:pPr/>
              <a:t>11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B0E9966C-9BA0-4D30-AD5F-C5A07FA4FA52}" type="slidenum">
              <a:rPr lang="en-US"/>
              <a:pPr>
                <a:defRPr/>
              </a:pPr>
              <a:t>‹#›</a:t>
            </a:fld>
            <a:endParaRPr lang="en-US" sz="1400" b="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87BCD593-CDD8-4A1B-8DF2-EB5FF29CC757}" type="slidenum">
              <a:rPr lang="en-US"/>
              <a:pPr>
                <a:defRPr/>
              </a:pPr>
              <a:t>‹#›</a:t>
            </a:fld>
            <a:endParaRPr lang="en-US" sz="1400" b="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036EDCBE-8911-4A23-AD02-55FFB364ED25}" type="slidenum">
              <a:rPr lang="en-US"/>
              <a:pPr>
                <a:defRPr/>
              </a:pPr>
              <a:t>‹#›</a:t>
            </a:fld>
            <a:endParaRPr lang="en-US" sz="1400" b="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pPr>
              <a:defRPr/>
            </a:pPr>
            <a:fld id="{F8FE3D6B-85F1-407C-BF71-5B6226ED3602}" type="slidenum">
              <a:rPr lang="en-US"/>
              <a:pPr>
                <a:defRPr/>
              </a:pPr>
              <a:t>‹#›</a:t>
            </a:fld>
            <a:endParaRPr lang="en-US" sz="1400" b="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7EBE7672-3547-4AE5-90A6-595988382659}" type="slidenum">
              <a:rPr lang="en-US"/>
              <a:pPr>
                <a:defRPr/>
              </a:pPr>
              <a:t>‹#›</a:t>
            </a:fld>
            <a:endParaRPr lang="en-US" sz="1400" b="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pPr>
              <a:defRPr/>
            </a:pPr>
            <a:fld id="{C62C3A41-A442-4A39-9EEF-DC58C8B9DE04}" type="slidenum">
              <a:rPr lang="en-US"/>
              <a:pPr>
                <a:defRPr/>
              </a:pPr>
              <a:t>‹#›</a:t>
            </a:fld>
            <a:endParaRPr lang="en-US" sz="1400" b="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pPr>
              <a:defRPr/>
            </a:pPr>
            <a:fld id="{45A28076-3DF5-467F-A7A9-E315712C9F04}" type="slidenum">
              <a:rPr lang="en-US"/>
              <a:pPr>
                <a:defRPr/>
              </a:pPr>
              <a:t>‹#›</a:t>
            </a:fld>
            <a:endParaRPr lang="en-US" sz="1400" b="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pPr>
              <a:defRPr/>
            </a:pPr>
            <a:fld id="{91577465-72C6-40C5-AA40-E6CAC68E28DD}" type="slidenum">
              <a:rPr lang="en-US"/>
              <a:pPr>
                <a:defRPr/>
              </a:pPr>
              <a:t>‹#›</a:t>
            </a:fld>
            <a:endParaRPr lang="en-US" sz="1400" b="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pPr>
              <a:defRPr/>
            </a:pPr>
            <a:fld id="{FCB10C9F-91A6-470C-8791-F266F8AB353C}" type="slidenum">
              <a:rPr lang="en-US"/>
              <a:pPr>
                <a:defRPr/>
              </a:pPr>
              <a:t>‹#›</a:t>
            </a:fld>
            <a:endParaRPr lang="en-US" sz="1400" b="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pPr>
              <a:defRPr/>
            </a:pPr>
            <a:fld id="{A7E7F0A7-2A96-4F42-9EEF-4C22E72916D3}" type="slidenum">
              <a:rPr lang="en-US"/>
              <a:pPr>
                <a:defRPr/>
              </a:pPr>
              <a:t>‹#›</a:t>
            </a:fld>
            <a:endParaRPr lang="en-US" sz="1400" b="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C3E2D6FD-ED69-4E31-B066-F57CA77DD048}" type="slidenum">
              <a:rPr lang="en-US"/>
              <a:pPr>
                <a:defRPr/>
              </a:pPr>
              <a:t>‹#›</a:t>
            </a:fld>
            <a:endParaRPr lang="en-US" sz="1400" b="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D408383B-101E-4851-A1F2-7BC1C4F48E53}" type="slidenum">
              <a:rPr lang="en-US"/>
              <a:pPr>
                <a:defRPr/>
              </a:pPr>
              <a:t>‹#›</a:t>
            </a:fld>
            <a:endParaRPr lang="en-US" sz="1400" b="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3810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457200" y="11430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30" name="Rectangle 6"/>
          <p:cNvSpPr>
            <a:spLocks noGrp="1" noChangeArrowheads="1"/>
          </p:cNvSpPr>
          <p:nvPr>
            <p:ph type="sldNum" sz="quarter" idx="4"/>
          </p:nvPr>
        </p:nvSpPr>
        <p:spPr bwMode="auto">
          <a:xfrm>
            <a:off x="68580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smtClean="0">
                <a:solidFill>
                  <a:schemeClr val="accent2"/>
                </a:solidFill>
              </a:defRPr>
            </a:lvl1pPr>
          </a:lstStyle>
          <a:p>
            <a:pPr>
              <a:defRPr/>
            </a:pPr>
            <a:fld id="{59812373-7744-4A45-9B23-EBDAF9C98272}" type="slidenum">
              <a:rPr lang="en-US"/>
              <a:pPr>
                <a:defRPr/>
              </a:pPr>
              <a:t>‹#›</a:t>
            </a:fld>
            <a:endParaRPr lang="en-US" sz="1400"/>
          </a:p>
        </p:txBody>
      </p:sp>
      <p:sp>
        <p:nvSpPr>
          <p:cNvPr id="1031" name="Line 7"/>
          <p:cNvSpPr>
            <a:spLocks noChangeShapeType="1"/>
          </p:cNvSpPr>
          <p:nvPr/>
        </p:nvSpPr>
        <p:spPr bwMode="auto">
          <a:xfrm>
            <a:off x="381000" y="6400800"/>
            <a:ext cx="8382000" cy="0"/>
          </a:xfrm>
          <a:prstGeom prst="line">
            <a:avLst/>
          </a:prstGeom>
          <a:noFill/>
          <a:ln w="12700">
            <a:solidFill>
              <a:srgbClr val="FF0000"/>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rtl="0" eaLnBrk="0" fontAlgn="base" hangingPunct="0">
        <a:spcBef>
          <a:spcPct val="0"/>
        </a:spcBef>
        <a:spcAft>
          <a:spcPct val="0"/>
        </a:spcAft>
        <a:defRPr sz="3600" b="1">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itchFamily="34" charset="0"/>
        </a:defRPr>
      </a:lvl2pPr>
      <a:lvl3pPr algn="ctr" rtl="0" eaLnBrk="0" fontAlgn="base" hangingPunct="0">
        <a:spcBef>
          <a:spcPct val="0"/>
        </a:spcBef>
        <a:spcAft>
          <a:spcPct val="0"/>
        </a:spcAft>
        <a:defRPr sz="3600" b="1">
          <a:solidFill>
            <a:schemeClr val="accent2"/>
          </a:solidFill>
          <a:latin typeface="Arial" pitchFamily="34" charset="0"/>
        </a:defRPr>
      </a:lvl3pPr>
      <a:lvl4pPr algn="ctr" rtl="0" eaLnBrk="0" fontAlgn="base" hangingPunct="0">
        <a:spcBef>
          <a:spcPct val="0"/>
        </a:spcBef>
        <a:spcAft>
          <a:spcPct val="0"/>
        </a:spcAft>
        <a:defRPr sz="3600" b="1">
          <a:solidFill>
            <a:schemeClr val="accent2"/>
          </a:solidFill>
          <a:latin typeface="Arial" pitchFamily="34" charset="0"/>
        </a:defRPr>
      </a:lvl4pPr>
      <a:lvl5pPr algn="ctr" rtl="0" eaLnBrk="0" fontAlgn="base" hangingPunct="0">
        <a:spcBef>
          <a:spcPct val="0"/>
        </a:spcBef>
        <a:spcAft>
          <a:spcPct val="0"/>
        </a:spcAft>
        <a:defRPr sz="3600" b="1">
          <a:solidFill>
            <a:schemeClr val="accent2"/>
          </a:solidFill>
          <a:latin typeface="Arial" pitchFamily="34" charset="0"/>
        </a:defRPr>
      </a:lvl5pPr>
      <a:lvl6pPr marL="457200" algn="ctr" rtl="0" eaLnBrk="0" fontAlgn="base" hangingPunct="0">
        <a:spcBef>
          <a:spcPct val="0"/>
        </a:spcBef>
        <a:spcAft>
          <a:spcPct val="0"/>
        </a:spcAft>
        <a:defRPr sz="3600" b="1">
          <a:solidFill>
            <a:schemeClr val="accent2"/>
          </a:solidFill>
          <a:latin typeface="Arial" pitchFamily="34" charset="0"/>
        </a:defRPr>
      </a:lvl6pPr>
      <a:lvl7pPr marL="914400" algn="ctr" rtl="0" eaLnBrk="0" fontAlgn="base" hangingPunct="0">
        <a:spcBef>
          <a:spcPct val="0"/>
        </a:spcBef>
        <a:spcAft>
          <a:spcPct val="0"/>
        </a:spcAft>
        <a:defRPr sz="3600" b="1">
          <a:solidFill>
            <a:schemeClr val="accent2"/>
          </a:solidFill>
          <a:latin typeface="Arial" pitchFamily="34" charset="0"/>
        </a:defRPr>
      </a:lvl7pPr>
      <a:lvl8pPr marL="1371600" algn="ctr" rtl="0" eaLnBrk="0" fontAlgn="base" hangingPunct="0">
        <a:spcBef>
          <a:spcPct val="0"/>
        </a:spcBef>
        <a:spcAft>
          <a:spcPct val="0"/>
        </a:spcAft>
        <a:defRPr sz="3600" b="1">
          <a:solidFill>
            <a:schemeClr val="accent2"/>
          </a:solidFill>
          <a:latin typeface="Arial" pitchFamily="34" charset="0"/>
        </a:defRPr>
      </a:lvl8pPr>
      <a:lvl9pPr marL="1828800" algn="ctr" rtl="0" eaLnBrk="0" fontAlgn="base" hangingPunct="0">
        <a:spcBef>
          <a:spcPct val="0"/>
        </a:spcBef>
        <a:spcAft>
          <a:spcPct val="0"/>
        </a:spcAft>
        <a:defRPr sz="3600" b="1">
          <a:solidFill>
            <a:schemeClr val="accent2"/>
          </a:solidFill>
          <a:latin typeface="Arial" pitchFamily="34" charset="0"/>
        </a:defRPr>
      </a:lvl9pPr>
    </p:titleStyle>
    <p:bodyStyle>
      <a:lvl1pPr marL="342900" indent="-342900" algn="l" rtl="0" eaLnBrk="0" fontAlgn="base" hangingPunct="0">
        <a:spcBef>
          <a:spcPct val="20000"/>
        </a:spcBef>
        <a:spcAft>
          <a:spcPct val="0"/>
        </a:spcAft>
        <a:buClr>
          <a:schemeClr val="accent2"/>
        </a:buClr>
        <a:buFont typeface="Marlett" pitchFamily="2" charset="2"/>
        <a:buChar char="i"/>
        <a:defRPr sz="22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Marlett" pitchFamily="2" charset="2"/>
        <a:buChar char="4"/>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Marlett" pitchFamily="2" charset="2"/>
        <a:buChar char="h"/>
        <a:defRPr sz="1600">
          <a:solidFill>
            <a:schemeClr val="tx1"/>
          </a:solidFill>
          <a:latin typeface="+mn-lt"/>
        </a:defRPr>
      </a:lvl3pPr>
      <a:lvl4pPr marL="1600200" indent="-228600" algn="l" rtl="0" eaLnBrk="0" fontAlgn="base" hangingPunct="0">
        <a:spcBef>
          <a:spcPct val="20000"/>
        </a:spcBef>
        <a:spcAft>
          <a:spcPct val="0"/>
        </a:spcAft>
        <a:buClr>
          <a:srgbClr val="FF00FF"/>
        </a:buClr>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Microsoft_Excel_97-2003_Worksheet2.xls"/><Relationship Id="rId3" Type="http://schemas.openxmlformats.org/officeDocument/2006/relationships/notesSlide" Target="../notesSlides/notesSlide9.xml"/><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Microsoft_Excel_97-2003_Worksheet1.xls"/><Relationship Id="rId4" Type="http://schemas.openxmlformats.org/officeDocument/2006/relationships/oleObject" Target="../embeddings/oleObject3.bin"/><Relationship Id="rId9"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Microsoft_Excel_97-2003_Worksheet3.xls"/><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Microsoft_Excel_97-2003_Worksheet5.xls"/><Relationship Id="rId3" Type="http://schemas.openxmlformats.org/officeDocument/2006/relationships/notesSlide" Target="../notesSlides/notesSlide11.xml"/><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4.emf"/><Relationship Id="rId5" Type="http://schemas.openxmlformats.org/officeDocument/2006/relationships/oleObject" Target="../embeddings/Microsoft_Excel_97-2003_Worksheet4.xls"/><Relationship Id="rId4" Type="http://schemas.openxmlformats.org/officeDocument/2006/relationships/oleObject" Target="../embeddings/oleObject6.bin"/><Relationship Id="rId9" Type="http://schemas.openxmlformats.org/officeDocument/2006/relationships/image" Target="../media/image1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Microsoft_Excel_97-2003_Worksheet6.xls"/><Relationship Id="rId5" Type="http://schemas.openxmlformats.org/officeDocument/2006/relationships/oleObject" Target="../embeddings/oleObject9.bin"/><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1.emf"/><Relationship Id="rId4" Type="http://schemas.openxmlformats.org/officeDocument/2006/relationships/oleObject" Target="../embeddings/Microsoft_Excel_97-2003_Worksheet7.xls"/></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23.emf"/><Relationship Id="rId4" Type="http://schemas.openxmlformats.org/officeDocument/2006/relationships/oleObject" Target="../embeddings/Microsoft_Excel_97-2003_Worksheet8.xls"/></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png"/><Relationship Id="rId5" Type="http://schemas.openxmlformats.org/officeDocument/2006/relationships/image" Target="../media/image2.wmf"/><Relationship Id="rId10" Type="http://schemas.openxmlformats.org/officeDocument/2006/relationships/image" Target="../media/image6.png"/><Relationship Id="rId4" Type="http://schemas.openxmlformats.org/officeDocument/2006/relationships/oleObject" Target="../embeddings/oleObject1.bin"/><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660400" y="950913"/>
            <a:ext cx="7772400" cy="2532062"/>
          </a:xfrm>
        </p:spPr>
        <p:txBody>
          <a:bodyPr/>
          <a:lstStyle/>
          <a:p>
            <a:r>
              <a:rPr lang="en-US" sz="4800" dirty="0" smtClean="0"/>
              <a:t>Clustering</a:t>
            </a:r>
            <a:r>
              <a:rPr lang="en-US" sz="4400" dirty="0" smtClean="0"/>
              <a:t/>
            </a:r>
            <a:br>
              <a:rPr lang="en-US" sz="4400" dirty="0" smtClean="0"/>
            </a:br>
            <a:r>
              <a:rPr lang="en-US" sz="1600" dirty="0" smtClean="0"/>
              <a:t/>
            </a:r>
            <a:br>
              <a:rPr lang="en-US" sz="1600" dirty="0" smtClean="0"/>
            </a:br>
            <a:r>
              <a:rPr lang="en-US" dirty="0" smtClean="0"/>
              <a:t>Basic Concepts and Algorithms</a:t>
            </a:r>
            <a:r>
              <a:rPr lang="en-US" sz="2800" dirty="0" smtClean="0"/>
              <a:t/>
            </a:r>
            <a:br>
              <a:rPr lang="en-US" sz="2800" dirty="0" smtClean="0"/>
            </a:br>
            <a:endParaRPr lang="en-US" sz="2800" dirty="0" smtClean="0"/>
          </a:p>
        </p:txBody>
      </p:sp>
      <p:sp>
        <p:nvSpPr>
          <p:cNvPr id="2054" name="Text Box 6"/>
          <p:cNvSpPr txBox="1">
            <a:spLocks noChangeArrowheads="1"/>
          </p:cNvSpPr>
          <p:nvPr/>
        </p:nvSpPr>
        <p:spPr bwMode="auto">
          <a:xfrm>
            <a:off x="3424238" y="4295775"/>
            <a:ext cx="2386012" cy="708025"/>
          </a:xfrm>
          <a:prstGeom prst="rect">
            <a:avLst/>
          </a:prstGeom>
          <a:solidFill>
            <a:srgbClr val="FFD7AF"/>
          </a:solidFill>
          <a:ln w="9525">
            <a:solidFill>
              <a:schemeClr val="tx1"/>
            </a:solidFill>
            <a:miter lim="800000"/>
            <a:headEnd/>
            <a:tailEnd/>
          </a:ln>
          <a:effectLst>
            <a:outerShdw dist="107763" dir="2700000" algn="ctr" rotWithShape="0">
              <a:schemeClr val="bg2"/>
            </a:outerShdw>
          </a:effectLst>
        </p:spPr>
        <p:txBody>
          <a:bodyPr wrap="none">
            <a:spAutoFit/>
          </a:bodyPr>
          <a:lstStyle/>
          <a:p>
            <a:pPr algn="ctr">
              <a:defRPr/>
            </a:pPr>
            <a:r>
              <a:rPr lang="en-US" sz="2000" b="1" dirty="0"/>
              <a:t>Bamshad Mobasher</a:t>
            </a:r>
          </a:p>
          <a:p>
            <a:pPr algn="ctr">
              <a:defRPr/>
            </a:pPr>
            <a:r>
              <a:rPr lang="en-US" sz="2000" b="1" dirty="0"/>
              <a:t>DePaul University</a:t>
            </a:r>
            <a:endParaRPr lang="en-US" sz="2000" b="1" i="1"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2325" y="492125"/>
            <a:ext cx="7296150" cy="498475"/>
          </a:xfrm>
        </p:spPr>
        <p:txBody>
          <a:bodyPr/>
          <a:lstStyle/>
          <a:p>
            <a:pPr eaLnBrk="1" hangingPunct="1"/>
            <a:r>
              <a:rPr lang="en-US" altLang="zh-CN" sz="3200" smtClean="0">
                <a:ea typeface="SimSun" pitchFamily="2" charset="-122"/>
              </a:rPr>
              <a:t>The </a:t>
            </a:r>
            <a:r>
              <a:rPr lang="en-US" altLang="zh-CN" sz="3200" i="1" smtClean="0">
                <a:ea typeface="SimSun" pitchFamily="2" charset="-122"/>
              </a:rPr>
              <a:t>K-Means</a:t>
            </a:r>
            <a:r>
              <a:rPr lang="en-US" altLang="zh-CN" sz="3200" smtClean="0">
                <a:ea typeface="SimSun" pitchFamily="2" charset="-122"/>
              </a:rPr>
              <a:t> Clustering Method</a:t>
            </a:r>
            <a:r>
              <a:rPr lang="en-US" altLang="zh-CN" sz="2400" smtClean="0">
                <a:ea typeface="SimSun" pitchFamily="2" charset="-122"/>
              </a:rPr>
              <a:t> </a:t>
            </a:r>
            <a:endParaRPr lang="en-US" altLang="zh-CN" sz="2800" smtClean="0">
              <a:ea typeface="SimSun" pitchFamily="2" charset="-122"/>
            </a:endParaRPr>
          </a:p>
        </p:txBody>
      </p:sp>
      <p:sp>
        <p:nvSpPr>
          <p:cNvPr id="24579" name="Rectangle 3"/>
          <p:cNvSpPr>
            <a:spLocks noGrp="1" noChangeArrowheads="1"/>
          </p:cNvSpPr>
          <p:nvPr>
            <p:ph type="body" idx="1"/>
          </p:nvPr>
        </p:nvSpPr>
        <p:spPr>
          <a:xfrm>
            <a:off x="457200" y="1196423"/>
            <a:ext cx="7851775" cy="4966252"/>
          </a:xfrm>
        </p:spPr>
        <p:txBody>
          <a:bodyPr/>
          <a:lstStyle/>
          <a:p>
            <a:pPr eaLnBrk="1" hangingPunct="1">
              <a:lnSpc>
                <a:spcPct val="120000"/>
              </a:lnSpc>
            </a:pPr>
            <a:r>
              <a:rPr lang="en-US" altLang="zh-CN" sz="2400" dirty="0" smtClean="0">
                <a:ea typeface="SimSun" pitchFamily="2" charset="-122"/>
              </a:rPr>
              <a:t>Given the number of desired clusters </a:t>
            </a:r>
            <a:r>
              <a:rPr lang="en-US" altLang="zh-CN" sz="2400" i="1" dirty="0" smtClean="0">
                <a:ea typeface="SimSun" pitchFamily="2" charset="-122"/>
              </a:rPr>
              <a:t>k</a:t>
            </a:r>
            <a:r>
              <a:rPr lang="en-US" altLang="zh-CN" sz="2400" dirty="0" smtClean="0">
                <a:ea typeface="SimSun" pitchFamily="2" charset="-122"/>
              </a:rPr>
              <a:t>, the </a:t>
            </a:r>
            <a:r>
              <a:rPr lang="en-US" altLang="zh-CN" sz="2400" i="1" dirty="0" smtClean="0">
                <a:ea typeface="SimSun" pitchFamily="2" charset="-122"/>
              </a:rPr>
              <a:t>k-means</a:t>
            </a:r>
            <a:r>
              <a:rPr lang="en-US" altLang="zh-CN" sz="2400" dirty="0" smtClean="0">
                <a:ea typeface="SimSun" pitchFamily="2" charset="-122"/>
              </a:rPr>
              <a:t> algorithm follows four steps:</a:t>
            </a:r>
          </a:p>
          <a:p>
            <a:pPr marL="914400" lvl="1" indent="-457200" eaLnBrk="1" hangingPunct="1">
              <a:lnSpc>
                <a:spcPct val="120000"/>
              </a:lnSpc>
              <a:buFont typeface="+mj-lt"/>
              <a:buAutoNum type="arabicPeriod"/>
            </a:pPr>
            <a:r>
              <a:rPr lang="en-US" altLang="zh-CN" sz="2400" dirty="0" smtClean="0">
                <a:solidFill>
                  <a:srgbClr val="000000"/>
                </a:solidFill>
                <a:ea typeface="SimSun" pitchFamily="2" charset="-122"/>
              </a:rPr>
              <a:t>Randomly assign objects to create </a:t>
            </a:r>
            <a:r>
              <a:rPr lang="en-US" altLang="zh-CN" sz="2400" b="1" i="1" dirty="0" smtClean="0">
                <a:solidFill>
                  <a:srgbClr val="000000"/>
                </a:solidFill>
                <a:ea typeface="SimSun" pitchFamily="2" charset="-122"/>
              </a:rPr>
              <a:t>k</a:t>
            </a:r>
            <a:r>
              <a:rPr lang="en-US" altLang="zh-CN" sz="2400" dirty="0" smtClean="0">
                <a:solidFill>
                  <a:srgbClr val="000000"/>
                </a:solidFill>
                <a:ea typeface="SimSun" pitchFamily="2" charset="-122"/>
              </a:rPr>
              <a:t> nonempty initial partitions (clusters)</a:t>
            </a:r>
          </a:p>
          <a:p>
            <a:pPr marL="914400" lvl="1" indent="-457200" eaLnBrk="1" hangingPunct="1">
              <a:lnSpc>
                <a:spcPct val="120000"/>
              </a:lnSpc>
              <a:buFont typeface="+mj-lt"/>
              <a:buAutoNum type="arabicPeriod"/>
            </a:pPr>
            <a:r>
              <a:rPr lang="en-US" altLang="zh-CN" sz="2400" dirty="0" smtClean="0">
                <a:solidFill>
                  <a:srgbClr val="000000"/>
                </a:solidFill>
                <a:ea typeface="SimSun" pitchFamily="2" charset="-122"/>
              </a:rPr>
              <a:t>Compute the centroids of the clusters of the current partitioning (the centroid is the center, i.e., </a:t>
            </a:r>
            <a:r>
              <a:rPr lang="en-US" altLang="zh-CN" sz="2400" b="1" i="1" dirty="0" smtClean="0">
                <a:solidFill>
                  <a:srgbClr val="C00000"/>
                </a:solidFill>
                <a:ea typeface="SimSun" pitchFamily="2" charset="-122"/>
              </a:rPr>
              <a:t>mean point</a:t>
            </a:r>
            <a:r>
              <a:rPr lang="en-US" altLang="zh-CN" sz="2400" dirty="0" smtClean="0">
                <a:solidFill>
                  <a:srgbClr val="000000"/>
                </a:solidFill>
                <a:ea typeface="SimSun" pitchFamily="2" charset="-122"/>
              </a:rPr>
              <a:t>, of the cluster)</a:t>
            </a:r>
          </a:p>
          <a:p>
            <a:pPr marL="914400" lvl="1" indent="-457200" eaLnBrk="1" hangingPunct="1">
              <a:lnSpc>
                <a:spcPct val="120000"/>
              </a:lnSpc>
              <a:buFont typeface="+mj-lt"/>
              <a:buAutoNum type="arabicPeriod"/>
            </a:pPr>
            <a:r>
              <a:rPr lang="en-US" altLang="zh-CN" sz="2400" dirty="0" smtClean="0">
                <a:solidFill>
                  <a:srgbClr val="000000"/>
                </a:solidFill>
                <a:ea typeface="SimSun" pitchFamily="2" charset="-122"/>
              </a:rPr>
              <a:t>Assign each object to the cluster with the nearest centroid (</a:t>
            </a:r>
            <a:r>
              <a:rPr lang="en-US" altLang="zh-CN" sz="2400" b="1" dirty="0" smtClean="0">
                <a:solidFill>
                  <a:srgbClr val="000000"/>
                </a:solidFill>
                <a:ea typeface="SimSun" pitchFamily="2" charset="-122"/>
              </a:rPr>
              <a:t>reallocation step</a:t>
            </a:r>
            <a:r>
              <a:rPr lang="en-US" altLang="zh-CN" sz="2400" dirty="0" smtClean="0">
                <a:solidFill>
                  <a:srgbClr val="000000"/>
                </a:solidFill>
                <a:ea typeface="SimSun" pitchFamily="2" charset="-122"/>
              </a:rPr>
              <a:t>)</a:t>
            </a:r>
          </a:p>
          <a:p>
            <a:pPr marL="914400" lvl="1" indent="-457200" eaLnBrk="1" hangingPunct="1">
              <a:lnSpc>
                <a:spcPct val="120000"/>
              </a:lnSpc>
              <a:buFont typeface="+mj-lt"/>
              <a:buAutoNum type="arabicPeriod"/>
            </a:pPr>
            <a:r>
              <a:rPr lang="en-US" altLang="zh-CN" sz="2400" dirty="0" smtClean="0">
                <a:solidFill>
                  <a:srgbClr val="000000"/>
                </a:solidFill>
                <a:ea typeface="SimSun" pitchFamily="2" charset="-122"/>
              </a:rPr>
              <a:t>Go back to Step 2, stop when the assignment does not change</a:t>
            </a:r>
          </a:p>
        </p:txBody>
      </p:sp>
      <p:sp>
        <p:nvSpPr>
          <p:cNvPr id="24580" name="Slide Number Placeholder 6"/>
          <p:cNvSpPr>
            <a:spLocks noGrp="1"/>
          </p:cNvSpPr>
          <p:nvPr>
            <p:ph type="sldNum" sz="quarter" idx="10"/>
          </p:nvPr>
        </p:nvSpPr>
        <p:spPr>
          <a:noFill/>
        </p:spPr>
        <p:txBody>
          <a:bodyPr/>
          <a:lstStyle/>
          <a:p>
            <a:fld id="{56BD2136-4C91-40D1-9D8B-25C5EC3CDFE8}" type="slidenum">
              <a:rPr lang="en-US" altLang="zh-CN" smtClean="0">
                <a:ea typeface="SimSun" pitchFamily="2" charset="-122"/>
              </a:rPr>
              <a:pPr/>
              <a:t>10</a:t>
            </a:fld>
            <a:endParaRPr lang="en-US" altLang="zh-CN" smtClean="0">
              <a:ea typeface="SimSun" pitchFamily="2"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0"/>
          </p:nvPr>
        </p:nvSpPr>
        <p:spPr>
          <a:noFill/>
        </p:spPr>
        <p:txBody>
          <a:bodyPr/>
          <a:lstStyle/>
          <a:p>
            <a:fld id="{FFC713FF-AA6A-4507-B7E0-C74999469C83}" type="slidenum">
              <a:rPr lang="en-US"/>
              <a:pPr/>
              <a:t>11</a:t>
            </a:fld>
            <a:endParaRPr lang="en-US" sz="1400" b="0">
              <a:solidFill>
                <a:schemeClr val="tx1"/>
              </a:solidFill>
            </a:endParaRPr>
          </a:p>
        </p:txBody>
      </p:sp>
      <p:sp>
        <p:nvSpPr>
          <p:cNvPr id="8196" name="Rectangle 2"/>
          <p:cNvSpPr>
            <a:spLocks noGrp="1" noChangeArrowheads="1"/>
          </p:cNvSpPr>
          <p:nvPr>
            <p:ph type="title"/>
          </p:nvPr>
        </p:nvSpPr>
        <p:spPr/>
        <p:txBody>
          <a:bodyPr/>
          <a:lstStyle/>
          <a:p>
            <a:r>
              <a:rPr lang="en-US" sz="3200" dirty="0" smtClean="0"/>
              <a:t>K-Means Example: Document Clustering</a:t>
            </a:r>
          </a:p>
        </p:txBody>
      </p:sp>
      <p:sp>
        <p:nvSpPr>
          <p:cNvPr id="8198" name="Rectangle 4"/>
          <p:cNvSpPr>
            <a:spLocks noChangeArrowheads="1"/>
          </p:cNvSpPr>
          <p:nvPr/>
        </p:nvSpPr>
        <p:spPr bwMode="auto">
          <a:xfrm>
            <a:off x="739775" y="1565276"/>
            <a:ext cx="1800225" cy="1339850"/>
          </a:xfrm>
          <a:prstGeom prst="rect">
            <a:avLst/>
          </a:prstGeom>
          <a:solidFill>
            <a:srgbClr val="CCECFF"/>
          </a:solidFill>
          <a:ln w="25400">
            <a:solidFill>
              <a:schemeClr val="tx1"/>
            </a:solidFill>
            <a:miter lim="800000"/>
            <a:headEnd/>
            <a:tailEnd/>
          </a:ln>
        </p:spPr>
        <p:txBody>
          <a:bodyPr>
            <a:spAutoFit/>
          </a:bodyPr>
          <a:lstStyle/>
          <a:p>
            <a:r>
              <a:rPr lang="en-US" sz="1600" b="1"/>
              <a:t>Initial (arbitrary) assignment:</a:t>
            </a:r>
          </a:p>
          <a:p>
            <a:r>
              <a:rPr lang="en-US" sz="1600" b="1"/>
              <a:t>C1 = {D1,D2}, </a:t>
            </a:r>
          </a:p>
          <a:p>
            <a:r>
              <a:rPr lang="en-US" sz="1600" b="1"/>
              <a:t>C2 = {D3,D4}, </a:t>
            </a:r>
          </a:p>
          <a:p>
            <a:r>
              <a:rPr lang="en-US" sz="1600" b="1"/>
              <a:t>C3 = {D5,D6}</a:t>
            </a:r>
          </a:p>
        </p:txBody>
      </p:sp>
      <p:grpSp>
        <p:nvGrpSpPr>
          <p:cNvPr id="4" name="Group 3"/>
          <p:cNvGrpSpPr/>
          <p:nvPr/>
        </p:nvGrpSpPr>
        <p:grpSpPr>
          <a:xfrm>
            <a:off x="619125" y="3219451"/>
            <a:ext cx="2341563" cy="630238"/>
            <a:chOff x="619125" y="3219451"/>
            <a:chExt cx="2341563" cy="630238"/>
          </a:xfrm>
        </p:grpSpPr>
        <p:sp>
          <p:nvSpPr>
            <p:cNvPr id="8199" name="Text Box 5"/>
            <p:cNvSpPr txBox="1">
              <a:spLocks noChangeArrowheads="1"/>
            </p:cNvSpPr>
            <p:nvPr/>
          </p:nvSpPr>
          <p:spPr bwMode="auto">
            <a:xfrm>
              <a:off x="619125" y="3367089"/>
              <a:ext cx="1738313" cy="336550"/>
            </a:xfrm>
            <a:prstGeom prst="rect">
              <a:avLst/>
            </a:prstGeom>
            <a:noFill/>
            <a:ln w="25400">
              <a:noFill/>
              <a:miter lim="800000"/>
              <a:headEnd/>
              <a:tailEnd/>
            </a:ln>
          </p:spPr>
          <p:txBody>
            <a:bodyPr wrap="none">
              <a:spAutoFit/>
            </a:bodyPr>
            <a:lstStyle/>
            <a:p>
              <a:r>
                <a:rPr lang="en-US" sz="1600" b="1" dirty="0"/>
                <a:t>Cluster Centroids</a:t>
              </a:r>
            </a:p>
          </p:txBody>
        </p:sp>
        <p:sp>
          <p:nvSpPr>
            <p:cNvPr id="8201" name="AutoShape 8"/>
            <p:cNvSpPr>
              <a:spLocks/>
            </p:cNvSpPr>
            <p:nvPr/>
          </p:nvSpPr>
          <p:spPr bwMode="auto">
            <a:xfrm>
              <a:off x="2871788" y="3219451"/>
              <a:ext cx="88900" cy="630238"/>
            </a:xfrm>
            <a:prstGeom prst="leftBrace">
              <a:avLst>
                <a:gd name="adj1" fmla="val 59077"/>
                <a:gd name="adj2" fmla="val 50000"/>
              </a:avLst>
            </a:prstGeom>
            <a:noFill/>
            <a:ln w="19050">
              <a:solidFill>
                <a:srgbClr val="FF0000"/>
              </a:solidFill>
              <a:round/>
              <a:headEnd/>
              <a:tailEnd/>
            </a:ln>
          </p:spPr>
          <p:txBody>
            <a:bodyPr wrap="none" anchor="ctr"/>
            <a:lstStyle/>
            <a:p>
              <a:endParaRPr lang="en-US"/>
            </a:p>
          </p:txBody>
        </p:sp>
        <p:cxnSp>
          <p:nvCxnSpPr>
            <p:cNvPr id="8202" name="AutoShape 9"/>
            <p:cNvCxnSpPr>
              <a:cxnSpLocks noChangeShapeType="1"/>
              <a:stCxn id="8199" idx="3"/>
              <a:endCxn id="8201" idx="1"/>
            </p:cNvCxnSpPr>
            <p:nvPr/>
          </p:nvCxnSpPr>
          <p:spPr bwMode="auto">
            <a:xfrm>
              <a:off x="2357438" y="3535364"/>
              <a:ext cx="504825" cy="0"/>
            </a:xfrm>
            <a:prstGeom prst="straightConnector1">
              <a:avLst/>
            </a:prstGeom>
            <a:noFill/>
            <a:ln w="12700">
              <a:solidFill>
                <a:schemeClr val="tx1"/>
              </a:solidFill>
              <a:round/>
              <a:headEnd/>
              <a:tailEnd type="triangle" w="med" len="med"/>
            </a:ln>
          </p:spPr>
        </p:cxnSp>
      </p:grpSp>
      <p:sp>
        <p:nvSpPr>
          <p:cNvPr id="12" name="Rectangle 4"/>
          <p:cNvSpPr>
            <a:spLocks noChangeArrowheads="1"/>
          </p:cNvSpPr>
          <p:nvPr/>
        </p:nvSpPr>
        <p:spPr bwMode="auto">
          <a:xfrm>
            <a:off x="619125" y="4254500"/>
            <a:ext cx="7994650" cy="606425"/>
          </a:xfrm>
          <a:prstGeom prst="rect">
            <a:avLst/>
          </a:prstGeom>
          <a:solidFill>
            <a:srgbClr val="CCECFF"/>
          </a:solidFill>
          <a:ln w="25400">
            <a:solidFill>
              <a:schemeClr val="tx1"/>
            </a:solidFill>
            <a:miter lim="800000"/>
            <a:headEnd/>
            <a:tailEnd/>
          </a:ln>
        </p:spPr>
        <p:txBody>
          <a:bodyPr>
            <a:spAutoFit/>
          </a:bodyPr>
          <a:lstStyle/>
          <a:p>
            <a:r>
              <a:rPr lang="en-US" sz="1600" b="1" dirty="0"/>
              <a:t>Now compute the similarity (or distance) of each item </a:t>
            </a:r>
            <a:r>
              <a:rPr lang="en-US" sz="1600" b="1" dirty="0" smtClean="0"/>
              <a:t>to </a:t>
            </a:r>
            <a:r>
              <a:rPr lang="en-US" sz="1600" b="1" dirty="0"/>
              <a:t>each cluster, resulting a cluster-document similarity matrix (</a:t>
            </a:r>
            <a:r>
              <a:rPr lang="en-US" sz="1600" b="1" dirty="0">
                <a:solidFill>
                  <a:srgbClr val="C00000"/>
                </a:solidFill>
              </a:rPr>
              <a:t>here we use dot product as the similarity measure</a:t>
            </a:r>
            <a:r>
              <a:rPr lang="en-US" sz="1600" b="1" dirty="0"/>
              <a:t>).</a:t>
            </a:r>
          </a:p>
        </p:txBody>
      </p:sp>
      <p:graphicFrame>
        <p:nvGraphicFramePr>
          <p:cNvPr id="3" name="Object 2"/>
          <p:cNvGraphicFramePr>
            <a:graphicFrameLocks noChangeAspect="1"/>
          </p:cNvGraphicFramePr>
          <p:nvPr>
            <p:extLst>
              <p:ext uri="{D42A27DB-BD31-4B8C-83A1-F6EECF244321}">
                <p14:modId xmlns:p14="http://schemas.microsoft.com/office/powerpoint/2010/main" val="1756550894"/>
              </p:ext>
            </p:extLst>
          </p:nvPr>
        </p:nvGraphicFramePr>
        <p:xfrm>
          <a:off x="739775" y="5087938"/>
          <a:ext cx="7459663" cy="1158875"/>
        </p:xfrm>
        <a:graphic>
          <a:graphicData uri="http://schemas.openxmlformats.org/presentationml/2006/ole">
            <mc:AlternateContent xmlns:mc="http://schemas.openxmlformats.org/markup-compatibility/2006">
              <mc:Choice xmlns:v="urn:schemas-microsoft-com:vml" Requires="v">
                <p:oleObj spid="_x0000_s8255" name="Worksheet" r:id="rId5" imgW="4210208" imgH="657104" progId="Excel.Sheet.8">
                  <p:embed/>
                </p:oleObj>
              </mc:Choice>
              <mc:Fallback>
                <p:oleObj name="Worksheet" r:id="rId5" imgW="4210208" imgH="657104" progId="Excel.Shee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775" y="5087938"/>
                        <a:ext cx="745966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bwMode="auto">
          <a:xfrm>
            <a:off x="2960688" y="3219450"/>
            <a:ext cx="5258752" cy="86486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aphicFrame>
        <p:nvGraphicFramePr>
          <p:cNvPr id="8194" name="Object 7"/>
          <p:cNvGraphicFramePr>
            <a:graphicFrameLocks noGrp="1" noChangeAspect="1"/>
          </p:cNvGraphicFramePr>
          <p:nvPr>
            <p:ph sz="half" idx="2"/>
            <p:extLst>
              <p:ext uri="{D42A27DB-BD31-4B8C-83A1-F6EECF244321}">
                <p14:modId xmlns:p14="http://schemas.microsoft.com/office/powerpoint/2010/main" val="1619019574"/>
              </p:ext>
            </p:extLst>
          </p:nvPr>
        </p:nvGraphicFramePr>
        <p:xfrm>
          <a:off x="3046413" y="1328739"/>
          <a:ext cx="5064125" cy="2532062"/>
        </p:xfrm>
        <a:graphic>
          <a:graphicData uri="http://schemas.openxmlformats.org/presentationml/2006/ole">
            <mc:AlternateContent xmlns:mc="http://schemas.openxmlformats.org/markup-compatibility/2006">
              <mc:Choice xmlns:v="urn:schemas-microsoft-com:vml" Requires="v">
                <p:oleObj spid="_x0000_s8256" name="Worksheet" r:id="rId8" imgW="3861921" imgH="1932456" progId="Excel.Sheet.8">
                  <p:embed/>
                </p:oleObj>
              </mc:Choice>
              <mc:Fallback>
                <p:oleObj name="Worksheet" r:id="rId8" imgW="3861921" imgH="1932456" progId="Excel.Sheet.8">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6413" y="1328739"/>
                        <a:ext cx="5064125" cy="253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additive="base">
                                        <p:cTn id="7" dur="500" fill="hold"/>
                                        <p:tgtEl>
                                          <p:spTgt spid="8198"/>
                                        </p:tgtEl>
                                        <p:attrNameLst>
                                          <p:attrName>ppt_x</p:attrName>
                                        </p:attrNameLst>
                                      </p:cBhvr>
                                      <p:tavLst>
                                        <p:tav tm="0">
                                          <p:val>
                                            <p:strVal val="0-#ppt_w/2"/>
                                          </p:val>
                                        </p:tav>
                                        <p:tav tm="100000">
                                          <p:val>
                                            <p:strVal val="#ppt_x"/>
                                          </p:val>
                                        </p:tav>
                                      </p:tavLst>
                                    </p:anim>
                                    <p:anim calcmode="lin" valueType="num">
                                      <p:cBhvr additive="base">
                                        <p:cTn id="8"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nimBg="1"/>
      <p:bldP spid="12"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3"/>
          <p:cNvSpPr>
            <a:spLocks noGrp="1"/>
          </p:cNvSpPr>
          <p:nvPr>
            <p:ph type="sldNum" sz="quarter" idx="10"/>
          </p:nvPr>
        </p:nvSpPr>
        <p:spPr>
          <a:noFill/>
        </p:spPr>
        <p:txBody>
          <a:bodyPr/>
          <a:lstStyle/>
          <a:p>
            <a:fld id="{3013F239-E448-4D30-9304-7070532D076F}" type="slidenum">
              <a:rPr lang="en-US"/>
              <a:pPr/>
              <a:t>12</a:t>
            </a:fld>
            <a:endParaRPr lang="en-US" sz="1400" b="0">
              <a:solidFill>
                <a:schemeClr val="tx1"/>
              </a:solidFill>
            </a:endParaRPr>
          </a:p>
        </p:txBody>
      </p:sp>
      <p:sp>
        <p:nvSpPr>
          <p:cNvPr id="9220" name="Rectangle 2"/>
          <p:cNvSpPr>
            <a:spLocks noGrp="1" noChangeArrowheads="1"/>
          </p:cNvSpPr>
          <p:nvPr>
            <p:ph type="title"/>
          </p:nvPr>
        </p:nvSpPr>
        <p:spPr>
          <a:xfrm>
            <a:off x="457200" y="380999"/>
            <a:ext cx="8229600" cy="485775"/>
          </a:xfrm>
        </p:spPr>
        <p:txBody>
          <a:bodyPr/>
          <a:lstStyle/>
          <a:p>
            <a:r>
              <a:rPr lang="en-US" dirty="0" smtClean="0"/>
              <a:t>Example (Continued)</a:t>
            </a:r>
          </a:p>
        </p:txBody>
      </p:sp>
      <p:graphicFrame>
        <p:nvGraphicFramePr>
          <p:cNvPr id="9218" name="Object 3"/>
          <p:cNvGraphicFramePr>
            <a:graphicFrameLocks noChangeAspect="1"/>
          </p:cNvGraphicFramePr>
          <p:nvPr>
            <p:extLst>
              <p:ext uri="{D42A27DB-BD31-4B8C-83A1-F6EECF244321}">
                <p14:modId xmlns:p14="http://schemas.microsoft.com/office/powerpoint/2010/main" val="10923887"/>
              </p:ext>
            </p:extLst>
          </p:nvPr>
        </p:nvGraphicFramePr>
        <p:xfrm>
          <a:off x="792956" y="1192213"/>
          <a:ext cx="7459663" cy="1158875"/>
        </p:xfrm>
        <a:graphic>
          <a:graphicData uri="http://schemas.openxmlformats.org/presentationml/2006/ole">
            <mc:AlternateContent xmlns:mc="http://schemas.openxmlformats.org/markup-compatibility/2006">
              <mc:Choice xmlns:v="urn:schemas-microsoft-com:vml" Requires="v">
                <p:oleObj spid="_x0000_s9263" name="Worksheet" r:id="rId5" imgW="4210208" imgH="657104" progId="Excel.Sheet.8">
                  <p:embed/>
                </p:oleObj>
              </mc:Choice>
              <mc:Fallback>
                <p:oleObj name="Worksheet" r:id="rId5" imgW="4210208" imgH="657104" progId="Excel.Shee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956" y="1192213"/>
                        <a:ext cx="7459663"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2" name="Rectangle 5"/>
          <p:cNvSpPr>
            <a:spLocks noChangeArrowheads="1"/>
          </p:cNvSpPr>
          <p:nvPr/>
        </p:nvSpPr>
        <p:spPr bwMode="auto">
          <a:xfrm>
            <a:off x="668338" y="2944813"/>
            <a:ext cx="7994650" cy="1828800"/>
          </a:xfrm>
          <a:prstGeom prst="rect">
            <a:avLst/>
          </a:prstGeom>
          <a:solidFill>
            <a:srgbClr val="CCECFF"/>
          </a:solidFill>
          <a:ln w="25400">
            <a:solidFill>
              <a:schemeClr val="tx1"/>
            </a:solidFill>
            <a:miter lim="800000"/>
            <a:headEnd/>
            <a:tailEnd/>
          </a:ln>
        </p:spPr>
        <p:txBody>
          <a:bodyPr>
            <a:spAutoFit/>
          </a:bodyPr>
          <a:lstStyle/>
          <a:p>
            <a:r>
              <a:rPr lang="en-US" sz="1600" b="1" dirty="0"/>
              <a:t>For each document, reallocate the document to the cluster to which it has the highest similarity (shown in red in the above table). After the reallocation we have the following new clusters. Note that the previously unassigned D7 and D8 have been assigned, and that D1 and D6 have been reallocated from their original assignment.</a:t>
            </a:r>
          </a:p>
          <a:p>
            <a:endParaRPr lang="en-US" sz="1600" b="1" dirty="0"/>
          </a:p>
          <a:p>
            <a:pPr algn="ctr"/>
            <a:r>
              <a:rPr lang="en-US" sz="1600" b="1" dirty="0"/>
              <a:t>C1 = {D2,D7,D8},    C2 = {D1,D3,D4,D6},    C3 = {D5}</a:t>
            </a:r>
          </a:p>
          <a:p>
            <a:endParaRPr lang="en-US" sz="1600" b="1" dirty="0"/>
          </a:p>
        </p:txBody>
      </p:sp>
      <p:sp>
        <p:nvSpPr>
          <p:cNvPr id="487430" name="Text Box 6"/>
          <p:cNvSpPr txBox="1">
            <a:spLocks noChangeArrowheads="1"/>
          </p:cNvSpPr>
          <p:nvPr/>
        </p:nvSpPr>
        <p:spPr bwMode="auto">
          <a:xfrm>
            <a:off x="1681163" y="5246688"/>
            <a:ext cx="5683250" cy="650875"/>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a:spAutoFit/>
          </a:bodyPr>
          <a:lstStyle/>
          <a:p>
            <a:pPr>
              <a:defRPr/>
            </a:pPr>
            <a:r>
              <a:rPr lang="en-US" sz="1800"/>
              <a:t>This is the end of first iteration (i.e., the first reallocation). Next, we repeat the process for another reallocation…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500"/>
                                        <p:tgtEl>
                                          <p:spTgt spid="92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7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nimBg="1"/>
      <p:bldP spid="4874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4"/>
          <p:cNvSpPr>
            <a:spLocks noGrp="1"/>
          </p:cNvSpPr>
          <p:nvPr>
            <p:ph type="sldNum" sz="quarter" idx="10"/>
          </p:nvPr>
        </p:nvSpPr>
        <p:spPr>
          <a:noFill/>
        </p:spPr>
        <p:txBody>
          <a:bodyPr/>
          <a:lstStyle/>
          <a:p>
            <a:fld id="{CCFE87AF-B67B-4EEB-9ED8-ABDBEB81BCD2}" type="slidenum">
              <a:rPr lang="en-US"/>
              <a:pPr/>
              <a:t>13</a:t>
            </a:fld>
            <a:endParaRPr lang="en-US" sz="1400" b="0">
              <a:solidFill>
                <a:schemeClr val="tx1"/>
              </a:solidFill>
            </a:endParaRPr>
          </a:p>
        </p:txBody>
      </p:sp>
      <p:sp>
        <p:nvSpPr>
          <p:cNvPr id="10245" name="Rectangle 2"/>
          <p:cNvSpPr>
            <a:spLocks noGrp="1" noChangeArrowheads="1"/>
          </p:cNvSpPr>
          <p:nvPr>
            <p:ph type="title"/>
          </p:nvPr>
        </p:nvSpPr>
        <p:spPr>
          <a:xfrm>
            <a:off x="457200" y="381000"/>
            <a:ext cx="8229600" cy="449263"/>
          </a:xfrm>
        </p:spPr>
        <p:txBody>
          <a:bodyPr/>
          <a:lstStyle/>
          <a:p>
            <a:r>
              <a:rPr lang="en-US" dirty="0" smtClean="0"/>
              <a:t>Example </a:t>
            </a:r>
            <a:r>
              <a:rPr lang="en-US" dirty="0"/>
              <a:t>(Continued)</a:t>
            </a:r>
            <a:endParaRPr lang="en-US" dirty="0" smtClean="0"/>
          </a:p>
        </p:txBody>
      </p:sp>
      <p:graphicFrame>
        <p:nvGraphicFramePr>
          <p:cNvPr id="10242" name="Object 3"/>
          <p:cNvGraphicFramePr>
            <a:graphicFrameLocks noGrp="1" noChangeAspect="1"/>
          </p:cNvGraphicFramePr>
          <p:nvPr>
            <p:ph sz="half" idx="1"/>
          </p:nvPr>
        </p:nvGraphicFramePr>
        <p:xfrm>
          <a:off x="3089275" y="1598613"/>
          <a:ext cx="4779963" cy="2490787"/>
        </p:xfrm>
        <a:graphic>
          <a:graphicData uri="http://schemas.openxmlformats.org/presentationml/2006/ole">
            <mc:AlternateContent xmlns:mc="http://schemas.openxmlformats.org/markup-compatibility/2006">
              <mc:Choice xmlns:v="urn:schemas-microsoft-com:vml" Requires="v">
                <p:oleObj spid="_x0000_s10330" name="Worksheet" r:id="rId5" imgW="3465000" imgH="1763280" progId="Excel.Sheet.8">
                  <p:embed/>
                </p:oleObj>
              </mc:Choice>
              <mc:Fallback>
                <p:oleObj name="Worksheet" r:id="rId5" imgW="3465000" imgH="1763280" progId="Excel.Shee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9275" y="1598613"/>
                        <a:ext cx="4779963" cy="249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6" name="Rectangle 4"/>
          <p:cNvSpPr>
            <a:spLocks noChangeArrowheads="1"/>
          </p:cNvSpPr>
          <p:nvPr/>
        </p:nvSpPr>
        <p:spPr bwMode="auto">
          <a:xfrm>
            <a:off x="385763" y="1055688"/>
            <a:ext cx="2316162" cy="1095375"/>
          </a:xfrm>
          <a:prstGeom prst="rect">
            <a:avLst/>
          </a:prstGeom>
          <a:solidFill>
            <a:srgbClr val="CCECFF"/>
          </a:solidFill>
          <a:ln w="25400">
            <a:solidFill>
              <a:schemeClr val="tx1"/>
            </a:solidFill>
            <a:miter lim="800000"/>
            <a:headEnd/>
            <a:tailEnd/>
          </a:ln>
        </p:spPr>
        <p:txBody>
          <a:bodyPr>
            <a:spAutoFit/>
          </a:bodyPr>
          <a:lstStyle/>
          <a:p>
            <a:r>
              <a:rPr lang="en-US" sz="1600" b="1" dirty="0"/>
              <a:t>Now compute new cluster centroids using the original document-term matrix</a:t>
            </a:r>
          </a:p>
        </p:txBody>
      </p:sp>
      <p:sp>
        <p:nvSpPr>
          <p:cNvPr id="10247" name="Rectangle 5"/>
          <p:cNvSpPr>
            <a:spLocks noChangeArrowheads="1"/>
          </p:cNvSpPr>
          <p:nvPr/>
        </p:nvSpPr>
        <p:spPr bwMode="auto">
          <a:xfrm>
            <a:off x="365125" y="2825750"/>
            <a:ext cx="2387600" cy="1393825"/>
          </a:xfrm>
          <a:prstGeom prst="rect">
            <a:avLst/>
          </a:prstGeom>
          <a:solidFill>
            <a:srgbClr val="CCECFF"/>
          </a:solidFill>
          <a:ln w="25400">
            <a:solidFill>
              <a:schemeClr val="tx1"/>
            </a:solidFill>
            <a:miter lim="800000"/>
            <a:headEnd/>
            <a:tailEnd/>
          </a:ln>
        </p:spPr>
        <p:txBody>
          <a:bodyPr>
            <a:spAutoFit/>
          </a:bodyPr>
          <a:lstStyle/>
          <a:p>
            <a:r>
              <a:rPr lang="en-US" sz="1400" b="1"/>
              <a:t>This will lead to a new cluster-doc similarity matrix similar to previous slide. Again, the items are reallocated to clusters with highest similarity.</a:t>
            </a:r>
          </a:p>
        </p:txBody>
      </p:sp>
      <p:sp>
        <p:nvSpPr>
          <p:cNvPr id="563206" name="Rectangle 6"/>
          <p:cNvSpPr>
            <a:spLocks noChangeArrowheads="1"/>
          </p:cNvSpPr>
          <p:nvPr/>
        </p:nvSpPr>
        <p:spPr bwMode="auto">
          <a:xfrm>
            <a:off x="3082925" y="990600"/>
            <a:ext cx="4808538" cy="346075"/>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sz="1600" b="1"/>
              <a:t>C1 = {D2,D7,D8},    C2 = {D1,D3,D4,D6},    C3 = {D5}</a:t>
            </a:r>
          </a:p>
        </p:txBody>
      </p:sp>
      <p:sp>
        <p:nvSpPr>
          <p:cNvPr id="10249" name="Rectangle 7"/>
          <p:cNvSpPr>
            <a:spLocks noChangeArrowheads="1"/>
          </p:cNvSpPr>
          <p:nvPr/>
        </p:nvSpPr>
        <p:spPr bwMode="auto">
          <a:xfrm>
            <a:off x="2881313" y="2063750"/>
            <a:ext cx="5095875" cy="131763"/>
          </a:xfrm>
          <a:prstGeom prst="rect">
            <a:avLst/>
          </a:prstGeom>
          <a:noFill/>
          <a:ln w="12700">
            <a:solidFill>
              <a:srgbClr val="008000"/>
            </a:solidFill>
            <a:prstDash val="dash"/>
            <a:miter lim="800000"/>
            <a:headEnd/>
            <a:tailEnd/>
          </a:ln>
        </p:spPr>
        <p:txBody>
          <a:bodyPr wrap="none" anchor="ctr"/>
          <a:lstStyle/>
          <a:p>
            <a:endParaRPr lang="en-US"/>
          </a:p>
        </p:txBody>
      </p:sp>
      <p:sp>
        <p:nvSpPr>
          <p:cNvPr id="10250" name="Rectangle 8"/>
          <p:cNvSpPr>
            <a:spLocks noChangeArrowheads="1"/>
          </p:cNvSpPr>
          <p:nvPr/>
        </p:nvSpPr>
        <p:spPr bwMode="auto">
          <a:xfrm>
            <a:off x="2881313" y="3065463"/>
            <a:ext cx="5095875" cy="152400"/>
          </a:xfrm>
          <a:prstGeom prst="rect">
            <a:avLst/>
          </a:prstGeom>
          <a:noFill/>
          <a:ln w="12700">
            <a:solidFill>
              <a:srgbClr val="008000"/>
            </a:solidFill>
            <a:prstDash val="dash"/>
            <a:miter lim="800000"/>
            <a:headEnd/>
            <a:tailEnd/>
          </a:ln>
        </p:spPr>
        <p:txBody>
          <a:bodyPr wrap="none" anchor="ctr"/>
          <a:lstStyle/>
          <a:p>
            <a:endParaRPr lang="en-US"/>
          </a:p>
        </p:txBody>
      </p:sp>
      <p:sp>
        <p:nvSpPr>
          <p:cNvPr id="10251" name="Rectangle 9"/>
          <p:cNvSpPr>
            <a:spLocks noChangeArrowheads="1"/>
          </p:cNvSpPr>
          <p:nvPr/>
        </p:nvSpPr>
        <p:spPr bwMode="auto">
          <a:xfrm>
            <a:off x="2881313" y="3260725"/>
            <a:ext cx="5095875" cy="131763"/>
          </a:xfrm>
          <a:prstGeom prst="rect">
            <a:avLst/>
          </a:prstGeom>
          <a:noFill/>
          <a:ln w="12700">
            <a:solidFill>
              <a:srgbClr val="008000"/>
            </a:solidFill>
            <a:prstDash val="dash"/>
            <a:miter lim="800000"/>
            <a:headEnd/>
            <a:tailEnd/>
          </a:ln>
        </p:spPr>
        <p:txBody>
          <a:bodyPr wrap="none" anchor="ctr"/>
          <a:lstStyle/>
          <a:p>
            <a:endParaRPr lang="en-US"/>
          </a:p>
        </p:txBody>
      </p:sp>
      <p:sp>
        <p:nvSpPr>
          <p:cNvPr id="10252" name="Line 10"/>
          <p:cNvSpPr>
            <a:spLocks noChangeShapeType="1"/>
          </p:cNvSpPr>
          <p:nvPr/>
        </p:nvSpPr>
        <p:spPr bwMode="auto">
          <a:xfrm flipH="1">
            <a:off x="7867650" y="3556000"/>
            <a:ext cx="369888" cy="0"/>
          </a:xfrm>
          <a:prstGeom prst="line">
            <a:avLst/>
          </a:prstGeom>
          <a:noFill/>
          <a:ln w="28575">
            <a:solidFill>
              <a:srgbClr val="008000"/>
            </a:solidFill>
            <a:round/>
            <a:headEnd/>
            <a:tailEnd type="triangle" w="med" len="med"/>
          </a:ln>
        </p:spPr>
        <p:txBody>
          <a:bodyPr/>
          <a:lstStyle/>
          <a:p>
            <a:endParaRPr lang="en-US"/>
          </a:p>
        </p:txBody>
      </p:sp>
      <p:sp>
        <p:nvSpPr>
          <p:cNvPr id="10253" name="Line 11"/>
          <p:cNvSpPr>
            <a:spLocks noChangeShapeType="1"/>
          </p:cNvSpPr>
          <p:nvPr/>
        </p:nvSpPr>
        <p:spPr bwMode="auto">
          <a:xfrm>
            <a:off x="7988300" y="2119313"/>
            <a:ext cx="228600" cy="0"/>
          </a:xfrm>
          <a:prstGeom prst="line">
            <a:avLst/>
          </a:prstGeom>
          <a:noFill/>
          <a:ln w="28575">
            <a:solidFill>
              <a:srgbClr val="008000"/>
            </a:solidFill>
            <a:round/>
            <a:headEnd/>
            <a:tailEnd/>
          </a:ln>
        </p:spPr>
        <p:txBody>
          <a:bodyPr/>
          <a:lstStyle/>
          <a:p>
            <a:endParaRPr lang="en-US"/>
          </a:p>
        </p:txBody>
      </p:sp>
      <p:sp>
        <p:nvSpPr>
          <p:cNvPr id="10254" name="Line 12"/>
          <p:cNvSpPr>
            <a:spLocks noChangeShapeType="1"/>
          </p:cNvSpPr>
          <p:nvPr/>
        </p:nvSpPr>
        <p:spPr bwMode="auto">
          <a:xfrm>
            <a:off x="7999413" y="3130550"/>
            <a:ext cx="228600" cy="0"/>
          </a:xfrm>
          <a:prstGeom prst="line">
            <a:avLst/>
          </a:prstGeom>
          <a:noFill/>
          <a:ln w="28575">
            <a:solidFill>
              <a:srgbClr val="008000"/>
            </a:solidFill>
            <a:round/>
            <a:headEnd/>
            <a:tailEnd/>
          </a:ln>
        </p:spPr>
        <p:txBody>
          <a:bodyPr/>
          <a:lstStyle/>
          <a:p>
            <a:endParaRPr lang="en-US"/>
          </a:p>
        </p:txBody>
      </p:sp>
      <p:sp>
        <p:nvSpPr>
          <p:cNvPr id="10255" name="Line 13"/>
          <p:cNvSpPr>
            <a:spLocks noChangeShapeType="1"/>
          </p:cNvSpPr>
          <p:nvPr/>
        </p:nvSpPr>
        <p:spPr bwMode="auto">
          <a:xfrm>
            <a:off x="7999413" y="3316288"/>
            <a:ext cx="228600" cy="0"/>
          </a:xfrm>
          <a:prstGeom prst="line">
            <a:avLst/>
          </a:prstGeom>
          <a:noFill/>
          <a:ln w="28575">
            <a:solidFill>
              <a:srgbClr val="008000"/>
            </a:solidFill>
            <a:round/>
            <a:headEnd/>
            <a:tailEnd/>
          </a:ln>
        </p:spPr>
        <p:txBody>
          <a:bodyPr/>
          <a:lstStyle/>
          <a:p>
            <a:endParaRPr lang="en-US"/>
          </a:p>
        </p:txBody>
      </p:sp>
      <p:sp>
        <p:nvSpPr>
          <p:cNvPr id="10256" name="Line 14"/>
          <p:cNvSpPr>
            <a:spLocks noChangeShapeType="1"/>
          </p:cNvSpPr>
          <p:nvPr/>
        </p:nvSpPr>
        <p:spPr bwMode="auto">
          <a:xfrm>
            <a:off x="8216900" y="2108200"/>
            <a:ext cx="0" cy="1447800"/>
          </a:xfrm>
          <a:prstGeom prst="line">
            <a:avLst/>
          </a:prstGeom>
          <a:noFill/>
          <a:ln w="28575">
            <a:solidFill>
              <a:srgbClr val="008000"/>
            </a:solidFill>
            <a:round/>
            <a:headEnd/>
            <a:tailEnd/>
          </a:ln>
        </p:spPr>
        <p:txBody>
          <a:bodyPr/>
          <a:lstStyle/>
          <a:p>
            <a:endParaRPr lang="en-US"/>
          </a:p>
        </p:txBody>
      </p:sp>
      <p:sp>
        <p:nvSpPr>
          <p:cNvPr id="10257" name="Freeform 15"/>
          <p:cNvSpPr>
            <a:spLocks/>
          </p:cNvSpPr>
          <p:nvPr/>
        </p:nvSpPr>
        <p:spPr bwMode="auto">
          <a:xfrm rot="-574454">
            <a:off x="669925" y="4181475"/>
            <a:ext cx="741363" cy="739775"/>
          </a:xfrm>
          <a:custGeom>
            <a:avLst/>
            <a:gdLst>
              <a:gd name="T0" fmla="*/ 34 w 315"/>
              <a:gd name="T1" fmla="*/ 0 h 548"/>
              <a:gd name="T2" fmla="*/ 47 w 315"/>
              <a:gd name="T3" fmla="*/ 363 h 548"/>
              <a:gd name="T4" fmla="*/ 315 w 315"/>
              <a:gd name="T5" fmla="*/ 548 h 548"/>
              <a:gd name="T6" fmla="*/ 0 60000 65536"/>
              <a:gd name="T7" fmla="*/ 0 60000 65536"/>
              <a:gd name="T8" fmla="*/ 0 60000 65536"/>
              <a:gd name="T9" fmla="*/ 0 w 315"/>
              <a:gd name="T10" fmla="*/ 0 h 548"/>
              <a:gd name="T11" fmla="*/ 315 w 315"/>
              <a:gd name="T12" fmla="*/ 548 h 548"/>
            </a:gdLst>
            <a:ahLst/>
            <a:cxnLst>
              <a:cxn ang="T6">
                <a:pos x="T0" y="T1"/>
              </a:cxn>
              <a:cxn ang="T7">
                <a:pos x="T2" y="T3"/>
              </a:cxn>
              <a:cxn ang="T8">
                <a:pos x="T4" y="T5"/>
              </a:cxn>
            </a:cxnLst>
            <a:rect l="T9" t="T10" r="T11" b="T12"/>
            <a:pathLst>
              <a:path w="315" h="548">
                <a:moveTo>
                  <a:pt x="34" y="0"/>
                </a:moveTo>
                <a:cubicBezTo>
                  <a:pt x="17" y="136"/>
                  <a:pt x="0" y="272"/>
                  <a:pt x="47" y="363"/>
                </a:cubicBezTo>
                <a:cubicBezTo>
                  <a:pt x="94" y="454"/>
                  <a:pt x="204" y="501"/>
                  <a:pt x="315" y="548"/>
                </a:cubicBezTo>
              </a:path>
            </a:pathLst>
          </a:custGeom>
          <a:noFill/>
          <a:ln w="38100" cap="flat" cmpd="sng">
            <a:solidFill>
              <a:srgbClr val="008000"/>
            </a:solidFill>
            <a:prstDash val="solid"/>
            <a:round/>
            <a:headEnd type="none" w="med" len="med"/>
            <a:tailEnd type="triangle" w="med" len="med"/>
          </a:ln>
        </p:spPr>
        <p:txBody>
          <a:bodyPr/>
          <a:lstStyle/>
          <a:p>
            <a:endParaRPr lang="en-US"/>
          </a:p>
        </p:txBody>
      </p:sp>
      <p:graphicFrame>
        <p:nvGraphicFramePr>
          <p:cNvPr id="10243" name="Object 16"/>
          <p:cNvGraphicFramePr>
            <a:graphicFrameLocks noGrp="1" noChangeAspect="1"/>
          </p:cNvGraphicFramePr>
          <p:nvPr>
            <p:ph sz="half" idx="2"/>
          </p:nvPr>
        </p:nvGraphicFramePr>
        <p:xfrm>
          <a:off x="1336675" y="4310063"/>
          <a:ext cx="6662738" cy="763587"/>
        </p:xfrm>
        <a:graphic>
          <a:graphicData uri="http://schemas.openxmlformats.org/presentationml/2006/ole">
            <mc:AlternateContent xmlns:mc="http://schemas.openxmlformats.org/markup-compatibility/2006">
              <mc:Choice xmlns:v="urn:schemas-microsoft-com:vml" Requires="v">
                <p:oleObj spid="_x0000_s10331" name="Worksheet" r:id="rId8" imgW="5193000" imgH="582120" progId="Excel.Sheet.8">
                  <p:embed/>
                </p:oleObj>
              </mc:Choice>
              <mc:Fallback>
                <p:oleObj name="Worksheet" r:id="rId8" imgW="5193000" imgH="582120" progId="Excel.Sheet.8">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6675" y="4310063"/>
                        <a:ext cx="6662738"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17" name="Rectangle 17"/>
          <p:cNvSpPr>
            <a:spLocks noChangeArrowheads="1"/>
          </p:cNvSpPr>
          <p:nvPr/>
        </p:nvSpPr>
        <p:spPr bwMode="auto">
          <a:xfrm>
            <a:off x="2813050" y="5340350"/>
            <a:ext cx="4808538" cy="346075"/>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sz="1600" b="1"/>
              <a:t>C1 = {D2,D6,D8},    C2 = {D1,D3,D4},    C3 = {D5,D7}</a:t>
            </a:r>
          </a:p>
        </p:txBody>
      </p:sp>
      <p:sp>
        <p:nvSpPr>
          <p:cNvPr id="10259" name="Text Box 18"/>
          <p:cNvSpPr txBox="1">
            <a:spLocks noChangeArrowheads="1"/>
          </p:cNvSpPr>
          <p:nvPr/>
        </p:nvSpPr>
        <p:spPr bwMode="auto">
          <a:xfrm>
            <a:off x="1169988" y="5364163"/>
            <a:ext cx="1633537" cy="304800"/>
          </a:xfrm>
          <a:prstGeom prst="rect">
            <a:avLst/>
          </a:prstGeom>
          <a:noFill/>
          <a:ln w="12700">
            <a:noFill/>
            <a:miter lim="800000"/>
            <a:headEnd/>
            <a:tailEnd/>
          </a:ln>
        </p:spPr>
        <p:txBody>
          <a:bodyPr wrap="none">
            <a:spAutoFit/>
          </a:bodyPr>
          <a:lstStyle/>
          <a:p>
            <a:pPr algn="r"/>
            <a:r>
              <a:rPr lang="en-US" sz="1400" b="1">
                <a:solidFill>
                  <a:srgbClr val="CC3300"/>
                </a:solidFill>
              </a:rPr>
              <a:t>New assignment </a:t>
            </a:r>
            <a:r>
              <a:rPr lang="en-US" sz="1400" b="1">
                <a:solidFill>
                  <a:srgbClr val="CC3300"/>
                </a:solidFill>
                <a:sym typeface="Wingdings" pitchFamily="2" charset="2"/>
              </a:rPr>
              <a:t></a:t>
            </a:r>
            <a:endParaRPr lang="en-US" sz="1400" b="1">
              <a:solidFill>
                <a:srgbClr val="CC3300"/>
              </a:solidFill>
            </a:endParaRPr>
          </a:p>
        </p:txBody>
      </p:sp>
      <p:sp>
        <p:nvSpPr>
          <p:cNvPr id="10260" name="Freeform 19"/>
          <p:cNvSpPr>
            <a:spLocks/>
          </p:cNvSpPr>
          <p:nvPr/>
        </p:nvSpPr>
        <p:spPr bwMode="auto">
          <a:xfrm rot="-574454">
            <a:off x="1993900" y="2081213"/>
            <a:ext cx="963613" cy="630237"/>
          </a:xfrm>
          <a:custGeom>
            <a:avLst/>
            <a:gdLst>
              <a:gd name="T0" fmla="*/ 34 w 315"/>
              <a:gd name="T1" fmla="*/ 0 h 548"/>
              <a:gd name="T2" fmla="*/ 47 w 315"/>
              <a:gd name="T3" fmla="*/ 363 h 548"/>
              <a:gd name="T4" fmla="*/ 315 w 315"/>
              <a:gd name="T5" fmla="*/ 548 h 548"/>
              <a:gd name="T6" fmla="*/ 0 60000 65536"/>
              <a:gd name="T7" fmla="*/ 0 60000 65536"/>
              <a:gd name="T8" fmla="*/ 0 60000 65536"/>
              <a:gd name="T9" fmla="*/ 0 w 315"/>
              <a:gd name="T10" fmla="*/ 0 h 548"/>
              <a:gd name="T11" fmla="*/ 315 w 315"/>
              <a:gd name="T12" fmla="*/ 548 h 548"/>
            </a:gdLst>
            <a:ahLst/>
            <a:cxnLst>
              <a:cxn ang="T6">
                <a:pos x="T0" y="T1"/>
              </a:cxn>
              <a:cxn ang="T7">
                <a:pos x="T2" y="T3"/>
              </a:cxn>
              <a:cxn ang="T8">
                <a:pos x="T4" y="T5"/>
              </a:cxn>
            </a:cxnLst>
            <a:rect l="T9" t="T10" r="T11" b="T12"/>
            <a:pathLst>
              <a:path w="315" h="548">
                <a:moveTo>
                  <a:pt x="34" y="0"/>
                </a:moveTo>
                <a:cubicBezTo>
                  <a:pt x="17" y="136"/>
                  <a:pt x="0" y="272"/>
                  <a:pt x="47" y="363"/>
                </a:cubicBezTo>
                <a:cubicBezTo>
                  <a:pt x="94" y="454"/>
                  <a:pt x="204" y="501"/>
                  <a:pt x="315" y="548"/>
                </a:cubicBezTo>
              </a:path>
            </a:pathLst>
          </a:custGeom>
          <a:noFill/>
          <a:ln w="38100" cap="flat" cmpd="sng">
            <a:solidFill>
              <a:srgbClr val="008000"/>
            </a:solidFill>
            <a:prstDash val="solid"/>
            <a:round/>
            <a:headEnd type="none" w="med" len="med"/>
            <a:tailEnd type="triangle" w="med" len="med"/>
          </a:ln>
        </p:spPr>
        <p:txBody>
          <a:bodyPr/>
          <a:lstStyle/>
          <a:p>
            <a:endParaRPr lang="en-US"/>
          </a:p>
        </p:txBody>
      </p:sp>
      <p:sp>
        <p:nvSpPr>
          <p:cNvPr id="10261" name="Freeform 20"/>
          <p:cNvSpPr>
            <a:spLocks/>
          </p:cNvSpPr>
          <p:nvPr/>
        </p:nvSpPr>
        <p:spPr bwMode="auto">
          <a:xfrm>
            <a:off x="736600" y="5053013"/>
            <a:ext cx="717550" cy="461962"/>
          </a:xfrm>
          <a:custGeom>
            <a:avLst/>
            <a:gdLst>
              <a:gd name="T0" fmla="*/ 452 w 452"/>
              <a:gd name="T1" fmla="*/ 0 h 291"/>
              <a:gd name="T2" fmla="*/ 100 w 452"/>
              <a:gd name="T3" fmla="*/ 55 h 291"/>
              <a:gd name="T4" fmla="*/ 27 w 452"/>
              <a:gd name="T5" fmla="*/ 206 h 291"/>
              <a:gd name="T6" fmla="*/ 264 w 452"/>
              <a:gd name="T7" fmla="*/ 291 h 291"/>
              <a:gd name="T8" fmla="*/ 0 60000 65536"/>
              <a:gd name="T9" fmla="*/ 0 60000 65536"/>
              <a:gd name="T10" fmla="*/ 0 60000 65536"/>
              <a:gd name="T11" fmla="*/ 0 60000 65536"/>
              <a:gd name="T12" fmla="*/ 0 w 452"/>
              <a:gd name="T13" fmla="*/ 0 h 291"/>
              <a:gd name="T14" fmla="*/ 452 w 452"/>
              <a:gd name="T15" fmla="*/ 291 h 291"/>
            </a:gdLst>
            <a:ahLst/>
            <a:cxnLst>
              <a:cxn ang="T8">
                <a:pos x="T0" y="T1"/>
              </a:cxn>
              <a:cxn ang="T9">
                <a:pos x="T2" y="T3"/>
              </a:cxn>
              <a:cxn ang="T10">
                <a:pos x="T4" y="T5"/>
              </a:cxn>
              <a:cxn ang="T11">
                <a:pos x="T6" y="T7"/>
              </a:cxn>
            </a:cxnLst>
            <a:rect l="T12" t="T13" r="T14" b="T15"/>
            <a:pathLst>
              <a:path w="452" h="291">
                <a:moveTo>
                  <a:pt x="452" y="0"/>
                </a:moveTo>
                <a:cubicBezTo>
                  <a:pt x="311" y="10"/>
                  <a:pt x="171" y="21"/>
                  <a:pt x="100" y="55"/>
                </a:cubicBezTo>
                <a:cubicBezTo>
                  <a:pt x="29" y="89"/>
                  <a:pt x="0" y="167"/>
                  <a:pt x="27" y="206"/>
                </a:cubicBezTo>
                <a:cubicBezTo>
                  <a:pt x="54" y="245"/>
                  <a:pt x="159" y="268"/>
                  <a:pt x="264" y="291"/>
                </a:cubicBezTo>
              </a:path>
            </a:pathLst>
          </a:custGeom>
          <a:noFill/>
          <a:ln w="28575" cap="flat" cmpd="sng">
            <a:solidFill>
              <a:srgbClr val="008000"/>
            </a:solidFill>
            <a:prstDash val="solid"/>
            <a:round/>
            <a:headEnd type="none" w="med" len="med"/>
            <a:tailEnd type="triangle" w="med" len="med"/>
          </a:ln>
        </p:spPr>
        <p:txBody>
          <a:bodyPr/>
          <a:lstStyle/>
          <a:p>
            <a:endParaRPr lang="en-US"/>
          </a:p>
        </p:txBody>
      </p:sp>
      <p:sp>
        <p:nvSpPr>
          <p:cNvPr id="10262" name="Text Box 22"/>
          <p:cNvSpPr txBox="1">
            <a:spLocks noChangeArrowheads="1"/>
          </p:cNvSpPr>
          <p:nvPr/>
        </p:nvSpPr>
        <p:spPr bwMode="auto">
          <a:xfrm>
            <a:off x="738188" y="5972175"/>
            <a:ext cx="7558087" cy="546100"/>
          </a:xfrm>
          <a:prstGeom prst="rect">
            <a:avLst/>
          </a:prstGeom>
          <a:solidFill>
            <a:srgbClr val="CCECFF"/>
          </a:solidFill>
          <a:ln w="28575">
            <a:solidFill>
              <a:schemeClr val="tx1"/>
            </a:solidFill>
            <a:miter lim="800000"/>
            <a:headEnd/>
            <a:tailEnd/>
          </a:ln>
        </p:spPr>
        <p:txBody>
          <a:bodyPr wrap="none">
            <a:spAutoFit/>
          </a:bodyPr>
          <a:lstStyle/>
          <a:p>
            <a:r>
              <a:rPr lang="en-US" sz="1400" b="1" dirty="0"/>
              <a:t>Note: This process is now repeated with new clusters. However, the next iteration in this example</a:t>
            </a:r>
          </a:p>
          <a:p>
            <a:r>
              <a:rPr lang="en-US" sz="1400" b="1" dirty="0"/>
              <a:t>Will show no change to the clusters, thus terminating the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3206"/>
                                        </p:tgtEl>
                                        <p:attrNameLst>
                                          <p:attrName>style.visibility</p:attrName>
                                        </p:attrNameLst>
                                      </p:cBhvr>
                                      <p:to>
                                        <p:strVal val="visible"/>
                                      </p:to>
                                    </p:set>
                                    <p:animEffect transition="in" filter="barn(inVertical)">
                                      <p:cBhvr>
                                        <p:cTn id="7" dur="500"/>
                                        <p:tgtEl>
                                          <p:spTgt spid="563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49"/>
                                        </p:tgtEl>
                                        <p:attrNameLst>
                                          <p:attrName>style.visibility</p:attrName>
                                        </p:attrNameLst>
                                      </p:cBhvr>
                                      <p:to>
                                        <p:strVal val="visible"/>
                                      </p:to>
                                    </p:set>
                                    <p:animEffect transition="in" filter="fade">
                                      <p:cBhvr>
                                        <p:cTn id="15" dur="500"/>
                                        <p:tgtEl>
                                          <p:spTgt spid="1024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50"/>
                                        </p:tgtEl>
                                        <p:attrNameLst>
                                          <p:attrName>style.visibility</p:attrName>
                                        </p:attrNameLst>
                                      </p:cBhvr>
                                      <p:to>
                                        <p:strVal val="visible"/>
                                      </p:to>
                                    </p:set>
                                    <p:animEffect transition="in" filter="fade">
                                      <p:cBhvr>
                                        <p:cTn id="18" dur="500"/>
                                        <p:tgtEl>
                                          <p:spTgt spid="102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51"/>
                                        </p:tgtEl>
                                        <p:attrNameLst>
                                          <p:attrName>style.visibility</p:attrName>
                                        </p:attrNameLst>
                                      </p:cBhvr>
                                      <p:to>
                                        <p:strVal val="visible"/>
                                      </p:to>
                                    </p:set>
                                    <p:animEffect transition="in" filter="fade">
                                      <p:cBhvr>
                                        <p:cTn id="21" dur="500"/>
                                        <p:tgtEl>
                                          <p:spTgt spid="102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46"/>
                                        </p:tgtEl>
                                        <p:attrNameLst>
                                          <p:attrName>style.visibility</p:attrName>
                                        </p:attrNameLst>
                                      </p:cBhvr>
                                      <p:to>
                                        <p:strVal val="visible"/>
                                      </p:to>
                                    </p:set>
                                    <p:animEffect transition="in" filter="fade">
                                      <p:cBhvr>
                                        <p:cTn id="24" dur="500"/>
                                        <p:tgtEl>
                                          <p:spTgt spid="102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260"/>
                                        </p:tgtEl>
                                        <p:attrNameLst>
                                          <p:attrName>style.visibility</p:attrName>
                                        </p:attrNameLst>
                                      </p:cBhvr>
                                      <p:to>
                                        <p:strVal val="visible"/>
                                      </p:to>
                                    </p:set>
                                    <p:animEffect transition="in" filter="fade">
                                      <p:cBhvr>
                                        <p:cTn id="27" dur="500"/>
                                        <p:tgtEl>
                                          <p:spTgt spid="1026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256"/>
                                        </p:tgtEl>
                                        <p:attrNameLst>
                                          <p:attrName>style.visibility</p:attrName>
                                        </p:attrNameLst>
                                      </p:cBhvr>
                                      <p:to>
                                        <p:strVal val="visible"/>
                                      </p:to>
                                    </p:set>
                                    <p:animEffect transition="in" filter="fade">
                                      <p:cBhvr>
                                        <p:cTn id="30" dur="500"/>
                                        <p:tgtEl>
                                          <p:spTgt spid="1025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254"/>
                                        </p:tgtEl>
                                        <p:attrNameLst>
                                          <p:attrName>style.visibility</p:attrName>
                                        </p:attrNameLst>
                                      </p:cBhvr>
                                      <p:to>
                                        <p:strVal val="visible"/>
                                      </p:to>
                                    </p:set>
                                    <p:animEffect transition="in" filter="fade">
                                      <p:cBhvr>
                                        <p:cTn id="33" dur="500"/>
                                        <p:tgtEl>
                                          <p:spTgt spid="1025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255"/>
                                        </p:tgtEl>
                                        <p:attrNameLst>
                                          <p:attrName>style.visibility</p:attrName>
                                        </p:attrNameLst>
                                      </p:cBhvr>
                                      <p:to>
                                        <p:strVal val="visible"/>
                                      </p:to>
                                    </p:set>
                                    <p:animEffect transition="in" filter="fade">
                                      <p:cBhvr>
                                        <p:cTn id="36" dur="500"/>
                                        <p:tgtEl>
                                          <p:spTgt spid="102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253"/>
                                        </p:tgtEl>
                                        <p:attrNameLst>
                                          <p:attrName>style.visibility</p:attrName>
                                        </p:attrNameLst>
                                      </p:cBhvr>
                                      <p:to>
                                        <p:strVal val="visible"/>
                                      </p:to>
                                    </p:set>
                                    <p:animEffect transition="in" filter="fade">
                                      <p:cBhvr>
                                        <p:cTn id="39" dur="500"/>
                                        <p:tgtEl>
                                          <p:spTgt spid="102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252"/>
                                        </p:tgtEl>
                                        <p:attrNameLst>
                                          <p:attrName>style.visibility</p:attrName>
                                        </p:attrNameLst>
                                      </p:cBhvr>
                                      <p:to>
                                        <p:strVal val="visible"/>
                                      </p:to>
                                    </p:set>
                                    <p:animEffect transition="in" filter="fade">
                                      <p:cBhvr>
                                        <p:cTn id="42" dur="500"/>
                                        <p:tgtEl>
                                          <p:spTgt spid="1025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247"/>
                                        </p:tgtEl>
                                        <p:attrNameLst>
                                          <p:attrName>style.visibility</p:attrName>
                                        </p:attrNameLst>
                                      </p:cBhvr>
                                      <p:to>
                                        <p:strVal val="visible"/>
                                      </p:to>
                                    </p:set>
                                    <p:animEffect transition="in" filter="fade">
                                      <p:cBhvr>
                                        <p:cTn id="47" dur="500"/>
                                        <p:tgtEl>
                                          <p:spTgt spid="10247"/>
                                        </p:tgtEl>
                                      </p:cBhvr>
                                    </p:animEffect>
                                  </p:childTnLst>
                                </p:cTn>
                              </p:par>
                              <p:par>
                                <p:cTn id="48" presetID="10" presetClass="entr" presetSubtype="0" fill="hold" nodeType="withEffect">
                                  <p:stCondLst>
                                    <p:cond delay="0"/>
                                  </p:stCondLst>
                                  <p:childTnLst>
                                    <p:set>
                                      <p:cBhvr>
                                        <p:cTn id="49" dur="1" fill="hold">
                                          <p:stCondLst>
                                            <p:cond delay="0"/>
                                          </p:stCondLst>
                                        </p:cTn>
                                        <p:tgtEl>
                                          <p:spTgt spid="10243"/>
                                        </p:tgtEl>
                                        <p:attrNameLst>
                                          <p:attrName>style.visibility</p:attrName>
                                        </p:attrNameLst>
                                      </p:cBhvr>
                                      <p:to>
                                        <p:strVal val="visible"/>
                                      </p:to>
                                    </p:set>
                                    <p:animEffect transition="in" filter="fade">
                                      <p:cBhvr>
                                        <p:cTn id="50" dur="500"/>
                                        <p:tgtEl>
                                          <p:spTgt spid="1024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257"/>
                                        </p:tgtEl>
                                        <p:attrNameLst>
                                          <p:attrName>style.visibility</p:attrName>
                                        </p:attrNameLst>
                                      </p:cBhvr>
                                      <p:to>
                                        <p:strVal val="visible"/>
                                      </p:to>
                                    </p:set>
                                    <p:animEffect transition="in" filter="fade">
                                      <p:cBhvr>
                                        <p:cTn id="53" dur="500"/>
                                        <p:tgtEl>
                                          <p:spTgt spid="10257"/>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026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025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632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0262"/>
                                        </p:tgtEl>
                                        <p:attrNameLst>
                                          <p:attrName>style.visibility</p:attrName>
                                        </p:attrNameLst>
                                      </p:cBhvr>
                                      <p:to>
                                        <p:strVal val="visible"/>
                                      </p:to>
                                    </p:set>
                                    <p:anim calcmode="lin" valueType="num">
                                      <p:cBhvr additive="base">
                                        <p:cTn id="66" dur="500" fill="hold"/>
                                        <p:tgtEl>
                                          <p:spTgt spid="10262"/>
                                        </p:tgtEl>
                                        <p:attrNameLst>
                                          <p:attrName>ppt_x</p:attrName>
                                        </p:attrNameLst>
                                      </p:cBhvr>
                                      <p:tavLst>
                                        <p:tav tm="0">
                                          <p:val>
                                            <p:strVal val="#ppt_x"/>
                                          </p:val>
                                        </p:tav>
                                        <p:tav tm="100000">
                                          <p:val>
                                            <p:strVal val="#ppt_x"/>
                                          </p:val>
                                        </p:tav>
                                      </p:tavLst>
                                    </p:anim>
                                    <p:anim calcmode="lin" valueType="num">
                                      <p:cBhvr additive="base">
                                        <p:cTn id="67" dur="500" fill="hold"/>
                                        <p:tgtEl>
                                          <p:spTgt spid="102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p:bldP spid="10247" grpId="0" animBg="1"/>
      <p:bldP spid="563206" grpId="0" animBg="1"/>
      <p:bldP spid="10249" grpId="0" animBg="1"/>
      <p:bldP spid="10250" grpId="0" animBg="1"/>
      <p:bldP spid="10251" grpId="0" animBg="1"/>
      <p:bldP spid="10252" grpId="0" animBg="1"/>
      <p:bldP spid="10253" grpId="0" animBg="1"/>
      <p:bldP spid="10254" grpId="0" animBg="1"/>
      <p:bldP spid="10255" grpId="0" animBg="1"/>
      <p:bldP spid="10256" grpId="0" animBg="1"/>
      <p:bldP spid="10257" grpId="0" animBg="1"/>
      <p:bldP spid="563217" grpId="0" animBg="1"/>
      <p:bldP spid="10259" grpId="0"/>
      <p:bldP spid="10260" grpId="0" animBg="1"/>
      <p:bldP spid="10261" grpId="0" animBg="1"/>
      <p:bldP spid="102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fld id="{F1529F22-7436-4D85-BA1F-CCD9601B9CA1}" type="slidenum">
              <a:rPr lang="en-US"/>
              <a:pPr/>
              <a:t>14</a:t>
            </a:fld>
            <a:endParaRPr lang="en-US" sz="1400" b="0">
              <a:solidFill>
                <a:schemeClr val="tx1"/>
              </a:solidFill>
            </a:endParaRPr>
          </a:p>
        </p:txBody>
      </p:sp>
      <p:sp>
        <p:nvSpPr>
          <p:cNvPr id="39939" name="Rectangle 2"/>
          <p:cNvSpPr>
            <a:spLocks noGrp="1" noChangeArrowheads="1"/>
          </p:cNvSpPr>
          <p:nvPr>
            <p:ph type="title"/>
          </p:nvPr>
        </p:nvSpPr>
        <p:spPr/>
        <p:txBody>
          <a:bodyPr/>
          <a:lstStyle/>
          <a:p>
            <a:r>
              <a:rPr lang="en-US" smtClean="0"/>
              <a:t>K-Means Algorithm</a:t>
            </a:r>
          </a:p>
        </p:txBody>
      </p:sp>
      <p:sp>
        <p:nvSpPr>
          <p:cNvPr id="39940" name="Rectangle 3"/>
          <p:cNvSpPr>
            <a:spLocks noGrp="1" noChangeArrowheads="1"/>
          </p:cNvSpPr>
          <p:nvPr>
            <p:ph type="body" idx="1"/>
          </p:nvPr>
        </p:nvSpPr>
        <p:spPr/>
        <p:txBody>
          <a:bodyPr/>
          <a:lstStyle/>
          <a:p>
            <a:r>
              <a:rPr lang="en-US" sz="2400" dirty="0" smtClean="0">
                <a:solidFill>
                  <a:srgbClr val="000000"/>
                </a:solidFill>
                <a:latin typeface="Times-Roman"/>
              </a:rPr>
              <a:t>Strength of the </a:t>
            </a:r>
            <a:r>
              <a:rPr lang="en-US" sz="2400" i="1" dirty="0" smtClean="0">
                <a:solidFill>
                  <a:srgbClr val="000000"/>
                </a:solidFill>
                <a:latin typeface="Times-Italic"/>
              </a:rPr>
              <a:t>k</a:t>
            </a:r>
            <a:r>
              <a:rPr lang="en-US" sz="2400" dirty="0" smtClean="0">
                <a:solidFill>
                  <a:srgbClr val="000000"/>
                </a:solidFill>
                <a:latin typeface="Times-Roman"/>
              </a:rPr>
              <a:t>-</a:t>
            </a:r>
            <a:r>
              <a:rPr lang="en-US" sz="2400" i="1" dirty="0" smtClean="0">
                <a:solidFill>
                  <a:srgbClr val="000000"/>
                </a:solidFill>
                <a:latin typeface="Times-Italic"/>
              </a:rPr>
              <a:t>means</a:t>
            </a:r>
            <a:r>
              <a:rPr lang="en-US" sz="2400" dirty="0" smtClean="0">
                <a:solidFill>
                  <a:srgbClr val="000000"/>
                </a:solidFill>
                <a:latin typeface="Times-Roman"/>
              </a:rPr>
              <a:t>:</a:t>
            </a:r>
            <a:endParaRPr lang="en-US" dirty="0" smtClean="0">
              <a:solidFill>
                <a:srgbClr val="000000"/>
              </a:solidFill>
              <a:latin typeface="Times-Roman"/>
            </a:endParaRPr>
          </a:p>
          <a:p>
            <a:pPr lvl="1"/>
            <a:r>
              <a:rPr lang="en-US" sz="2000" i="1" dirty="0" smtClean="0">
                <a:solidFill>
                  <a:srgbClr val="000000"/>
                </a:solidFill>
                <a:latin typeface="Times-Italic"/>
              </a:rPr>
              <a:t>Relatively efficient</a:t>
            </a:r>
            <a:r>
              <a:rPr lang="en-US" sz="2000" dirty="0" smtClean="0">
                <a:solidFill>
                  <a:srgbClr val="000000"/>
                </a:solidFill>
                <a:latin typeface="Times-Roman"/>
              </a:rPr>
              <a:t>: </a:t>
            </a:r>
            <a:r>
              <a:rPr lang="en-US" sz="2000" i="1" dirty="0" smtClean="0">
                <a:solidFill>
                  <a:srgbClr val="000000"/>
                </a:solidFill>
                <a:latin typeface="Times-Italic"/>
              </a:rPr>
              <a:t>O</a:t>
            </a:r>
            <a:r>
              <a:rPr lang="en-US" sz="2000" dirty="0" smtClean="0">
                <a:solidFill>
                  <a:srgbClr val="000000"/>
                </a:solidFill>
                <a:latin typeface="Times-Roman"/>
              </a:rPr>
              <a:t>(</a:t>
            </a:r>
            <a:r>
              <a:rPr lang="en-US" sz="2000" i="1" dirty="0" err="1" smtClean="0">
                <a:solidFill>
                  <a:srgbClr val="000000"/>
                </a:solidFill>
                <a:latin typeface="Times-Italic"/>
              </a:rPr>
              <a:t>tkn</a:t>
            </a:r>
            <a:r>
              <a:rPr lang="en-US" sz="2000" dirty="0" smtClean="0">
                <a:solidFill>
                  <a:srgbClr val="000000"/>
                </a:solidFill>
                <a:latin typeface="Times-Roman"/>
              </a:rPr>
              <a:t>), where </a:t>
            </a:r>
            <a:r>
              <a:rPr lang="en-US" sz="2000" i="1" dirty="0" smtClean="0">
                <a:solidFill>
                  <a:srgbClr val="000000"/>
                </a:solidFill>
                <a:latin typeface="Times-Italic"/>
              </a:rPr>
              <a:t>n </a:t>
            </a:r>
            <a:r>
              <a:rPr lang="en-US" sz="2000" dirty="0" smtClean="0">
                <a:solidFill>
                  <a:srgbClr val="000000"/>
                </a:solidFill>
                <a:latin typeface="Times-Roman"/>
              </a:rPr>
              <a:t>is # of objects, </a:t>
            </a:r>
            <a:r>
              <a:rPr lang="en-US" sz="2000" i="1" dirty="0" smtClean="0">
                <a:solidFill>
                  <a:srgbClr val="000000"/>
                </a:solidFill>
                <a:latin typeface="Times-Italic"/>
              </a:rPr>
              <a:t>k </a:t>
            </a:r>
            <a:r>
              <a:rPr lang="en-US" sz="2000" dirty="0" smtClean="0">
                <a:solidFill>
                  <a:srgbClr val="000000"/>
                </a:solidFill>
                <a:latin typeface="Times-Roman"/>
              </a:rPr>
              <a:t>is # of clusters, and </a:t>
            </a:r>
            <a:r>
              <a:rPr lang="en-US" sz="2000" i="1" dirty="0" smtClean="0">
                <a:solidFill>
                  <a:srgbClr val="000000"/>
                </a:solidFill>
                <a:latin typeface="Times-Italic"/>
              </a:rPr>
              <a:t>t </a:t>
            </a:r>
            <a:r>
              <a:rPr lang="en-US" sz="2000" dirty="0" smtClean="0">
                <a:solidFill>
                  <a:srgbClr val="000000"/>
                </a:solidFill>
                <a:latin typeface="Times-Roman"/>
              </a:rPr>
              <a:t>is # of iterations. Normally, </a:t>
            </a:r>
            <a:r>
              <a:rPr lang="en-US" sz="2000" i="1" dirty="0" smtClean="0">
                <a:solidFill>
                  <a:srgbClr val="000000"/>
                </a:solidFill>
                <a:latin typeface="Times-Italic"/>
              </a:rPr>
              <a:t>k</a:t>
            </a:r>
            <a:r>
              <a:rPr lang="en-US" sz="2000" dirty="0" smtClean="0">
                <a:solidFill>
                  <a:srgbClr val="000000"/>
                </a:solidFill>
                <a:latin typeface="Times-Roman"/>
              </a:rPr>
              <a:t>, </a:t>
            </a:r>
            <a:r>
              <a:rPr lang="en-US" sz="2000" i="1" dirty="0" smtClean="0">
                <a:solidFill>
                  <a:srgbClr val="000000"/>
                </a:solidFill>
                <a:latin typeface="Times-Italic"/>
              </a:rPr>
              <a:t>t </a:t>
            </a:r>
            <a:r>
              <a:rPr lang="en-US" sz="2000" dirty="0" smtClean="0">
                <a:solidFill>
                  <a:srgbClr val="000000"/>
                </a:solidFill>
                <a:latin typeface="Times-Roman"/>
              </a:rPr>
              <a:t>&lt;&lt; </a:t>
            </a:r>
            <a:r>
              <a:rPr lang="en-US" sz="2000" i="1" dirty="0" smtClean="0">
                <a:solidFill>
                  <a:srgbClr val="000000"/>
                </a:solidFill>
                <a:latin typeface="Times-Italic"/>
              </a:rPr>
              <a:t>n</a:t>
            </a:r>
            <a:endParaRPr lang="en-US" sz="2000" dirty="0" smtClean="0">
              <a:solidFill>
                <a:srgbClr val="000000"/>
              </a:solidFill>
              <a:latin typeface="Times-Roman"/>
            </a:endParaRPr>
          </a:p>
          <a:p>
            <a:pPr lvl="1"/>
            <a:r>
              <a:rPr lang="en-US" sz="2000" dirty="0" smtClean="0">
                <a:solidFill>
                  <a:srgbClr val="000000"/>
                </a:solidFill>
                <a:latin typeface="Times-Roman"/>
              </a:rPr>
              <a:t>Often terminates at a </a:t>
            </a:r>
            <a:r>
              <a:rPr lang="en-US" sz="2000" i="1" dirty="0" smtClean="0">
                <a:solidFill>
                  <a:srgbClr val="000000"/>
                </a:solidFill>
                <a:latin typeface="Times-Italic"/>
              </a:rPr>
              <a:t>local optimum</a:t>
            </a:r>
            <a:endParaRPr lang="en-US" i="1" dirty="0" smtClean="0">
              <a:solidFill>
                <a:srgbClr val="000000"/>
              </a:solidFill>
              <a:latin typeface="Times-Italic"/>
            </a:endParaRPr>
          </a:p>
          <a:p>
            <a:pPr lvl="1"/>
            <a:endParaRPr lang="en-US" sz="800" dirty="0" smtClean="0">
              <a:solidFill>
                <a:srgbClr val="000000"/>
              </a:solidFill>
              <a:latin typeface="Times-Roman"/>
            </a:endParaRPr>
          </a:p>
          <a:p>
            <a:r>
              <a:rPr lang="en-US" sz="2400" dirty="0" smtClean="0">
                <a:solidFill>
                  <a:srgbClr val="000000"/>
                </a:solidFill>
                <a:latin typeface="Times-Roman"/>
              </a:rPr>
              <a:t>Weakness of the </a:t>
            </a:r>
            <a:r>
              <a:rPr lang="en-US" sz="2400" i="1" dirty="0" smtClean="0">
                <a:solidFill>
                  <a:srgbClr val="000000"/>
                </a:solidFill>
                <a:latin typeface="Times-Italic"/>
              </a:rPr>
              <a:t>k-means</a:t>
            </a:r>
            <a:r>
              <a:rPr lang="en-US" sz="2400" dirty="0" smtClean="0">
                <a:solidFill>
                  <a:srgbClr val="000000"/>
                </a:solidFill>
                <a:latin typeface="Times-Roman"/>
              </a:rPr>
              <a:t>:</a:t>
            </a:r>
            <a:endParaRPr lang="en-US" dirty="0" smtClean="0">
              <a:solidFill>
                <a:srgbClr val="000000"/>
              </a:solidFill>
              <a:latin typeface="Times-Roman"/>
            </a:endParaRPr>
          </a:p>
          <a:p>
            <a:pPr lvl="1"/>
            <a:r>
              <a:rPr lang="en-US" sz="2000" dirty="0" smtClean="0">
                <a:solidFill>
                  <a:srgbClr val="000000"/>
                </a:solidFill>
                <a:latin typeface="Times-Roman"/>
              </a:rPr>
              <a:t>Applicable only when </a:t>
            </a:r>
            <a:r>
              <a:rPr lang="en-US" sz="2000" i="1" dirty="0" smtClean="0">
                <a:solidFill>
                  <a:srgbClr val="000000"/>
                </a:solidFill>
                <a:latin typeface="Times-Italic"/>
              </a:rPr>
              <a:t>mean </a:t>
            </a:r>
            <a:r>
              <a:rPr lang="en-US" sz="2000" dirty="0" smtClean="0">
                <a:solidFill>
                  <a:srgbClr val="000000"/>
                </a:solidFill>
                <a:latin typeface="Times-Roman"/>
              </a:rPr>
              <a:t>is defined; what about categorical data?</a:t>
            </a:r>
          </a:p>
          <a:p>
            <a:pPr lvl="1"/>
            <a:r>
              <a:rPr lang="en-US" sz="2000" dirty="0" smtClean="0">
                <a:solidFill>
                  <a:srgbClr val="000000"/>
                </a:solidFill>
                <a:latin typeface="Times-Roman"/>
              </a:rPr>
              <a:t>Need to specify </a:t>
            </a:r>
            <a:r>
              <a:rPr lang="en-US" sz="2000" i="1" dirty="0" smtClean="0">
                <a:solidFill>
                  <a:srgbClr val="000000"/>
                </a:solidFill>
                <a:latin typeface="Times-Italic"/>
              </a:rPr>
              <a:t>k, </a:t>
            </a:r>
            <a:r>
              <a:rPr lang="en-US" sz="2000" dirty="0" smtClean="0">
                <a:solidFill>
                  <a:srgbClr val="000000"/>
                </a:solidFill>
                <a:latin typeface="Times-Roman"/>
              </a:rPr>
              <a:t>the </a:t>
            </a:r>
            <a:r>
              <a:rPr lang="en-US" sz="2000" i="1" dirty="0" smtClean="0">
                <a:solidFill>
                  <a:srgbClr val="000000"/>
                </a:solidFill>
                <a:latin typeface="Times-Italic"/>
              </a:rPr>
              <a:t>number </a:t>
            </a:r>
            <a:r>
              <a:rPr lang="en-US" sz="2000" dirty="0" smtClean="0">
                <a:solidFill>
                  <a:srgbClr val="000000"/>
                </a:solidFill>
                <a:latin typeface="Times-Roman"/>
              </a:rPr>
              <a:t>of clusters, in advance</a:t>
            </a:r>
          </a:p>
          <a:p>
            <a:pPr lvl="1"/>
            <a:r>
              <a:rPr lang="en-US" sz="2000" dirty="0" smtClean="0">
                <a:solidFill>
                  <a:srgbClr val="000000"/>
                </a:solidFill>
                <a:latin typeface="Times-Roman"/>
              </a:rPr>
              <a:t>Unable to handle noisy data and </a:t>
            </a:r>
            <a:r>
              <a:rPr lang="en-US" sz="2000" i="1" dirty="0" smtClean="0">
                <a:solidFill>
                  <a:srgbClr val="000000"/>
                </a:solidFill>
                <a:latin typeface="Times-Italic"/>
              </a:rPr>
              <a:t>outliers</a:t>
            </a:r>
            <a:endParaRPr lang="en-US" i="1" dirty="0" smtClean="0">
              <a:solidFill>
                <a:srgbClr val="000000"/>
              </a:solidFill>
              <a:latin typeface="Times-Italic"/>
            </a:endParaRPr>
          </a:p>
          <a:p>
            <a:pPr lvl="1"/>
            <a:endParaRPr lang="en-US" sz="800" i="1" dirty="0" smtClean="0">
              <a:solidFill>
                <a:srgbClr val="000000"/>
              </a:solidFill>
              <a:latin typeface="Times-Italic"/>
            </a:endParaRPr>
          </a:p>
          <a:p>
            <a:r>
              <a:rPr lang="en-US" sz="2400" dirty="0" smtClean="0">
                <a:solidFill>
                  <a:srgbClr val="000000"/>
                </a:solidFill>
                <a:latin typeface="Times-Italic"/>
              </a:rPr>
              <a:t>Variations of K-Means usually differ in:</a:t>
            </a:r>
          </a:p>
          <a:p>
            <a:pPr lvl="1"/>
            <a:r>
              <a:rPr lang="en-US" sz="2000" dirty="0" smtClean="0">
                <a:latin typeface="Times-Roman"/>
              </a:rPr>
              <a:t>Selection of the initial </a:t>
            </a:r>
            <a:r>
              <a:rPr lang="en-US" sz="2000" i="1" dirty="0" smtClean="0">
                <a:latin typeface="Times-Italic"/>
              </a:rPr>
              <a:t>k </a:t>
            </a:r>
            <a:r>
              <a:rPr lang="en-US" sz="2000" dirty="0" smtClean="0">
                <a:latin typeface="Times-Roman"/>
              </a:rPr>
              <a:t>means</a:t>
            </a:r>
          </a:p>
          <a:p>
            <a:pPr lvl="1"/>
            <a:r>
              <a:rPr lang="en-US" sz="2000" dirty="0" smtClean="0">
                <a:latin typeface="Times-Roman"/>
              </a:rPr>
              <a:t>Distance or similarity measures used</a:t>
            </a:r>
          </a:p>
          <a:p>
            <a:pPr lvl="1"/>
            <a:r>
              <a:rPr lang="en-US" sz="2000" dirty="0" smtClean="0">
                <a:latin typeface="Times-Roman"/>
              </a:rPr>
              <a:t>Strategies to calculate cluster means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r>
              <a:rPr lang="en-US" altLang="en-US" dirty="0" smtClean="0"/>
              <a:t>A Disk Version of </a:t>
            </a:r>
            <a:r>
              <a:rPr lang="en-US" altLang="en-US" i="1" dirty="0" smtClean="0"/>
              <a:t>k</a:t>
            </a:r>
            <a:r>
              <a:rPr lang="en-US" altLang="en-US" dirty="0" smtClean="0"/>
              <a:t>-means</a:t>
            </a:r>
            <a:endParaRPr lang="en-US" altLang="en-US" dirty="0"/>
          </a:p>
        </p:txBody>
      </p:sp>
      <p:sp>
        <p:nvSpPr>
          <p:cNvPr id="780291" name="Rectangle 3"/>
          <p:cNvSpPr>
            <a:spLocks noGrp="1" noChangeArrowheads="1"/>
          </p:cNvSpPr>
          <p:nvPr>
            <p:ph idx="1"/>
          </p:nvPr>
        </p:nvSpPr>
        <p:spPr/>
        <p:txBody>
          <a:bodyPr/>
          <a:lstStyle/>
          <a:p>
            <a:r>
              <a:rPr lang="en-US" altLang="en-US" sz="2400" i="1" dirty="0" smtClean="0"/>
              <a:t>k</a:t>
            </a:r>
            <a:r>
              <a:rPr lang="en-US" altLang="en-US" sz="2400" dirty="0" smtClean="0"/>
              <a:t>-means can be implemented with data on disk</a:t>
            </a:r>
          </a:p>
          <a:p>
            <a:pPr lvl="1"/>
            <a:r>
              <a:rPr lang="en-US" altLang="en-US" sz="2000" dirty="0" smtClean="0"/>
              <a:t>In each iteration, it scans the database once</a:t>
            </a:r>
          </a:p>
          <a:p>
            <a:pPr lvl="1"/>
            <a:r>
              <a:rPr lang="en-US" altLang="en-US" sz="2000" dirty="0" smtClean="0"/>
              <a:t>The centroids are computed incrementally</a:t>
            </a:r>
          </a:p>
          <a:p>
            <a:r>
              <a:rPr lang="en-US" altLang="en-US" sz="2400" dirty="0" smtClean="0"/>
              <a:t>It can be used to cluster large datasets that do not fit in main memory</a:t>
            </a:r>
          </a:p>
          <a:p>
            <a:r>
              <a:rPr lang="en-US" altLang="en-US" sz="2400" dirty="0" smtClean="0"/>
              <a:t>We need to control the number of iterations </a:t>
            </a:r>
          </a:p>
          <a:p>
            <a:pPr lvl="1"/>
            <a:r>
              <a:rPr lang="en-US" altLang="en-US" sz="2000" dirty="0" smtClean="0"/>
              <a:t>In practice, a limited is set (&lt; 50)</a:t>
            </a:r>
          </a:p>
          <a:p>
            <a:r>
              <a:rPr lang="en-US" altLang="en-US" sz="2400" dirty="0" smtClean="0"/>
              <a:t>There are better algorithms that scale up for large data sets, e.g., BIRCH</a:t>
            </a:r>
          </a:p>
          <a:p>
            <a:pPr lvl="1"/>
            <a:endParaRPr lang="en-US" altLang="en-US" sz="2000" dirty="0"/>
          </a:p>
        </p:txBody>
      </p:sp>
      <p:sp>
        <p:nvSpPr>
          <p:cNvPr id="5" name="Slide Number Placeholder 4"/>
          <p:cNvSpPr>
            <a:spLocks noGrp="1"/>
          </p:cNvSpPr>
          <p:nvPr>
            <p:ph type="sldNum" sz="quarter" idx="10"/>
          </p:nvPr>
        </p:nvSpPr>
        <p:spPr/>
        <p:txBody>
          <a:bodyPr/>
          <a:lstStyle/>
          <a:p>
            <a:fld id="{32CC959A-C644-4ADA-A1B2-ADE12BF96A46}" type="slidenum">
              <a:rPr lang="en-US" altLang="en-US" smtClean="0"/>
              <a:pPr/>
              <a:t>15</a:t>
            </a:fld>
            <a:endParaRPr lang="en-US" altLang="en-US"/>
          </a:p>
        </p:txBody>
      </p:sp>
    </p:spTree>
    <p:extLst>
      <p:ext uri="{BB962C8B-B14F-4D97-AF65-F5344CB8AC3E}">
        <p14:creationId xmlns:p14="http://schemas.microsoft.com/office/powerpoint/2010/main" val="980752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
          <p:cNvSpPr>
            <a:spLocks noGrp="1" noChangeArrowheads="1"/>
          </p:cNvSpPr>
          <p:nvPr>
            <p:ph type="title"/>
          </p:nvPr>
        </p:nvSpPr>
        <p:spPr/>
        <p:txBody>
          <a:bodyPr/>
          <a:lstStyle/>
          <a:p>
            <a:r>
              <a:rPr lang="en-US" altLang="zh-CN" smtClean="0"/>
              <a:t>BIRCH</a:t>
            </a:r>
            <a:endParaRPr lang="en-US" altLang="zh-CN" dirty="0" smtClean="0"/>
          </a:p>
        </p:txBody>
      </p:sp>
      <p:sp>
        <p:nvSpPr>
          <p:cNvPr id="19461" name="Rectangle 2"/>
          <p:cNvSpPr>
            <a:spLocks noGrp="1" noChangeArrowheads="1"/>
          </p:cNvSpPr>
          <p:nvPr>
            <p:ph idx="1"/>
          </p:nvPr>
        </p:nvSpPr>
        <p:spPr/>
        <p:txBody>
          <a:bodyPr/>
          <a:lstStyle/>
          <a:p>
            <a:r>
              <a:rPr lang="en-US" altLang="zh-CN" sz="2800" dirty="0" smtClean="0"/>
              <a:t>Designed for very large data sets</a:t>
            </a:r>
          </a:p>
          <a:p>
            <a:pPr lvl="1"/>
            <a:r>
              <a:rPr lang="en-US" altLang="zh-CN" sz="2400" dirty="0" smtClean="0"/>
              <a:t>Time and memory are limited</a:t>
            </a:r>
          </a:p>
          <a:p>
            <a:pPr lvl="1"/>
            <a:r>
              <a:rPr lang="en-US" altLang="zh-CN" sz="2400" dirty="0" smtClean="0"/>
              <a:t>Incremental and dynamic clustering of incoming objects</a:t>
            </a:r>
          </a:p>
          <a:p>
            <a:pPr lvl="1"/>
            <a:r>
              <a:rPr lang="en-US" altLang="zh-CN" sz="2400" dirty="0" smtClean="0"/>
              <a:t>Only one scan of data is necessary</a:t>
            </a:r>
          </a:p>
          <a:p>
            <a:pPr lvl="1"/>
            <a:r>
              <a:rPr lang="en-US" altLang="zh-CN" sz="2400" dirty="0" smtClean="0"/>
              <a:t>Does not need the whole data set in advance</a:t>
            </a:r>
          </a:p>
          <a:p>
            <a:r>
              <a:rPr lang="en-US" altLang="zh-CN" sz="2800" dirty="0" smtClean="0"/>
              <a:t>Two key phases:</a:t>
            </a:r>
          </a:p>
          <a:p>
            <a:pPr lvl="1"/>
            <a:r>
              <a:rPr lang="en-US" altLang="zh-CN" sz="2400" dirty="0" smtClean="0"/>
              <a:t>Scans the database to build an in-memory tree</a:t>
            </a:r>
          </a:p>
          <a:p>
            <a:pPr lvl="1"/>
            <a:r>
              <a:rPr lang="en-US" altLang="zh-CN" sz="2400" dirty="0" smtClean="0"/>
              <a:t>Applies clustering algorithm to cluster the leaf nodes</a:t>
            </a:r>
            <a:endParaRPr lang="en-US" altLang="zh-CN" sz="2400" dirty="0"/>
          </a:p>
        </p:txBody>
      </p:sp>
      <p:sp>
        <p:nvSpPr>
          <p:cNvPr id="19459" name="灯片编号占位符 4"/>
          <p:cNvSpPr>
            <a:spLocks noGrp="1"/>
          </p:cNvSpPr>
          <p:nvPr>
            <p:ph type="sldNum" sz="quarter" idx="10"/>
          </p:nvPr>
        </p:nvSpPr>
        <p:spPr/>
        <p:txBody>
          <a:bodyPr/>
          <a:lstStyle>
            <a:lvl1pPr eaLnBrk="0" hangingPunct="0">
              <a:defRPr sz="3400" i="1">
                <a:solidFill>
                  <a:srgbClr val="000000"/>
                </a:solidFill>
                <a:latin typeface="Times" pitchFamily="34" charset="0"/>
              </a:defRPr>
            </a:lvl1pPr>
            <a:lvl2pPr marL="522368" indent="-200911" eaLnBrk="0" hangingPunct="0">
              <a:defRPr sz="3400" i="1">
                <a:solidFill>
                  <a:srgbClr val="000000"/>
                </a:solidFill>
                <a:latin typeface="Times" pitchFamily="34" charset="0"/>
              </a:defRPr>
            </a:lvl2pPr>
            <a:lvl3pPr marL="803643" indent="-160729" eaLnBrk="0" hangingPunct="0">
              <a:defRPr sz="3400" i="1">
                <a:solidFill>
                  <a:srgbClr val="000000"/>
                </a:solidFill>
                <a:latin typeface="Times" pitchFamily="34" charset="0"/>
              </a:defRPr>
            </a:lvl3pPr>
            <a:lvl4pPr marL="1125101" indent="-160729" eaLnBrk="0" hangingPunct="0">
              <a:defRPr sz="3400" i="1">
                <a:solidFill>
                  <a:srgbClr val="000000"/>
                </a:solidFill>
                <a:latin typeface="Times" pitchFamily="34" charset="0"/>
              </a:defRPr>
            </a:lvl4pPr>
            <a:lvl5pPr marL="1446558" indent="-160729" eaLnBrk="0" hangingPunct="0">
              <a:defRPr sz="3400" i="1">
                <a:solidFill>
                  <a:srgbClr val="000000"/>
                </a:solidFill>
                <a:latin typeface="Times" pitchFamily="34" charset="0"/>
              </a:defRPr>
            </a:lvl5pPr>
            <a:lvl6pPr marL="1768015" indent="-160729" algn="ctr" eaLnBrk="0" fontAlgn="base" hangingPunct="0">
              <a:spcBef>
                <a:spcPct val="0"/>
              </a:spcBef>
              <a:spcAft>
                <a:spcPct val="0"/>
              </a:spcAft>
              <a:defRPr sz="3400" i="1">
                <a:solidFill>
                  <a:srgbClr val="000000"/>
                </a:solidFill>
                <a:latin typeface="Times" pitchFamily="34" charset="0"/>
              </a:defRPr>
            </a:lvl6pPr>
            <a:lvl7pPr marL="2089473" indent="-160729" algn="ctr" eaLnBrk="0" fontAlgn="base" hangingPunct="0">
              <a:spcBef>
                <a:spcPct val="0"/>
              </a:spcBef>
              <a:spcAft>
                <a:spcPct val="0"/>
              </a:spcAft>
              <a:defRPr sz="3400" i="1">
                <a:solidFill>
                  <a:srgbClr val="000000"/>
                </a:solidFill>
                <a:latin typeface="Times" pitchFamily="34" charset="0"/>
              </a:defRPr>
            </a:lvl7pPr>
            <a:lvl8pPr marL="2410930" indent="-160729" algn="ctr" eaLnBrk="0" fontAlgn="base" hangingPunct="0">
              <a:spcBef>
                <a:spcPct val="0"/>
              </a:spcBef>
              <a:spcAft>
                <a:spcPct val="0"/>
              </a:spcAft>
              <a:defRPr sz="3400" i="1">
                <a:solidFill>
                  <a:srgbClr val="000000"/>
                </a:solidFill>
                <a:latin typeface="Times" pitchFamily="34" charset="0"/>
              </a:defRPr>
            </a:lvl8pPr>
            <a:lvl9pPr marL="2732387" indent="-160729" algn="ctr" eaLnBrk="0" fontAlgn="base" hangingPunct="0">
              <a:spcBef>
                <a:spcPct val="0"/>
              </a:spcBef>
              <a:spcAft>
                <a:spcPct val="0"/>
              </a:spcAft>
              <a:defRPr sz="3400" i="1">
                <a:solidFill>
                  <a:srgbClr val="000000"/>
                </a:solidFill>
                <a:latin typeface="Times" pitchFamily="34" charset="0"/>
              </a:defRPr>
            </a:lvl9pPr>
          </a:lstStyle>
          <a:p>
            <a:fld id="{10FAD3AC-1D60-4F82-B838-0DB66F10D5D3}" type="slidenum">
              <a:rPr lang="zh-CN" altLang="en-US" sz="1200" i="0" smtClean="0">
                <a:solidFill>
                  <a:schemeClr val="accent6"/>
                </a:solidFill>
              </a:rPr>
              <a:pPr/>
              <a:t>16</a:t>
            </a:fld>
            <a:endParaRPr lang="en-US" altLang="zh-CN" sz="1200" i="0" dirty="0">
              <a:solidFill>
                <a:schemeClr val="accent6"/>
              </a:solidFill>
            </a:endParaRPr>
          </a:p>
        </p:txBody>
      </p:sp>
    </p:spTree>
    <p:extLst>
      <p:ext uri="{BB962C8B-B14F-4D97-AF65-F5344CB8AC3E}">
        <p14:creationId xmlns:p14="http://schemas.microsoft.com/office/powerpoint/2010/main" val="123259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Hierarchical Clustering Algorithms</a:t>
            </a:r>
          </a:p>
        </p:txBody>
      </p:sp>
      <p:sp>
        <p:nvSpPr>
          <p:cNvPr id="621571" name="Rectangle 3"/>
          <p:cNvSpPr>
            <a:spLocks noGrp="1" noChangeArrowheads="1"/>
          </p:cNvSpPr>
          <p:nvPr>
            <p:ph type="body" idx="1"/>
          </p:nvPr>
        </p:nvSpPr>
        <p:spPr/>
        <p:txBody>
          <a:bodyPr rtlCol="0">
            <a:normAutofit/>
          </a:bodyPr>
          <a:lstStyle/>
          <a:p>
            <a:pPr marL="292100" indent="-292100" eaLnBrk="1" fontAlgn="auto" hangingPunct="1">
              <a:spcAft>
                <a:spcPts val="0"/>
              </a:spcAft>
              <a:buFont typeface="Arial" pitchFamily="34" charset="0"/>
              <a:buChar char="•"/>
              <a:defRPr/>
            </a:pPr>
            <a:r>
              <a:rPr lang="en-US" sz="2400" dirty="0"/>
              <a:t>Two main types of hierarchical clustering</a:t>
            </a:r>
          </a:p>
          <a:p>
            <a:pPr marL="800100" lvl="1" indent="-342900" eaLnBrk="1" fontAlgn="auto" hangingPunct="1">
              <a:spcAft>
                <a:spcPts val="0"/>
              </a:spcAft>
              <a:buFont typeface="Arial" pitchFamily="34" charset="0"/>
              <a:buChar char="–"/>
              <a:defRPr/>
            </a:pPr>
            <a:r>
              <a:rPr lang="en-US" sz="2000" b="1" dirty="0">
                <a:solidFill>
                  <a:srgbClr val="FF0000"/>
                </a:solidFill>
              </a:rPr>
              <a:t>Agglomerative:  </a:t>
            </a:r>
          </a:p>
          <a:p>
            <a:pPr marL="914400" lvl="2" indent="0" eaLnBrk="1" fontAlgn="auto" hangingPunct="1">
              <a:spcAft>
                <a:spcPts val="0"/>
              </a:spcAft>
              <a:buFont typeface="Arial" pitchFamily="34" charset="0"/>
              <a:buChar char="•"/>
              <a:defRPr/>
            </a:pPr>
            <a:r>
              <a:rPr lang="en-US" sz="1800" dirty="0"/>
              <a:t> Start with the points as individual clusters</a:t>
            </a:r>
          </a:p>
          <a:p>
            <a:pPr marL="914400" lvl="2" indent="0" eaLnBrk="1" fontAlgn="auto" hangingPunct="1">
              <a:spcAft>
                <a:spcPts val="0"/>
              </a:spcAft>
              <a:buFont typeface="Arial" pitchFamily="34" charset="0"/>
              <a:buChar char="•"/>
              <a:defRPr/>
            </a:pPr>
            <a:r>
              <a:rPr lang="en-US" sz="1800" dirty="0"/>
              <a:t> At each step, merge the closest pair of clusters until only one cluster (or </a:t>
            </a:r>
            <a:r>
              <a:rPr lang="en-US" sz="1800" b="1" dirty="0">
                <a:solidFill>
                  <a:srgbClr val="FF0000"/>
                </a:solidFill>
              </a:rPr>
              <a:t>k</a:t>
            </a:r>
            <a:r>
              <a:rPr lang="en-US" sz="1800" dirty="0"/>
              <a:t> clusters) left</a:t>
            </a:r>
          </a:p>
          <a:p>
            <a:pPr lvl="4" eaLnBrk="1" fontAlgn="auto" hangingPunct="1">
              <a:spcAft>
                <a:spcPts val="0"/>
              </a:spcAft>
              <a:buFont typeface="Arial" pitchFamily="34" charset="0"/>
              <a:buChar char="»"/>
              <a:defRPr/>
            </a:pPr>
            <a:endParaRPr lang="en-US" sz="1600" dirty="0"/>
          </a:p>
          <a:p>
            <a:pPr marL="800100" lvl="1" indent="-342900" eaLnBrk="1" fontAlgn="auto" hangingPunct="1">
              <a:spcAft>
                <a:spcPts val="0"/>
              </a:spcAft>
              <a:buFont typeface="Arial" pitchFamily="34" charset="0"/>
              <a:buChar char="–"/>
              <a:defRPr/>
            </a:pPr>
            <a:r>
              <a:rPr lang="en-US" sz="2000" b="1" dirty="0">
                <a:solidFill>
                  <a:srgbClr val="FF0000"/>
                </a:solidFill>
              </a:rPr>
              <a:t>Divisive:  </a:t>
            </a:r>
          </a:p>
          <a:p>
            <a:pPr marL="914400" lvl="2" indent="0" eaLnBrk="1" fontAlgn="auto" hangingPunct="1">
              <a:spcAft>
                <a:spcPts val="0"/>
              </a:spcAft>
              <a:buFont typeface="Arial" pitchFamily="34" charset="0"/>
              <a:buChar char="•"/>
              <a:defRPr/>
            </a:pPr>
            <a:r>
              <a:rPr lang="en-US" sz="1800" dirty="0"/>
              <a:t> Start with one, all-inclusive cluster </a:t>
            </a:r>
          </a:p>
          <a:p>
            <a:pPr marL="914400" lvl="2" indent="0" eaLnBrk="1" fontAlgn="auto" hangingPunct="1">
              <a:spcAft>
                <a:spcPts val="0"/>
              </a:spcAft>
              <a:buFont typeface="Arial" pitchFamily="34" charset="0"/>
              <a:buChar char="•"/>
              <a:defRPr/>
            </a:pPr>
            <a:r>
              <a:rPr lang="en-US" sz="1800" dirty="0"/>
              <a:t> At each step, split a cluster until each cluster contains a point (or there are </a:t>
            </a:r>
            <a:r>
              <a:rPr lang="en-US" sz="1800" b="1" dirty="0">
                <a:solidFill>
                  <a:srgbClr val="FF0000"/>
                </a:solidFill>
              </a:rPr>
              <a:t>k</a:t>
            </a:r>
            <a:r>
              <a:rPr lang="en-US" sz="1800" dirty="0"/>
              <a:t> clusters)</a:t>
            </a:r>
          </a:p>
          <a:p>
            <a:pPr lvl="4" eaLnBrk="1" fontAlgn="auto" hangingPunct="1">
              <a:spcAft>
                <a:spcPts val="0"/>
              </a:spcAft>
              <a:buFont typeface="Arial" pitchFamily="34" charset="0"/>
              <a:buChar char="»"/>
              <a:defRPr/>
            </a:pPr>
            <a:endParaRPr lang="en-US" sz="1600" dirty="0"/>
          </a:p>
          <a:p>
            <a:pPr marL="292100" indent="-292100" eaLnBrk="1" fontAlgn="auto" hangingPunct="1">
              <a:spcAft>
                <a:spcPts val="0"/>
              </a:spcAft>
              <a:buFont typeface="Arial" pitchFamily="34" charset="0"/>
              <a:buChar char="•"/>
              <a:defRPr/>
            </a:pPr>
            <a:r>
              <a:rPr lang="en-US" sz="2400" dirty="0"/>
              <a:t>Traditional hierarchical algorithms use a similarity or distance matrix</a:t>
            </a:r>
          </a:p>
          <a:p>
            <a:pPr marL="800100" lvl="1" indent="-342900" eaLnBrk="1" fontAlgn="auto" hangingPunct="1">
              <a:spcAft>
                <a:spcPts val="0"/>
              </a:spcAft>
              <a:buFont typeface="Arial" pitchFamily="34" charset="0"/>
              <a:buChar char="–"/>
              <a:defRPr/>
            </a:pPr>
            <a:r>
              <a:rPr lang="en-US" sz="2000" dirty="0"/>
              <a:t>Merge or split one cluster at a time</a:t>
            </a:r>
          </a:p>
          <a:p>
            <a:pPr lvl="4" eaLnBrk="1" fontAlgn="auto" hangingPunct="1">
              <a:spcAft>
                <a:spcPts val="0"/>
              </a:spcAft>
              <a:buFont typeface="Arial" pitchFamily="34" charset="0"/>
              <a:buChar char="»"/>
              <a:defRPr/>
            </a:pPr>
            <a:endParaRPr lang="en-US" sz="700" dirty="0"/>
          </a:p>
        </p:txBody>
      </p:sp>
    </p:spTree>
    <p:extLst>
      <p:ext uri="{BB962C8B-B14F-4D97-AF65-F5344CB8AC3E}">
        <p14:creationId xmlns:p14="http://schemas.microsoft.com/office/powerpoint/2010/main" val="683254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fld id="{0F67E2C7-FBAE-42B3-9CF9-E731E00DC748}" type="slidenum">
              <a:rPr lang="en-US"/>
              <a:pPr/>
              <a:t>18</a:t>
            </a:fld>
            <a:endParaRPr lang="en-US" sz="1400" b="0">
              <a:solidFill>
                <a:schemeClr val="tx1"/>
              </a:solidFill>
            </a:endParaRPr>
          </a:p>
        </p:txBody>
      </p:sp>
      <p:sp>
        <p:nvSpPr>
          <p:cNvPr id="40963" name="Rectangle 2"/>
          <p:cNvSpPr>
            <a:spLocks noGrp="1" noChangeArrowheads="1"/>
          </p:cNvSpPr>
          <p:nvPr>
            <p:ph type="title"/>
          </p:nvPr>
        </p:nvSpPr>
        <p:spPr/>
        <p:txBody>
          <a:bodyPr/>
          <a:lstStyle/>
          <a:p>
            <a:r>
              <a:rPr lang="en-US" dirty="0" smtClean="0"/>
              <a:t>Hierarchical Clustering Algorithms</a:t>
            </a:r>
          </a:p>
        </p:txBody>
      </p:sp>
      <p:sp>
        <p:nvSpPr>
          <p:cNvPr id="40964" name="Rectangle 3"/>
          <p:cNvSpPr>
            <a:spLocks noGrp="1" noChangeArrowheads="1"/>
          </p:cNvSpPr>
          <p:nvPr>
            <p:ph type="body" idx="1"/>
          </p:nvPr>
        </p:nvSpPr>
        <p:spPr>
          <a:xfrm>
            <a:off x="457200" y="1092200"/>
            <a:ext cx="8229600" cy="5003800"/>
          </a:xfrm>
        </p:spPr>
        <p:txBody>
          <a:bodyPr/>
          <a:lstStyle/>
          <a:p>
            <a:r>
              <a:rPr lang="en-US" dirty="0" smtClean="0">
                <a:latin typeface="Times-Roman"/>
              </a:rPr>
              <a:t>Use </a:t>
            </a:r>
            <a:r>
              <a:rPr lang="en-US" dirty="0" err="1" smtClean="0">
                <a:latin typeface="Times-Roman"/>
              </a:rPr>
              <a:t>dist</a:t>
            </a:r>
            <a:r>
              <a:rPr lang="en-US" dirty="0" smtClean="0">
                <a:latin typeface="Times-Roman"/>
              </a:rPr>
              <a:t> / </a:t>
            </a:r>
            <a:r>
              <a:rPr lang="en-US" dirty="0" err="1" smtClean="0">
                <a:latin typeface="Times-Roman"/>
              </a:rPr>
              <a:t>sim</a:t>
            </a:r>
            <a:r>
              <a:rPr lang="en-US" dirty="0" smtClean="0">
                <a:latin typeface="Times-Roman"/>
              </a:rPr>
              <a:t> matrix as clustering criteria</a:t>
            </a:r>
          </a:p>
          <a:p>
            <a:pPr lvl="1"/>
            <a:r>
              <a:rPr lang="en-US" sz="1600" dirty="0" smtClean="0">
                <a:latin typeface="Times-Roman"/>
              </a:rPr>
              <a:t>does not require the no. of clusters as input, but needs a termination condition</a:t>
            </a:r>
          </a:p>
          <a:p>
            <a:endParaRPr lang="en-US" sz="1800" dirty="0" smtClean="0">
              <a:latin typeface="Times-Roman"/>
            </a:endParaRPr>
          </a:p>
        </p:txBody>
      </p:sp>
      <p:sp>
        <p:nvSpPr>
          <p:cNvPr id="40965" name="Oval 4"/>
          <p:cNvSpPr>
            <a:spLocks noChangeArrowheads="1"/>
          </p:cNvSpPr>
          <p:nvPr/>
        </p:nvSpPr>
        <p:spPr bwMode="auto">
          <a:xfrm>
            <a:off x="1055688" y="2767013"/>
            <a:ext cx="417512" cy="417512"/>
          </a:xfrm>
          <a:prstGeom prst="ellipse">
            <a:avLst/>
          </a:prstGeom>
          <a:noFill/>
          <a:ln w="19050">
            <a:solidFill>
              <a:srgbClr val="FF0000"/>
            </a:solidFill>
            <a:round/>
            <a:headEnd/>
            <a:tailEnd/>
          </a:ln>
        </p:spPr>
        <p:txBody>
          <a:bodyPr wrap="none" anchor="ctr"/>
          <a:lstStyle/>
          <a:p>
            <a:pPr algn="ctr"/>
            <a:r>
              <a:rPr lang="en-US" sz="2000" b="1"/>
              <a:t>a</a:t>
            </a:r>
          </a:p>
        </p:txBody>
      </p:sp>
      <p:sp>
        <p:nvSpPr>
          <p:cNvPr id="40966" name="Oval 5"/>
          <p:cNvSpPr>
            <a:spLocks noChangeArrowheads="1"/>
          </p:cNvSpPr>
          <p:nvPr/>
        </p:nvSpPr>
        <p:spPr bwMode="auto">
          <a:xfrm>
            <a:off x="1054100" y="3341688"/>
            <a:ext cx="417513" cy="417512"/>
          </a:xfrm>
          <a:prstGeom prst="ellipse">
            <a:avLst/>
          </a:prstGeom>
          <a:noFill/>
          <a:ln w="19050">
            <a:solidFill>
              <a:srgbClr val="FF0000"/>
            </a:solidFill>
            <a:round/>
            <a:headEnd/>
            <a:tailEnd/>
          </a:ln>
        </p:spPr>
        <p:txBody>
          <a:bodyPr wrap="none" anchor="ctr"/>
          <a:lstStyle/>
          <a:p>
            <a:pPr algn="ctr"/>
            <a:r>
              <a:rPr lang="en-US" sz="2000" b="1"/>
              <a:t>b</a:t>
            </a:r>
          </a:p>
        </p:txBody>
      </p:sp>
      <p:sp>
        <p:nvSpPr>
          <p:cNvPr id="40967" name="Oval 6"/>
          <p:cNvSpPr>
            <a:spLocks noChangeArrowheads="1"/>
          </p:cNvSpPr>
          <p:nvPr/>
        </p:nvSpPr>
        <p:spPr bwMode="auto">
          <a:xfrm>
            <a:off x="1054100" y="3917950"/>
            <a:ext cx="417513" cy="417513"/>
          </a:xfrm>
          <a:prstGeom prst="ellipse">
            <a:avLst/>
          </a:prstGeom>
          <a:noFill/>
          <a:ln w="19050">
            <a:solidFill>
              <a:srgbClr val="FF0000"/>
            </a:solidFill>
            <a:round/>
            <a:headEnd/>
            <a:tailEnd/>
          </a:ln>
        </p:spPr>
        <p:txBody>
          <a:bodyPr wrap="none" anchor="ctr"/>
          <a:lstStyle/>
          <a:p>
            <a:pPr algn="ctr"/>
            <a:r>
              <a:rPr lang="en-US" sz="2000" b="1"/>
              <a:t>c</a:t>
            </a:r>
          </a:p>
        </p:txBody>
      </p:sp>
      <p:sp>
        <p:nvSpPr>
          <p:cNvPr id="40968" name="Oval 7"/>
          <p:cNvSpPr>
            <a:spLocks noChangeArrowheads="1"/>
          </p:cNvSpPr>
          <p:nvPr/>
        </p:nvSpPr>
        <p:spPr bwMode="auto">
          <a:xfrm>
            <a:off x="1054100" y="4494213"/>
            <a:ext cx="417513" cy="417512"/>
          </a:xfrm>
          <a:prstGeom prst="ellipse">
            <a:avLst/>
          </a:prstGeom>
          <a:noFill/>
          <a:ln w="19050">
            <a:solidFill>
              <a:srgbClr val="FF0000"/>
            </a:solidFill>
            <a:round/>
            <a:headEnd/>
            <a:tailEnd/>
          </a:ln>
        </p:spPr>
        <p:txBody>
          <a:bodyPr wrap="none" anchor="ctr"/>
          <a:lstStyle/>
          <a:p>
            <a:pPr algn="ctr"/>
            <a:r>
              <a:rPr lang="en-US" sz="2000" b="1"/>
              <a:t>d</a:t>
            </a:r>
          </a:p>
        </p:txBody>
      </p:sp>
      <p:sp>
        <p:nvSpPr>
          <p:cNvPr id="40969" name="Oval 8"/>
          <p:cNvSpPr>
            <a:spLocks noChangeArrowheads="1"/>
          </p:cNvSpPr>
          <p:nvPr/>
        </p:nvSpPr>
        <p:spPr bwMode="auto">
          <a:xfrm>
            <a:off x="1054100" y="5070475"/>
            <a:ext cx="417513" cy="417513"/>
          </a:xfrm>
          <a:prstGeom prst="ellipse">
            <a:avLst/>
          </a:prstGeom>
          <a:noFill/>
          <a:ln w="19050">
            <a:solidFill>
              <a:srgbClr val="FF0000"/>
            </a:solidFill>
            <a:round/>
            <a:headEnd/>
            <a:tailEnd/>
          </a:ln>
        </p:spPr>
        <p:txBody>
          <a:bodyPr wrap="none" anchor="ctr"/>
          <a:lstStyle/>
          <a:p>
            <a:pPr algn="ctr"/>
            <a:r>
              <a:rPr lang="en-US" sz="2000" b="1"/>
              <a:t>e</a:t>
            </a:r>
          </a:p>
        </p:txBody>
      </p:sp>
      <p:sp>
        <p:nvSpPr>
          <p:cNvPr id="40970" name="Oval 9"/>
          <p:cNvSpPr>
            <a:spLocks noChangeArrowheads="1"/>
          </p:cNvSpPr>
          <p:nvPr/>
        </p:nvSpPr>
        <p:spPr bwMode="auto">
          <a:xfrm>
            <a:off x="2166938" y="3094038"/>
            <a:ext cx="563562" cy="417512"/>
          </a:xfrm>
          <a:prstGeom prst="ellipse">
            <a:avLst/>
          </a:prstGeom>
          <a:noFill/>
          <a:ln w="19050">
            <a:solidFill>
              <a:srgbClr val="FF0000"/>
            </a:solidFill>
            <a:round/>
            <a:headEnd/>
            <a:tailEnd/>
          </a:ln>
        </p:spPr>
        <p:txBody>
          <a:bodyPr wrap="none" anchor="ctr"/>
          <a:lstStyle/>
          <a:p>
            <a:pPr algn="ctr"/>
            <a:r>
              <a:rPr lang="en-US" sz="2000" b="1"/>
              <a:t>ab</a:t>
            </a:r>
          </a:p>
        </p:txBody>
      </p:sp>
      <p:sp>
        <p:nvSpPr>
          <p:cNvPr id="40971" name="Oval 10"/>
          <p:cNvSpPr>
            <a:spLocks noChangeArrowheads="1"/>
          </p:cNvSpPr>
          <p:nvPr/>
        </p:nvSpPr>
        <p:spPr bwMode="auto">
          <a:xfrm>
            <a:off x="3187700" y="4206875"/>
            <a:ext cx="563563" cy="417513"/>
          </a:xfrm>
          <a:prstGeom prst="ellipse">
            <a:avLst/>
          </a:prstGeom>
          <a:noFill/>
          <a:ln w="19050">
            <a:solidFill>
              <a:srgbClr val="FF0000"/>
            </a:solidFill>
            <a:round/>
            <a:headEnd/>
            <a:tailEnd/>
          </a:ln>
        </p:spPr>
        <p:txBody>
          <a:bodyPr wrap="none" anchor="ctr"/>
          <a:lstStyle/>
          <a:p>
            <a:pPr algn="ctr"/>
            <a:r>
              <a:rPr lang="en-US" sz="2000" b="1"/>
              <a:t>cd</a:t>
            </a:r>
          </a:p>
        </p:txBody>
      </p:sp>
      <p:sp>
        <p:nvSpPr>
          <p:cNvPr id="40972" name="Oval 11"/>
          <p:cNvSpPr>
            <a:spLocks noChangeArrowheads="1"/>
          </p:cNvSpPr>
          <p:nvPr/>
        </p:nvSpPr>
        <p:spPr bwMode="auto">
          <a:xfrm>
            <a:off x="4383088" y="4768850"/>
            <a:ext cx="630237" cy="417513"/>
          </a:xfrm>
          <a:prstGeom prst="ellipse">
            <a:avLst/>
          </a:prstGeom>
          <a:noFill/>
          <a:ln w="19050">
            <a:solidFill>
              <a:srgbClr val="FF0000"/>
            </a:solidFill>
            <a:round/>
            <a:headEnd/>
            <a:tailEnd/>
          </a:ln>
        </p:spPr>
        <p:txBody>
          <a:bodyPr wrap="none" anchor="ctr"/>
          <a:lstStyle/>
          <a:p>
            <a:pPr algn="ctr"/>
            <a:r>
              <a:rPr lang="en-US" sz="2000" b="1"/>
              <a:t>cde</a:t>
            </a:r>
          </a:p>
        </p:txBody>
      </p:sp>
      <p:sp>
        <p:nvSpPr>
          <p:cNvPr id="40973" name="Oval 12"/>
          <p:cNvSpPr>
            <a:spLocks noChangeArrowheads="1"/>
          </p:cNvSpPr>
          <p:nvPr/>
        </p:nvSpPr>
        <p:spPr bwMode="auto">
          <a:xfrm>
            <a:off x="5427663" y="3600450"/>
            <a:ext cx="879475" cy="417513"/>
          </a:xfrm>
          <a:prstGeom prst="ellipse">
            <a:avLst/>
          </a:prstGeom>
          <a:noFill/>
          <a:ln w="19050">
            <a:solidFill>
              <a:srgbClr val="FF0000"/>
            </a:solidFill>
            <a:round/>
            <a:headEnd/>
            <a:tailEnd/>
          </a:ln>
        </p:spPr>
        <p:txBody>
          <a:bodyPr wrap="none" anchor="ctr"/>
          <a:lstStyle/>
          <a:p>
            <a:pPr algn="ctr"/>
            <a:r>
              <a:rPr lang="en-US" sz="2000" b="1"/>
              <a:t>abcde</a:t>
            </a:r>
          </a:p>
        </p:txBody>
      </p:sp>
      <p:sp>
        <p:nvSpPr>
          <p:cNvPr id="40974" name="Line 13"/>
          <p:cNvSpPr>
            <a:spLocks noChangeShapeType="1"/>
          </p:cNvSpPr>
          <p:nvPr/>
        </p:nvSpPr>
        <p:spPr bwMode="auto">
          <a:xfrm>
            <a:off x="847725" y="2606675"/>
            <a:ext cx="5619750" cy="12700"/>
          </a:xfrm>
          <a:prstGeom prst="line">
            <a:avLst/>
          </a:prstGeom>
          <a:noFill/>
          <a:ln w="28575">
            <a:solidFill>
              <a:schemeClr val="tx1"/>
            </a:solidFill>
            <a:prstDash val="lgDash"/>
            <a:round/>
            <a:headEnd/>
            <a:tailEnd type="triangle" w="med" len="med"/>
          </a:ln>
        </p:spPr>
        <p:txBody>
          <a:bodyPr/>
          <a:lstStyle/>
          <a:p>
            <a:endParaRPr lang="en-US"/>
          </a:p>
        </p:txBody>
      </p:sp>
      <p:cxnSp>
        <p:nvCxnSpPr>
          <p:cNvPr id="40975" name="AutoShape 14"/>
          <p:cNvCxnSpPr>
            <a:cxnSpLocks noChangeShapeType="1"/>
            <a:stCxn id="40965" idx="6"/>
            <a:endCxn id="40970" idx="2"/>
          </p:cNvCxnSpPr>
          <p:nvPr/>
        </p:nvCxnSpPr>
        <p:spPr bwMode="auto">
          <a:xfrm>
            <a:off x="1482725" y="2976563"/>
            <a:ext cx="674688" cy="327025"/>
          </a:xfrm>
          <a:prstGeom prst="straightConnector1">
            <a:avLst/>
          </a:prstGeom>
          <a:noFill/>
          <a:ln w="19050">
            <a:solidFill>
              <a:srgbClr val="008000"/>
            </a:solidFill>
            <a:round/>
            <a:headEnd/>
            <a:tailEnd/>
          </a:ln>
        </p:spPr>
      </p:cxnSp>
      <p:cxnSp>
        <p:nvCxnSpPr>
          <p:cNvPr id="40976" name="AutoShape 15"/>
          <p:cNvCxnSpPr>
            <a:cxnSpLocks noChangeShapeType="1"/>
            <a:stCxn id="40966" idx="6"/>
            <a:endCxn id="40970" idx="2"/>
          </p:cNvCxnSpPr>
          <p:nvPr/>
        </p:nvCxnSpPr>
        <p:spPr bwMode="auto">
          <a:xfrm flipV="1">
            <a:off x="1481138" y="3303588"/>
            <a:ext cx="676275" cy="247650"/>
          </a:xfrm>
          <a:prstGeom prst="straightConnector1">
            <a:avLst/>
          </a:prstGeom>
          <a:noFill/>
          <a:ln w="19050">
            <a:solidFill>
              <a:srgbClr val="008000"/>
            </a:solidFill>
            <a:round/>
            <a:headEnd/>
            <a:tailEnd/>
          </a:ln>
        </p:spPr>
      </p:cxnSp>
      <p:cxnSp>
        <p:nvCxnSpPr>
          <p:cNvPr id="40977" name="AutoShape 16"/>
          <p:cNvCxnSpPr>
            <a:cxnSpLocks noChangeShapeType="1"/>
            <a:stCxn id="40967" idx="6"/>
            <a:endCxn id="40971" idx="2"/>
          </p:cNvCxnSpPr>
          <p:nvPr/>
        </p:nvCxnSpPr>
        <p:spPr bwMode="auto">
          <a:xfrm>
            <a:off x="1481138" y="4127500"/>
            <a:ext cx="1697037" cy="288925"/>
          </a:xfrm>
          <a:prstGeom prst="straightConnector1">
            <a:avLst/>
          </a:prstGeom>
          <a:noFill/>
          <a:ln w="19050">
            <a:solidFill>
              <a:srgbClr val="008000"/>
            </a:solidFill>
            <a:round/>
            <a:headEnd/>
            <a:tailEnd/>
          </a:ln>
        </p:spPr>
      </p:cxnSp>
      <p:cxnSp>
        <p:nvCxnSpPr>
          <p:cNvPr id="40978" name="AutoShape 17"/>
          <p:cNvCxnSpPr>
            <a:cxnSpLocks noChangeShapeType="1"/>
            <a:stCxn id="40968" idx="6"/>
            <a:endCxn id="40971" idx="2"/>
          </p:cNvCxnSpPr>
          <p:nvPr/>
        </p:nvCxnSpPr>
        <p:spPr bwMode="auto">
          <a:xfrm flipV="1">
            <a:off x="1481138" y="4416425"/>
            <a:ext cx="1697037" cy="287338"/>
          </a:xfrm>
          <a:prstGeom prst="straightConnector1">
            <a:avLst/>
          </a:prstGeom>
          <a:noFill/>
          <a:ln w="19050">
            <a:solidFill>
              <a:srgbClr val="008000"/>
            </a:solidFill>
            <a:round/>
            <a:headEnd/>
            <a:tailEnd/>
          </a:ln>
        </p:spPr>
      </p:cxnSp>
      <p:cxnSp>
        <p:nvCxnSpPr>
          <p:cNvPr id="40979" name="AutoShape 18"/>
          <p:cNvCxnSpPr>
            <a:cxnSpLocks noChangeShapeType="1"/>
            <a:stCxn id="40971" idx="6"/>
            <a:endCxn id="40972" idx="2"/>
          </p:cNvCxnSpPr>
          <p:nvPr/>
        </p:nvCxnSpPr>
        <p:spPr bwMode="auto">
          <a:xfrm>
            <a:off x="3760788" y="4416425"/>
            <a:ext cx="612775" cy="561975"/>
          </a:xfrm>
          <a:prstGeom prst="straightConnector1">
            <a:avLst/>
          </a:prstGeom>
          <a:noFill/>
          <a:ln w="19050">
            <a:solidFill>
              <a:srgbClr val="008000"/>
            </a:solidFill>
            <a:round/>
            <a:headEnd/>
            <a:tailEnd/>
          </a:ln>
        </p:spPr>
      </p:cxnSp>
      <p:cxnSp>
        <p:nvCxnSpPr>
          <p:cNvPr id="40980" name="AutoShape 19"/>
          <p:cNvCxnSpPr>
            <a:cxnSpLocks noChangeShapeType="1"/>
            <a:stCxn id="40969" idx="6"/>
            <a:endCxn id="40972" idx="2"/>
          </p:cNvCxnSpPr>
          <p:nvPr/>
        </p:nvCxnSpPr>
        <p:spPr bwMode="auto">
          <a:xfrm flipV="1">
            <a:off x="1481138" y="4978400"/>
            <a:ext cx="2892425" cy="301625"/>
          </a:xfrm>
          <a:prstGeom prst="straightConnector1">
            <a:avLst/>
          </a:prstGeom>
          <a:noFill/>
          <a:ln w="19050">
            <a:solidFill>
              <a:srgbClr val="008000"/>
            </a:solidFill>
            <a:round/>
            <a:headEnd/>
            <a:tailEnd/>
          </a:ln>
        </p:spPr>
      </p:cxnSp>
      <p:cxnSp>
        <p:nvCxnSpPr>
          <p:cNvPr id="40981" name="AutoShape 20"/>
          <p:cNvCxnSpPr>
            <a:cxnSpLocks noChangeShapeType="1"/>
            <a:stCxn id="40970" idx="6"/>
            <a:endCxn id="40973" idx="2"/>
          </p:cNvCxnSpPr>
          <p:nvPr/>
        </p:nvCxnSpPr>
        <p:spPr bwMode="auto">
          <a:xfrm>
            <a:off x="2740025" y="3303588"/>
            <a:ext cx="2678113" cy="506412"/>
          </a:xfrm>
          <a:prstGeom prst="straightConnector1">
            <a:avLst/>
          </a:prstGeom>
          <a:noFill/>
          <a:ln w="19050">
            <a:solidFill>
              <a:srgbClr val="008000"/>
            </a:solidFill>
            <a:round/>
            <a:headEnd/>
            <a:tailEnd/>
          </a:ln>
        </p:spPr>
      </p:cxnSp>
      <p:cxnSp>
        <p:nvCxnSpPr>
          <p:cNvPr id="40982" name="AutoShape 21"/>
          <p:cNvCxnSpPr>
            <a:cxnSpLocks noChangeShapeType="1"/>
            <a:stCxn id="40972" idx="6"/>
            <a:endCxn id="40973" idx="2"/>
          </p:cNvCxnSpPr>
          <p:nvPr/>
        </p:nvCxnSpPr>
        <p:spPr bwMode="auto">
          <a:xfrm flipV="1">
            <a:off x="5022850" y="3810000"/>
            <a:ext cx="395288" cy="1168400"/>
          </a:xfrm>
          <a:prstGeom prst="straightConnector1">
            <a:avLst/>
          </a:prstGeom>
          <a:noFill/>
          <a:ln w="19050">
            <a:solidFill>
              <a:srgbClr val="008000"/>
            </a:solidFill>
            <a:round/>
            <a:headEnd/>
            <a:tailEnd/>
          </a:ln>
        </p:spPr>
      </p:cxnSp>
      <p:sp>
        <p:nvSpPr>
          <p:cNvPr id="40983" name="Text Box 22"/>
          <p:cNvSpPr txBox="1">
            <a:spLocks noChangeArrowheads="1"/>
          </p:cNvSpPr>
          <p:nvPr/>
        </p:nvSpPr>
        <p:spPr bwMode="auto">
          <a:xfrm>
            <a:off x="984250" y="2236788"/>
            <a:ext cx="665163" cy="317500"/>
          </a:xfrm>
          <a:prstGeom prst="rect">
            <a:avLst/>
          </a:prstGeom>
          <a:noFill/>
          <a:ln w="12700">
            <a:solidFill>
              <a:schemeClr val="tx1"/>
            </a:solidFill>
            <a:miter lim="800000"/>
            <a:headEnd/>
            <a:tailEnd/>
          </a:ln>
        </p:spPr>
        <p:txBody>
          <a:bodyPr wrap="none">
            <a:spAutoFit/>
          </a:bodyPr>
          <a:lstStyle/>
          <a:p>
            <a:pPr algn="r"/>
            <a:r>
              <a:rPr lang="en-US" sz="1400" b="1"/>
              <a:t>Step 0</a:t>
            </a:r>
          </a:p>
        </p:txBody>
      </p:sp>
      <p:sp>
        <p:nvSpPr>
          <p:cNvPr id="40984" name="Text Box 23"/>
          <p:cNvSpPr txBox="1">
            <a:spLocks noChangeArrowheads="1"/>
          </p:cNvSpPr>
          <p:nvPr/>
        </p:nvSpPr>
        <p:spPr bwMode="auto">
          <a:xfrm>
            <a:off x="2095500" y="2235200"/>
            <a:ext cx="665163" cy="317500"/>
          </a:xfrm>
          <a:prstGeom prst="rect">
            <a:avLst/>
          </a:prstGeom>
          <a:noFill/>
          <a:ln w="12700">
            <a:solidFill>
              <a:schemeClr val="tx1"/>
            </a:solidFill>
            <a:miter lim="800000"/>
            <a:headEnd/>
            <a:tailEnd/>
          </a:ln>
        </p:spPr>
        <p:txBody>
          <a:bodyPr wrap="none">
            <a:spAutoFit/>
          </a:bodyPr>
          <a:lstStyle/>
          <a:p>
            <a:pPr algn="r"/>
            <a:r>
              <a:rPr lang="en-US" sz="1400" b="1"/>
              <a:t>Step 1</a:t>
            </a:r>
          </a:p>
        </p:txBody>
      </p:sp>
      <p:sp>
        <p:nvSpPr>
          <p:cNvPr id="40985" name="Text Box 24"/>
          <p:cNvSpPr txBox="1">
            <a:spLocks noChangeArrowheads="1"/>
          </p:cNvSpPr>
          <p:nvPr/>
        </p:nvSpPr>
        <p:spPr bwMode="auto">
          <a:xfrm>
            <a:off x="3181350" y="2236788"/>
            <a:ext cx="665163" cy="317500"/>
          </a:xfrm>
          <a:prstGeom prst="rect">
            <a:avLst/>
          </a:prstGeom>
          <a:noFill/>
          <a:ln w="12700">
            <a:solidFill>
              <a:schemeClr val="tx1"/>
            </a:solidFill>
            <a:miter lim="800000"/>
            <a:headEnd/>
            <a:tailEnd/>
          </a:ln>
        </p:spPr>
        <p:txBody>
          <a:bodyPr wrap="none">
            <a:spAutoFit/>
          </a:bodyPr>
          <a:lstStyle/>
          <a:p>
            <a:pPr algn="r"/>
            <a:r>
              <a:rPr lang="en-US" sz="1400" b="1"/>
              <a:t>Step 2</a:t>
            </a:r>
          </a:p>
        </p:txBody>
      </p:sp>
      <p:sp>
        <p:nvSpPr>
          <p:cNvPr id="40986" name="Text Box 25"/>
          <p:cNvSpPr txBox="1">
            <a:spLocks noChangeArrowheads="1"/>
          </p:cNvSpPr>
          <p:nvPr/>
        </p:nvSpPr>
        <p:spPr bwMode="auto">
          <a:xfrm>
            <a:off x="4308475" y="2235200"/>
            <a:ext cx="665163" cy="317500"/>
          </a:xfrm>
          <a:prstGeom prst="rect">
            <a:avLst/>
          </a:prstGeom>
          <a:noFill/>
          <a:ln w="12700">
            <a:solidFill>
              <a:schemeClr val="tx1"/>
            </a:solidFill>
            <a:miter lim="800000"/>
            <a:headEnd/>
            <a:tailEnd/>
          </a:ln>
        </p:spPr>
        <p:txBody>
          <a:bodyPr wrap="none">
            <a:spAutoFit/>
          </a:bodyPr>
          <a:lstStyle/>
          <a:p>
            <a:pPr algn="r"/>
            <a:r>
              <a:rPr lang="en-US" sz="1400" b="1"/>
              <a:t>Step 3</a:t>
            </a:r>
          </a:p>
        </p:txBody>
      </p:sp>
      <p:sp>
        <p:nvSpPr>
          <p:cNvPr id="40987" name="Text Box 26"/>
          <p:cNvSpPr txBox="1">
            <a:spLocks noChangeArrowheads="1"/>
          </p:cNvSpPr>
          <p:nvPr/>
        </p:nvSpPr>
        <p:spPr bwMode="auto">
          <a:xfrm>
            <a:off x="5448300" y="2235200"/>
            <a:ext cx="665163" cy="317500"/>
          </a:xfrm>
          <a:prstGeom prst="rect">
            <a:avLst/>
          </a:prstGeom>
          <a:noFill/>
          <a:ln w="12700">
            <a:solidFill>
              <a:schemeClr val="tx1"/>
            </a:solidFill>
            <a:miter lim="800000"/>
            <a:headEnd/>
            <a:tailEnd/>
          </a:ln>
        </p:spPr>
        <p:txBody>
          <a:bodyPr wrap="none">
            <a:spAutoFit/>
          </a:bodyPr>
          <a:lstStyle/>
          <a:p>
            <a:pPr algn="r"/>
            <a:r>
              <a:rPr lang="en-US" sz="1400" b="1"/>
              <a:t>Step 4</a:t>
            </a:r>
          </a:p>
        </p:txBody>
      </p:sp>
      <p:sp>
        <p:nvSpPr>
          <p:cNvPr id="40988" name="Line 27"/>
          <p:cNvSpPr>
            <a:spLocks noChangeShapeType="1"/>
          </p:cNvSpPr>
          <p:nvPr/>
        </p:nvSpPr>
        <p:spPr bwMode="auto">
          <a:xfrm>
            <a:off x="819150" y="5614988"/>
            <a:ext cx="5619750" cy="12700"/>
          </a:xfrm>
          <a:prstGeom prst="line">
            <a:avLst/>
          </a:prstGeom>
          <a:noFill/>
          <a:ln w="28575">
            <a:solidFill>
              <a:schemeClr val="tx1"/>
            </a:solidFill>
            <a:prstDash val="lgDash"/>
            <a:round/>
            <a:headEnd type="triangle" w="med" len="med"/>
            <a:tailEnd/>
          </a:ln>
        </p:spPr>
        <p:txBody>
          <a:bodyPr/>
          <a:lstStyle/>
          <a:p>
            <a:endParaRPr lang="en-US"/>
          </a:p>
        </p:txBody>
      </p:sp>
      <p:sp>
        <p:nvSpPr>
          <p:cNvPr id="40989" name="Text Box 28"/>
          <p:cNvSpPr txBox="1">
            <a:spLocks noChangeArrowheads="1"/>
          </p:cNvSpPr>
          <p:nvPr/>
        </p:nvSpPr>
        <p:spPr bwMode="auto">
          <a:xfrm>
            <a:off x="1023938" y="5697538"/>
            <a:ext cx="665162" cy="317500"/>
          </a:xfrm>
          <a:prstGeom prst="rect">
            <a:avLst/>
          </a:prstGeom>
          <a:noFill/>
          <a:ln w="12700">
            <a:solidFill>
              <a:schemeClr val="tx1"/>
            </a:solidFill>
            <a:miter lim="800000"/>
            <a:headEnd/>
            <a:tailEnd/>
          </a:ln>
        </p:spPr>
        <p:txBody>
          <a:bodyPr wrap="none">
            <a:spAutoFit/>
          </a:bodyPr>
          <a:lstStyle/>
          <a:p>
            <a:pPr algn="r"/>
            <a:r>
              <a:rPr lang="en-US" sz="1400" b="1"/>
              <a:t>Step 4</a:t>
            </a:r>
          </a:p>
        </p:txBody>
      </p:sp>
      <p:sp>
        <p:nvSpPr>
          <p:cNvPr id="40990" name="Text Box 29"/>
          <p:cNvSpPr txBox="1">
            <a:spLocks noChangeArrowheads="1"/>
          </p:cNvSpPr>
          <p:nvPr/>
        </p:nvSpPr>
        <p:spPr bwMode="auto">
          <a:xfrm>
            <a:off x="2135188" y="5695950"/>
            <a:ext cx="665162" cy="317500"/>
          </a:xfrm>
          <a:prstGeom prst="rect">
            <a:avLst/>
          </a:prstGeom>
          <a:noFill/>
          <a:ln w="12700">
            <a:solidFill>
              <a:schemeClr val="tx1"/>
            </a:solidFill>
            <a:miter lim="800000"/>
            <a:headEnd/>
            <a:tailEnd/>
          </a:ln>
        </p:spPr>
        <p:txBody>
          <a:bodyPr wrap="none">
            <a:spAutoFit/>
          </a:bodyPr>
          <a:lstStyle/>
          <a:p>
            <a:pPr algn="r"/>
            <a:r>
              <a:rPr lang="en-US" sz="1400" b="1"/>
              <a:t>Step 3</a:t>
            </a:r>
          </a:p>
        </p:txBody>
      </p:sp>
      <p:sp>
        <p:nvSpPr>
          <p:cNvPr id="40991" name="Text Box 30"/>
          <p:cNvSpPr txBox="1">
            <a:spLocks noChangeArrowheads="1"/>
          </p:cNvSpPr>
          <p:nvPr/>
        </p:nvSpPr>
        <p:spPr bwMode="auto">
          <a:xfrm>
            <a:off x="3221038" y="5697538"/>
            <a:ext cx="665162" cy="317500"/>
          </a:xfrm>
          <a:prstGeom prst="rect">
            <a:avLst/>
          </a:prstGeom>
          <a:noFill/>
          <a:ln w="12700">
            <a:solidFill>
              <a:schemeClr val="tx1"/>
            </a:solidFill>
            <a:miter lim="800000"/>
            <a:headEnd/>
            <a:tailEnd/>
          </a:ln>
        </p:spPr>
        <p:txBody>
          <a:bodyPr wrap="none">
            <a:spAutoFit/>
          </a:bodyPr>
          <a:lstStyle/>
          <a:p>
            <a:pPr algn="r"/>
            <a:r>
              <a:rPr lang="en-US" sz="1400" b="1"/>
              <a:t>Step 2</a:t>
            </a:r>
          </a:p>
        </p:txBody>
      </p:sp>
      <p:sp>
        <p:nvSpPr>
          <p:cNvPr id="40992" name="Text Box 31"/>
          <p:cNvSpPr txBox="1">
            <a:spLocks noChangeArrowheads="1"/>
          </p:cNvSpPr>
          <p:nvPr/>
        </p:nvSpPr>
        <p:spPr bwMode="auto">
          <a:xfrm>
            <a:off x="4405313" y="5695950"/>
            <a:ext cx="665162" cy="317500"/>
          </a:xfrm>
          <a:prstGeom prst="rect">
            <a:avLst/>
          </a:prstGeom>
          <a:noFill/>
          <a:ln w="12700">
            <a:solidFill>
              <a:schemeClr val="tx1"/>
            </a:solidFill>
            <a:miter lim="800000"/>
            <a:headEnd/>
            <a:tailEnd/>
          </a:ln>
        </p:spPr>
        <p:txBody>
          <a:bodyPr wrap="none">
            <a:spAutoFit/>
          </a:bodyPr>
          <a:lstStyle/>
          <a:p>
            <a:pPr algn="r"/>
            <a:r>
              <a:rPr lang="en-US" sz="1400" b="1"/>
              <a:t>Step 1</a:t>
            </a:r>
          </a:p>
        </p:txBody>
      </p:sp>
      <p:sp>
        <p:nvSpPr>
          <p:cNvPr id="40993" name="Text Box 32"/>
          <p:cNvSpPr txBox="1">
            <a:spLocks noChangeArrowheads="1"/>
          </p:cNvSpPr>
          <p:nvPr/>
        </p:nvSpPr>
        <p:spPr bwMode="auto">
          <a:xfrm>
            <a:off x="5578475" y="5695950"/>
            <a:ext cx="665163" cy="317500"/>
          </a:xfrm>
          <a:prstGeom prst="rect">
            <a:avLst/>
          </a:prstGeom>
          <a:noFill/>
          <a:ln w="12700">
            <a:solidFill>
              <a:schemeClr val="tx1"/>
            </a:solidFill>
            <a:miter lim="800000"/>
            <a:headEnd/>
            <a:tailEnd/>
          </a:ln>
        </p:spPr>
        <p:txBody>
          <a:bodyPr wrap="none">
            <a:spAutoFit/>
          </a:bodyPr>
          <a:lstStyle/>
          <a:p>
            <a:pPr algn="r"/>
            <a:r>
              <a:rPr lang="en-US" sz="1400" b="1"/>
              <a:t>Step 0</a:t>
            </a:r>
          </a:p>
        </p:txBody>
      </p:sp>
      <p:sp>
        <p:nvSpPr>
          <p:cNvPr id="40994" name="Text Box 33"/>
          <p:cNvSpPr txBox="1">
            <a:spLocks noChangeArrowheads="1"/>
          </p:cNvSpPr>
          <p:nvPr/>
        </p:nvSpPr>
        <p:spPr bwMode="auto">
          <a:xfrm>
            <a:off x="6418263" y="2359025"/>
            <a:ext cx="2095500" cy="457200"/>
          </a:xfrm>
          <a:prstGeom prst="rect">
            <a:avLst/>
          </a:prstGeom>
          <a:noFill/>
          <a:ln w="12700">
            <a:noFill/>
            <a:miter lim="800000"/>
            <a:headEnd/>
            <a:tailEnd/>
          </a:ln>
        </p:spPr>
        <p:txBody>
          <a:bodyPr wrap="none">
            <a:spAutoFit/>
          </a:bodyPr>
          <a:lstStyle/>
          <a:p>
            <a:pPr algn="r"/>
            <a:r>
              <a:rPr lang="en-US" b="1">
                <a:solidFill>
                  <a:schemeClr val="accent2"/>
                </a:solidFill>
              </a:rPr>
              <a:t>Agglomerative</a:t>
            </a:r>
          </a:p>
        </p:txBody>
      </p:sp>
      <p:sp>
        <p:nvSpPr>
          <p:cNvPr id="40995" name="Text Box 34"/>
          <p:cNvSpPr txBox="1">
            <a:spLocks noChangeArrowheads="1"/>
          </p:cNvSpPr>
          <p:nvPr/>
        </p:nvSpPr>
        <p:spPr bwMode="auto">
          <a:xfrm>
            <a:off x="6443663" y="5332413"/>
            <a:ext cx="1216025" cy="457200"/>
          </a:xfrm>
          <a:prstGeom prst="rect">
            <a:avLst/>
          </a:prstGeom>
          <a:noFill/>
          <a:ln w="12700">
            <a:noFill/>
            <a:miter lim="800000"/>
            <a:headEnd/>
            <a:tailEnd/>
          </a:ln>
        </p:spPr>
        <p:txBody>
          <a:bodyPr wrap="none">
            <a:spAutoFit/>
          </a:bodyPr>
          <a:lstStyle/>
          <a:p>
            <a:pPr algn="r"/>
            <a:r>
              <a:rPr lang="en-US" b="1">
                <a:solidFill>
                  <a:schemeClr val="accent2"/>
                </a:solidFill>
              </a:rPr>
              <a:t>Divisive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4"/>
          <p:cNvSpPr>
            <a:spLocks noGrp="1"/>
          </p:cNvSpPr>
          <p:nvPr>
            <p:ph type="sldNum" sz="quarter" idx="4294967295"/>
          </p:nvPr>
        </p:nvSpPr>
        <p:spPr>
          <a:xfrm>
            <a:off x="6861313" y="6443870"/>
            <a:ext cx="1905000" cy="228600"/>
          </a:xfrm>
          <a:prstGeom prst="rect">
            <a:avLst/>
          </a:prstGeom>
          <a:noFill/>
        </p:spPr>
        <p:txBody>
          <a:bodyPr/>
          <a:lstStyle/>
          <a:p>
            <a:pPr algn="r"/>
            <a:fld id="{8C61DBB0-FCC7-470B-B05E-6C1B89693904}" type="slidenum">
              <a:rPr lang="en-US" sz="1200" b="1"/>
              <a:pPr algn="r"/>
              <a:t>19</a:t>
            </a:fld>
            <a:endParaRPr lang="en-US" sz="1200" b="1" dirty="0"/>
          </a:p>
        </p:txBody>
      </p:sp>
      <p:sp>
        <p:nvSpPr>
          <p:cNvPr id="47108" name="Rectangle 6"/>
          <p:cNvSpPr>
            <a:spLocks noGrp="1" noChangeArrowheads="1"/>
          </p:cNvSpPr>
          <p:nvPr>
            <p:ph type="title"/>
          </p:nvPr>
        </p:nvSpPr>
        <p:spPr>
          <a:xfrm>
            <a:off x="248477" y="381000"/>
            <a:ext cx="8627165" cy="609600"/>
          </a:xfrm>
        </p:spPr>
        <p:txBody>
          <a:bodyPr/>
          <a:lstStyle/>
          <a:p>
            <a:r>
              <a:rPr lang="en-US" altLang="zh-TW" dirty="0" smtClean="0">
                <a:ea typeface="PMingLiU" pitchFamily="18" charset="-120"/>
              </a:rPr>
              <a:t>Hierarchical Agglomerative </a:t>
            </a:r>
            <a:r>
              <a:rPr lang="en-US" altLang="zh-TW" sz="3200" dirty="0" smtClean="0">
                <a:ea typeface="PMingLiU" pitchFamily="18" charset="-120"/>
              </a:rPr>
              <a:t>Clustering</a:t>
            </a:r>
            <a:endParaRPr lang="en-US" sz="3200" dirty="0" smtClean="0"/>
          </a:p>
        </p:txBody>
      </p:sp>
      <p:sp>
        <p:nvSpPr>
          <p:cNvPr id="47109" name="Rectangle 7"/>
          <p:cNvSpPr>
            <a:spLocks noGrp="1" noChangeArrowheads="1"/>
          </p:cNvSpPr>
          <p:nvPr>
            <p:ph type="body" idx="1"/>
          </p:nvPr>
        </p:nvSpPr>
        <p:spPr>
          <a:xfrm>
            <a:off x="675861" y="1239147"/>
            <a:ext cx="7772400" cy="4992687"/>
          </a:xfrm>
        </p:spPr>
        <p:txBody>
          <a:bodyPr/>
          <a:lstStyle/>
          <a:p>
            <a:r>
              <a:rPr lang="en-US" altLang="zh-TW" sz="2800" dirty="0" smtClean="0">
                <a:ea typeface="PMingLiU" pitchFamily="18" charset="-120"/>
              </a:rPr>
              <a:t>Basic procedure</a:t>
            </a:r>
          </a:p>
          <a:p>
            <a:pPr lvl="1"/>
            <a:r>
              <a:rPr lang="en-US" altLang="zh-TW" sz="2200" dirty="0" smtClean="0">
                <a:ea typeface="PMingLiU" pitchFamily="18" charset="-120"/>
              </a:rPr>
              <a:t>1. Place each of N items into a cluster of its own.</a:t>
            </a:r>
          </a:p>
          <a:p>
            <a:pPr lvl="1"/>
            <a:r>
              <a:rPr lang="en-US" altLang="zh-TW" sz="2200" dirty="0" smtClean="0">
                <a:ea typeface="PMingLiU" pitchFamily="18" charset="-120"/>
              </a:rPr>
              <a:t>2. Compute all pairwise item-item similarity coefficients</a:t>
            </a:r>
          </a:p>
          <a:p>
            <a:pPr lvl="2"/>
            <a:r>
              <a:rPr lang="en-US" altLang="zh-TW" sz="2000" dirty="0" smtClean="0">
                <a:ea typeface="PMingLiU" pitchFamily="18" charset="-120"/>
              </a:rPr>
              <a:t>Total of</a:t>
            </a:r>
            <a:r>
              <a:rPr lang="en-US" altLang="zh-TW" sz="2000" i="1" dirty="0" smtClean="0">
                <a:ea typeface="PMingLiU" pitchFamily="18" charset="-120"/>
              </a:rPr>
              <a:t> N</a:t>
            </a:r>
            <a:r>
              <a:rPr lang="en-US" altLang="zh-TW" sz="2000" dirty="0" smtClean="0">
                <a:ea typeface="PMingLiU" pitchFamily="18" charset="-120"/>
              </a:rPr>
              <a:t>(</a:t>
            </a:r>
            <a:r>
              <a:rPr lang="en-US" altLang="zh-TW" sz="2000" i="1" dirty="0" smtClean="0">
                <a:ea typeface="PMingLiU" pitchFamily="18" charset="-120"/>
              </a:rPr>
              <a:t>N</a:t>
            </a:r>
            <a:r>
              <a:rPr lang="en-US" altLang="zh-TW" sz="2000" dirty="0" smtClean="0">
                <a:ea typeface="PMingLiU" pitchFamily="18" charset="-120"/>
              </a:rPr>
              <a:t>-1)/2 coefficients</a:t>
            </a:r>
          </a:p>
          <a:p>
            <a:pPr lvl="1"/>
            <a:r>
              <a:rPr lang="en-US" altLang="zh-TW" sz="2400" dirty="0" smtClean="0">
                <a:ea typeface="PMingLiU" pitchFamily="18" charset="-120"/>
              </a:rPr>
              <a:t>3. </a:t>
            </a:r>
            <a:r>
              <a:rPr lang="en-US" altLang="zh-TW" sz="2200" dirty="0" smtClean="0">
                <a:ea typeface="PMingLiU" pitchFamily="18" charset="-120"/>
              </a:rPr>
              <a:t>Form a new cluster by combining the most similar pair of current clusters </a:t>
            </a:r>
            <a:r>
              <a:rPr lang="en-US" altLang="zh-TW" sz="2200" i="1" dirty="0" err="1" smtClean="0">
                <a:ea typeface="PMingLiU" pitchFamily="18" charset="-120"/>
              </a:rPr>
              <a:t>i</a:t>
            </a:r>
            <a:r>
              <a:rPr lang="en-US" altLang="zh-TW" sz="2200" dirty="0" smtClean="0">
                <a:ea typeface="PMingLiU" pitchFamily="18" charset="-120"/>
              </a:rPr>
              <a:t> and </a:t>
            </a:r>
            <a:r>
              <a:rPr lang="en-US" altLang="zh-TW" sz="2200" i="1" dirty="0" smtClean="0">
                <a:ea typeface="PMingLiU" pitchFamily="18" charset="-120"/>
              </a:rPr>
              <a:t>j</a:t>
            </a:r>
            <a:r>
              <a:rPr lang="en-US" altLang="zh-TW" sz="2400" i="1" dirty="0" smtClean="0">
                <a:ea typeface="PMingLiU" pitchFamily="18" charset="-120"/>
              </a:rPr>
              <a:t> </a:t>
            </a:r>
          </a:p>
          <a:p>
            <a:pPr lvl="2"/>
            <a:r>
              <a:rPr lang="en-US" altLang="zh-TW" sz="2000" dirty="0" smtClean="0">
                <a:ea typeface="PMingLiU" pitchFamily="18" charset="-120"/>
              </a:rPr>
              <a:t>(methods for determining which clusters to merge: single-link, complete link, group average, etc.); </a:t>
            </a:r>
          </a:p>
          <a:p>
            <a:pPr lvl="2"/>
            <a:r>
              <a:rPr lang="en-US" altLang="zh-TW" sz="2000" dirty="0" smtClean="0">
                <a:ea typeface="PMingLiU" pitchFamily="18" charset="-120"/>
              </a:rPr>
              <a:t>update similarity matrix by deleting the rows and columns corresponding to </a:t>
            </a:r>
            <a:r>
              <a:rPr lang="en-US" altLang="zh-TW" sz="2000" i="1" dirty="0" err="1" smtClean="0">
                <a:ea typeface="PMingLiU" pitchFamily="18" charset="-120"/>
              </a:rPr>
              <a:t>i</a:t>
            </a:r>
            <a:r>
              <a:rPr lang="en-US" altLang="zh-TW" sz="2000" dirty="0" smtClean="0">
                <a:ea typeface="PMingLiU" pitchFamily="18" charset="-120"/>
              </a:rPr>
              <a:t> and </a:t>
            </a:r>
            <a:r>
              <a:rPr lang="en-US" altLang="zh-TW" sz="2000" i="1" dirty="0" smtClean="0">
                <a:ea typeface="PMingLiU" pitchFamily="18" charset="-120"/>
              </a:rPr>
              <a:t>j</a:t>
            </a:r>
            <a:r>
              <a:rPr lang="en-US" altLang="zh-TW" sz="2000" dirty="0" smtClean="0">
                <a:ea typeface="PMingLiU" pitchFamily="18" charset="-120"/>
              </a:rPr>
              <a:t>; </a:t>
            </a:r>
          </a:p>
          <a:p>
            <a:pPr lvl="2"/>
            <a:r>
              <a:rPr lang="en-US" altLang="zh-TW" sz="2000" dirty="0" smtClean="0">
                <a:ea typeface="PMingLiU" pitchFamily="18" charset="-120"/>
              </a:rPr>
              <a:t>calculate the entries in the row corresponding to the new cluster </a:t>
            </a:r>
            <a:r>
              <a:rPr lang="en-US" altLang="zh-TW" sz="2000" i="1" dirty="0" err="1" smtClean="0">
                <a:ea typeface="PMingLiU" pitchFamily="18" charset="-120"/>
              </a:rPr>
              <a:t>i</a:t>
            </a:r>
            <a:r>
              <a:rPr lang="en-US" altLang="zh-TW" sz="2000" dirty="0" err="1" smtClean="0">
                <a:ea typeface="PMingLiU" pitchFamily="18" charset="-120"/>
              </a:rPr>
              <a:t>+</a:t>
            </a:r>
            <a:r>
              <a:rPr lang="en-US" altLang="zh-TW" sz="2000" i="1" dirty="0" err="1" smtClean="0">
                <a:ea typeface="PMingLiU" pitchFamily="18" charset="-120"/>
              </a:rPr>
              <a:t>j</a:t>
            </a:r>
            <a:r>
              <a:rPr lang="en-US" altLang="zh-TW" sz="2000" dirty="0" smtClean="0">
                <a:ea typeface="PMingLiU" pitchFamily="18" charset="-120"/>
              </a:rPr>
              <a:t>.</a:t>
            </a:r>
          </a:p>
          <a:p>
            <a:pPr lvl="1"/>
            <a:r>
              <a:rPr lang="en-US" altLang="zh-TW" sz="2400" dirty="0" smtClean="0">
                <a:ea typeface="PMingLiU" pitchFamily="18" charset="-120"/>
              </a:rPr>
              <a:t>4. </a:t>
            </a:r>
            <a:r>
              <a:rPr lang="en-US" altLang="zh-TW" sz="2200" dirty="0" smtClean="0">
                <a:ea typeface="PMingLiU" pitchFamily="18" charset="-120"/>
              </a:rPr>
              <a:t>Repeat step 3 if the number of clusters left is great than 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F0CD0C71-1FA9-420E-A68D-7DEBF7384DBB}" type="slidenum">
              <a:rPr lang="en-US"/>
              <a:pPr/>
              <a:t>2</a:t>
            </a:fld>
            <a:endParaRPr lang="en-US" sz="1400" b="0">
              <a:solidFill>
                <a:schemeClr val="tx1"/>
              </a:solidFill>
            </a:endParaRPr>
          </a:p>
        </p:txBody>
      </p:sp>
      <p:sp>
        <p:nvSpPr>
          <p:cNvPr id="32771" name="Rectangle 2"/>
          <p:cNvSpPr>
            <a:spLocks noGrp="1" noChangeArrowheads="1"/>
          </p:cNvSpPr>
          <p:nvPr>
            <p:ph type="title"/>
          </p:nvPr>
        </p:nvSpPr>
        <p:spPr>
          <a:xfrm>
            <a:off x="457200" y="279400"/>
            <a:ext cx="8229600" cy="609600"/>
          </a:xfrm>
        </p:spPr>
        <p:txBody>
          <a:bodyPr/>
          <a:lstStyle/>
          <a:p>
            <a:r>
              <a:rPr lang="en-US" smtClean="0">
                <a:solidFill>
                  <a:srgbClr val="3333CD"/>
                </a:solidFill>
                <a:latin typeface="Times-Bold"/>
              </a:rPr>
              <a:t>What is Clustering in Data Mining?</a:t>
            </a:r>
          </a:p>
        </p:txBody>
      </p:sp>
      <p:sp>
        <p:nvSpPr>
          <p:cNvPr id="32772" name="Rectangle 3"/>
          <p:cNvSpPr>
            <a:spLocks noGrp="1" noChangeArrowheads="1"/>
          </p:cNvSpPr>
          <p:nvPr>
            <p:ph type="body" idx="1"/>
          </p:nvPr>
        </p:nvSpPr>
        <p:spPr>
          <a:xfrm>
            <a:off x="444500" y="2717800"/>
            <a:ext cx="4572000" cy="3429000"/>
          </a:xfrm>
        </p:spPr>
        <p:txBody>
          <a:bodyPr/>
          <a:lstStyle/>
          <a:p>
            <a:r>
              <a:rPr lang="en-US" smtClean="0">
                <a:solidFill>
                  <a:srgbClr val="000000"/>
                </a:solidFill>
                <a:latin typeface="Times-Roman"/>
              </a:rPr>
              <a:t>Cluster:</a:t>
            </a:r>
          </a:p>
          <a:p>
            <a:pPr lvl="1"/>
            <a:r>
              <a:rPr lang="en-US" smtClean="0">
                <a:solidFill>
                  <a:srgbClr val="000000"/>
                </a:solidFill>
                <a:latin typeface="Times-Roman"/>
              </a:rPr>
              <a:t>a collection of data objects that are “similar” to one another and thus can be treated collectively as one group</a:t>
            </a:r>
          </a:p>
          <a:p>
            <a:pPr lvl="1"/>
            <a:r>
              <a:rPr lang="en-US" smtClean="0">
                <a:solidFill>
                  <a:srgbClr val="000000"/>
                </a:solidFill>
                <a:latin typeface="Times-Roman"/>
              </a:rPr>
              <a:t>but as a collection, they are sufficiently different from other groups</a:t>
            </a:r>
          </a:p>
          <a:p>
            <a:pPr lvl="1"/>
            <a:endParaRPr lang="en-US" sz="1000" smtClean="0">
              <a:solidFill>
                <a:srgbClr val="000000"/>
              </a:solidFill>
              <a:latin typeface="Times-Roman"/>
            </a:endParaRPr>
          </a:p>
          <a:p>
            <a:r>
              <a:rPr lang="en-US" smtClean="0">
                <a:solidFill>
                  <a:srgbClr val="000000"/>
                </a:solidFill>
                <a:latin typeface="Times-Roman"/>
              </a:rPr>
              <a:t>Clustering</a:t>
            </a:r>
          </a:p>
          <a:p>
            <a:pPr lvl="1"/>
            <a:r>
              <a:rPr lang="en-US" smtClean="0">
                <a:solidFill>
                  <a:srgbClr val="000000"/>
                </a:solidFill>
                <a:latin typeface="Times-Roman"/>
              </a:rPr>
              <a:t>unsupervised classification</a:t>
            </a:r>
          </a:p>
          <a:p>
            <a:pPr lvl="1"/>
            <a:r>
              <a:rPr lang="en-US" smtClean="0">
                <a:solidFill>
                  <a:srgbClr val="000000"/>
                </a:solidFill>
                <a:latin typeface="Times-Roman"/>
              </a:rPr>
              <a:t>no predefined classes</a:t>
            </a:r>
          </a:p>
          <a:p>
            <a:endParaRPr lang="en-US" smtClean="0">
              <a:solidFill>
                <a:srgbClr val="000000"/>
              </a:solidFill>
              <a:latin typeface="Times-Roman"/>
            </a:endParaRPr>
          </a:p>
        </p:txBody>
      </p:sp>
      <p:sp>
        <p:nvSpPr>
          <p:cNvPr id="406532" name="Text Box 4"/>
          <p:cNvSpPr txBox="1">
            <a:spLocks noChangeArrowheads="1"/>
          </p:cNvSpPr>
          <p:nvPr/>
        </p:nvSpPr>
        <p:spPr bwMode="auto">
          <a:xfrm>
            <a:off x="671513" y="1184275"/>
            <a:ext cx="7964487" cy="711200"/>
          </a:xfrm>
          <a:prstGeom prst="rect">
            <a:avLst/>
          </a:prstGeom>
          <a:solidFill>
            <a:srgbClr val="FFD7AF"/>
          </a:solidFill>
          <a:ln w="9525">
            <a:solidFill>
              <a:schemeClr val="tx1"/>
            </a:solidFill>
            <a:miter lim="800000"/>
            <a:headEnd/>
            <a:tailEnd/>
          </a:ln>
          <a:effectLst>
            <a:outerShdw dist="107763" dir="2700000" algn="ctr" rotWithShape="0">
              <a:schemeClr val="bg2"/>
            </a:outerShdw>
          </a:effectLst>
        </p:spPr>
        <p:txBody>
          <a:bodyPr>
            <a:spAutoFit/>
          </a:bodyPr>
          <a:lstStyle/>
          <a:p>
            <a:pPr>
              <a:defRPr/>
            </a:pPr>
            <a:r>
              <a:rPr lang="en-US" sz="2000">
                <a:solidFill>
                  <a:srgbClr val="000000"/>
                </a:solidFill>
                <a:latin typeface="Times-Bold"/>
              </a:rPr>
              <a:t>Clustering </a:t>
            </a:r>
            <a:r>
              <a:rPr lang="en-US" sz="2000">
                <a:solidFill>
                  <a:srgbClr val="000000"/>
                </a:solidFill>
                <a:latin typeface="Times-Roman"/>
              </a:rPr>
              <a:t>is a process of partitioning a set of data (or objects) in a set of meaningful sub-classes, called </a:t>
            </a:r>
            <a:r>
              <a:rPr lang="en-US" sz="2000">
                <a:solidFill>
                  <a:srgbClr val="000000"/>
                </a:solidFill>
                <a:latin typeface="Times-Bold"/>
              </a:rPr>
              <a:t>clusters</a:t>
            </a:r>
          </a:p>
        </p:txBody>
      </p:sp>
      <p:pic>
        <p:nvPicPr>
          <p:cNvPr id="32774" name="Picture 5"/>
          <p:cNvPicPr>
            <a:picLocks noChangeAspect="1" noChangeArrowheads="1"/>
          </p:cNvPicPr>
          <p:nvPr/>
        </p:nvPicPr>
        <p:blipFill>
          <a:blip r:embed="rId3" cstate="print"/>
          <a:srcRect/>
          <a:stretch>
            <a:fillRect/>
          </a:stretch>
        </p:blipFill>
        <p:spPr bwMode="auto">
          <a:xfrm>
            <a:off x="5095875" y="3089275"/>
            <a:ext cx="3654425" cy="2557463"/>
          </a:xfrm>
          <a:prstGeom prst="rect">
            <a:avLst/>
          </a:prstGeom>
          <a:noFill/>
          <a:ln w="9525">
            <a:noFill/>
            <a:miter lim="800000"/>
            <a:headEnd/>
            <a:tailEnd/>
          </a:ln>
        </p:spPr>
      </p:pic>
      <p:sp>
        <p:nvSpPr>
          <p:cNvPr id="32775" name="Text Box 6"/>
          <p:cNvSpPr txBox="1">
            <a:spLocks noChangeArrowheads="1"/>
          </p:cNvSpPr>
          <p:nvPr/>
        </p:nvSpPr>
        <p:spPr bwMode="auto">
          <a:xfrm>
            <a:off x="1114425" y="2135188"/>
            <a:ext cx="7146925" cy="396875"/>
          </a:xfrm>
          <a:prstGeom prst="rect">
            <a:avLst/>
          </a:prstGeom>
          <a:noFill/>
          <a:ln w="9525">
            <a:noFill/>
            <a:miter lim="800000"/>
            <a:headEnd/>
            <a:tailEnd/>
          </a:ln>
        </p:spPr>
        <p:txBody>
          <a:bodyPr wrap="none">
            <a:spAutoFit/>
          </a:bodyPr>
          <a:lstStyle/>
          <a:p>
            <a:r>
              <a:rPr lang="en-US" sz="2000">
                <a:solidFill>
                  <a:srgbClr val="008000"/>
                </a:solidFill>
                <a:latin typeface="Times-Roman"/>
              </a:rPr>
              <a:t>Helps users understand the natural grouping or structure in a data set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381001" y="504825"/>
            <a:ext cx="8280400" cy="552450"/>
          </a:xfrm>
        </p:spPr>
        <p:txBody>
          <a:bodyPr rtlCol="0">
            <a:normAutofit fontScale="90000"/>
          </a:bodyPr>
          <a:lstStyle/>
          <a:p>
            <a:pPr eaLnBrk="1" fontAlgn="auto" hangingPunct="1">
              <a:spcAft>
                <a:spcPts val="0"/>
              </a:spcAft>
              <a:defRPr/>
            </a:pPr>
            <a:r>
              <a:rPr lang="en-US" altLang="zh-TW" dirty="0">
                <a:ea typeface="PMingLiU" pitchFamily="18" charset="-120"/>
              </a:rPr>
              <a:t>Hierarchical Agglomerative </a:t>
            </a:r>
            <a:r>
              <a:rPr lang="en-US" altLang="zh-TW" dirty="0" smtClean="0">
                <a:ea typeface="PMingLiU" pitchFamily="18" charset="-120"/>
              </a:rPr>
              <a:t>Clustering</a:t>
            </a:r>
            <a:r>
              <a:rPr lang="en-US" altLang="zh-TW" sz="3100" dirty="0" smtClean="0">
                <a:ea typeface="PMingLiU" pitchFamily="18" charset="-120"/>
              </a:rPr>
              <a:t/>
            </a:r>
            <a:br>
              <a:rPr lang="en-US" altLang="zh-TW" sz="3100" dirty="0" smtClean="0">
                <a:ea typeface="PMingLiU" pitchFamily="18" charset="-120"/>
              </a:rPr>
            </a:br>
            <a:r>
              <a:rPr lang="en-US" altLang="zh-TW" sz="3100" dirty="0" smtClean="0">
                <a:ea typeface="PMingLiU" pitchFamily="18" charset="-120"/>
              </a:rPr>
              <a:t>:: Example</a:t>
            </a:r>
            <a:endParaRPr lang="en-US" sz="3100" dirty="0"/>
          </a:p>
        </p:txBody>
      </p:sp>
      <p:sp>
        <p:nvSpPr>
          <p:cNvPr id="25603" name="Text Box 3"/>
          <p:cNvSpPr txBox="1">
            <a:spLocks noChangeArrowheads="1"/>
          </p:cNvSpPr>
          <p:nvPr/>
        </p:nvSpPr>
        <p:spPr bwMode="auto">
          <a:xfrm>
            <a:off x="958850" y="5336530"/>
            <a:ext cx="2832100" cy="461665"/>
          </a:xfrm>
          <a:prstGeom prst="rect">
            <a:avLst/>
          </a:prstGeom>
          <a:noFill/>
          <a:ln w="12700">
            <a:noFill/>
            <a:miter lim="800000"/>
            <a:headEnd/>
            <a:tailEnd/>
          </a:ln>
        </p:spPr>
        <p:txBody>
          <a:bodyPr wrap="square">
            <a:spAutoFit/>
          </a:bodyPr>
          <a:lstStyle/>
          <a:p>
            <a:pPr algn="ctr"/>
            <a:r>
              <a:rPr lang="en-US" b="1"/>
              <a:t>Nested Clusters</a:t>
            </a:r>
          </a:p>
        </p:txBody>
      </p:sp>
      <p:sp>
        <p:nvSpPr>
          <p:cNvPr id="25604" name="Text Box 4"/>
          <p:cNvSpPr txBox="1">
            <a:spLocks noChangeArrowheads="1"/>
          </p:cNvSpPr>
          <p:nvPr/>
        </p:nvSpPr>
        <p:spPr bwMode="auto">
          <a:xfrm>
            <a:off x="5480049" y="5234285"/>
            <a:ext cx="2454275" cy="461665"/>
          </a:xfrm>
          <a:prstGeom prst="rect">
            <a:avLst/>
          </a:prstGeom>
          <a:noFill/>
          <a:ln w="12700">
            <a:noFill/>
            <a:miter lim="800000"/>
            <a:headEnd/>
            <a:tailEnd/>
          </a:ln>
        </p:spPr>
        <p:txBody>
          <a:bodyPr wrap="square">
            <a:spAutoFit/>
          </a:bodyPr>
          <a:lstStyle/>
          <a:p>
            <a:pPr algn="ctr"/>
            <a:r>
              <a:rPr lang="en-US" b="1" dirty="0" err="1"/>
              <a:t>Dendrogram</a:t>
            </a:r>
            <a:endParaRPr lang="en-US" b="1" dirty="0"/>
          </a:p>
        </p:txBody>
      </p:sp>
      <p:pic>
        <p:nvPicPr>
          <p:cNvPr id="25605" name="Picture 5"/>
          <p:cNvPicPr>
            <a:picLocks noChangeAspect="1" noChangeArrowheads="1"/>
          </p:cNvPicPr>
          <p:nvPr/>
        </p:nvPicPr>
        <p:blipFill>
          <a:blip r:embed="rId3" cstate="print"/>
          <a:srcRect/>
          <a:stretch>
            <a:fillRect/>
          </a:stretch>
        </p:blipFill>
        <p:spPr bwMode="auto">
          <a:xfrm>
            <a:off x="4679950" y="2228850"/>
            <a:ext cx="4387850" cy="2743200"/>
          </a:xfrm>
          <a:prstGeom prst="rect">
            <a:avLst/>
          </a:prstGeom>
          <a:noFill/>
          <a:ln w="12700">
            <a:noFill/>
            <a:miter lim="800000"/>
            <a:headEnd/>
            <a:tailEnd/>
          </a:ln>
        </p:spPr>
      </p:pic>
      <p:grpSp>
        <p:nvGrpSpPr>
          <p:cNvPr id="25606" name="Group 6"/>
          <p:cNvGrpSpPr>
            <a:grpSpLocks/>
          </p:cNvGrpSpPr>
          <p:nvPr/>
        </p:nvGrpSpPr>
        <p:grpSpPr bwMode="auto">
          <a:xfrm>
            <a:off x="792163" y="1919288"/>
            <a:ext cx="2998787" cy="2687637"/>
            <a:chOff x="383" y="1437"/>
            <a:chExt cx="1889" cy="1693"/>
          </a:xfrm>
        </p:grpSpPr>
        <p:sp>
          <p:nvSpPr>
            <p:cNvPr id="25622" name="Freeform 7"/>
            <p:cNvSpPr>
              <a:spLocks/>
            </p:cNvSpPr>
            <p:nvPr/>
          </p:nvSpPr>
          <p:spPr bwMode="auto">
            <a:xfrm>
              <a:off x="974" y="2118"/>
              <a:ext cx="87" cy="87"/>
            </a:xfrm>
            <a:custGeom>
              <a:avLst/>
              <a:gdLst>
                <a:gd name="T0" fmla="*/ 0 w 87"/>
                <a:gd name="T1" fmla="*/ 43 h 87"/>
                <a:gd name="T2" fmla="*/ 4 w 87"/>
                <a:gd name="T3" fmla="*/ 26 h 87"/>
                <a:gd name="T4" fmla="*/ 13 w 87"/>
                <a:gd name="T5" fmla="*/ 13 h 87"/>
                <a:gd name="T6" fmla="*/ 28 w 87"/>
                <a:gd name="T7" fmla="*/ 2 h 87"/>
                <a:gd name="T8" fmla="*/ 45 w 87"/>
                <a:gd name="T9" fmla="*/ 0 h 87"/>
                <a:gd name="T10" fmla="*/ 62 w 87"/>
                <a:gd name="T11" fmla="*/ 2 h 87"/>
                <a:gd name="T12" fmla="*/ 75 w 87"/>
                <a:gd name="T13" fmla="*/ 13 h 87"/>
                <a:gd name="T14" fmla="*/ 85 w 87"/>
                <a:gd name="T15" fmla="*/ 26 h 87"/>
                <a:gd name="T16" fmla="*/ 87 w 87"/>
                <a:gd name="T17" fmla="*/ 43 h 87"/>
                <a:gd name="T18" fmla="*/ 85 w 87"/>
                <a:gd name="T19" fmla="*/ 60 h 87"/>
                <a:gd name="T20" fmla="*/ 75 w 87"/>
                <a:gd name="T21" fmla="*/ 75 h 87"/>
                <a:gd name="T22" fmla="*/ 62 w 87"/>
                <a:gd name="T23" fmla="*/ 83 h 87"/>
                <a:gd name="T24" fmla="*/ 45 w 87"/>
                <a:gd name="T25" fmla="*/ 87 h 87"/>
                <a:gd name="T26" fmla="*/ 28 w 87"/>
                <a:gd name="T27" fmla="*/ 83 h 87"/>
                <a:gd name="T28" fmla="*/ 13 w 87"/>
                <a:gd name="T29" fmla="*/ 75 h 87"/>
                <a:gd name="T30" fmla="*/ 4 w 87"/>
                <a:gd name="T31" fmla="*/ 60 h 87"/>
                <a:gd name="T32" fmla="*/ 0 w 87"/>
                <a:gd name="T33" fmla="*/ 43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87"/>
                <a:gd name="T53" fmla="*/ 87 w 87"/>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87">
                  <a:moveTo>
                    <a:pt x="0" y="43"/>
                  </a:moveTo>
                  <a:lnTo>
                    <a:pt x="4" y="26"/>
                  </a:lnTo>
                  <a:lnTo>
                    <a:pt x="13" y="13"/>
                  </a:lnTo>
                  <a:lnTo>
                    <a:pt x="28" y="2"/>
                  </a:lnTo>
                  <a:lnTo>
                    <a:pt x="45" y="0"/>
                  </a:lnTo>
                  <a:lnTo>
                    <a:pt x="62" y="2"/>
                  </a:lnTo>
                  <a:lnTo>
                    <a:pt x="75" y="13"/>
                  </a:lnTo>
                  <a:lnTo>
                    <a:pt x="85" y="26"/>
                  </a:lnTo>
                  <a:lnTo>
                    <a:pt x="87" y="43"/>
                  </a:lnTo>
                  <a:lnTo>
                    <a:pt x="85" y="60"/>
                  </a:lnTo>
                  <a:lnTo>
                    <a:pt x="75" y="75"/>
                  </a:lnTo>
                  <a:lnTo>
                    <a:pt x="62" y="83"/>
                  </a:lnTo>
                  <a:lnTo>
                    <a:pt x="45" y="87"/>
                  </a:lnTo>
                  <a:lnTo>
                    <a:pt x="28" y="83"/>
                  </a:lnTo>
                  <a:lnTo>
                    <a:pt x="13" y="75"/>
                  </a:lnTo>
                  <a:lnTo>
                    <a:pt x="4" y="60"/>
                  </a:lnTo>
                  <a:lnTo>
                    <a:pt x="0" y="43"/>
                  </a:lnTo>
                  <a:close/>
                </a:path>
              </a:pathLst>
            </a:custGeom>
            <a:solidFill>
              <a:srgbClr val="1A1A1A"/>
            </a:solidFill>
            <a:ln w="3175">
              <a:solidFill>
                <a:srgbClr val="000000"/>
              </a:solidFill>
              <a:round/>
              <a:headEnd/>
              <a:tailEnd/>
            </a:ln>
          </p:spPr>
          <p:txBody>
            <a:bodyPr/>
            <a:lstStyle/>
            <a:p>
              <a:endParaRPr lang="en-US"/>
            </a:p>
          </p:txBody>
        </p:sp>
        <p:sp>
          <p:nvSpPr>
            <p:cNvPr id="25623" name="Freeform 8"/>
            <p:cNvSpPr>
              <a:spLocks/>
            </p:cNvSpPr>
            <p:nvPr/>
          </p:nvSpPr>
          <p:spPr bwMode="auto">
            <a:xfrm>
              <a:off x="1782" y="1488"/>
              <a:ext cx="87" cy="87"/>
            </a:xfrm>
            <a:custGeom>
              <a:avLst/>
              <a:gdLst>
                <a:gd name="T0" fmla="*/ 0 w 87"/>
                <a:gd name="T1" fmla="*/ 43 h 87"/>
                <a:gd name="T2" fmla="*/ 4 w 87"/>
                <a:gd name="T3" fmla="*/ 26 h 87"/>
                <a:gd name="T4" fmla="*/ 13 w 87"/>
                <a:gd name="T5" fmla="*/ 13 h 87"/>
                <a:gd name="T6" fmla="*/ 28 w 87"/>
                <a:gd name="T7" fmla="*/ 3 h 87"/>
                <a:gd name="T8" fmla="*/ 45 w 87"/>
                <a:gd name="T9" fmla="*/ 0 h 87"/>
                <a:gd name="T10" fmla="*/ 60 w 87"/>
                <a:gd name="T11" fmla="*/ 3 h 87"/>
                <a:gd name="T12" fmla="*/ 74 w 87"/>
                <a:gd name="T13" fmla="*/ 13 h 87"/>
                <a:gd name="T14" fmla="*/ 85 w 87"/>
                <a:gd name="T15" fmla="*/ 26 h 87"/>
                <a:gd name="T16" fmla="*/ 87 w 87"/>
                <a:gd name="T17" fmla="*/ 43 h 87"/>
                <a:gd name="T18" fmla="*/ 85 w 87"/>
                <a:gd name="T19" fmla="*/ 60 h 87"/>
                <a:gd name="T20" fmla="*/ 74 w 87"/>
                <a:gd name="T21" fmla="*/ 75 h 87"/>
                <a:gd name="T22" fmla="*/ 60 w 87"/>
                <a:gd name="T23" fmla="*/ 83 h 87"/>
                <a:gd name="T24" fmla="*/ 45 w 87"/>
                <a:gd name="T25" fmla="*/ 87 h 87"/>
                <a:gd name="T26" fmla="*/ 28 w 87"/>
                <a:gd name="T27" fmla="*/ 83 h 87"/>
                <a:gd name="T28" fmla="*/ 13 w 87"/>
                <a:gd name="T29" fmla="*/ 75 h 87"/>
                <a:gd name="T30" fmla="*/ 4 w 87"/>
                <a:gd name="T31" fmla="*/ 60 h 87"/>
                <a:gd name="T32" fmla="*/ 0 w 87"/>
                <a:gd name="T33" fmla="*/ 43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87"/>
                <a:gd name="T53" fmla="*/ 87 w 87"/>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87">
                  <a:moveTo>
                    <a:pt x="0" y="43"/>
                  </a:moveTo>
                  <a:lnTo>
                    <a:pt x="4" y="26"/>
                  </a:lnTo>
                  <a:lnTo>
                    <a:pt x="13" y="13"/>
                  </a:lnTo>
                  <a:lnTo>
                    <a:pt x="28" y="3"/>
                  </a:lnTo>
                  <a:lnTo>
                    <a:pt x="45" y="0"/>
                  </a:lnTo>
                  <a:lnTo>
                    <a:pt x="60" y="3"/>
                  </a:lnTo>
                  <a:lnTo>
                    <a:pt x="74" y="13"/>
                  </a:lnTo>
                  <a:lnTo>
                    <a:pt x="85" y="26"/>
                  </a:lnTo>
                  <a:lnTo>
                    <a:pt x="87" y="43"/>
                  </a:lnTo>
                  <a:lnTo>
                    <a:pt x="85" y="60"/>
                  </a:lnTo>
                  <a:lnTo>
                    <a:pt x="74" y="75"/>
                  </a:lnTo>
                  <a:lnTo>
                    <a:pt x="60" y="83"/>
                  </a:lnTo>
                  <a:lnTo>
                    <a:pt x="45" y="87"/>
                  </a:lnTo>
                  <a:lnTo>
                    <a:pt x="28" y="83"/>
                  </a:lnTo>
                  <a:lnTo>
                    <a:pt x="13" y="75"/>
                  </a:lnTo>
                  <a:lnTo>
                    <a:pt x="4" y="60"/>
                  </a:lnTo>
                  <a:lnTo>
                    <a:pt x="0" y="43"/>
                  </a:lnTo>
                  <a:close/>
                </a:path>
              </a:pathLst>
            </a:custGeom>
            <a:solidFill>
              <a:srgbClr val="1A1A1A"/>
            </a:solidFill>
            <a:ln w="3175">
              <a:solidFill>
                <a:srgbClr val="000000"/>
              </a:solidFill>
              <a:round/>
              <a:headEnd/>
              <a:tailEnd/>
            </a:ln>
          </p:spPr>
          <p:txBody>
            <a:bodyPr/>
            <a:lstStyle/>
            <a:p>
              <a:endParaRPr lang="en-US"/>
            </a:p>
          </p:txBody>
        </p:sp>
        <p:sp>
          <p:nvSpPr>
            <p:cNvPr id="25624" name="Freeform 9"/>
            <p:cNvSpPr>
              <a:spLocks/>
            </p:cNvSpPr>
            <p:nvPr/>
          </p:nvSpPr>
          <p:spPr bwMode="auto">
            <a:xfrm>
              <a:off x="1193" y="2975"/>
              <a:ext cx="87" cy="87"/>
            </a:xfrm>
            <a:custGeom>
              <a:avLst/>
              <a:gdLst>
                <a:gd name="T0" fmla="*/ 0 w 87"/>
                <a:gd name="T1" fmla="*/ 45 h 87"/>
                <a:gd name="T2" fmla="*/ 4 w 87"/>
                <a:gd name="T3" fmla="*/ 28 h 87"/>
                <a:gd name="T4" fmla="*/ 13 w 87"/>
                <a:gd name="T5" fmla="*/ 13 h 87"/>
                <a:gd name="T6" fmla="*/ 28 w 87"/>
                <a:gd name="T7" fmla="*/ 4 h 87"/>
                <a:gd name="T8" fmla="*/ 45 w 87"/>
                <a:gd name="T9" fmla="*/ 0 h 87"/>
                <a:gd name="T10" fmla="*/ 62 w 87"/>
                <a:gd name="T11" fmla="*/ 4 h 87"/>
                <a:gd name="T12" fmla="*/ 75 w 87"/>
                <a:gd name="T13" fmla="*/ 13 h 87"/>
                <a:gd name="T14" fmla="*/ 85 w 87"/>
                <a:gd name="T15" fmla="*/ 28 h 87"/>
                <a:gd name="T16" fmla="*/ 87 w 87"/>
                <a:gd name="T17" fmla="*/ 45 h 87"/>
                <a:gd name="T18" fmla="*/ 85 w 87"/>
                <a:gd name="T19" fmla="*/ 62 h 87"/>
                <a:gd name="T20" fmla="*/ 75 w 87"/>
                <a:gd name="T21" fmla="*/ 74 h 87"/>
                <a:gd name="T22" fmla="*/ 62 w 87"/>
                <a:gd name="T23" fmla="*/ 85 h 87"/>
                <a:gd name="T24" fmla="*/ 45 w 87"/>
                <a:gd name="T25" fmla="*/ 87 h 87"/>
                <a:gd name="T26" fmla="*/ 28 w 87"/>
                <a:gd name="T27" fmla="*/ 85 h 87"/>
                <a:gd name="T28" fmla="*/ 13 w 87"/>
                <a:gd name="T29" fmla="*/ 74 h 87"/>
                <a:gd name="T30" fmla="*/ 4 w 87"/>
                <a:gd name="T31" fmla="*/ 62 h 87"/>
                <a:gd name="T32" fmla="*/ 0 w 87"/>
                <a:gd name="T33" fmla="*/ 45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87"/>
                <a:gd name="T53" fmla="*/ 87 w 87"/>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87">
                  <a:moveTo>
                    <a:pt x="0" y="45"/>
                  </a:moveTo>
                  <a:lnTo>
                    <a:pt x="4" y="28"/>
                  </a:lnTo>
                  <a:lnTo>
                    <a:pt x="13" y="13"/>
                  </a:lnTo>
                  <a:lnTo>
                    <a:pt x="28" y="4"/>
                  </a:lnTo>
                  <a:lnTo>
                    <a:pt x="45" y="0"/>
                  </a:lnTo>
                  <a:lnTo>
                    <a:pt x="62" y="4"/>
                  </a:lnTo>
                  <a:lnTo>
                    <a:pt x="75" y="13"/>
                  </a:lnTo>
                  <a:lnTo>
                    <a:pt x="85" y="28"/>
                  </a:lnTo>
                  <a:lnTo>
                    <a:pt x="87" y="45"/>
                  </a:lnTo>
                  <a:lnTo>
                    <a:pt x="85" y="62"/>
                  </a:lnTo>
                  <a:lnTo>
                    <a:pt x="75" y="74"/>
                  </a:lnTo>
                  <a:lnTo>
                    <a:pt x="62" y="85"/>
                  </a:lnTo>
                  <a:lnTo>
                    <a:pt x="45" y="87"/>
                  </a:lnTo>
                  <a:lnTo>
                    <a:pt x="28" y="85"/>
                  </a:lnTo>
                  <a:lnTo>
                    <a:pt x="13" y="74"/>
                  </a:lnTo>
                  <a:lnTo>
                    <a:pt x="4" y="62"/>
                  </a:lnTo>
                  <a:lnTo>
                    <a:pt x="0" y="45"/>
                  </a:lnTo>
                  <a:close/>
                </a:path>
              </a:pathLst>
            </a:custGeom>
            <a:solidFill>
              <a:srgbClr val="1A1A1A"/>
            </a:solidFill>
            <a:ln w="3175">
              <a:solidFill>
                <a:srgbClr val="000000"/>
              </a:solidFill>
              <a:round/>
              <a:headEnd/>
              <a:tailEnd/>
            </a:ln>
          </p:spPr>
          <p:txBody>
            <a:bodyPr/>
            <a:lstStyle/>
            <a:p>
              <a:endParaRPr lang="en-US"/>
            </a:p>
          </p:txBody>
        </p:sp>
        <p:sp>
          <p:nvSpPr>
            <p:cNvPr id="25625" name="Freeform 10"/>
            <p:cNvSpPr>
              <a:spLocks/>
            </p:cNvSpPr>
            <p:nvPr/>
          </p:nvSpPr>
          <p:spPr bwMode="auto">
            <a:xfrm>
              <a:off x="383" y="1993"/>
              <a:ext cx="87" cy="87"/>
            </a:xfrm>
            <a:custGeom>
              <a:avLst/>
              <a:gdLst>
                <a:gd name="T0" fmla="*/ 0 w 87"/>
                <a:gd name="T1" fmla="*/ 45 h 87"/>
                <a:gd name="T2" fmla="*/ 4 w 87"/>
                <a:gd name="T3" fmla="*/ 28 h 87"/>
                <a:gd name="T4" fmla="*/ 13 w 87"/>
                <a:gd name="T5" fmla="*/ 13 h 87"/>
                <a:gd name="T6" fmla="*/ 28 w 87"/>
                <a:gd name="T7" fmla="*/ 4 h 87"/>
                <a:gd name="T8" fmla="*/ 45 w 87"/>
                <a:gd name="T9" fmla="*/ 0 h 87"/>
                <a:gd name="T10" fmla="*/ 62 w 87"/>
                <a:gd name="T11" fmla="*/ 4 h 87"/>
                <a:gd name="T12" fmla="*/ 74 w 87"/>
                <a:gd name="T13" fmla="*/ 13 h 87"/>
                <a:gd name="T14" fmla="*/ 85 w 87"/>
                <a:gd name="T15" fmla="*/ 28 h 87"/>
                <a:gd name="T16" fmla="*/ 87 w 87"/>
                <a:gd name="T17" fmla="*/ 45 h 87"/>
                <a:gd name="T18" fmla="*/ 85 w 87"/>
                <a:gd name="T19" fmla="*/ 62 h 87"/>
                <a:gd name="T20" fmla="*/ 74 w 87"/>
                <a:gd name="T21" fmla="*/ 74 h 87"/>
                <a:gd name="T22" fmla="*/ 62 w 87"/>
                <a:gd name="T23" fmla="*/ 85 h 87"/>
                <a:gd name="T24" fmla="*/ 45 w 87"/>
                <a:gd name="T25" fmla="*/ 87 h 87"/>
                <a:gd name="T26" fmla="*/ 28 w 87"/>
                <a:gd name="T27" fmla="*/ 85 h 87"/>
                <a:gd name="T28" fmla="*/ 13 w 87"/>
                <a:gd name="T29" fmla="*/ 74 h 87"/>
                <a:gd name="T30" fmla="*/ 4 w 87"/>
                <a:gd name="T31" fmla="*/ 62 h 87"/>
                <a:gd name="T32" fmla="*/ 0 w 87"/>
                <a:gd name="T33" fmla="*/ 45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87"/>
                <a:gd name="T53" fmla="*/ 87 w 87"/>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87">
                  <a:moveTo>
                    <a:pt x="0" y="45"/>
                  </a:moveTo>
                  <a:lnTo>
                    <a:pt x="4" y="28"/>
                  </a:lnTo>
                  <a:lnTo>
                    <a:pt x="13" y="13"/>
                  </a:lnTo>
                  <a:lnTo>
                    <a:pt x="28" y="4"/>
                  </a:lnTo>
                  <a:lnTo>
                    <a:pt x="45" y="0"/>
                  </a:lnTo>
                  <a:lnTo>
                    <a:pt x="62" y="4"/>
                  </a:lnTo>
                  <a:lnTo>
                    <a:pt x="74" y="13"/>
                  </a:lnTo>
                  <a:lnTo>
                    <a:pt x="85" y="28"/>
                  </a:lnTo>
                  <a:lnTo>
                    <a:pt x="87" y="45"/>
                  </a:lnTo>
                  <a:lnTo>
                    <a:pt x="85" y="62"/>
                  </a:lnTo>
                  <a:lnTo>
                    <a:pt x="74" y="74"/>
                  </a:lnTo>
                  <a:lnTo>
                    <a:pt x="62" y="85"/>
                  </a:lnTo>
                  <a:lnTo>
                    <a:pt x="45" y="87"/>
                  </a:lnTo>
                  <a:lnTo>
                    <a:pt x="28" y="85"/>
                  </a:lnTo>
                  <a:lnTo>
                    <a:pt x="13" y="74"/>
                  </a:lnTo>
                  <a:lnTo>
                    <a:pt x="4" y="62"/>
                  </a:lnTo>
                  <a:lnTo>
                    <a:pt x="0" y="45"/>
                  </a:lnTo>
                  <a:close/>
                </a:path>
              </a:pathLst>
            </a:custGeom>
            <a:solidFill>
              <a:srgbClr val="1A1A1A"/>
            </a:solidFill>
            <a:ln w="3175">
              <a:solidFill>
                <a:srgbClr val="000000"/>
              </a:solidFill>
              <a:round/>
              <a:headEnd/>
              <a:tailEnd/>
            </a:ln>
          </p:spPr>
          <p:txBody>
            <a:bodyPr/>
            <a:lstStyle/>
            <a:p>
              <a:endParaRPr lang="en-US"/>
            </a:p>
          </p:txBody>
        </p:sp>
        <p:sp>
          <p:nvSpPr>
            <p:cNvPr id="25626" name="Freeform 11"/>
            <p:cNvSpPr>
              <a:spLocks/>
            </p:cNvSpPr>
            <p:nvPr/>
          </p:nvSpPr>
          <p:spPr bwMode="auto">
            <a:xfrm>
              <a:off x="1544" y="2419"/>
              <a:ext cx="87" cy="87"/>
            </a:xfrm>
            <a:custGeom>
              <a:avLst/>
              <a:gdLst>
                <a:gd name="T0" fmla="*/ 0 w 87"/>
                <a:gd name="T1" fmla="*/ 45 h 87"/>
                <a:gd name="T2" fmla="*/ 4 w 87"/>
                <a:gd name="T3" fmla="*/ 28 h 87"/>
                <a:gd name="T4" fmla="*/ 13 w 87"/>
                <a:gd name="T5" fmla="*/ 13 h 87"/>
                <a:gd name="T6" fmla="*/ 28 w 87"/>
                <a:gd name="T7" fmla="*/ 5 h 87"/>
                <a:gd name="T8" fmla="*/ 42 w 87"/>
                <a:gd name="T9" fmla="*/ 0 h 87"/>
                <a:gd name="T10" fmla="*/ 59 w 87"/>
                <a:gd name="T11" fmla="*/ 5 h 87"/>
                <a:gd name="T12" fmla="*/ 74 w 87"/>
                <a:gd name="T13" fmla="*/ 13 h 87"/>
                <a:gd name="T14" fmla="*/ 83 w 87"/>
                <a:gd name="T15" fmla="*/ 28 h 87"/>
                <a:gd name="T16" fmla="*/ 87 w 87"/>
                <a:gd name="T17" fmla="*/ 45 h 87"/>
                <a:gd name="T18" fmla="*/ 83 w 87"/>
                <a:gd name="T19" fmla="*/ 62 h 87"/>
                <a:gd name="T20" fmla="*/ 74 w 87"/>
                <a:gd name="T21" fmla="*/ 75 h 87"/>
                <a:gd name="T22" fmla="*/ 59 w 87"/>
                <a:gd name="T23" fmla="*/ 85 h 87"/>
                <a:gd name="T24" fmla="*/ 42 w 87"/>
                <a:gd name="T25" fmla="*/ 87 h 87"/>
                <a:gd name="T26" fmla="*/ 28 w 87"/>
                <a:gd name="T27" fmla="*/ 85 h 87"/>
                <a:gd name="T28" fmla="*/ 13 w 87"/>
                <a:gd name="T29" fmla="*/ 75 h 87"/>
                <a:gd name="T30" fmla="*/ 4 w 87"/>
                <a:gd name="T31" fmla="*/ 62 h 87"/>
                <a:gd name="T32" fmla="*/ 0 w 87"/>
                <a:gd name="T33" fmla="*/ 45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87"/>
                <a:gd name="T53" fmla="*/ 87 w 87"/>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87">
                  <a:moveTo>
                    <a:pt x="0" y="45"/>
                  </a:moveTo>
                  <a:lnTo>
                    <a:pt x="4" y="28"/>
                  </a:lnTo>
                  <a:lnTo>
                    <a:pt x="13" y="13"/>
                  </a:lnTo>
                  <a:lnTo>
                    <a:pt x="28" y="5"/>
                  </a:lnTo>
                  <a:lnTo>
                    <a:pt x="42" y="0"/>
                  </a:lnTo>
                  <a:lnTo>
                    <a:pt x="59" y="5"/>
                  </a:lnTo>
                  <a:lnTo>
                    <a:pt x="74" y="13"/>
                  </a:lnTo>
                  <a:lnTo>
                    <a:pt x="83" y="28"/>
                  </a:lnTo>
                  <a:lnTo>
                    <a:pt x="87" y="45"/>
                  </a:lnTo>
                  <a:lnTo>
                    <a:pt x="83" y="62"/>
                  </a:lnTo>
                  <a:lnTo>
                    <a:pt x="74" y="75"/>
                  </a:lnTo>
                  <a:lnTo>
                    <a:pt x="59" y="85"/>
                  </a:lnTo>
                  <a:lnTo>
                    <a:pt x="42" y="87"/>
                  </a:lnTo>
                  <a:lnTo>
                    <a:pt x="28" y="85"/>
                  </a:lnTo>
                  <a:lnTo>
                    <a:pt x="13" y="75"/>
                  </a:lnTo>
                  <a:lnTo>
                    <a:pt x="4" y="62"/>
                  </a:lnTo>
                  <a:lnTo>
                    <a:pt x="0" y="45"/>
                  </a:lnTo>
                  <a:close/>
                </a:path>
              </a:pathLst>
            </a:custGeom>
            <a:solidFill>
              <a:srgbClr val="1A1A1A"/>
            </a:solidFill>
            <a:ln w="3175">
              <a:solidFill>
                <a:srgbClr val="000000"/>
              </a:solidFill>
              <a:round/>
              <a:headEnd/>
              <a:tailEnd/>
            </a:ln>
          </p:spPr>
          <p:txBody>
            <a:bodyPr/>
            <a:lstStyle/>
            <a:p>
              <a:endParaRPr lang="en-US"/>
            </a:p>
          </p:txBody>
        </p:sp>
        <p:sp>
          <p:nvSpPr>
            <p:cNvPr id="25627" name="Freeform 12"/>
            <p:cNvSpPr>
              <a:spLocks/>
            </p:cNvSpPr>
            <p:nvPr/>
          </p:nvSpPr>
          <p:spPr bwMode="auto">
            <a:xfrm>
              <a:off x="2018" y="2479"/>
              <a:ext cx="87" cy="87"/>
            </a:xfrm>
            <a:custGeom>
              <a:avLst/>
              <a:gdLst>
                <a:gd name="T0" fmla="*/ 0 w 87"/>
                <a:gd name="T1" fmla="*/ 42 h 87"/>
                <a:gd name="T2" fmla="*/ 4 w 87"/>
                <a:gd name="T3" fmla="*/ 25 h 87"/>
                <a:gd name="T4" fmla="*/ 13 w 87"/>
                <a:gd name="T5" fmla="*/ 13 h 87"/>
                <a:gd name="T6" fmla="*/ 28 w 87"/>
                <a:gd name="T7" fmla="*/ 2 h 87"/>
                <a:gd name="T8" fmla="*/ 45 w 87"/>
                <a:gd name="T9" fmla="*/ 0 h 87"/>
                <a:gd name="T10" fmla="*/ 62 w 87"/>
                <a:gd name="T11" fmla="*/ 2 h 87"/>
                <a:gd name="T12" fmla="*/ 74 w 87"/>
                <a:gd name="T13" fmla="*/ 13 h 87"/>
                <a:gd name="T14" fmla="*/ 85 w 87"/>
                <a:gd name="T15" fmla="*/ 25 h 87"/>
                <a:gd name="T16" fmla="*/ 87 w 87"/>
                <a:gd name="T17" fmla="*/ 42 h 87"/>
                <a:gd name="T18" fmla="*/ 85 w 87"/>
                <a:gd name="T19" fmla="*/ 59 h 87"/>
                <a:gd name="T20" fmla="*/ 74 w 87"/>
                <a:gd name="T21" fmla="*/ 74 h 87"/>
                <a:gd name="T22" fmla="*/ 62 w 87"/>
                <a:gd name="T23" fmla="*/ 83 h 87"/>
                <a:gd name="T24" fmla="*/ 45 w 87"/>
                <a:gd name="T25" fmla="*/ 87 h 87"/>
                <a:gd name="T26" fmla="*/ 28 w 87"/>
                <a:gd name="T27" fmla="*/ 83 h 87"/>
                <a:gd name="T28" fmla="*/ 13 w 87"/>
                <a:gd name="T29" fmla="*/ 74 h 87"/>
                <a:gd name="T30" fmla="*/ 4 w 87"/>
                <a:gd name="T31" fmla="*/ 59 h 87"/>
                <a:gd name="T32" fmla="*/ 0 w 87"/>
                <a:gd name="T33" fmla="*/ 42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87"/>
                <a:gd name="T53" fmla="*/ 87 w 87"/>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87">
                  <a:moveTo>
                    <a:pt x="0" y="42"/>
                  </a:moveTo>
                  <a:lnTo>
                    <a:pt x="4" y="25"/>
                  </a:lnTo>
                  <a:lnTo>
                    <a:pt x="13" y="13"/>
                  </a:lnTo>
                  <a:lnTo>
                    <a:pt x="28" y="2"/>
                  </a:lnTo>
                  <a:lnTo>
                    <a:pt x="45" y="0"/>
                  </a:lnTo>
                  <a:lnTo>
                    <a:pt x="62" y="2"/>
                  </a:lnTo>
                  <a:lnTo>
                    <a:pt x="74" y="13"/>
                  </a:lnTo>
                  <a:lnTo>
                    <a:pt x="85" y="25"/>
                  </a:lnTo>
                  <a:lnTo>
                    <a:pt x="87" y="42"/>
                  </a:lnTo>
                  <a:lnTo>
                    <a:pt x="85" y="59"/>
                  </a:lnTo>
                  <a:lnTo>
                    <a:pt x="74" y="74"/>
                  </a:lnTo>
                  <a:lnTo>
                    <a:pt x="62" y="83"/>
                  </a:lnTo>
                  <a:lnTo>
                    <a:pt x="45" y="87"/>
                  </a:lnTo>
                  <a:lnTo>
                    <a:pt x="28" y="83"/>
                  </a:lnTo>
                  <a:lnTo>
                    <a:pt x="13" y="74"/>
                  </a:lnTo>
                  <a:lnTo>
                    <a:pt x="4" y="59"/>
                  </a:lnTo>
                  <a:lnTo>
                    <a:pt x="0" y="42"/>
                  </a:lnTo>
                  <a:close/>
                </a:path>
              </a:pathLst>
            </a:custGeom>
            <a:solidFill>
              <a:srgbClr val="1A1A1A"/>
            </a:solidFill>
            <a:ln w="3175">
              <a:solidFill>
                <a:srgbClr val="000000"/>
              </a:solidFill>
              <a:round/>
              <a:headEnd/>
              <a:tailEnd/>
            </a:ln>
          </p:spPr>
          <p:txBody>
            <a:bodyPr/>
            <a:lstStyle/>
            <a:p>
              <a:endParaRPr lang="en-US"/>
            </a:p>
          </p:txBody>
        </p:sp>
        <p:sp>
          <p:nvSpPr>
            <p:cNvPr id="25628" name="Rectangle 13"/>
            <p:cNvSpPr>
              <a:spLocks noChangeArrowheads="1"/>
            </p:cNvSpPr>
            <p:nvPr/>
          </p:nvSpPr>
          <p:spPr bwMode="auto">
            <a:xfrm>
              <a:off x="1890" y="1437"/>
              <a:ext cx="84" cy="202"/>
            </a:xfrm>
            <a:prstGeom prst="rect">
              <a:avLst/>
            </a:prstGeom>
            <a:noFill/>
            <a:ln w="9525">
              <a:noFill/>
              <a:miter lim="800000"/>
              <a:headEnd/>
              <a:tailEnd/>
            </a:ln>
          </p:spPr>
          <p:txBody>
            <a:bodyPr wrap="none" lIns="0" tIns="0" rIns="0" bIns="0">
              <a:spAutoFit/>
            </a:bodyPr>
            <a:lstStyle/>
            <a:p>
              <a:r>
                <a:rPr lang="en-US" sz="2100" b="1">
                  <a:solidFill>
                    <a:srgbClr val="000000"/>
                  </a:solidFill>
                  <a:latin typeface="Calibri" pitchFamily="34" charset="0"/>
                </a:rPr>
                <a:t>1</a:t>
              </a:r>
              <a:endParaRPr lang="en-US" sz="1400" b="1"/>
            </a:p>
          </p:txBody>
        </p:sp>
        <p:sp>
          <p:nvSpPr>
            <p:cNvPr id="25629" name="Rectangle 14"/>
            <p:cNvSpPr>
              <a:spLocks noChangeArrowheads="1"/>
            </p:cNvSpPr>
            <p:nvPr/>
          </p:nvSpPr>
          <p:spPr bwMode="auto">
            <a:xfrm>
              <a:off x="1089" y="2061"/>
              <a:ext cx="84" cy="202"/>
            </a:xfrm>
            <a:prstGeom prst="rect">
              <a:avLst/>
            </a:prstGeom>
            <a:noFill/>
            <a:ln w="9525">
              <a:noFill/>
              <a:miter lim="800000"/>
              <a:headEnd/>
              <a:tailEnd/>
            </a:ln>
          </p:spPr>
          <p:txBody>
            <a:bodyPr wrap="none" lIns="0" tIns="0" rIns="0" bIns="0">
              <a:spAutoFit/>
            </a:bodyPr>
            <a:lstStyle/>
            <a:p>
              <a:r>
                <a:rPr lang="en-US" sz="2100" b="1">
                  <a:solidFill>
                    <a:srgbClr val="000000"/>
                  </a:solidFill>
                  <a:latin typeface="Calibri" pitchFamily="34" charset="0"/>
                </a:rPr>
                <a:t>2</a:t>
              </a:r>
              <a:endParaRPr lang="en-US" sz="1400" b="1"/>
            </a:p>
          </p:txBody>
        </p:sp>
        <p:sp>
          <p:nvSpPr>
            <p:cNvPr id="25630" name="Rectangle 15"/>
            <p:cNvSpPr>
              <a:spLocks noChangeArrowheads="1"/>
            </p:cNvSpPr>
            <p:nvPr/>
          </p:nvSpPr>
          <p:spPr bwMode="auto">
            <a:xfrm>
              <a:off x="1699" y="2373"/>
              <a:ext cx="84" cy="202"/>
            </a:xfrm>
            <a:prstGeom prst="rect">
              <a:avLst/>
            </a:prstGeom>
            <a:noFill/>
            <a:ln w="9525">
              <a:noFill/>
              <a:miter lim="800000"/>
              <a:headEnd/>
              <a:tailEnd/>
            </a:ln>
          </p:spPr>
          <p:txBody>
            <a:bodyPr wrap="none" lIns="0" tIns="0" rIns="0" bIns="0">
              <a:spAutoFit/>
            </a:bodyPr>
            <a:lstStyle/>
            <a:p>
              <a:r>
                <a:rPr lang="en-US" sz="2100" b="1">
                  <a:solidFill>
                    <a:srgbClr val="000000"/>
                  </a:solidFill>
                  <a:latin typeface="Calibri" pitchFamily="34" charset="0"/>
                </a:rPr>
                <a:t>3</a:t>
              </a:r>
              <a:endParaRPr lang="en-US" sz="1400" b="1"/>
            </a:p>
          </p:txBody>
        </p:sp>
        <p:sp>
          <p:nvSpPr>
            <p:cNvPr id="25631" name="Rectangle 16"/>
            <p:cNvSpPr>
              <a:spLocks noChangeArrowheads="1"/>
            </p:cNvSpPr>
            <p:nvPr/>
          </p:nvSpPr>
          <p:spPr bwMode="auto">
            <a:xfrm>
              <a:off x="1319" y="2928"/>
              <a:ext cx="84" cy="202"/>
            </a:xfrm>
            <a:prstGeom prst="rect">
              <a:avLst/>
            </a:prstGeom>
            <a:noFill/>
            <a:ln w="9525">
              <a:noFill/>
              <a:miter lim="800000"/>
              <a:headEnd/>
              <a:tailEnd/>
            </a:ln>
          </p:spPr>
          <p:txBody>
            <a:bodyPr wrap="none" lIns="0" tIns="0" rIns="0" bIns="0">
              <a:spAutoFit/>
            </a:bodyPr>
            <a:lstStyle/>
            <a:p>
              <a:r>
                <a:rPr lang="en-US" sz="2100" b="1">
                  <a:solidFill>
                    <a:srgbClr val="000000"/>
                  </a:solidFill>
                  <a:latin typeface="Calibri" pitchFamily="34" charset="0"/>
                </a:rPr>
                <a:t>4</a:t>
              </a:r>
              <a:endParaRPr lang="en-US" sz="1400" b="1"/>
            </a:p>
          </p:txBody>
        </p:sp>
        <p:sp>
          <p:nvSpPr>
            <p:cNvPr id="25632" name="Rectangle 17"/>
            <p:cNvSpPr>
              <a:spLocks noChangeArrowheads="1"/>
            </p:cNvSpPr>
            <p:nvPr/>
          </p:nvSpPr>
          <p:spPr bwMode="auto">
            <a:xfrm>
              <a:off x="517" y="1940"/>
              <a:ext cx="84" cy="202"/>
            </a:xfrm>
            <a:prstGeom prst="rect">
              <a:avLst/>
            </a:prstGeom>
            <a:noFill/>
            <a:ln w="9525">
              <a:noFill/>
              <a:miter lim="800000"/>
              <a:headEnd/>
              <a:tailEnd/>
            </a:ln>
          </p:spPr>
          <p:txBody>
            <a:bodyPr wrap="none" lIns="0" tIns="0" rIns="0" bIns="0">
              <a:spAutoFit/>
            </a:bodyPr>
            <a:lstStyle/>
            <a:p>
              <a:r>
                <a:rPr lang="en-US" sz="2100" b="1">
                  <a:solidFill>
                    <a:srgbClr val="000000"/>
                  </a:solidFill>
                  <a:latin typeface="Calibri" pitchFamily="34" charset="0"/>
                </a:rPr>
                <a:t>5</a:t>
              </a:r>
              <a:endParaRPr lang="en-US" sz="1400" b="1"/>
            </a:p>
          </p:txBody>
        </p:sp>
        <p:sp>
          <p:nvSpPr>
            <p:cNvPr id="25633" name="Rectangle 18"/>
            <p:cNvSpPr>
              <a:spLocks noChangeArrowheads="1"/>
            </p:cNvSpPr>
            <p:nvPr/>
          </p:nvSpPr>
          <p:spPr bwMode="auto">
            <a:xfrm>
              <a:off x="2188" y="2428"/>
              <a:ext cx="84" cy="202"/>
            </a:xfrm>
            <a:prstGeom prst="rect">
              <a:avLst/>
            </a:prstGeom>
            <a:noFill/>
            <a:ln w="9525">
              <a:noFill/>
              <a:miter lim="800000"/>
              <a:headEnd/>
              <a:tailEnd/>
            </a:ln>
          </p:spPr>
          <p:txBody>
            <a:bodyPr wrap="none" lIns="0" tIns="0" rIns="0" bIns="0">
              <a:spAutoFit/>
            </a:bodyPr>
            <a:lstStyle/>
            <a:p>
              <a:r>
                <a:rPr lang="en-US" sz="2100" b="1">
                  <a:solidFill>
                    <a:srgbClr val="000000"/>
                  </a:solidFill>
                  <a:latin typeface="Calibri" pitchFamily="34" charset="0"/>
                </a:rPr>
                <a:t>6</a:t>
              </a:r>
              <a:endParaRPr lang="en-US" sz="1400" b="1"/>
            </a:p>
          </p:txBody>
        </p:sp>
      </p:grpSp>
      <p:grpSp>
        <p:nvGrpSpPr>
          <p:cNvPr id="25607" name="Group 19"/>
          <p:cNvGrpSpPr>
            <a:grpSpLocks/>
          </p:cNvGrpSpPr>
          <p:nvPr/>
        </p:nvGrpSpPr>
        <p:grpSpPr bwMode="auto">
          <a:xfrm>
            <a:off x="2509838" y="3303588"/>
            <a:ext cx="1401762" cy="890587"/>
            <a:chOff x="1465" y="2309"/>
            <a:chExt cx="883" cy="561"/>
          </a:xfrm>
        </p:grpSpPr>
        <p:sp>
          <p:nvSpPr>
            <p:cNvPr id="25620" name="Freeform 20"/>
            <p:cNvSpPr>
              <a:spLocks/>
            </p:cNvSpPr>
            <p:nvPr/>
          </p:nvSpPr>
          <p:spPr bwMode="auto">
            <a:xfrm>
              <a:off x="1465" y="2309"/>
              <a:ext cx="883" cy="369"/>
            </a:xfrm>
            <a:custGeom>
              <a:avLst/>
              <a:gdLst>
                <a:gd name="T0" fmla="*/ 442 w 883"/>
                <a:gd name="T1" fmla="*/ 0 h 369"/>
                <a:gd name="T2" fmla="*/ 502 w 883"/>
                <a:gd name="T3" fmla="*/ 2 h 369"/>
                <a:gd name="T4" fmla="*/ 562 w 883"/>
                <a:gd name="T5" fmla="*/ 7 h 369"/>
                <a:gd name="T6" fmla="*/ 619 w 883"/>
                <a:gd name="T7" fmla="*/ 15 h 369"/>
                <a:gd name="T8" fmla="*/ 672 w 883"/>
                <a:gd name="T9" fmla="*/ 28 h 369"/>
                <a:gd name="T10" fmla="*/ 721 w 883"/>
                <a:gd name="T11" fmla="*/ 43 h 369"/>
                <a:gd name="T12" fmla="*/ 766 w 883"/>
                <a:gd name="T13" fmla="*/ 60 h 369"/>
                <a:gd name="T14" fmla="*/ 804 w 883"/>
                <a:gd name="T15" fmla="*/ 79 h 369"/>
                <a:gd name="T16" fmla="*/ 836 w 883"/>
                <a:gd name="T17" fmla="*/ 100 h 369"/>
                <a:gd name="T18" fmla="*/ 859 w 883"/>
                <a:gd name="T19" fmla="*/ 123 h 369"/>
                <a:gd name="T20" fmla="*/ 876 w 883"/>
                <a:gd name="T21" fmla="*/ 147 h 369"/>
                <a:gd name="T22" fmla="*/ 883 w 883"/>
                <a:gd name="T23" fmla="*/ 172 h 369"/>
                <a:gd name="T24" fmla="*/ 883 w 883"/>
                <a:gd name="T25" fmla="*/ 197 h 369"/>
                <a:gd name="T26" fmla="*/ 876 w 883"/>
                <a:gd name="T27" fmla="*/ 223 h 369"/>
                <a:gd name="T28" fmla="*/ 859 w 883"/>
                <a:gd name="T29" fmla="*/ 246 h 369"/>
                <a:gd name="T30" fmla="*/ 836 w 883"/>
                <a:gd name="T31" fmla="*/ 270 h 369"/>
                <a:gd name="T32" fmla="*/ 804 w 883"/>
                <a:gd name="T33" fmla="*/ 291 h 369"/>
                <a:gd name="T34" fmla="*/ 766 w 883"/>
                <a:gd name="T35" fmla="*/ 310 h 369"/>
                <a:gd name="T36" fmla="*/ 721 w 883"/>
                <a:gd name="T37" fmla="*/ 327 h 369"/>
                <a:gd name="T38" fmla="*/ 672 w 883"/>
                <a:gd name="T39" fmla="*/ 342 h 369"/>
                <a:gd name="T40" fmla="*/ 619 w 883"/>
                <a:gd name="T41" fmla="*/ 354 h 369"/>
                <a:gd name="T42" fmla="*/ 562 w 883"/>
                <a:gd name="T43" fmla="*/ 363 h 369"/>
                <a:gd name="T44" fmla="*/ 502 w 883"/>
                <a:gd name="T45" fmla="*/ 367 h 369"/>
                <a:gd name="T46" fmla="*/ 442 w 883"/>
                <a:gd name="T47" fmla="*/ 369 h 369"/>
                <a:gd name="T48" fmla="*/ 381 w 883"/>
                <a:gd name="T49" fmla="*/ 367 h 369"/>
                <a:gd name="T50" fmla="*/ 323 w 883"/>
                <a:gd name="T51" fmla="*/ 363 h 369"/>
                <a:gd name="T52" fmla="*/ 266 w 883"/>
                <a:gd name="T53" fmla="*/ 354 h 369"/>
                <a:gd name="T54" fmla="*/ 213 w 883"/>
                <a:gd name="T55" fmla="*/ 342 h 369"/>
                <a:gd name="T56" fmla="*/ 162 w 883"/>
                <a:gd name="T57" fmla="*/ 327 h 369"/>
                <a:gd name="T58" fmla="*/ 119 w 883"/>
                <a:gd name="T59" fmla="*/ 310 h 369"/>
                <a:gd name="T60" fmla="*/ 81 w 883"/>
                <a:gd name="T61" fmla="*/ 291 h 369"/>
                <a:gd name="T62" fmla="*/ 49 w 883"/>
                <a:gd name="T63" fmla="*/ 270 h 369"/>
                <a:gd name="T64" fmla="*/ 26 w 883"/>
                <a:gd name="T65" fmla="*/ 246 h 369"/>
                <a:gd name="T66" fmla="*/ 9 w 883"/>
                <a:gd name="T67" fmla="*/ 223 h 369"/>
                <a:gd name="T68" fmla="*/ 0 w 883"/>
                <a:gd name="T69" fmla="*/ 197 h 369"/>
                <a:gd name="T70" fmla="*/ 0 w 883"/>
                <a:gd name="T71" fmla="*/ 172 h 369"/>
                <a:gd name="T72" fmla="*/ 9 w 883"/>
                <a:gd name="T73" fmla="*/ 147 h 369"/>
                <a:gd name="T74" fmla="*/ 26 w 883"/>
                <a:gd name="T75" fmla="*/ 123 h 369"/>
                <a:gd name="T76" fmla="*/ 49 w 883"/>
                <a:gd name="T77" fmla="*/ 100 h 369"/>
                <a:gd name="T78" fmla="*/ 81 w 883"/>
                <a:gd name="T79" fmla="*/ 79 h 369"/>
                <a:gd name="T80" fmla="*/ 119 w 883"/>
                <a:gd name="T81" fmla="*/ 60 h 369"/>
                <a:gd name="T82" fmla="*/ 162 w 883"/>
                <a:gd name="T83" fmla="*/ 43 h 369"/>
                <a:gd name="T84" fmla="*/ 213 w 883"/>
                <a:gd name="T85" fmla="*/ 28 h 369"/>
                <a:gd name="T86" fmla="*/ 266 w 883"/>
                <a:gd name="T87" fmla="*/ 15 h 369"/>
                <a:gd name="T88" fmla="*/ 323 w 883"/>
                <a:gd name="T89" fmla="*/ 7 h 369"/>
                <a:gd name="T90" fmla="*/ 381 w 883"/>
                <a:gd name="T91" fmla="*/ 2 h 369"/>
                <a:gd name="T92" fmla="*/ 442 w 883"/>
                <a:gd name="T93" fmla="*/ 0 h 36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3"/>
                <a:gd name="T142" fmla="*/ 0 h 369"/>
                <a:gd name="T143" fmla="*/ 883 w 883"/>
                <a:gd name="T144" fmla="*/ 369 h 36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3" h="369">
                  <a:moveTo>
                    <a:pt x="442" y="0"/>
                  </a:moveTo>
                  <a:lnTo>
                    <a:pt x="502" y="2"/>
                  </a:lnTo>
                  <a:lnTo>
                    <a:pt x="562" y="7"/>
                  </a:lnTo>
                  <a:lnTo>
                    <a:pt x="619" y="15"/>
                  </a:lnTo>
                  <a:lnTo>
                    <a:pt x="672" y="28"/>
                  </a:lnTo>
                  <a:lnTo>
                    <a:pt x="721" y="43"/>
                  </a:lnTo>
                  <a:lnTo>
                    <a:pt x="766" y="60"/>
                  </a:lnTo>
                  <a:lnTo>
                    <a:pt x="804" y="79"/>
                  </a:lnTo>
                  <a:lnTo>
                    <a:pt x="836" y="100"/>
                  </a:lnTo>
                  <a:lnTo>
                    <a:pt x="859" y="123"/>
                  </a:lnTo>
                  <a:lnTo>
                    <a:pt x="876" y="147"/>
                  </a:lnTo>
                  <a:lnTo>
                    <a:pt x="883" y="172"/>
                  </a:lnTo>
                  <a:lnTo>
                    <a:pt x="883" y="197"/>
                  </a:lnTo>
                  <a:lnTo>
                    <a:pt x="876" y="223"/>
                  </a:lnTo>
                  <a:lnTo>
                    <a:pt x="859" y="246"/>
                  </a:lnTo>
                  <a:lnTo>
                    <a:pt x="836" y="270"/>
                  </a:lnTo>
                  <a:lnTo>
                    <a:pt x="804" y="291"/>
                  </a:lnTo>
                  <a:lnTo>
                    <a:pt x="766" y="310"/>
                  </a:lnTo>
                  <a:lnTo>
                    <a:pt x="721" y="327"/>
                  </a:lnTo>
                  <a:lnTo>
                    <a:pt x="672" y="342"/>
                  </a:lnTo>
                  <a:lnTo>
                    <a:pt x="619" y="354"/>
                  </a:lnTo>
                  <a:lnTo>
                    <a:pt x="562" y="363"/>
                  </a:lnTo>
                  <a:lnTo>
                    <a:pt x="502" y="367"/>
                  </a:lnTo>
                  <a:lnTo>
                    <a:pt x="442" y="369"/>
                  </a:lnTo>
                  <a:lnTo>
                    <a:pt x="381" y="367"/>
                  </a:lnTo>
                  <a:lnTo>
                    <a:pt x="323" y="363"/>
                  </a:lnTo>
                  <a:lnTo>
                    <a:pt x="266" y="354"/>
                  </a:lnTo>
                  <a:lnTo>
                    <a:pt x="213" y="342"/>
                  </a:lnTo>
                  <a:lnTo>
                    <a:pt x="162" y="327"/>
                  </a:lnTo>
                  <a:lnTo>
                    <a:pt x="119" y="310"/>
                  </a:lnTo>
                  <a:lnTo>
                    <a:pt x="81" y="291"/>
                  </a:lnTo>
                  <a:lnTo>
                    <a:pt x="49" y="270"/>
                  </a:lnTo>
                  <a:lnTo>
                    <a:pt x="26" y="246"/>
                  </a:lnTo>
                  <a:lnTo>
                    <a:pt x="9" y="223"/>
                  </a:lnTo>
                  <a:lnTo>
                    <a:pt x="0" y="197"/>
                  </a:lnTo>
                  <a:lnTo>
                    <a:pt x="0" y="172"/>
                  </a:lnTo>
                  <a:lnTo>
                    <a:pt x="9" y="147"/>
                  </a:lnTo>
                  <a:lnTo>
                    <a:pt x="26" y="123"/>
                  </a:lnTo>
                  <a:lnTo>
                    <a:pt x="49" y="100"/>
                  </a:lnTo>
                  <a:lnTo>
                    <a:pt x="81" y="79"/>
                  </a:lnTo>
                  <a:lnTo>
                    <a:pt x="119" y="60"/>
                  </a:lnTo>
                  <a:lnTo>
                    <a:pt x="162" y="43"/>
                  </a:lnTo>
                  <a:lnTo>
                    <a:pt x="213" y="28"/>
                  </a:lnTo>
                  <a:lnTo>
                    <a:pt x="266" y="15"/>
                  </a:lnTo>
                  <a:lnTo>
                    <a:pt x="323" y="7"/>
                  </a:lnTo>
                  <a:lnTo>
                    <a:pt x="381" y="2"/>
                  </a:lnTo>
                  <a:lnTo>
                    <a:pt x="442" y="0"/>
                  </a:lnTo>
                </a:path>
              </a:pathLst>
            </a:custGeom>
            <a:noFill/>
            <a:ln w="3175">
              <a:solidFill>
                <a:srgbClr val="000000"/>
              </a:solidFill>
              <a:round/>
              <a:headEnd/>
              <a:tailEnd/>
            </a:ln>
          </p:spPr>
          <p:txBody>
            <a:bodyPr/>
            <a:lstStyle/>
            <a:p>
              <a:endParaRPr lang="en-US"/>
            </a:p>
          </p:txBody>
        </p:sp>
        <p:sp>
          <p:nvSpPr>
            <p:cNvPr id="25621" name="Rectangle 21"/>
            <p:cNvSpPr>
              <a:spLocks noChangeArrowheads="1"/>
            </p:cNvSpPr>
            <p:nvPr/>
          </p:nvSpPr>
          <p:spPr bwMode="auto">
            <a:xfrm>
              <a:off x="1831" y="2668"/>
              <a:ext cx="93" cy="202"/>
            </a:xfrm>
            <a:prstGeom prst="rect">
              <a:avLst/>
            </a:prstGeom>
            <a:noFill/>
            <a:ln w="9525">
              <a:noFill/>
              <a:miter lim="800000"/>
              <a:headEnd/>
              <a:tailEnd/>
            </a:ln>
          </p:spPr>
          <p:txBody>
            <a:bodyPr wrap="none" lIns="0" tIns="0" rIns="0" bIns="0">
              <a:spAutoFit/>
            </a:bodyPr>
            <a:lstStyle/>
            <a:p>
              <a:r>
                <a:rPr lang="en-US" sz="2100" b="1">
                  <a:solidFill>
                    <a:srgbClr val="FF0000"/>
                  </a:solidFill>
                </a:rPr>
                <a:t>1</a:t>
              </a:r>
              <a:endParaRPr lang="en-US" sz="1400" b="1"/>
            </a:p>
          </p:txBody>
        </p:sp>
      </p:grpSp>
      <p:grpSp>
        <p:nvGrpSpPr>
          <p:cNvPr id="25608" name="Group 22"/>
          <p:cNvGrpSpPr>
            <a:grpSpLocks/>
          </p:cNvGrpSpPr>
          <p:nvPr/>
        </p:nvGrpSpPr>
        <p:grpSpPr bwMode="auto">
          <a:xfrm>
            <a:off x="704850" y="2344738"/>
            <a:ext cx="1579563" cy="889000"/>
            <a:chOff x="328" y="1705"/>
            <a:chExt cx="995" cy="560"/>
          </a:xfrm>
        </p:grpSpPr>
        <p:sp>
          <p:nvSpPr>
            <p:cNvPr id="25618" name="Freeform 23"/>
            <p:cNvSpPr>
              <a:spLocks/>
            </p:cNvSpPr>
            <p:nvPr/>
          </p:nvSpPr>
          <p:spPr bwMode="auto">
            <a:xfrm>
              <a:off x="328" y="1881"/>
              <a:ext cx="995" cy="384"/>
            </a:xfrm>
            <a:custGeom>
              <a:avLst/>
              <a:gdLst>
                <a:gd name="T0" fmla="*/ 514 w 995"/>
                <a:gd name="T1" fmla="*/ 4 h 384"/>
                <a:gd name="T2" fmla="*/ 576 w 995"/>
                <a:gd name="T3" fmla="*/ 10 h 384"/>
                <a:gd name="T4" fmla="*/ 638 w 995"/>
                <a:gd name="T5" fmla="*/ 21 h 384"/>
                <a:gd name="T6" fmla="*/ 695 w 995"/>
                <a:gd name="T7" fmla="*/ 34 h 384"/>
                <a:gd name="T8" fmla="*/ 752 w 995"/>
                <a:gd name="T9" fmla="*/ 49 h 384"/>
                <a:gd name="T10" fmla="*/ 803 w 995"/>
                <a:gd name="T11" fmla="*/ 66 h 384"/>
                <a:gd name="T12" fmla="*/ 850 w 995"/>
                <a:gd name="T13" fmla="*/ 85 h 384"/>
                <a:gd name="T14" fmla="*/ 891 w 995"/>
                <a:gd name="T15" fmla="*/ 106 h 384"/>
                <a:gd name="T16" fmla="*/ 927 w 995"/>
                <a:gd name="T17" fmla="*/ 127 h 384"/>
                <a:gd name="T18" fmla="*/ 954 w 995"/>
                <a:gd name="T19" fmla="*/ 150 h 384"/>
                <a:gd name="T20" fmla="*/ 976 w 995"/>
                <a:gd name="T21" fmla="*/ 176 h 384"/>
                <a:gd name="T22" fmla="*/ 988 w 995"/>
                <a:gd name="T23" fmla="*/ 199 h 384"/>
                <a:gd name="T24" fmla="*/ 995 w 995"/>
                <a:gd name="T25" fmla="*/ 222 h 384"/>
                <a:gd name="T26" fmla="*/ 993 w 995"/>
                <a:gd name="T27" fmla="*/ 248 h 384"/>
                <a:gd name="T28" fmla="*/ 982 w 995"/>
                <a:gd name="T29" fmla="*/ 269 h 384"/>
                <a:gd name="T30" fmla="*/ 965 w 995"/>
                <a:gd name="T31" fmla="*/ 290 h 384"/>
                <a:gd name="T32" fmla="*/ 940 w 995"/>
                <a:gd name="T33" fmla="*/ 312 h 384"/>
                <a:gd name="T34" fmla="*/ 908 w 995"/>
                <a:gd name="T35" fmla="*/ 329 h 384"/>
                <a:gd name="T36" fmla="*/ 869 w 995"/>
                <a:gd name="T37" fmla="*/ 345 h 384"/>
                <a:gd name="T38" fmla="*/ 827 w 995"/>
                <a:gd name="T39" fmla="*/ 358 h 384"/>
                <a:gd name="T40" fmla="*/ 776 w 995"/>
                <a:gd name="T41" fmla="*/ 369 h 384"/>
                <a:gd name="T42" fmla="*/ 723 w 995"/>
                <a:gd name="T43" fmla="*/ 377 h 384"/>
                <a:gd name="T44" fmla="*/ 665 w 995"/>
                <a:gd name="T45" fmla="*/ 382 h 384"/>
                <a:gd name="T46" fmla="*/ 606 w 995"/>
                <a:gd name="T47" fmla="*/ 384 h 384"/>
                <a:gd name="T48" fmla="*/ 544 w 995"/>
                <a:gd name="T49" fmla="*/ 384 h 384"/>
                <a:gd name="T50" fmla="*/ 480 w 995"/>
                <a:gd name="T51" fmla="*/ 379 h 384"/>
                <a:gd name="T52" fmla="*/ 419 w 995"/>
                <a:gd name="T53" fmla="*/ 373 h 384"/>
                <a:gd name="T54" fmla="*/ 357 w 995"/>
                <a:gd name="T55" fmla="*/ 362 h 384"/>
                <a:gd name="T56" fmla="*/ 300 w 995"/>
                <a:gd name="T57" fmla="*/ 350 h 384"/>
                <a:gd name="T58" fmla="*/ 242 w 995"/>
                <a:gd name="T59" fmla="*/ 335 h 384"/>
                <a:gd name="T60" fmla="*/ 191 w 995"/>
                <a:gd name="T61" fmla="*/ 318 h 384"/>
                <a:gd name="T62" fmla="*/ 144 w 995"/>
                <a:gd name="T63" fmla="*/ 299 h 384"/>
                <a:gd name="T64" fmla="*/ 104 w 995"/>
                <a:gd name="T65" fmla="*/ 278 h 384"/>
                <a:gd name="T66" fmla="*/ 68 w 995"/>
                <a:gd name="T67" fmla="*/ 256 h 384"/>
                <a:gd name="T68" fmla="*/ 40 w 995"/>
                <a:gd name="T69" fmla="*/ 233 h 384"/>
                <a:gd name="T70" fmla="*/ 19 w 995"/>
                <a:gd name="T71" fmla="*/ 208 h 384"/>
                <a:gd name="T72" fmla="*/ 6 w 995"/>
                <a:gd name="T73" fmla="*/ 184 h 384"/>
                <a:gd name="T74" fmla="*/ 0 w 995"/>
                <a:gd name="T75" fmla="*/ 161 h 384"/>
                <a:gd name="T76" fmla="*/ 2 w 995"/>
                <a:gd name="T77" fmla="*/ 138 h 384"/>
                <a:gd name="T78" fmla="*/ 13 w 995"/>
                <a:gd name="T79" fmla="*/ 114 h 384"/>
                <a:gd name="T80" fmla="*/ 30 w 995"/>
                <a:gd name="T81" fmla="*/ 93 h 384"/>
                <a:gd name="T82" fmla="*/ 55 w 995"/>
                <a:gd name="T83" fmla="*/ 72 h 384"/>
                <a:gd name="T84" fmla="*/ 87 w 995"/>
                <a:gd name="T85" fmla="*/ 55 h 384"/>
                <a:gd name="T86" fmla="*/ 125 w 995"/>
                <a:gd name="T87" fmla="*/ 38 h 384"/>
                <a:gd name="T88" fmla="*/ 168 w 995"/>
                <a:gd name="T89" fmla="*/ 25 h 384"/>
                <a:gd name="T90" fmla="*/ 219 w 995"/>
                <a:gd name="T91" fmla="*/ 15 h 384"/>
                <a:gd name="T92" fmla="*/ 272 w 995"/>
                <a:gd name="T93" fmla="*/ 6 h 384"/>
                <a:gd name="T94" fmla="*/ 329 w 995"/>
                <a:gd name="T95" fmla="*/ 2 h 384"/>
                <a:gd name="T96" fmla="*/ 389 w 995"/>
                <a:gd name="T97" fmla="*/ 0 h 384"/>
                <a:gd name="T98" fmla="*/ 450 w 995"/>
                <a:gd name="T99" fmla="*/ 0 h 384"/>
                <a:gd name="T100" fmla="*/ 514 w 995"/>
                <a:gd name="T101" fmla="*/ 4 h 3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95"/>
                <a:gd name="T154" fmla="*/ 0 h 384"/>
                <a:gd name="T155" fmla="*/ 995 w 995"/>
                <a:gd name="T156" fmla="*/ 384 h 3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95" h="384">
                  <a:moveTo>
                    <a:pt x="514" y="4"/>
                  </a:moveTo>
                  <a:lnTo>
                    <a:pt x="576" y="10"/>
                  </a:lnTo>
                  <a:lnTo>
                    <a:pt x="638" y="21"/>
                  </a:lnTo>
                  <a:lnTo>
                    <a:pt x="695" y="34"/>
                  </a:lnTo>
                  <a:lnTo>
                    <a:pt x="752" y="49"/>
                  </a:lnTo>
                  <a:lnTo>
                    <a:pt x="803" y="66"/>
                  </a:lnTo>
                  <a:lnTo>
                    <a:pt x="850" y="85"/>
                  </a:lnTo>
                  <a:lnTo>
                    <a:pt x="891" y="106"/>
                  </a:lnTo>
                  <a:lnTo>
                    <a:pt x="927" y="127"/>
                  </a:lnTo>
                  <a:lnTo>
                    <a:pt x="954" y="150"/>
                  </a:lnTo>
                  <a:lnTo>
                    <a:pt x="976" y="176"/>
                  </a:lnTo>
                  <a:lnTo>
                    <a:pt x="988" y="199"/>
                  </a:lnTo>
                  <a:lnTo>
                    <a:pt x="995" y="222"/>
                  </a:lnTo>
                  <a:lnTo>
                    <a:pt x="993" y="248"/>
                  </a:lnTo>
                  <a:lnTo>
                    <a:pt x="982" y="269"/>
                  </a:lnTo>
                  <a:lnTo>
                    <a:pt x="965" y="290"/>
                  </a:lnTo>
                  <a:lnTo>
                    <a:pt x="940" y="312"/>
                  </a:lnTo>
                  <a:lnTo>
                    <a:pt x="908" y="329"/>
                  </a:lnTo>
                  <a:lnTo>
                    <a:pt x="869" y="345"/>
                  </a:lnTo>
                  <a:lnTo>
                    <a:pt x="827" y="358"/>
                  </a:lnTo>
                  <a:lnTo>
                    <a:pt x="776" y="369"/>
                  </a:lnTo>
                  <a:lnTo>
                    <a:pt x="723" y="377"/>
                  </a:lnTo>
                  <a:lnTo>
                    <a:pt x="665" y="382"/>
                  </a:lnTo>
                  <a:lnTo>
                    <a:pt x="606" y="384"/>
                  </a:lnTo>
                  <a:lnTo>
                    <a:pt x="544" y="384"/>
                  </a:lnTo>
                  <a:lnTo>
                    <a:pt x="480" y="379"/>
                  </a:lnTo>
                  <a:lnTo>
                    <a:pt x="419" y="373"/>
                  </a:lnTo>
                  <a:lnTo>
                    <a:pt x="357" y="362"/>
                  </a:lnTo>
                  <a:lnTo>
                    <a:pt x="300" y="350"/>
                  </a:lnTo>
                  <a:lnTo>
                    <a:pt x="242" y="335"/>
                  </a:lnTo>
                  <a:lnTo>
                    <a:pt x="191" y="318"/>
                  </a:lnTo>
                  <a:lnTo>
                    <a:pt x="144" y="299"/>
                  </a:lnTo>
                  <a:lnTo>
                    <a:pt x="104" y="278"/>
                  </a:lnTo>
                  <a:lnTo>
                    <a:pt x="68" y="256"/>
                  </a:lnTo>
                  <a:lnTo>
                    <a:pt x="40" y="233"/>
                  </a:lnTo>
                  <a:lnTo>
                    <a:pt x="19" y="208"/>
                  </a:lnTo>
                  <a:lnTo>
                    <a:pt x="6" y="184"/>
                  </a:lnTo>
                  <a:lnTo>
                    <a:pt x="0" y="161"/>
                  </a:lnTo>
                  <a:lnTo>
                    <a:pt x="2" y="138"/>
                  </a:lnTo>
                  <a:lnTo>
                    <a:pt x="13" y="114"/>
                  </a:lnTo>
                  <a:lnTo>
                    <a:pt x="30" y="93"/>
                  </a:lnTo>
                  <a:lnTo>
                    <a:pt x="55" y="72"/>
                  </a:lnTo>
                  <a:lnTo>
                    <a:pt x="87" y="55"/>
                  </a:lnTo>
                  <a:lnTo>
                    <a:pt x="125" y="38"/>
                  </a:lnTo>
                  <a:lnTo>
                    <a:pt x="168" y="25"/>
                  </a:lnTo>
                  <a:lnTo>
                    <a:pt x="219" y="15"/>
                  </a:lnTo>
                  <a:lnTo>
                    <a:pt x="272" y="6"/>
                  </a:lnTo>
                  <a:lnTo>
                    <a:pt x="329" y="2"/>
                  </a:lnTo>
                  <a:lnTo>
                    <a:pt x="389" y="0"/>
                  </a:lnTo>
                  <a:lnTo>
                    <a:pt x="450" y="0"/>
                  </a:lnTo>
                  <a:lnTo>
                    <a:pt x="514" y="4"/>
                  </a:lnTo>
                </a:path>
              </a:pathLst>
            </a:custGeom>
            <a:noFill/>
            <a:ln w="3175">
              <a:solidFill>
                <a:srgbClr val="000000"/>
              </a:solidFill>
              <a:round/>
              <a:headEnd/>
              <a:tailEnd/>
            </a:ln>
          </p:spPr>
          <p:txBody>
            <a:bodyPr/>
            <a:lstStyle/>
            <a:p>
              <a:endParaRPr lang="en-US"/>
            </a:p>
          </p:txBody>
        </p:sp>
        <p:sp>
          <p:nvSpPr>
            <p:cNvPr id="25619" name="Rectangle 24"/>
            <p:cNvSpPr>
              <a:spLocks noChangeArrowheads="1"/>
            </p:cNvSpPr>
            <p:nvPr/>
          </p:nvSpPr>
          <p:spPr bwMode="auto">
            <a:xfrm>
              <a:off x="853" y="1705"/>
              <a:ext cx="93" cy="202"/>
            </a:xfrm>
            <a:prstGeom prst="rect">
              <a:avLst/>
            </a:prstGeom>
            <a:noFill/>
            <a:ln w="9525">
              <a:noFill/>
              <a:miter lim="800000"/>
              <a:headEnd/>
              <a:tailEnd/>
            </a:ln>
          </p:spPr>
          <p:txBody>
            <a:bodyPr wrap="none" lIns="0" tIns="0" rIns="0" bIns="0">
              <a:spAutoFit/>
            </a:bodyPr>
            <a:lstStyle/>
            <a:p>
              <a:r>
                <a:rPr lang="en-US" sz="2100" b="1">
                  <a:solidFill>
                    <a:srgbClr val="FF0000"/>
                  </a:solidFill>
                </a:rPr>
                <a:t>2</a:t>
              </a:r>
              <a:endParaRPr lang="en-US" sz="1400" b="1"/>
            </a:p>
          </p:txBody>
        </p:sp>
      </p:grpSp>
      <p:grpSp>
        <p:nvGrpSpPr>
          <p:cNvPr id="25609" name="Group 25"/>
          <p:cNvGrpSpPr>
            <a:grpSpLocks/>
          </p:cNvGrpSpPr>
          <p:nvPr/>
        </p:nvGrpSpPr>
        <p:grpSpPr bwMode="auto">
          <a:xfrm>
            <a:off x="360363" y="1677988"/>
            <a:ext cx="3935412" cy="3487737"/>
            <a:chOff x="111" y="1285"/>
            <a:chExt cx="2479" cy="2197"/>
          </a:xfrm>
        </p:grpSpPr>
        <p:sp>
          <p:nvSpPr>
            <p:cNvPr id="25616" name="Rectangle 26"/>
            <p:cNvSpPr>
              <a:spLocks noChangeArrowheads="1"/>
            </p:cNvSpPr>
            <p:nvPr/>
          </p:nvSpPr>
          <p:spPr bwMode="auto">
            <a:xfrm>
              <a:off x="2484" y="1705"/>
              <a:ext cx="93" cy="202"/>
            </a:xfrm>
            <a:prstGeom prst="rect">
              <a:avLst/>
            </a:prstGeom>
            <a:noFill/>
            <a:ln w="9525">
              <a:noFill/>
              <a:miter lim="800000"/>
              <a:headEnd/>
              <a:tailEnd/>
            </a:ln>
          </p:spPr>
          <p:txBody>
            <a:bodyPr wrap="none" lIns="0" tIns="0" rIns="0" bIns="0">
              <a:spAutoFit/>
            </a:bodyPr>
            <a:lstStyle/>
            <a:p>
              <a:r>
                <a:rPr lang="en-US" sz="2100" b="1">
                  <a:solidFill>
                    <a:srgbClr val="FF0000"/>
                  </a:solidFill>
                </a:rPr>
                <a:t>5</a:t>
              </a:r>
              <a:endParaRPr lang="en-US" sz="1400" b="1"/>
            </a:p>
          </p:txBody>
        </p:sp>
        <p:sp>
          <p:nvSpPr>
            <p:cNvPr id="25617" name="Freeform 27"/>
            <p:cNvSpPr>
              <a:spLocks/>
            </p:cNvSpPr>
            <p:nvPr/>
          </p:nvSpPr>
          <p:spPr bwMode="auto">
            <a:xfrm>
              <a:off x="111" y="1285"/>
              <a:ext cx="2479" cy="2197"/>
            </a:xfrm>
            <a:custGeom>
              <a:avLst/>
              <a:gdLst>
                <a:gd name="T0" fmla="*/ 1339 w 2479"/>
                <a:gd name="T1" fmla="*/ 2 h 2197"/>
                <a:gd name="T2" fmla="*/ 1541 w 2479"/>
                <a:gd name="T3" fmla="*/ 32 h 2197"/>
                <a:gd name="T4" fmla="*/ 1735 w 2479"/>
                <a:gd name="T5" fmla="*/ 91 h 2197"/>
                <a:gd name="T6" fmla="*/ 1916 w 2479"/>
                <a:gd name="T7" fmla="*/ 178 h 2197"/>
                <a:gd name="T8" fmla="*/ 2077 w 2479"/>
                <a:gd name="T9" fmla="*/ 288 h 2197"/>
                <a:gd name="T10" fmla="*/ 2215 w 2479"/>
                <a:gd name="T11" fmla="*/ 422 h 2197"/>
                <a:gd name="T12" fmla="*/ 2328 w 2479"/>
                <a:gd name="T13" fmla="*/ 572 h 2197"/>
                <a:gd name="T14" fmla="*/ 2411 w 2479"/>
                <a:gd name="T15" fmla="*/ 740 h 2197"/>
                <a:gd name="T16" fmla="*/ 2462 w 2479"/>
                <a:gd name="T17" fmla="*/ 916 h 2197"/>
                <a:gd name="T18" fmla="*/ 2479 w 2479"/>
                <a:gd name="T19" fmla="*/ 1096 h 2197"/>
                <a:gd name="T20" fmla="*/ 2462 w 2479"/>
                <a:gd name="T21" fmla="*/ 1277 h 2197"/>
                <a:gd name="T22" fmla="*/ 2411 w 2479"/>
                <a:gd name="T23" fmla="*/ 1453 h 2197"/>
                <a:gd name="T24" fmla="*/ 2330 w 2479"/>
                <a:gd name="T25" fmla="*/ 1620 h 2197"/>
                <a:gd name="T26" fmla="*/ 2217 w 2479"/>
                <a:gd name="T27" fmla="*/ 1771 h 2197"/>
                <a:gd name="T28" fmla="*/ 2079 w 2479"/>
                <a:gd name="T29" fmla="*/ 1904 h 2197"/>
                <a:gd name="T30" fmla="*/ 1918 w 2479"/>
                <a:gd name="T31" fmla="*/ 2017 h 2197"/>
                <a:gd name="T32" fmla="*/ 1739 w 2479"/>
                <a:gd name="T33" fmla="*/ 2104 h 2197"/>
                <a:gd name="T34" fmla="*/ 1546 w 2479"/>
                <a:gd name="T35" fmla="*/ 2163 h 2197"/>
                <a:gd name="T36" fmla="*/ 1344 w 2479"/>
                <a:gd name="T37" fmla="*/ 2193 h 2197"/>
                <a:gd name="T38" fmla="*/ 1139 w 2479"/>
                <a:gd name="T39" fmla="*/ 2193 h 2197"/>
                <a:gd name="T40" fmla="*/ 938 w 2479"/>
                <a:gd name="T41" fmla="*/ 2163 h 2197"/>
                <a:gd name="T42" fmla="*/ 744 w 2479"/>
                <a:gd name="T43" fmla="*/ 2106 h 2197"/>
                <a:gd name="T44" fmla="*/ 563 w 2479"/>
                <a:gd name="T45" fmla="*/ 2019 h 2197"/>
                <a:gd name="T46" fmla="*/ 402 w 2479"/>
                <a:gd name="T47" fmla="*/ 1909 h 2197"/>
                <a:gd name="T48" fmla="*/ 264 w 2479"/>
                <a:gd name="T49" fmla="*/ 1775 h 2197"/>
                <a:gd name="T50" fmla="*/ 151 w 2479"/>
                <a:gd name="T51" fmla="*/ 1622 h 2197"/>
                <a:gd name="T52" fmla="*/ 68 w 2479"/>
                <a:gd name="T53" fmla="*/ 1457 h 2197"/>
                <a:gd name="T54" fmla="*/ 17 w 2479"/>
                <a:gd name="T55" fmla="*/ 1281 h 2197"/>
                <a:gd name="T56" fmla="*/ 0 w 2479"/>
                <a:gd name="T57" fmla="*/ 1101 h 2197"/>
                <a:gd name="T58" fmla="*/ 17 w 2479"/>
                <a:gd name="T59" fmla="*/ 920 h 2197"/>
                <a:gd name="T60" fmla="*/ 68 w 2479"/>
                <a:gd name="T61" fmla="*/ 744 h 2197"/>
                <a:gd name="T62" fmla="*/ 149 w 2479"/>
                <a:gd name="T63" fmla="*/ 577 h 2197"/>
                <a:gd name="T64" fmla="*/ 261 w 2479"/>
                <a:gd name="T65" fmla="*/ 424 h 2197"/>
                <a:gd name="T66" fmla="*/ 400 w 2479"/>
                <a:gd name="T67" fmla="*/ 290 h 2197"/>
                <a:gd name="T68" fmla="*/ 559 w 2479"/>
                <a:gd name="T69" fmla="*/ 180 h 2197"/>
                <a:gd name="T70" fmla="*/ 740 w 2479"/>
                <a:gd name="T71" fmla="*/ 93 h 2197"/>
                <a:gd name="T72" fmla="*/ 933 w 2479"/>
                <a:gd name="T73" fmla="*/ 34 h 2197"/>
                <a:gd name="T74" fmla="*/ 1135 w 2479"/>
                <a:gd name="T75" fmla="*/ 4 h 21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79"/>
                <a:gd name="T115" fmla="*/ 0 h 2197"/>
                <a:gd name="T116" fmla="*/ 2479 w 2479"/>
                <a:gd name="T117" fmla="*/ 2197 h 219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79" h="2197">
                  <a:moveTo>
                    <a:pt x="1237" y="0"/>
                  </a:moveTo>
                  <a:lnTo>
                    <a:pt x="1339" y="2"/>
                  </a:lnTo>
                  <a:lnTo>
                    <a:pt x="1441" y="15"/>
                  </a:lnTo>
                  <a:lnTo>
                    <a:pt x="1541" y="32"/>
                  </a:lnTo>
                  <a:lnTo>
                    <a:pt x="1639" y="59"/>
                  </a:lnTo>
                  <a:lnTo>
                    <a:pt x="1735" y="91"/>
                  </a:lnTo>
                  <a:lnTo>
                    <a:pt x="1826" y="131"/>
                  </a:lnTo>
                  <a:lnTo>
                    <a:pt x="1916" y="178"/>
                  </a:lnTo>
                  <a:lnTo>
                    <a:pt x="1998" y="229"/>
                  </a:lnTo>
                  <a:lnTo>
                    <a:pt x="2077" y="288"/>
                  </a:lnTo>
                  <a:lnTo>
                    <a:pt x="2149" y="352"/>
                  </a:lnTo>
                  <a:lnTo>
                    <a:pt x="2215" y="422"/>
                  </a:lnTo>
                  <a:lnTo>
                    <a:pt x="2275" y="496"/>
                  </a:lnTo>
                  <a:lnTo>
                    <a:pt x="2328" y="572"/>
                  </a:lnTo>
                  <a:lnTo>
                    <a:pt x="2373" y="655"/>
                  </a:lnTo>
                  <a:lnTo>
                    <a:pt x="2411" y="740"/>
                  </a:lnTo>
                  <a:lnTo>
                    <a:pt x="2441" y="827"/>
                  </a:lnTo>
                  <a:lnTo>
                    <a:pt x="2462" y="916"/>
                  </a:lnTo>
                  <a:lnTo>
                    <a:pt x="2475" y="1005"/>
                  </a:lnTo>
                  <a:lnTo>
                    <a:pt x="2479" y="1096"/>
                  </a:lnTo>
                  <a:lnTo>
                    <a:pt x="2475" y="1188"/>
                  </a:lnTo>
                  <a:lnTo>
                    <a:pt x="2462" y="1277"/>
                  </a:lnTo>
                  <a:lnTo>
                    <a:pt x="2441" y="1366"/>
                  </a:lnTo>
                  <a:lnTo>
                    <a:pt x="2411" y="1453"/>
                  </a:lnTo>
                  <a:lnTo>
                    <a:pt x="2375" y="1537"/>
                  </a:lnTo>
                  <a:lnTo>
                    <a:pt x="2330" y="1620"/>
                  </a:lnTo>
                  <a:lnTo>
                    <a:pt x="2277" y="1697"/>
                  </a:lnTo>
                  <a:lnTo>
                    <a:pt x="2217" y="1771"/>
                  </a:lnTo>
                  <a:lnTo>
                    <a:pt x="2152" y="1841"/>
                  </a:lnTo>
                  <a:lnTo>
                    <a:pt x="2079" y="1904"/>
                  </a:lnTo>
                  <a:lnTo>
                    <a:pt x="2003" y="1964"/>
                  </a:lnTo>
                  <a:lnTo>
                    <a:pt x="1918" y="2017"/>
                  </a:lnTo>
                  <a:lnTo>
                    <a:pt x="1830" y="2063"/>
                  </a:lnTo>
                  <a:lnTo>
                    <a:pt x="1739" y="2104"/>
                  </a:lnTo>
                  <a:lnTo>
                    <a:pt x="1643" y="2136"/>
                  </a:lnTo>
                  <a:lnTo>
                    <a:pt x="1546" y="2163"/>
                  </a:lnTo>
                  <a:lnTo>
                    <a:pt x="1446" y="2182"/>
                  </a:lnTo>
                  <a:lnTo>
                    <a:pt x="1344" y="2193"/>
                  </a:lnTo>
                  <a:lnTo>
                    <a:pt x="1242" y="2197"/>
                  </a:lnTo>
                  <a:lnTo>
                    <a:pt x="1139" y="2193"/>
                  </a:lnTo>
                  <a:lnTo>
                    <a:pt x="1037" y="2182"/>
                  </a:lnTo>
                  <a:lnTo>
                    <a:pt x="938" y="2163"/>
                  </a:lnTo>
                  <a:lnTo>
                    <a:pt x="840" y="2138"/>
                  </a:lnTo>
                  <a:lnTo>
                    <a:pt x="744" y="2106"/>
                  </a:lnTo>
                  <a:lnTo>
                    <a:pt x="650" y="2066"/>
                  </a:lnTo>
                  <a:lnTo>
                    <a:pt x="563" y="2019"/>
                  </a:lnTo>
                  <a:lnTo>
                    <a:pt x="480" y="1966"/>
                  </a:lnTo>
                  <a:lnTo>
                    <a:pt x="402" y="1909"/>
                  </a:lnTo>
                  <a:lnTo>
                    <a:pt x="329" y="1843"/>
                  </a:lnTo>
                  <a:lnTo>
                    <a:pt x="264" y="1775"/>
                  </a:lnTo>
                  <a:lnTo>
                    <a:pt x="204" y="1701"/>
                  </a:lnTo>
                  <a:lnTo>
                    <a:pt x="151" y="1622"/>
                  </a:lnTo>
                  <a:lnTo>
                    <a:pt x="106" y="1542"/>
                  </a:lnTo>
                  <a:lnTo>
                    <a:pt x="68" y="1457"/>
                  </a:lnTo>
                  <a:lnTo>
                    <a:pt x="38" y="1370"/>
                  </a:lnTo>
                  <a:lnTo>
                    <a:pt x="17" y="1281"/>
                  </a:lnTo>
                  <a:lnTo>
                    <a:pt x="4" y="1192"/>
                  </a:lnTo>
                  <a:lnTo>
                    <a:pt x="0" y="1101"/>
                  </a:lnTo>
                  <a:lnTo>
                    <a:pt x="4" y="1009"/>
                  </a:lnTo>
                  <a:lnTo>
                    <a:pt x="17" y="920"/>
                  </a:lnTo>
                  <a:lnTo>
                    <a:pt x="38" y="831"/>
                  </a:lnTo>
                  <a:lnTo>
                    <a:pt x="68" y="744"/>
                  </a:lnTo>
                  <a:lnTo>
                    <a:pt x="104" y="659"/>
                  </a:lnTo>
                  <a:lnTo>
                    <a:pt x="149" y="577"/>
                  </a:lnTo>
                  <a:lnTo>
                    <a:pt x="202" y="498"/>
                  </a:lnTo>
                  <a:lnTo>
                    <a:pt x="261" y="424"/>
                  </a:lnTo>
                  <a:lnTo>
                    <a:pt x="327" y="356"/>
                  </a:lnTo>
                  <a:lnTo>
                    <a:pt x="400" y="290"/>
                  </a:lnTo>
                  <a:lnTo>
                    <a:pt x="476" y="233"/>
                  </a:lnTo>
                  <a:lnTo>
                    <a:pt x="559" y="180"/>
                  </a:lnTo>
                  <a:lnTo>
                    <a:pt x="648" y="133"/>
                  </a:lnTo>
                  <a:lnTo>
                    <a:pt x="740" y="93"/>
                  </a:lnTo>
                  <a:lnTo>
                    <a:pt x="835" y="59"/>
                  </a:lnTo>
                  <a:lnTo>
                    <a:pt x="933" y="34"/>
                  </a:lnTo>
                  <a:lnTo>
                    <a:pt x="1033" y="15"/>
                  </a:lnTo>
                  <a:lnTo>
                    <a:pt x="1135" y="4"/>
                  </a:lnTo>
                  <a:lnTo>
                    <a:pt x="1237" y="0"/>
                  </a:lnTo>
                </a:path>
              </a:pathLst>
            </a:custGeom>
            <a:noFill/>
            <a:ln w="3175">
              <a:solidFill>
                <a:srgbClr val="000000"/>
              </a:solidFill>
              <a:round/>
              <a:headEnd/>
              <a:tailEnd/>
            </a:ln>
          </p:spPr>
          <p:txBody>
            <a:bodyPr/>
            <a:lstStyle/>
            <a:p>
              <a:endParaRPr lang="en-US"/>
            </a:p>
          </p:txBody>
        </p:sp>
      </p:grpSp>
      <p:grpSp>
        <p:nvGrpSpPr>
          <p:cNvPr id="25610" name="Group 28"/>
          <p:cNvGrpSpPr>
            <a:grpSpLocks/>
          </p:cNvGrpSpPr>
          <p:nvPr/>
        </p:nvGrpSpPr>
        <p:grpSpPr bwMode="auto">
          <a:xfrm>
            <a:off x="1882775" y="3078163"/>
            <a:ext cx="2160588" cy="1652587"/>
            <a:chOff x="1070" y="2167"/>
            <a:chExt cx="1361" cy="1041"/>
          </a:xfrm>
        </p:grpSpPr>
        <p:sp>
          <p:nvSpPr>
            <p:cNvPr id="25614" name="Rectangle 29"/>
            <p:cNvSpPr>
              <a:spLocks noChangeArrowheads="1"/>
            </p:cNvSpPr>
            <p:nvPr/>
          </p:nvSpPr>
          <p:spPr bwMode="auto">
            <a:xfrm>
              <a:off x="1070" y="2560"/>
              <a:ext cx="93" cy="202"/>
            </a:xfrm>
            <a:prstGeom prst="rect">
              <a:avLst/>
            </a:prstGeom>
            <a:noFill/>
            <a:ln w="9525">
              <a:noFill/>
              <a:miter lim="800000"/>
              <a:headEnd/>
              <a:tailEnd/>
            </a:ln>
          </p:spPr>
          <p:txBody>
            <a:bodyPr wrap="none" lIns="0" tIns="0" rIns="0" bIns="0">
              <a:spAutoFit/>
            </a:bodyPr>
            <a:lstStyle/>
            <a:p>
              <a:r>
                <a:rPr lang="en-US" sz="2100" b="1">
                  <a:solidFill>
                    <a:srgbClr val="FF0000"/>
                  </a:solidFill>
                </a:rPr>
                <a:t>3</a:t>
              </a:r>
              <a:endParaRPr lang="en-US" sz="1400" b="1"/>
            </a:p>
          </p:txBody>
        </p:sp>
        <p:sp>
          <p:nvSpPr>
            <p:cNvPr id="25615" name="Freeform 30"/>
            <p:cNvSpPr>
              <a:spLocks/>
            </p:cNvSpPr>
            <p:nvPr/>
          </p:nvSpPr>
          <p:spPr bwMode="auto">
            <a:xfrm>
              <a:off x="1114" y="2167"/>
              <a:ext cx="1317" cy="1041"/>
            </a:xfrm>
            <a:custGeom>
              <a:avLst/>
              <a:gdLst>
                <a:gd name="T0" fmla="*/ 441 w 1317"/>
                <a:gd name="T1" fmla="*/ 174 h 1041"/>
                <a:gd name="T2" fmla="*/ 506 w 1317"/>
                <a:gd name="T3" fmla="*/ 134 h 1041"/>
                <a:gd name="T4" fmla="*/ 574 w 1317"/>
                <a:gd name="T5" fmla="*/ 100 h 1041"/>
                <a:gd name="T6" fmla="*/ 643 w 1317"/>
                <a:gd name="T7" fmla="*/ 70 h 1041"/>
                <a:gd name="T8" fmla="*/ 711 w 1317"/>
                <a:gd name="T9" fmla="*/ 47 h 1041"/>
                <a:gd name="T10" fmla="*/ 781 w 1317"/>
                <a:gd name="T11" fmla="*/ 26 h 1041"/>
                <a:gd name="T12" fmla="*/ 847 w 1317"/>
                <a:gd name="T13" fmla="*/ 13 h 1041"/>
                <a:gd name="T14" fmla="*/ 910 w 1317"/>
                <a:gd name="T15" fmla="*/ 4 h 1041"/>
                <a:gd name="T16" fmla="*/ 974 w 1317"/>
                <a:gd name="T17" fmla="*/ 0 h 1041"/>
                <a:gd name="T18" fmla="*/ 1032 w 1317"/>
                <a:gd name="T19" fmla="*/ 4 h 1041"/>
                <a:gd name="T20" fmla="*/ 1087 w 1317"/>
                <a:gd name="T21" fmla="*/ 13 h 1041"/>
                <a:gd name="T22" fmla="*/ 1136 w 1317"/>
                <a:gd name="T23" fmla="*/ 26 h 1041"/>
                <a:gd name="T24" fmla="*/ 1180 w 1317"/>
                <a:gd name="T25" fmla="*/ 45 h 1041"/>
                <a:gd name="T26" fmla="*/ 1219 w 1317"/>
                <a:gd name="T27" fmla="*/ 70 h 1041"/>
                <a:gd name="T28" fmla="*/ 1253 w 1317"/>
                <a:gd name="T29" fmla="*/ 100 h 1041"/>
                <a:gd name="T30" fmla="*/ 1278 w 1317"/>
                <a:gd name="T31" fmla="*/ 134 h 1041"/>
                <a:gd name="T32" fmla="*/ 1297 w 1317"/>
                <a:gd name="T33" fmla="*/ 172 h 1041"/>
                <a:gd name="T34" fmla="*/ 1310 w 1317"/>
                <a:gd name="T35" fmla="*/ 214 h 1041"/>
                <a:gd name="T36" fmla="*/ 1317 w 1317"/>
                <a:gd name="T37" fmla="*/ 261 h 1041"/>
                <a:gd name="T38" fmla="*/ 1314 w 1317"/>
                <a:gd name="T39" fmla="*/ 310 h 1041"/>
                <a:gd name="T40" fmla="*/ 1304 w 1317"/>
                <a:gd name="T41" fmla="*/ 359 h 1041"/>
                <a:gd name="T42" fmla="*/ 1289 w 1317"/>
                <a:gd name="T43" fmla="*/ 412 h 1041"/>
                <a:gd name="T44" fmla="*/ 1265 w 1317"/>
                <a:gd name="T45" fmla="*/ 467 h 1041"/>
                <a:gd name="T46" fmla="*/ 1236 w 1317"/>
                <a:gd name="T47" fmla="*/ 520 h 1041"/>
                <a:gd name="T48" fmla="*/ 1200 w 1317"/>
                <a:gd name="T49" fmla="*/ 575 h 1041"/>
                <a:gd name="T50" fmla="*/ 1157 w 1317"/>
                <a:gd name="T51" fmla="*/ 628 h 1041"/>
                <a:gd name="T52" fmla="*/ 1110 w 1317"/>
                <a:gd name="T53" fmla="*/ 681 h 1041"/>
                <a:gd name="T54" fmla="*/ 1057 w 1317"/>
                <a:gd name="T55" fmla="*/ 732 h 1041"/>
                <a:gd name="T56" fmla="*/ 1000 w 1317"/>
                <a:gd name="T57" fmla="*/ 781 h 1041"/>
                <a:gd name="T58" fmla="*/ 940 w 1317"/>
                <a:gd name="T59" fmla="*/ 825 h 1041"/>
                <a:gd name="T60" fmla="*/ 876 w 1317"/>
                <a:gd name="T61" fmla="*/ 868 h 1041"/>
                <a:gd name="T62" fmla="*/ 810 w 1317"/>
                <a:gd name="T63" fmla="*/ 908 h 1041"/>
                <a:gd name="T64" fmla="*/ 742 w 1317"/>
                <a:gd name="T65" fmla="*/ 942 h 1041"/>
                <a:gd name="T66" fmla="*/ 674 w 1317"/>
                <a:gd name="T67" fmla="*/ 971 h 1041"/>
                <a:gd name="T68" fmla="*/ 604 w 1317"/>
                <a:gd name="T69" fmla="*/ 995 h 1041"/>
                <a:gd name="T70" fmla="*/ 536 w 1317"/>
                <a:gd name="T71" fmla="*/ 1016 h 1041"/>
                <a:gd name="T72" fmla="*/ 470 w 1317"/>
                <a:gd name="T73" fmla="*/ 1029 h 1041"/>
                <a:gd name="T74" fmla="*/ 404 w 1317"/>
                <a:gd name="T75" fmla="*/ 1037 h 1041"/>
                <a:gd name="T76" fmla="*/ 343 w 1317"/>
                <a:gd name="T77" fmla="*/ 1041 h 1041"/>
                <a:gd name="T78" fmla="*/ 283 w 1317"/>
                <a:gd name="T79" fmla="*/ 1037 h 1041"/>
                <a:gd name="T80" fmla="*/ 230 w 1317"/>
                <a:gd name="T81" fmla="*/ 1029 h 1041"/>
                <a:gd name="T82" fmla="*/ 179 w 1317"/>
                <a:gd name="T83" fmla="*/ 1016 h 1041"/>
                <a:gd name="T84" fmla="*/ 134 w 1317"/>
                <a:gd name="T85" fmla="*/ 997 h 1041"/>
                <a:gd name="T86" fmla="*/ 96 w 1317"/>
                <a:gd name="T87" fmla="*/ 971 h 1041"/>
                <a:gd name="T88" fmla="*/ 64 w 1317"/>
                <a:gd name="T89" fmla="*/ 942 h 1041"/>
                <a:gd name="T90" fmla="*/ 37 w 1317"/>
                <a:gd name="T91" fmla="*/ 908 h 1041"/>
                <a:gd name="T92" fmla="*/ 17 w 1317"/>
                <a:gd name="T93" fmla="*/ 870 h 1041"/>
                <a:gd name="T94" fmla="*/ 7 w 1317"/>
                <a:gd name="T95" fmla="*/ 827 h 1041"/>
                <a:gd name="T96" fmla="*/ 0 w 1317"/>
                <a:gd name="T97" fmla="*/ 781 h 1041"/>
                <a:gd name="T98" fmla="*/ 3 w 1317"/>
                <a:gd name="T99" fmla="*/ 732 h 1041"/>
                <a:gd name="T100" fmla="*/ 11 w 1317"/>
                <a:gd name="T101" fmla="*/ 681 h 1041"/>
                <a:gd name="T102" fmla="*/ 28 w 1317"/>
                <a:gd name="T103" fmla="*/ 630 h 1041"/>
                <a:gd name="T104" fmla="*/ 51 w 1317"/>
                <a:gd name="T105" fmla="*/ 575 h 1041"/>
                <a:gd name="T106" fmla="*/ 81 w 1317"/>
                <a:gd name="T107" fmla="*/ 522 h 1041"/>
                <a:gd name="T108" fmla="*/ 117 w 1317"/>
                <a:gd name="T109" fmla="*/ 467 h 1041"/>
                <a:gd name="T110" fmla="*/ 160 w 1317"/>
                <a:gd name="T111" fmla="*/ 414 h 1041"/>
                <a:gd name="T112" fmla="*/ 207 w 1317"/>
                <a:gd name="T113" fmla="*/ 361 h 1041"/>
                <a:gd name="T114" fmla="*/ 260 w 1317"/>
                <a:gd name="T115" fmla="*/ 310 h 1041"/>
                <a:gd name="T116" fmla="*/ 315 w 1317"/>
                <a:gd name="T117" fmla="*/ 261 h 1041"/>
                <a:gd name="T118" fmla="*/ 377 w 1317"/>
                <a:gd name="T119" fmla="*/ 216 h 1041"/>
                <a:gd name="T120" fmla="*/ 441 w 1317"/>
                <a:gd name="T121" fmla="*/ 174 h 10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17"/>
                <a:gd name="T184" fmla="*/ 0 h 1041"/>
                <a:gd name="T185" fmla="*/ 1317 w 1317"/>
                <a:gd name="T186" fmla="*/ 1041 h 10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17" h="1041">
                  <a:moveTo>
                    <a:pt x="441" y="174"/>
                  </a:moveTo>
                  <a:lnTo>
                    <a:pt x="506" y="134"/>
                  </a:lnTo>
                  <a:lnTo>
                    <a:pt x="574" y="100"/>
                  </a:lnTo>
                  <a:lnTo>
                    <a:pt x="643" y="70"/>
                  </a:lnTo>
                  <a:lnTo>
                    <a:pt x="711" y="47"/>
                  </a:lnTo>
                  <a:lnTo>
                    <a:pt x="781" y="26"/>
                  </a:lnTo>
                  <a:lnTo>
                    <a:pt x="847" y="13"/>
                  </a:lnTo>
                  <a:lnTo>
                    <a:pt x="910" y="4"/>
                  </a:lnTo>
                  <a:lnTo>
                    <a:pt x="974" y="0"/>
                  </a:lnTo>
                  <a:lnTo>
                    <a:pt x="1032" y="4"/>
                  </a:lnTo>
                  <a:lnTo>
                    <a:pt x="1087" y="13"/>
                  </a:lnTo>
                  <a:lnTo>
                    <a:pt x="1136" y="26"/>
                  </a:lnTo>
                  <a:lnTo>
                    <a:pt x="1180" y="45"/>
                  </a:lnTo>
                  <a:lnTo>
                    <a:pt x="1219" y="70"/>
                  </a:lnTo>
                  <a:lnTo>
                    <a:pt x="1253" y="100"/>
                  </a:lnTo>
                  <a:lnTo>
                    <a:pt x="1278" y="134"/>
                  </a:lnTo>
                  <a:lnTo>
                    <a:pt x="1297" y="172"/>
                  </a:lnTo>
                  <a:lnTo>
                    <a:pt x="1310" y="214"/>
                  </a:lnTo>
                  <a:lnTo>
                    <a:pt x="1317" y="261"/>
                  </a:lnTo>
                  <a:lnTo>
                    <a:pt x="1314" y="310"/>
                  </a:lnTo>
                  <a:lnTo>
                    <a:pt x="1304" y="359"/>
                  </a:lnTo>
                  <a:lnTo>
                    <a:pt x="1289" y="412"/>
                  </a:lnTo>
                  <a:lnTo>
                    <a:pt x="1265" y="467"/>
                  </a:lnTo>
                  <a:lnTo>
                    <a:pt x="1236" y="520"/>
                  </a:lnTo>
                  <a:lnTo>
                    <a:pt x="1200" y="575"/>
                  </a:lnTo>
                  <a:lnTo>
                    <a:pt x="1157" y="628"/>
                  </a:lnTo>
                  <a:lnTo>
                    <a:pt x="1110" y="681"/>
                  </a:lnTo>
                  <a:lnTo>
                    <a:pt x="1057" y="732"/>
                  </a:lnTo>
                  <a:lnTo>
                    <a:pt x="1000" y="781"/>
                  </a:lnTo>
                  <a:lnTo>
                    <a:pt x="940" y="825"/>
                  </a:lnTo>
                  <a:lnTo>
                    <a:pt x="876" y="868"/>
                  </a:lnTo>
                  <a:lnTo>
                    <a:pt x="810" y="908"/>
                  </a:lnTo>
                  <a:lnTo>
                    <a:pt x="742" y="942"/>
                  </a:lnTo>
                  <a:lnTo>
                    <a:pt x="674" y="971"/>
                  </a:lnTo>
                  <a:lnTo>
                    <a:pt x="604" y="995"/>
                  </a:lnTo>
                  <a:lnTo>
                    <a:pt x="536" y="1016"/>
                  </a:lnTo>
                  <a:lnTo>
                    <a:pt x="470" y="1029"/>
                  </a:lnTo>
                  <a:lnTo>
                    <a:pt x="404" y="1037"/>
                  </a:lnTo>
                  <a:lnTo>
                    <a:pt x="343" y="1041"/>
                  </a:lnTo>
                  <a:lnTo>
                    <a:pt x="283" y="1037"/>
                  </a:lnTo>
                  <a:lnTo>
                    <a:pt x="230" y="1029"/>
                  </a:lnTo>
                  <a:lnTo>
                    <a:pt x="179" y="1016"/>
                  </a:lnTo>
                  <a:lnTo>
                    <a:pt x="134" y="997"/>
                  </a:lnTo>
                  <a:lnTo>
                    <a:pt x="96" y="971"/>
                  </a:lnTo>
                  <a:lnTo>
                    <a:pt x="64" y="942"/>
                  </a:lnTo>
                  <a:lnTo>
                    <a:pt x="37" y="908"/>
                  </a:lnTo>
                  <a:lnTo>
                    <a:pt x="17" y="870"/>
                  </a:lnTo>
                  <a:lnTo>
                    <a:pt x="7" y="827"/>
                  </a:lnTo>
                  <a:lnTo>
                    <a:pt x="0" y="781"/>
                  </a:lnTo>
                  <a:lnTo>
                    <a:pt x="3" y="732"/>
                  </a:lnTo>
                  <a:lnTo>
                    <a:pt x="11" y="681"/>
                  </a:lnTo>
                  <a:lnTo>
                    <a:pt x="28" y="630"/>
                  </a:lnTo>
                  <a:lnTo>
                    <a:pt x="51" y="575"/>
                  </a:lnTo>
                  <a:lnTo>
                    <a:pt x="81" y="522"/>
                  </a:lnTo>
                  <a:lnTo>
                    <a:pt x="117" y="467"/>
                  </a:lnTo>
                  <a:lnTo>
                    <a:pt x="160" y="414"/>
                  </a:lnTo>
                  <a:lnTo>
                    <a:pt x="207" y="361"/>
                  </a:lnTo>
                  <a:lnTo>
                    <a:pt x="260" y="310"/>
                  </a:lnTo>
                  <a:lnTo>
                    <a:pt x="315" y="261"/>
                  </a:lnTo>
                  <a:lnTo>
                    <a:pt x="377" y="216"/>
                  </a:lnTo>
                  <a:lnTo>
                    <a:pt x="441" y="174"/>
                  </a:lnTo>
                </a:path>
              </a:pathLst>
            </a:custGeom>
            <a:noFill/>
            <a:ln w="3175">
              <a:solidFill>
                <a:srgbClr val="000000"/>
              </a:solidFill>
              <a:round/>
              <a:headEnd/>
              <a:tailEnd/>
            </a:ln>
          </p:spPr>
          <p:txBody>
            <a:bodyPr/>
            <a:lstStyle/>
            <a:p>
              <a:endParaRPr lang="en-US"/>
            </a:p>
          </p:txBody>
        </p:sp>
      </p:grpSp>
      <p:grpSp>
        <p:nvGrpSpPr>
          <p:cNvPr id="25611" name="Group 31"/>
          <p:cNvGrpSpPr>
            <a:grpSpLocks/>
          </p:cNvGrpSpPr>
          <p:nvPr/>
        </p:nvGrpSpPr>
        <p:grpSpPr bwMode="auto">
          <a:xfrm>
            <a:off x="615950" y="1816100"/>
            <a:ext cx="2906713" cy="1520825"/>
            <a:chOff x="272" y="1372"/>
            <a:chExt cx="1831" cy="958"/>
          </a:xfrm>
        </p:grpSpPr>
        <p:sp>
          <p:nvSpPr>
            <p:cNvPr id="25612" name="Rectangle 32"/>
            <p:cNvSpPr>
              <a:spLocks noChangeArrowheads="1"/>
            </p:cNvSpPr>
            <p:nvPr/>
          </p:nvSpPr>
          <p:spPr bwMode="auto">
            <a:xfrm>
              <a:off x="1165" y="1380"/>
              <a:ext cx="93" cy="202"/>
            </a:xfrm>
            <a:prstGeom prst="rect">
              <a:avLst/>
            </a:prstGeom>
            <a:noFill/>
            <a:ln w="9525">
              <a:noFill/>
              <a:miter lim="800000"/>
              <a:headEnd/>
              <a:tailEnd/>
            </a:ln>
          </p:spPr>
          <p:txBody>
            <a:bodyPr wrap="none" lIns="0" tIns="0" rIns="0" bIns="0">
              <a:spAutoFit/>
            </a:bodyPr>
            <a:lstStyle/>
            <a:p>
              <a:r>
                <a:rPr lang="en-US" sz="2100" b="1">
                  <a:solidFill>
                    <a:srgbClr val="FF0000"/>
                  </a:solidFill>
                </a:rPr>
                <a:t>4</a:t>
              </a:r>
              <a:endParaRPr lang="en-US" sz="1400" b="1"/>
            </a:p>
          </p:txBody>
        </p:sp>
        <p:sp>
          <p:nvSpPr>
            <p:cNvPr id="25613" name="Freeform 33"/>
            <p:cNvSpPr>
              <a:spLocks/>
            </p:cNvSpPr>
            <p:nvPr/>
          </p:nvSpPr>
          <p:spPr bwMode="auto">
            <a:xfrm>
              <a:off x="272" y="1372"/>
              <a:ext cx="1831" cy="958"/>
            </a:xfrm>
            <a:custGeom>
              <a:avLst/>
              <a:gdLst>
                <a:gd name="T0" fmla="*/ 906 w 1831"/>
                <a:gd name="T1" fmla="*/ 25 h 958"/>
                <a:gd name="T2" fmla="*/ 1081 w 1831"/>
                <a:gd name="T3" fmla="*/ 4 h 958"/>
                <a:gd name="T4" fmla="*/ 1246 w 1831"/>
                <a:gd name="T5" fmla="*/ 0 h 958"/>
                <a:gd name="T6" fmla="*/ 1404 w 1831"/>
                <a:gd name="T7" fmla="*/ 13 h 958"/>
                <a:gd name="T8" fmla="*/ 1542 w 1831"/>
                <a:gd name="T9" fmla="*/ 42 h 958"/>
                <a:gd name="T10" fmla="*/ 1657 w 1831"/>
                <a:gd name="T11" fmla="*/ 87 h 958"/>
                <a:gd name="T12" fmla="*/ 1744 w 1831"/>
                <a:gd name="T13" fmla="*/ 146 h 958"/>
                <a:gd name="T14" fmla="*/ 1803 w 1831"/>
                <a:gd name="T15" fmla="*/ 218 h 958"/>
                <a:gd name="T16" fmla="*/ 1829 w 1831"/>
                <a:gd name="T17" fmla="*/ 299 h 958"/>
                <a:gd name="T18" fmla="*/ 1823 w 1831"/>
                <a:gd name="T19" fmla="*/ 388 h 958"/>
                <a:gd name="T20" fmla="*/ 1784 w 1831"/>
                <a:gd name="T21" fmla="*/ 477 h 958"/>
                <a:gd name="T22" fmla="*/ 1714 w 1831"/>
                <a:gd name="T23" fmla="*/ 568 h 958"/>
                <a:gd name="T24" fmla="*/ 1614 w 1831"/>
                <a:gd name="T25" fmla="*/ 657 h 958"/>
                <a:gd name="T26" fmla="*/ 1489 w 1831"/>
                <a:gd name="T27" fmla="*/ 738 h 958"/>
                <a:gd name="T28" fmla="*/ 1344 w 1831"/>
                <a:gd name="T29" fmla="*/ 810 h 958"/>
                <a:gd name="T30" fmla="*/ 1183 w 1831"/>
                <a:gd name="T31" fmla="*/ 869 h 958"/>
                <a:gd name="T32" fmla="*/ 1010 w 1831"/>
                <a:gd name="T33" fmla="*/ 914 h 958"/>
                <a:gd name="T34" fmla="*/ 838 w 1831"/>
                <a:gd name="T35" fmla="*/ 946 h 958"/>
                <a:gd name="T36" fmla="*/ 666 w 1831"/>
                <a:gd name="T37" fmla="*/ 958 h 958"/>
                <a:gd name="T38" fmla="*/ 504 w 1831"/>
                <a:gd name="T39" fmla="*/ 954 h 958"/>
                <a:gd name="T40" fmla="*/ 356 w 1831"/>
                <a:gd name="T41" fmla="*/ 933 h 958"/>
                <a:gd name="T42" fmla="*/ 228 w 1831"/>
                <a:gd name="T43" fmla="*/ 895 h 958"/>
                <a:gd name="T44" fmla="*/ 126 w 1831"/>
                <a:gd name="T45" fmla="*/ 842 h 958"/>
                <a:gd name="T46" fmla="*/ 51 w 1831"/>
                <a:gd name="T47" fmla="*/ 776 h 958"/>
                <a:gd name="T48" fmla="*/ 9 w 1831"/>
                <a:gd name="T49" fmla="*/ 700 h 958"/>
                <a:gd name="T50" fmla="*/ 0 w 1831"/>
                <a:gd name="T51" fmla="*/ 615 h 958"/>
                <a:gd name="T52" fmla="*/ 22 w 1831"/>
                <a:gd name="T53" fmla="*/ 524 h 958"/>
                <a:gd name="T54" fmla="*/ 77 w 1831"/>
                <a:gd name="T55" fmla="*/ 432 h 958"/>
                <a:gd name="T56" fmla="*/ 164 w 1831"/>
                <a:gd name="T57" fmla="*/ 343 h 958"/>
                <a:gd name="T58" fmla="*/ 277 w 1831"/>
                <a:gd name="T59" fmla="*/ 259 h 958"/>
                <a:gd name="T60" fmla="*/ 413 w 1831"/>
                <a:gd name="T61" fmla="*/ 182 h 958"/>
                <a:gd name="T62" fmla="*/ 566 w 1831"/>
                <a:gd name="T63" fmla="*/ 116 h 958"/>
                <a:gd name="T64" fmla="*/ 732 w 1831"/>
                <a:gd name="T65" fmla="*/ 63 h 9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31"/>
                <a:gd name="T100" fmla="*/ 0 h 958"/>
                <a:gd name="T101" fmla="*/ 1831 w 1831"/>
                <a:gd name="T102" fmla="*/ 958 h 9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31" h="958">
                  <a:moveTo>
                    <a:pt x="819" y="42"/>
                  </a:moveTo>
                  <a:lnTo>
                    <a:pt x="906" y="25"/>
                  </a:lnTo>
                  <a:lnTo>
                    <a:pt x="993" y="13"/>
                  </a:lnTo>
                  <a:lnTo>
                    <a:pt x="1081" y="4"/>
                  </a:lnTo>
                  <a:lnTo>
                    <a:pt x="1166" y="0"/>
                  </a:lnTo>
                  <a:lnTo>
                    <a:pt x="1246" y="0"/>
                  </a:lnTo>
                  <a:lnTo>
                    <a:pt x="1327" y="4"/>
                  </a:lnTo>
                  <a:lnTo>
                    <a:pt x="1404" y="13"/>
                  </a:lnTo>
                  <a:lnTo>
                    <a:pt x="1474" y="25"/>
                  </a:lnTo>
                  <a:lnTo>
                    <a:pt x="1542" y="42"/>
                  </a:lnTo>
                  <a:lnTo>
                    <a:pt x="1601" y="63"/>
                  </a:lnTo>
                  <a:lnTo>
                    <a:pt x="1657" y="87"/>
                  </a:lnTo>
                  <a:lnTo>
                    <a:pt x="1704" y="116"/>
                  </a:lnTo>
                  <a:lnTo>
                    <a:pt x="1744" y="146"/>
                  </a:lnTo>
                  <a:lnTo>
                    <a:pt x="1778" y="182"/>
                  </a:lnTo>
                  <a:lnTo>
                    <a:pt x="1803" y="218"/>
                  </a:lnTo>
                  <a:lnTo>
                    <a:pt x="1820" y="259"/>
                  </a:lnTo>
                  <a:lnTo>
                    <a:pt x="1829" y="299"/>
                  </a:lnTo>
                  <a:lnTo>
                    <a:pt x="1831" y="343"/>
                  </a:lnTo>
                  <a:lnTo>
                    <a:pt x="1823" y="388"/>
                  </a:lnTo>
                  <a:lnTo>
                    <a:pt x="1808" y="432"/>
                  </a:lnTo>
                  <a:lnTo>
                    <a:pt x="1784" y="477"/>
                  </a:lnTo>
                  <a:lnTo>
                    <a:pt x="1752" y="524"/>
                  </a:lnTo>
                  <a:lnTo>
                    <a:pt x="1714" y="568"/>
                  </a:lnTo>
                  <a:lnTo>
                    <a:pt x="1667" y="613"/>
                  </a:lnTo>
                  <a:lnTo>
                    <a:pt x="1614" y="657"/>
                  </a:lnTo>
                  <a:lnTo>
                    <a:pt x="1555" y="698"/>
                  </a:lnTo>
                  <a:lnTo>
                    <a:pt x="1489" y="738"/>
                  </a:lnTo>
                  <a:lnTo>
                    <a:pt x="1419" y="774"/>
                  </a:lnTo>
                  <a:lnTo>
                    <a:pt x="1344" y="810"/>
                  </a:lnTo>
                  <a:lnTo>
                    <a:pt x="1263" y="842"/>
                  </a:lnTo>
                  <a:lnTo>
                    <a:pt x="1183" y="869"/>
                  </a:lnTo>
                  <a:lnTo>
                    <a:pt x="1098" y="895"/>
                  </a:lnTo>
                  <a:lnTo>
                    <a:pt x="1010" y="914"/>
                  </a:lnTo>
                  <a:lnTo>
                    <a:pt x="925" y="931"/>
                  </a:lnTo>
                  <a:lnTo>
                    <a:pt x="838" y="946"/>
                  </a:lnTo>
                  <a:lnTo>
                    <a:pt x="751" y="954"/>
                  </a:lnTo>
                  <a:lnTo>
                    <a:pt x="666" y="958"/>
                  </a:lnTo>
                  <a:lnTo>
                    <a:pt x="583" y="958"/>
                  </a:lnTo>
                  <a:lnTo>
                    <a:pt x="504" y="954"/>
                  </a:lnTo>
                  <a:lnTo>
                    <a:pt x="428" y="946"/>
                  </a:lnTo>
                  <a:lnTo>
                    <a:pt x="356" y="933"/>
                  </a:lnTo>
                  <a:lnTo>
                    <a:pt x="290" y="916"/>
                  </a:lnTo>
                  <a:lnTo>
                    <a:pt x="228" y="895"/>
                  </a:lnTo>
                  <a:lnTo>
                    <a:pt x="175" y="869"/>
                  </a:lnTo>
                  <a:lnTo>
                    <a:pt x="126" y="842"/>
                  </a:lnTo>
                  <a:lnTo>
                    <a:pt x="86" y="810"/>
                  </a:lnTo>
                  <a:lnTo>
                    <a:pt x="51" y="776"/>
                  </a:lnTo>
                  <a:lnTo>
                    <a:pt x="26" y="738"/>
                  </a:lnTo>
                  <a:lnTo>
                    <a:pt x="9" y="700"/>
                  </a:lnTo>
                  <a:lnTo>
                    <a:pt x="0" y="657"/>
                  </a:lnTo>
                  <a:lnTo>
                    <a:pt x="0" y="615"/>
                  </a:lnTo>
                  <a:lnTo>
                    <a:pt x="7" y="570"/>
                  </a:lnTo>
                  <a:lnTo>
                    <a:pt x="22" y="524"/>
                  </a:lnTo>
                  <a:lnTo>
                    <a:pt x="47" y="479"/>
                  </a:lnTo>
                  <a:lnTo>
                    <a:pt x="77" y="432"/>
                  </a:lnTo>
                  <a:lnTo>
                    <a:pt x="117" y="388"/>
                  </a:lnTo>
                  <a:lnTo>
                    <a:pt x="164" y="343"/>
                  </a:lnTo>
                  <a:lnTo>
                    <a:pt x="217" y="301"/>
                  </a:lnTo>
                  <a:lnTo>
                    <a:pt x="277" y="259"/>
                  </a:lnTo>
                  <a:lnTo>
                    <a:pt x="341" y="220"/>
                  </a:lnTo>
                  <a:lnTo>
                    <a:pt x="413" y="182"/>
                  </a:lnTo>
                  <a:lnTo>
                    <a:pt x="487" y="148"/>
                  </a:lnTo>
                  <a:lnTo>
                    <a:pt x="566" y="116"/>
                  </a:lnTo>
                  <a:lnTo>
                    <a:pt x="649" y="89"/>
                  </a:lnTo>
                  <a:lnTo>
                    <a:pt x="732" y="63"/>
                  </a:lnTo>
                  <a:lnTo>
                    <a:pt x="819" y="42"/>
                  </a:lnTo>
                </a:path>
              </a:pathLst>
            </a:custGeom>
            <a:noFill/>
            <a:ln w="3175">
              <a:solidFill>
                <a:srgbClr val="000000"/>
              </a:solidFill>
              <a:round/>
              <a:headEnd/>
              <a:tailEnd/>
            </a:ln>
          </p:spPr>
          <p:txBody>
            <a:bodyPr/>
            <a:lstStyle/>
            <a:p>
              <a:endParaRPr lang="en-US"/>
            </a:p>
          </p:txBody>
        </p:sp>
      </p:grpSp>
    </p:spTree>
    <p:extLst>
      <p:ext uri="{BB962C8B-B14F-4D97-AF65-F5344CB8AC3E}">
        <p14:creationId xmlns:p14="http://schemas.microsoft.com/office/powerpoint/2010/main" val="3421582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altLang="en-US" dirty="0" smtClean="0"/>
              <a:t>Distance Between Two Clusters</a:t>
            </a:r>
            <a:endParaRPr lang="en-US" altLang="en-US" dirty="0"/>
          </a:p>
        </p:txBody>
      </p:sp>
      <p:sp>
        <p:nvSpPr>
          <p:cNvPr id="808963" name="Rectangle 3"/>
          <p:cNvSpPr>
            <a:spLocks noGrp="1" noChangeArrowheads="1"/>
          </p:cNvSpPr>
          <p:nvPr>
            <p:ph type="body" idx="1"/>
          </p:nvPr>
        </p:nvSpPr>
        <p:spPr>
          <a:xfrm>
            <a:off x="457200" y="1400176"/>
            <a:ext cx="8229600" cy="4695824"/>
          </a:xfrm>
        </p:spPr>
        <p:txBody>
          <a:bodyPr/>
          <a:lstStyle/>
          <a:p>
            <a:r>
              <a:rPr lang="en-US" altLang="en-US" sz="2400" dirty="0" smtClean="0"/>
              <a:t>The basic procedure varies based on the method used to determine inter-cluster distances or similarities</a:t>
            </a:r>
          </a:p>
          <a:p>
            <a:endParaRPr lang="en-US" altLang="en-US" sz="1200" dirty="0" smtClean="0"/>
          </a:p>
          <a:p>
            <a:r>
              <a:rPr lang="en-US" altLang="en-US" sz="2400" dirty="0" smtClean="0"/>
              <a:t>Different methods results in different variants of the algorithm</a:t>
            </a:r>
            <a:br>
              <a:rPr lang="en-US" altLang="en-US" sz="2400" dirty="0" smtClean="0"/>
            </a:br>
            <a:endParaRPr lang="en-US" altLang="en-US" sz="800" dirty="0" smtClean="0"/>
          </a:p>
          <a:p>
            <a:pPr lvl="1"/>
            <a:r>
              <a:rPr lang="en-US" altLang="en-US" sz="2000" dirty="0" smtClean="0"/>
              <a:t>Single link</a:t>
            </a:r>
          </a:p>
          <a:p>
            <a:pPr lvl="1"/>
            <a:r>
              <a:rPr lang="en-US" altLang="en-US" sz="2000" dirty="0" smtClean="0"/>
              <a:t>Complete link</a:t>
            </a:r>
          </a:p>
          <a:p>
            <a:pPr lvl="1"/>
            <a:r>
              <a:rPr lang="en-US" altLang="en-US" sz="2000" dirty="0" smtClean="0"/>
              <a:t>Average link</a:t>
            </a:r>
          </a:p>
          <a:p>
            <a:pPr lvl="1"/>
            <a:r>
              <a:rPr lang="en-US" altLang="en-US" sz="2000" dirty="0" smtClean="0"/>
              <a:t>Ward’s method</a:t>
            </a:r>
          </a:p>
          <a:p>
            <a:pPr lvl="1"/>
            <a:r>
              <a:rPr lang="en-US" altLang="en-US" sz="2000" dirty="0" smtClean="0"/>
              <a:t>Etc.</a:t>
            </a:r>
          </a:p>
          <a:p>
            <a:pPr lvl="1"/>
            <a:endParaRPr lang="en-US" altLang="en-US" sz="2000" dirty="0" smtClean="0"/>
          </a:p>
        </p:txBody>
      </p:sp>
      <p:sp>
        <p:nvSpPr>
          <p:cNvPr id="5" name="Slide Number Placeholder 4"/>
          <p:cNvSpPr>
            <a:spLocks noGrp="1"/>
          </p:cNvSpPr>
          <p:nvPr>
            <p:ph type="sldNum" sz="quarter" idx="10"/>
          </p:nvPr>
        </p:nvSpPr>
        <p:spPr>
          <a:xfrm>
            <a:off x="6858000" y="6400800"/>
            <a:ext cx="1905000" cy="304800"/>
          </a:xfrm>
        </p:spPr>
        <p:txBody>
          <a:bodyPr/>
          <a:lstStyle/>
          <a:p>
            <a:fld id="{42374418-DC34-4757-B5F6-52347705220D}" type="slidenum">
              <a:rPr lang="en-US" altLang="en-US" smtClean="0"/>
              <a:pPr/>
              <a:t>21</a:t>
            </a:fld>
            <a:endParaRPr lang="en-US" altLang="en-US"/>
          </a:p>
        </p:txBody>
      </p:sp>
    </p:spTree>
    <p:extLst>
      <p:ext uri="{BB962C8B-B14F-4D97-AF65-F5344CB8AC3E}">
        <p14:creationId xmlns:p14="http://schemas.microsoft.com/office/powerpoint/2010/main" val="1107235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6553199" y="6429374"/>
            <a:ext cx="2195513" cy="271463"/>
          </a:xfrm>
          <a:prstGeom prst="rect">
            <a:avLst/>
          </a:prstGeom>
        </p:spPr>
        <p:txBody>
          <a:bodyPr/>
          <a:lstStyle/>
          <a:p>
            <a:pPr algn="r"/>
            <a:fld id="{F225B76E-1D15-465B-97EB-3E98108D1305}" type="slidenum">
              <a:rPr lang="en-US" altLang="en-US" sz="1200" b="1">
                <a:solidFill>
                  <a:schemeClr val="accent6"/>
                </a:solidFill>
              </a:rPr>
              <a:pPr algn="r"/>
              <a:t>22</a:t>
            </a:fld>
            <a:endParaRPr lang="en-US" altLang="en-US" sz="1200" b="1" dirty="0">
              <a:solidFill>
                <a:schemeClr val="accent6"/>
              </a:solidFill>
            </a:endParaRPr>
          </a:p>
        </p:txBody>
      </p:sp>
      <p:sp>
        <p:nvSpPr>
          <p:cNvPr id="809986" name="Rectangle 2"/>
          <p:cNvSpPr>
            <a:spLocks noGrp="1" noChangeArrowheads="1"/>
          </p:cNvSpPr>
          <p:nvPr>
            <p:ph type="title"/>
          </p:nvPr>
        </p:nvSpPr>
        <p:spPr/>
        <p:txBody>
          <a:bodyPr/>
          <a:lstStyle/>
          <a:p>
            <a:r>
              <a:rPr lang="en-US" altLang="en-US" dirty="0"/>
              <a:t>Single </a:t>
            </a:r>
            <a:r>
              <a:rPr lang="en-US" altLang="en-US" dirty="0" smtClean="0"/>
              <a:t>Link Method</a:t>
            </a:r>
            <a:endParaRPr lang="en-US" altLang="en-US" dirty="0"/>
          </a:p>
        </p:txBody>
      </p:sp>
      <p:sp>
        <p:nvSpPr>
          <p:cNvPr id="809987" name="Rectangle 3"/>
          <p:cNvSpPr>
            <a:spLocks noGrp="1" noChangeArrowheads="1"/>
          </p:cNvSpPr>
          <p:nvPr>
            <p:ph type="body" sz="half" idx="1"/>
          </p:nvPr>
        </p:nvSpPr>
        <p:spPr>
          <a:xfrm>
            <a:off x="431800" y="1268413"/>
            <a:ext cx="4140200" cy="4897437"/>
          </a:xfrm>
        </p:spPr>
        <p:txBody>
          <a:bodyPr/>
          <a:lstStyle/>
          <a:p>
            <a:r>
              <a:rPr lang="en-US" altLang="ja-JP" sz="2600" dirty="0">
                <a:ea typeface="MS PGothic" pitchFamily="34" charset="-128"/>
              </a:rPr>
              <a:t>The distance between two clusters is the distance between two </a:t>
            </a:r>
            <a:r>
              <a:rPr lang="en-US" altLang="ja-JP" sz="2600" dirty="0">
                <a:solidFill>
                  <a:srgbClr val="FF0000"/>
                </a:solidFill>
                <a:ea typeface="MS PGothic" pitchFamily="34" charset="-128"/>
              </a:rPr>
              <a:t>closest data points</a:t>
            </a:r>
            <a:r>
              <a:rPr lang="en-US" altLang="ja-JP" sz="2600" dirty="0">
                <a:ea typeface="MS PGothic" pitchFamily="34" charset="-128"/>
              </a:rPr>
              <a:t> in the two clusters, one data point from each </a:t>
            </a:r>
            <a:r>
              <a:rPr lang="en-US" altLang="ja-JP" sz="2600" dirty="0" smtClean="0">
                <a:ea typeface="MS PGothic" pitchFamily="34" charset="-128"/>
              </a:rPr>
              <a:t>cluster </a:t>
            </a:r>
            <a:endParaRPr lang="en-US" altLang="ja-JP" sz="2600" dirty="0">
              <a:ea typeface="MS PGothic" pitchFamily="34" charset="-128"/>
            </a:endParaRPr>
          </a:p>
          <a:p>
            <a:r>
              <a:rPr lang="en-US" altLang="ja-JP" sz="2600" dirty="0">
                <a:ea typeface="MS PGothic" pitchFamily="34" charset="-128"/>
              </a:rPr>
              <a:t>It can find arbitrarily shaped clusters, but</a:t>
            </a:r>
          </a:p>
          <a:p>
            <a:pPr lvl="1"/>
            <a:r>
              <a:rPr lang="en-US" altLang="ja-JP" sz="2200" dirty="0">
                <a:ea typeface="MS PGothic" pitchFamily="34" charset="-128"/>
              </a:rPr>
              <a:t>It may cause the undesirable “</a:t>
            </a:r>
            <a:r>
              <a:rPr lang="en-US" altLang="ja-JP" sz="2200" dirty="0">
                <a:solidFill>
                  <a:srgbClr val="3333CC"/>
                </a:solidFill>
                <a:ea typeface="MS PGothic" pitchFamily="34" charset="-128"/>
              </a:rPr>
              <a:t>chain effect</a:t>
            </a:r>
            <a:r>
              <a:rPr lang="en-US" altLang="ja-JP" sz="2200" dirty="0">
                <a:ea typeface="MS PGothic" pitchFamily="34" charset="-128"/>
              </a:rPr>
              <a:t>” </a:t>
            </a:r>
            <a:r>
              <a:rPr lang="en-US" altLang="ja-JP" sz="2200" dirty="0" smtClean="0">
                <a:ea typeface="MS PGothic" pitchFamily="34" charset="-128"/>
              </a:rPr>
              <a:t>due to </a:t>
            </a:r>
            <a:r>
              <a:rPr lang="en-US" altLang="ja-JP" sz="2200" dirty="0">
                <a:ea typeface="MS PGothic" pitchFamily="34" charset="-128"/>
              </a:rPr>
              <a:t>noisy points</a:t>
            </a:r>
            <a:endParaRPr lang="en-US" altLang="en-US" sz="2200" dirty="0"/>
          </a:p>
        </p:txBody>
      </p:sp>
      <p:pic>
        <p:nvPicPr>
          <p:cNvPr id="809988"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08513" y="1520825"/>
            <a:ext cx="4284662" cy="2463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809990" name="Text Box 6"/>
          <p:cNvSpPr txBox="1">
            <a:spLocks noChangeArrowheads="1"/>
          </p:cNvSpPr>
          <p:nvPr/>
        </p:nvSpPr>
        <p:spPr bwMode="auto">
          <a:xfrm>
            <a:off x="4679950" y="4033838"/>
            <a:ext cx="4068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defRPr>
            </a:lvl1pPr>
            <a:lvl2pPr>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a:spcBef>
                <a:spcPct val="50000"/>
              </a:spcBef>
              <a:buFont typeface="Wingdings" pitchFamily="2" charset="2"/>
              <a:buNone/>
            </a:pPr>
            <a:r>
              <a:rPr lang="en-US" altLang="en-US" sz="2400" dirty="0"/>
              <a:t>	Two natural clusters are split into two</a:t>
            </a:r>
          </a:p>
        </p:txBody>
      </p:sp>
    </p:spTree>
    <p:extLst>
      <p:ext uri="{BB962C8B-B14F-4D97-AF65-F5344CB8AC3E}">
        <p14:creationId xmlns:p14="http://schemas.microsoft.com/office/powerpoint/2010/main" val="10399189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en-US" smtClean="0"/>
              <a:t>Distance between two clusters</a:t>
            </a:r>
          </a:p>
        </p:txBody>
      </p:sp>
      <p:sp>
        <p:nvSpPr>
          <p:cNvPr id="6148" name="Content Placeholder 2"/>
          <p:cNvSpPr>
            <a:spLocks noGrp="1"/>
          </p:cNvSpPr>
          <p:nvPr>
            <p:ph idx="1"/>
          </p:nvPr>
        </p:nvSpPr>
        <p:spPr/>
        <p:txBody>
          <a:bodyPr/>
          <a:lstStyle/>
          <a:p>
            <a:pPr eaLnBrk="1" hangingPunct="1"/>
            <a:r>
              <a:rPr lang="en-US" b="1" dirty="0" smtClean="0">
                <a:solidFill>
                  <a:srgbClr val="FF0000"/>
                </a:solidFill>
              </a:rPr>
              <a:t>Single-link distance </a:t>
            </a:r>
            <a:r>
              <a:rPr lang="en-US" dirty="0" smtClean="0"/>
              <a:t>between clusters </a:t>
            </a:r>
            <a:r>
              <a:rPr lang="en-US" b="1" dirty="0" err="1" smtClean="0">
                <a:solidFill>
                  <a:srgbClr val="FF0000"/>
                </a:solidFill>
              </a:rPr>
              <a:t>C</a:t>
            </a:r>
            <a:r>
              <a:rPr lang="en-US" b="1" baseline="-25000" dirty="0" err="1" smtClean="0">
                <a:solidFill>
                  <a:srgbClr val="FF0000"/>
                </a:solidFill>
              </a:rPr>
              <a:t>i</a:t>
            </a:r>
            <a:r>
              <a:rPr lang="en-US" dirty="0" smtClean="0"/>
              <a:t> and </a:t>
            </a:r>
            <a:r>
              <a:rPr lang="en-US" b="1" dirty="0" err="1" smtClean="0">
                <a:solidFill>
                  <a:srgbClr val="FF0000"/>
                </a:solidFill>
              </a:rPr>
              <a:t>C</a:t>
            </a:r>
            <a:r>
              <a:rPr lang="en-US" b="1" baseline="-25000" dirty="0" err="1" smtClean="0">
                <a:solidFill>
                  <a:srgbClr val="FF0000"/>
                </a:solidFill>
              </a:rPr>
              <a:t>j</a:t>
            </a:r>
            <a:r>
              <a:rPr lang="en-US" baseline="-25000" dirty="0" smtClean="0">
                <a:solidFill>
                  <a:srgbClr val="FF0000"/>
                </a:solidFill>
              </a:rPr>
              <a:t> </a:t>
            </a:r>
            <a:r>
              <a:rPr lang="en-US" dirty="0" smtClean="0"/>
              <a:t>is the </a:t>
            </a:r>
            <a:r>
              <a:rPr lang="en-US" b="1" i="1" dirty="0" smtClean="0"/>
              <a:t>minimum distance </a:t>
            </a:r>
            <a:r>
              <a:rPr lang="en-US" dirty="0" smtClean="0"/>
              <a:t>between any object in </a:t>
            </a:r>
            <a:r>
              <a:rPr lang="en-US" b="1" dirty="0" err="1" smtClean="0">
                <a:solidFill>
                  <a:srgbClr val="FF0000"/>
                </a:solidFill>
              </a:rPr>
              <a:t>C</a:t>
            </a:r>
            <a:r>
              <a:rPr lang="en-US" b="1" baseline="-25000" dirty="0" err="1" smtClean="0">
                <a:solidFill>
                  <a:srgbClr val="FF0000"/>
                </a:solidFill>
              </a:rPr>
              <a:t>i</a:t>
            </a:r>
            <a:r>
              <a:rPr lang="en-US" dirty="0" smtClean="0"/>
              <a:t> and any object in </a:t>
            </a:r>
            <a:r>
              <a:rPr lang="en-US" b="1" dirty="0" err="1" smtClean="0">
                <a:solidFill>
                  <a:srgbClr val="FF0000"/>
                </a:solidFill>
              </a:rPr>
              <a:t>C</a:t>
            </a:r>
            <a:r>
              <a:rPr lang="en-US" b="1" baseline="-25000" dirty="0" err="1" smtClean="0">
                <a:solidFill>
                  <a:srgbClr val="FF0000"/>
                </a:solidFill>
              </a:rPr>
              <a:t>j</a:t>
            </a:r>
            <a:r>
              <a:rPr lang="en-US" b="1" baseline="-25000" dirty="0" smtClean="0">
                <a:solidFill>
                  <a:srgbClr val="FF0000"/>
                </a:solidFill>
              </a:rPr>
              <a:t> </a:t>
            </a:r>
          </a:p>
          <a:p>
            <a:pPr lvl="1" eaLnBrk="1" hangingPunct="1"/>
            <a:r>
              <a:rPr lang="en-US" dirty="0" smtClean="0"/>
              <a:t>The distance is defined by the two </a:t>
            </a:r>
            <a:r>
              <a:rPr lang="en-US" b="1" dirty="0" smtClean="0">
                <a:solidFill>
                  <a:srgbClr val="FF0000"/>
                </a:solidFill>
              </a:rPr>
              <a:t>most similar </a:t>
            </a:r>
            <a:r>
              <a:rPr lang="en-US" dirty="0" smtClean="0"/>
              <a:t>objects</a:t>
            </a:r>
            <a:endParaRPr lang="en-US" baseline="-25000" dirty="0" smtClean="0"/>
          </a:p>
          <a:p>
            <a:pPr eaLnBrk="1" hangingPunct="1"/>
            <a:endParaRPr lang="en-US" dirty="0" smtClean="0"/>
          </a:p>
          <a:p>
            <a:pPr eaLnBrk="1" hangingPunct="1"/>
            <a:endParaRPr lang="en-US" dirty="0" smtClean="0"/>
          </a:p>
        </p:txBody>
      </p:sp>
      <p:graphicFrame>
        <p:nvGraphicFramePr>
          <p:cNvPr id="6146" name="Object 2"/>
          <p:cNvGraphicFramePr>
            <a:graphicFrameLocks noChangeAspect="1"/>
          </p:cNvGraphicFramePr>
          <p:nvPr>
            <p:extLst>
              <p:ext uri="{D42A27DB-BD31-4B8C-83A1-F6EECF244321}">
                <p14:modId xmlns:p14="http://schemas.microsoft.com/office/powerpoint/2010/main" val="1969262504"/>
              </p:ext>
            </p:extLst>
          </p:nvPr>
        </p:nvGraphicFramePr>
        <p:xfrm>
          <a:off x="1708150" y="2447925"/>
          <a:ext cx="5610225" cy="623358"/>
        </p:xfrm>
        <a:graphic>
          <a:graphicData uri="http://schemas.openxmlformats.org/presentationml/2006/ole">
            <mc:AlternateContent xmlns:mc="http://schemas.openxmlformats.org/markup-compatibility/2006">
              <mc:Choice xmlns:v="urn:schemas-microsoft-com:vml" Requires="v">
                <p:oleObj spid="_x0000_s20528" name="Equation" r:id="rId3" imgW="2565360" imgH="279360" progId="Equation.3">
                  <p:embed/>
                </p:oleObj>
              </mc:Choice>
              <mc:Fallback>
                <p:oleObj name="Equation" r:id="rId3" imgW="256536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50" y="2447925"/>
                        <a:ext cx="5610225" cy="623358"/>
                      </a:xfrm>
                      <a:prstGeom prst="rect">
                        <a:avLst/>
                      </a:prstGeom>
                      <a:noFill/>
                      <a:ln>
                        <a:solidFill>
                          <a:srgbClr val="C00000"/>
                        </a:solidFill>
                      </a:ln>
                      <a:extLst/>
                    </p:spPr>
                  </p:pic>
                </p:oleObj>
              </mc:Fallback>
            </mc:AlternateContent>
          </a:graphicData>
        </a:graphic>
      </p:graphicFrame>
      <p:graphicFrame>
        <p:nvGraphicFramePr>
          <p:cNvPr id="5" name="Object 2"/>
          <p:cNvGraphicFramePr>
            <a:graphicFrameLocks noChangeAspect="1"/>
          </p:cNvGraphicFramePr>
          <p:nvPr>
            <p:extLst>
              <p:ext uri="{D42A27DB-BD31-4B8C-83A1-F6EECF244321}">
                <p14:modId xmlns:p14="http://schemas.microsoft.com/office/powerpoint/2010/main" val="3737003122"/>
              </p:ext>
            </p:extLst>
          </p:nvPr>
        </p:nvGraphicFramePr>
        <p:xfrm>
          <a:off x="276225" y="3522663"/>
          <a:ext cx="4800600" cy="2420937"/>
        </p:xfrm>
        <a:graphic>
          <a:graphicData uri="http://schemas.openxmlformats.org/presentationml/2006/ole">
            <mc:AlternateContent xmlns:mc="http://schemas.openxmlformats.org/markup-compatibility/2006">
              <mc:Choice xmlns:v="urn:schemas-microsoft-com:vml" Requires="v">
                <p:oleObj spid="_x0000_s20529" name="Worksheet" r:id="rId6" imgW="2238292" imgH="980939" progId="Excel.Sheet.8">
                  <p:embed/>
                </p:oleObj>
              </mc:Choice>
              <mc:Fallback>
                <p:oleObj name="Worksheet" r:id="rId6" imgW="2238292" imgH="980939" progId="Excel.Sheet.8">
                  <p:embed/>
                  <p:pic>
                    <p:nvPicPr>
                      <p:cNvPr id="0" name=""/>
                      <p:cNvPicPr>
                        <a:picLocks noChangeAspect="1" noChangeArrowheads="1"/>
                      </p:cNvPicPr>
                      <p:nvPr/>
                    </p:nvPicPr>
                    <p:blipFill>
                      <a:blip r:embed="rId7"/>
                      <a:srcRect/>
                      <a:stretch>
                        <a:fillRect/>
                      </a:stretch>
                    </p:blipFill>
                    <p:spPr bwMode="auto">
                      <a:xfrm>
                        <a:off x="276225" y="3522663"/>
                        <a:ext cx="4800600"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5"/>
          <p:cNvGrpSpPr>
            <a:grpSpLocks/>
          </p:cNvGrpSpPr>
          <p:nvPr/>
        </p:nvGrpSpPr>
        <p:grpSpPr bwMode="auto">
          <a:xfrm>
            <a:off x="5410200" y="3505200"/>
            <a:ext cx="2820988" cy="2562225"/>
            <a:chOff x="3616" y="2256"/>
            <a:chExt cx="1777" cy="1614"/>
          </a:xfrm>
        </p:grpSpPr>
        <p:sp>
          <p:nvSpPr>
            <p:cNvPr id="7" name="Line 6"/>
            <p:cNvSpPr>
              <a:spLocks noChangeShapeType="1"/>
            </p:cNvSpPr>
            <p:nvPr/>
          </p:nvSpPr>
          <p:spPr bwMode="auto">
            <a:xfrm flipV="1">
              <a:off x="3696" y="3221"/>
              <a:ext cx="0" cy="401"/>
            </a:xfrm>
            <a:prstGeom prst="line">
              <a:avLst/>
            </a:prstGeom>
            <a:noFill/>
            <a:ln w="19050">
              <a:solidFill>
                <a:schemeClr val="tx1"/>
              </a:solidFill>
              <a:round/>
              <a:headEnd/>
              <a:tailEnd/>
            </a:ln>
          </p:spPr>
          <p:txBody>
            <a:bodyPr wrap="none" anchor="ctr"/>
            <a:lstStyle/>
            <a:p>
              <a:endParaRPr lang="en-US"/>
            </a:p>
          </p:txBody>
        </p:sp>
        <p:sp>
          <p:nvSpPr>
            <p:cNvPr id="8" name="Line 7"/>
            <p:cNvSpPr>
              <a:spLocks noChangeShapeType="1"/>
            </p:cNvSpPr>
            <p:nvPr/>
          </p:nvSpPr>
          <p:spPr bwMode="auto">
            <a:xfrm>
              <a:off x="3696" y="3221"/>
              <a:ext cx="467" cy="0"/>
            </a:xfrm>
            <a:prstGeom prst="line">
              <a:avLst/>
            </a:prstGeom>
            <a:noFill/>
            <a:ln w="19050">
              <a:solidFill>
                <a:schemeClr val="tx1"/>
              </a:solidFill>
              <a:round/>
              <a:headEnd/>
              <a:tailEnd/>
            </a:ln>
          </p:spPr>
          <p:txBody>
            <a:bodyPr wrap="none" anchor="ctr"/>
            <a:lstStyle/>
            <a:p>
              <a:endParaRPr lang="en-US"/>
            </a:p>
          </p:txBody>
        </p:sp>
        <p:sp>
          <p:nvSpPr>
            <p:cNvPr id="9" name="Line 8"/>
            <p:cNvSpPr>
              <a:spLocks noChangeShapeType="1"/>
            </p:cNvSpPr>
            <p:nvPr/>
          </p:nvSpPr>
          <p:spPr bwMode="auto">
            <a:xfrm>
              <a:off x="4163" y="3221"/>
              <a:ext cx="0" cy="401"/>
            </a:xfrm>
            <a:prstGeom prst="line">
              <a:avLst/>
            </a:prstGeom>
            <a:noFill/>
            <a:ln w="19050">
              <a:solidFill>
                <a:schemeClr val="tx1"/>
              </a:solidFill>
              <a:round/>
              <a:headEnd/>
              <a:tailEnd/>
            </a:ln>
          </p:spPr>
          <p:txBody>
            <a:bodyPr wrap="none" anchor="ctr"/>
            <a:lstStyle/>
            <a:p>
              <a:endParaRPr lang="en-US"/>
            </a:p>
          </p:txBody>
        </p:sp>
        <p:sp>
          <p:nvSpPr>
            <p:cNvPr id="10" name="Line 9"/>
            <p:cNvSpPr>
              <a:spLocks noChangeShapeType="1"/>
            </p:cNvSpPr>
            <p:nvPr/>
          </p:nvSpPr>
          <p:spPr bwMode="auto">
            <a:xfrm flipV="1">
              <a:off x="3976" y="2979"/>
              <a:ext cx="0" cy="242"/>
            </a:xfrm>
            <a:prstGeom prst="line">
              <a:avLst/>
            </a:prstGeom>
            <a:noFill/>
            <a:ln w="19050">
              <a:solidFill>
                <a:schemeClr val="tx1"/>
              </a:solidFill>
              <a:round/>
              <a:headEnd/>
              <a:tailEnd/>
            </a:ln>
          </p:spPr>
          <p:txBody>
            <a:bodyPr wrap="none" anchor="ctr"/>
            <a:lstStyle/>
            <a:p>
              <a:endParaRPr lang="en-US"/>
            </a:p>
          </p:txBody>
        </p:sp>
        <p:sp>
          <p:nvSpPr>
            <p:cNvPr id="11" name="Line 10"/>
            <p:cNvSpPr>
              <a:spLocks noChangeShapeType="1"/>
            </p:cNvSpPr>
            <p:nvPr/>
          </p:nvSpPr>
          <p:spPr bwMode="auto">
            <a:xfrm flipV="1">
              <a:off x="3976" y="2899"/>
              <a:ext cx="0" cy="80"/>
            </a:xfrm>
            <a:prstGeom prst="line">
              <a:avLst/>
            </a:prstGeom>
            <a:noFill/>
            <a:ln w="19050">
              <a:solidFill>
                <a:schemeClr val="tx1"/>
              </a:solidFill>
              <a:round/>
              <a:headEnd/>
              <a:tailEnd/>
            </a:ln>
          </p:spPr>
          <p:txBody>
            <a:bodyPr wrap="none" anchor="ctr"/>
            <a:lstStyle/>
            <a:p>
              <a:endParaRPr lang="en-US"/>
            </a:p>
          </p:txBody>
        </p:sp>
        <p:sp>
          <p:nvSpPr>
            <p:cNvPr id="12" name="Line 11"/>
            <p:cNvSpPr>
              <a:spLocks noChangeShapeType="1"/>
            </p:cNvSpPr>
            <p:nvPr/>
          </p:nvSpPr>
          <p:spPr bwMode="auto">
            <a:xfrm flipV="1">
              <a:off x="4818" y="3060"/>
              <a:ext cx="0" cy="562"/>
            </a:xfrm>
            <a:prstGeom prst="line">
              <a:avLst/>
            </a:prstGeom>
            <a:noFill/>
            <a:ln w="19050">
              <a:solidFill>
                <a:schemeClr val="tx1"/>
              </a:solidFill>
              <a:round/>
              <a:headEnd/>
              <a:tailEnd/>
            </a:ln>
          </p:spPr>
          <p:txBody>
            <a:bodyPr wrap="none" anchor="ctr"/>
            <a:lstStyle/>
            <a:p>
              <a:endParaRPr lang="en-US"/>
            </a:p>
          </p:txBody>
        </p:sp>
        <p:sp>
          <p:nvSpPr>
            <p:cNvPr id="13" name="Line 12"/>
            <p:cNvSpPr>
              <a:spLocks noChangeShapeType="1"/>
            </p:cNvSpPr>
            <p:nvPr/>
          </p:nvSpPr>
          <p:spPr bwMode="auto">
            <a:xfrm>
              <a:off x="4818" y="3060"/>
              <a:ext cx="467" cy="0"/>
            </a:xfrm>
            <a:prstGeom prst="line">
              <a:avLst/>
            </a:prstGeom>
            <a:noFill/>
            <a:ln w="19050">
              <a:solidFill>
                <a:schemeClr val="tx1"/>
              </a:solidFill>
              <a:round/>
              <a:headEnd/>
              <a:tailEnd/>
            </a:ln>
          </p:spPr>
          <p:txBody>
            <a:bodyPr wrap="none" anchor="ctr"/>
            <a:lstStyle/>
            <a:p>
              <a:endParaRPr lang="en-US"/>
            </a:p>
          </p:txBody>
        </p:sp>
        <p:sp>
          <p:nvSpPr>
            <p:cNvPr id="14" name="Line 13"/>
            <p:cNvSpPr>
              <a:spLocks noChangeShapeType="1"/>
            </p:cNvSpPr>
            <p:nvPr/>
          </p:nvSpPr>
          <p:spPr bwMode="auto">
            <a:xfrm>
              <a:off x="5285" y="3060"/>
              <a:ext cx="0" cy="562"/>
            </a:xfrm>
            <a:prstGeom prst="line">
              <a:avLst/>
            </a:prstGeom>
            <a:noFill/>
            <a:ln w="19050">
              <a:solidFill>
                <a:schemeClr val="tx1"/>
              </a:solidFill>
              <a:round/>
              <a:headEnd/>
              <a:tailEnd/>
            </a:ln>
          </p:spPr>
          <p:txBody>
            <a:bodyPr wrap="none" anchor="ctr"/>
            <a:lstStyle/>
            <a:p>
              <a:endParaRPr lang="en-US"/>
            </a:p>
          </p:txBody>
        </p:sp>
        <p:sp>
          <p:nvSpPr>
            <p:cNvPr id="15" name="Line 14"/>
            <p:cNvSpPr>
              <a:spLocks noChangeShapeType="1"/>
            </p:cNvSpPr>
            <p:nvPr/>
          </p:nvSpPr>
          <p:spPr bwMode="auto">
            <a:xfrm flipV="1">
              <a:off x="5098" y="2819"/>
              <a:ext cx="0" cy="241"/>
            </a:xfrm>
            <a:prstGeom prst="line">
              <a:avLst/>
            </a:prstGeom>
            <a:noFill/>
            <a:ln w="19050">
              <a:solidFill>
                <a:schemeClr val="tx1"/>
              </a:solidFill>
              <a:round/>
              <a:headEnd/>
              <a:tailEnd/>
            </a:ln>
          </p:spPr>
          <p:txBody>
            <a:bodyPr wrap="none" anchor="ctr"/>
            <a:lstStyle/>
            <a:p>
              <a:endParaRPr lang="en-US"/>
            </a:p>
          </p:txBody>
        </p:sp>
        <p:sp>
          <p:nvSpPr>
            <p:cNvPr id="16" name="Line 15"/>
            <p:cNvSpPr>
              <a:spLocks noChangeShapeType="1"/>
            </p:cNvSpPr>
            <p:nvPr/>
          </p:nvSpPr>
          <p:spPr bwMode="auto">
            <a:xfrm flipV="1">
              <a:off x="5098" y="2738"/>
              <a:ext cx="0" cy="81"/>
            </a:xfrm>
            <a:prstGeom prst="line">
              <a:avLst/>
            </a:prstGeom>
            <a:noFill/>
            <a:ln w="19050">
              <a:solidFill>
                <a:schemeClr val="tx1"/>
              </a:solidFill>
              <a:round/>
              <a:headEnd/>
              <a:tailEnd/>
            </a:ln>
          </p:spPr>
          <p:txBody>
            <a:bodyPr wrap="none" anchor="ctr"/>
            <a:lstStyle/>
            <a:p>
              <a:endParaRPr lang="en-US"/>
            </a:p>
          </p:txBody>
        </p:sp>
        <p:sp>
          <p:nvSpPr>
            <p:cNvPr id="17" name="Line 16"/>
            <p:cNvSpPr>
              <a:spLocks noChangeShapeType="1"/>
            </p:cNvSpPr>
            <p:nvPr/>
          </p:nvSpPr>
          <p:spPr bwMode="auto">
            <a:xfrm flipV="1">
              <a:off x="4444" y="2899"/>
              <a:ext cx="0" cy="723"/>
            </a:xfrm>
            <a:prstGeom prst="line">
              <a:avLst/>
            </a:prstGeom>
            <a:noFill/>
            <a:ln w="19050">
              <a:solidFill>
                <a:schemeClr val="tx1"/>
              </a:solidFill>
              <a:round/>
              <a:headEnd/>
              <a:tailEnd/>
            </a:ln>
          </p:spPr>
          <p:txBody>
            <a:bodyPr wrap="none" anchor="ctr"/>
            <a:lstStyle/>
            <a:p>
              <a:endParaRPr lang="en-US"/>
            </a:p>
          </p:txBody>
        </p:sp>
        <p:sp>
          <p:nvSpPr>
            <p:cNvPr id="18" name="Line 17"/>
            <p:cNvSpPr>
              <a:spLocks noChangeShapeType="1"/>
            </p:cNvSpPr>
            <p:nvPr/>
          </p:nvSpPr>
          <p:spPr bwMode="auto">
            <a:xfrm>
              <a:off x="3976" y="2899"/>
              <a:ext cx="468" cy="0"/>
            </a:xfrm>
            <a:prstGeom prst="line">
              <a:avLst/>
            </a:prstGeom>
            <a:noFill/>
            <a:ln w="19050">
              <a:solidFill>
                <a:schemeClr val="tx1"/>
              </a:solidFill>
              <a:round/>
              <a:headEnd/>
              <a:tailEnd/>
            </a:ln>
          </p:spPr>
          <p:txBody>
            <a:bodyPr wrap="none" anchor="ctr"/>
            <a:lstStyle/>
            <a:p>
              <a:endParaRPr lang="en-US"/>
            </a:p>
          </p:txBody>
        </p:sp>
        <p:sp>
          <p:nvSpPr>
            <p:cNvPr id="19" name="Line 18"/>
            <p:cNvSpPr>
              <a:spLocks noChangeShapeType="1"/>
            </p:cNvSpPr>
            <p:nvPr/>
          </p:nvSpPr>
          <p:spPr bwMode="auto">
            <a:xfrm flipV="1">
              <a:off x="4163" y="2578"/>
              <a:ext cx="0" cy="321"/>
            </a:xfrm>
            <a:prstGeom prst="line">
              <a:avLst/>
            </a:prstGeom>
            <a:noFill/>
            <a:ln w="19050">
              <a:solidFill>
                <a:schemeClr val="tx1"/>
              </a:solidFill>
              <a:round/>
              <a:headEnd/>
              <a:tailEnd/>
            </a:ln>
          </p:spPr>
          <p:txBody>
            <a:bodyPr wrap="none" anchor="ctr"/>
            <a:lstStyle/>
            <a:p>
              <a:endParaRPr lang="en-US"/>
            </a:p>
          </p:txBody>
        </p:sp>
        <p:sp>
          <p:nvSpPr>
            <p:cNvPr id="20" name="Line 19"/>
            <p:cNvSpPr>
              <a:spLocks noChangeShapeType="1"/>
            </p:cNvSpPr>
            <p:nvPr/>
          </p:nvSpPr>
          <p:spPr bwMode="auto">
            <a:xfrm>
              <a:off x="4163" y="2578"/>
              <a:ext cx="935" cy="0"/>
            </a:xfrm>
            <a:prstGeom prst="line">
              <a:avLst/>
            </a:prstGeom>
            <a:noFill/>
            <a:ln w="19050">
              <a:solidFill>
                <a:schemeClr val="tx1"/>
              </a:solidFill>
              <a:round/>
              <a:headEnd/>
              <a:tailEnd/>
            </a:ln>
          </p:spPr>
          <p:txBody>
            <a:bodyPr wrap="none" anchor="ctr"/>
            <a:lstStyle/>
            <a:p>
              <a:endParaRPr lang="en-US"/>
            </a:p>
          </p:txBody>
        </p:sp>
        <p:sp>
          <p:nvSpPr>
            <p:cNvPr id="21" name="Line 20"/>
            <p:cNvSpPr>
              <a:spLocks noChangeShapeType="1"/>
            </p:cNvSpPr>
            <p:nvPr/>
          </p:nvSpPr>
          <p:spPr bwMode="auto">
            <a:xfrm>
              <a:off x="5098" y="2578"/>
              <a:ext cx="0" cy="241"/>
            </a:xfrm>
            <a:prstGeom prst="line">
              <a:avLst/>
            </a:prstGeom>
            <a:noFill/>
            <a:ln w="19050">
              <a:solidFill>
                <a:schemeClr val="tx1"/>
              </a:solidFill>
              <a:round/>
              <a:headEnd/>
              <a:tailEnd/>
            </a:ln>
          </p:spPr>
          <p:txBody>
            <a:bodyPr wrap="none" anchor="ctr"/>
            <a:lstStyle/>
            <a:p>
              <a:endParaRPr lang="en-US"/>
            </a:p>
          </p:txBody>
        </p:sp>
        <p:sp>
          <p:nvSpPr>
            <p:cNvPr id="22" name="Line 21"/>
            <p:cNvSpPr>
              <a:spLocks noChangeShapeType="1"/>
            </p:cNvSpPr>
            <p:nvPr/>
          </p:nvSpPr>
          <p:spPr bwMode="auto">
            <a:xfrm flipV="1">
              <a:off x="4631" y="2256"/>
              <a:ext cx="0" cy="322"/>
            </a:xfrm>
            <a:prstGeom prst="line">
              <a:avLst/>
            </a:prstGeom>
            <a:noFill/>
            <a:ln w="19050">
              <a:solidFill>
                <a:schemeClr val="tx1"/>
              </a:solidFill>
              <a:round/>
              <a:headEnd/>
              <a:tailEnd/>
            </a:ln>
          </p:spPr>
          <p:txBody>
            <a:bodyPr wrap="none" anchor="ctr"/>
            <a:lstStyle/>
            <a:p>
              <a:endParaRPr lang="en-US"/>
            </a:p>
          </p:txBody>
        </p:sp>
        <p:sp>
          <p:nvSpPr>
            <p:cNvPr id="23" name="Text Box 22"/>
            <p:cNvSpPr txBox="1">
              <a:spLocks noChangeArrowheads="1"/>
            </p:cNvSpPr>
            <p:nvPr/>
          </p:nvSpPr>
          <p:spPr bwMode="auto">
            <a:xfrm>
              <a:off x="3616" y="3639"/>
              <a:ext cx="188" cy="231"/>
            </a:xfrm>
            <a:prstGeom prst="rect">
              <a:avLst/>
            </a:prstGeom>
            <a:noFill/>
            <a:ln w="9525">
              <a:noFill/>
              <a:miter lim="800000"/>
              <a:headEnd/>
              <a:tailEnd/>
            </a:ln>
          </p:spPr>
          <p:txBody>
            <a:bodyPr wrap="none">
              <a:spAutoFit/>
            </a:bodyPr>
            <a:lstStyle/>
            <a:p>
              <a:r>
                <a:rPr lang="en-US" b="1">
                  <a:latin typeface="Calibri" pitchFamily="34" charset="0"/>
                </a:rPr>
                <a:t>1</a:t>
              </a:r>
            </a:p>
          </p:txBody>
        </p:sp>
        <p:sp>
          <p:nvSpPr>
            <p:cNvPr id="24" name="Text Box 23"/>
            <p:cNvSpPr txBox="1">
              <a:spLocks noChangeArrowheads="1"/>
            </p:cNvSpPr>
            <p:nvPr/>
          </p:nvSpPr>
          <p:spPr bwMode="auto">
            <a:xfrm>
              <a:off x="4083" y="3639"/>
              <a:ext cx="188" cy="231"/>
            </a:xfrm>
            <a:prstGeom prst="rect">
              <a:avLst/>
            </a:prstGeom>
            <a:noFill/>
            <a:ln w="9525">
              <a:noFill/>
              <a:miter lim="800000"/>
              <a:headEnd/>
              <a:tailEnd/>
            </a:ln>
          </p:spPr>
          <p:txBody>
            <a:bodyPr wrap="none">
              <a:spAutoFit/>
            </a:bodyPr>
            <a:lstStyle/>
            <a:p>
              <a:r>
                <a:rPr lang="en-US" b="1">
                  <a:latin typeface="Calibri" pitchFamily="34" charset="0"/>
                </a:rPr>
                <a:t>2</a:t>
              </a:r>
            </a:p>
          </p:txBody>
        </p:sp>
        <p:sp>
          <p:nvSpPr>
            <p:cNvPr id="25" name="Text Box 24"/>
            <p:cNvSpPr txBox="1">
              <a:spLocks noChangeArrowheads="1"/>
            </p:cNvSpPr>
            <p:nvPr/>
          </p:nvSpPr>
          <p:spPr bwMode="auto">
            <a:xfrm>
              <a:off x="4364" y="3639"/>
              <a:ext cx="188" cy="231"/>
            </a:xfrm>
            <a:prstGeom prst="rect">
              <a:avLst/>
            </a:prstGeom>
            <a:noFill/>
            <a:ln w="9525">
              <a:noFill/>
              <a:miter lim="800000"/>
              <a:headEnd/>
              <a:tailEnd/>
            </a:ln>
          </p:spPr>
          <p:txBody>
            <a:bodyPr wrap="none">
              <a:spAutoFit/>
            </a:bodyPr>
            <a:lstStyle/>
            <a:p>
              <a:r>
                <a:rPr lang="en-US" b="1">
                  <a:latin typeface="Calibri" pitchFamily="34" charset="0"/>
                </a:rPr>
                <a:t>3</a:t>
              </a:r>
            </a:p>
          </p:txBody>
        </p:sp>
        <p:sp>
          <p:nvSpPr>
            <p:cNvPr id="26" name="Text Box 25"/>
            <p:cNvSpPr txBox="1">
              <a:spLocks noChangeArrowheads="1"/>
            </p:cNvSpPr>
            <p:nvPr/>
          </p:nvSpPr>
          <p:spPr bwMode="auto">
            <a:xfrm>
              <a:off x="4738" y="3639"/>
              <a:ext cx="188" cy="231"/>
            </a:xfrm>
            <a:prstGeom prst="rect">
              <a:avLst/>
            </a:prstGeom>
            <a:noFill/>
            <a:ln w="9525">
              <a:noFill/>
              <a:miter lim="800000"/>
              <a:headEnd/>
              <a:tailEnd/>
            </a:ln>
          </p:spPr>
          <p:txBody>
            <a:bodyPr wrap="none">
              <a:spAutoFit/>
            </a:bodyPr>
            <a:lstStyle/>
            <a:p>
              <a:r>
                <a:rPr lang="en-US" b="1">
                  <a:latin typeface="Calibri" pitchFamily="34" charset="0"/>
                </a:rPr>
                <a:t>4</a:t>
              </a:r>
            </a:p>
          </p:txBody>
        </p:sp>
        <p:sp>
          <p:nvSpPr>
            <p:cNvPr id="27" name="Text Box 26"/>
            <p:cNvSpPr txBox="1">
              <a:spLocks noChangeArrowheads="1"/>
            </p:cNvSpPr>
            <p:nvPr/>
          </p:nvSpPr>
          <p:spPr bwMode="auto">
            <a:xfrm>
              <a:off x="5205" y="3639"/>
              <a:ext cx="188" cy="231"/>
            </a:xfrm>
            <a:prstGeom prst="rect">
              <a:avLst/>
            </a:prstGeom>
            <a:noFill/>
            <a:ln w="9525">
              <a:noFill/>
              <a:miter lim="800000"/>
              <a:headEnd/>
              <a:tailEnd/>
            </a:ln>
          </p:spPr>
          <p:txBody>
            <a:bodyPr wrap="none">
              <a:spAutoFit/>
            </a:bodyPr>
            <a:lstStyle/>
            <a:p>
              <a:r>
                <a:rPr lang="en-US" b="1">
                  <a:latin typeface="Calibri" pitchFamily="34" charset="0"/>
                </a:rPr>
                <a:t>5</a:t>
              </a:r>
            </a:p>
          </p:txBody>
        </p:sp>
      </p:grpSp>
      <p:sp>
        <p:nvSpPr>
          <p:cNvPr id="3" name="Right Triangle 2"/>
          <p:cNvSpPr/>
          <p:nvPr/>
        </p:nvSpPr>
        <p:spPr bwMode="auto">
          <a:xfrm>
            <a:off x="1600199" y="4114800"/>
            <a:ext cx="2838451" cy="1730374"/>
          </a:xfrm>
          <a:prstGeom prst="rtTriangle">
            <a:avLst/>
          </a:prstGeom>
          <a:solidFill>
            <a:schemeClr val="accent6">
              <a:lumMod val="40000"/>
              <a:lumOff val="60000"/>
              <a:alpha val="50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0" name="Oval 29"/>
          <p:cNvSpPr/>
          <p:nvPr/>
        </p:nvSpPr>
        <p:spPr bwMode="auto">
          <a:xfrm>
            <a:off x="3019424" y="5080794"/>
            <a:ext cx="652462" cy="432593"/>
          </a:xfrm>
          <a:prstGeom prst="ellipse">
            <a:avLst/>
          </a:prstGeom>
          <a:solidFill>
            <a:srgbClr val="FF0000">
              <a:alpha val="25000"/>
            </a:srgb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1" name="Oval 30"/>
          <p:cNvSpPr/>
          <p:nvPr/>
        </p:nvSpPr>
        <p:spPr bwMode="auto">
          <a:xfrm>
            <a:off x="1628774" y="4300141"/>
            <a:ext cx="652462" cy="432593"/>
          </a:xfrm>
          <a:prstGeom prst="ellipse">
            <a:avLst/>
          </a:prstGeom>
          <a:solidFill>
            <a:srgbClr val="FF0000">
              <a:alpha val="25000"/>
            </a:srgb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41925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199" y="6419850"/>
            <a:ext cx="2200275" cy="280988"/>
          </a:xfrm>
          <a:prstGeom prst="rect">
            <a:avLst/>
          </a:prstGeom>
        </p:spPr>
        <p:txBody>
          <a:bodyPr/>
          <a:lstStyle/>
          <a:p>
            <a:pPr algn="r"/>
            <a:fld id="{B15E65BE-7CFF-4047-AB77-433D66DA4E87}" type="slidenum">
              <a:rPr lang="en-US" altLang="en-US" sz="1200" b="1">
                <a:solidFill>
                  <a:schemeClr val="accent6"/>
                </a:solidFill>
              </a:rPr>
              <a:pPr algn="r"/>
              <a:t>24</a:t>
            </a:fld>
            <a:endParaRPr lang="en-US" altLang="en-US" sz="1200" b="1" dirty="0">
              <a:solidFill>
                <a:schemeClr val="accent6"/>
              </a:solidFill>
            </a:endParaRPr>
          </a:p>
        </p:txBody>
      </p:sp>
      <p:sp>
        <p:nvSpPr>
          <p:cNvPr id="812034" name="Rectangle 2"/>
          <p:cNvSpPr>
            <a:spLocks noGrp="1" noChangeArrowheads="1"/>
          </p:cNvSpPr>
          <p:nvPr>
            <p:ph type="title"/>
          </p:nvPr>
        </p:nvSpPr>
        <p:spPr/>
        <p:txBody>
          <a:bodyPr/>
          <a:lstStyle/>
          <a:p>
            <a:r>
              <a:rPr lang="en-US" altLang="en-US" dirty="0"/>
              <a:t>Complete </a:t>
            </a:r>
            <a:r>
              <a:rPr lang="en-US" altLang="en-US" dirty="0" smtClean="0"/>
              <a:t>Link Method</a:t>
            </a:r>
            <a:endParaRPr lang="en-US" altLang="en-US" dirty="0"/>
          </a:p>
        </p:txBody>
      </p:sp>
      <p:sp>
        <p:nvSpPr>
          <p:cNvPr id="812035" name="Rectangle 3"/>
          <p:cNvSpPr>
            <a:spLocks noGrp="1" noChangeArrowheads="1"/>
          </p:cNvSpPr>
          <p:nvPr>
            <p:ph type="body" sz="half" idx="1"/>
          </p:nvPr>
        </p:nvSpPr>
        <p:spPr>
          <a:xfrm>
            <a:off x="431800" y="1268413"/>
            <a:ext cx="8461375" cy="1800225"/>
          </a:xfrm>
        </p:spPr>
        <p:txBody>
          <a:bodyPr/>
          <a:lstStyle/>
          <a:p>
            <a:pPr>
              <a:lnSpc>
                <a:spcPct val="90000"/>
              </a:lnSpc>
            </a:pPr>
            <a:r>
              <a:rPr lang="en-US" altLang="ja-JP" sz="2800" dirty="0">
                <a:ea typeface="MS PGothic" pitchFamily="34" charset="-128"/>
              </a:rPr>
              <a:t>The distance between two clusters is the distance of two </a:t>
            </a:r>
            <a:r>
              <a:rPr lang="en-US" altLang="ja-JP" sz="2800" dirty="0">
                <a:solidFill>
                  <a:srgbClr val="FF0000"/>
                </a:solidFill>
                <a:ea typeface="MS PGothic" pitchFamily="34" charset="-128"/>
              </a:rPr>
              <a:t>furthest </a:t>
            </a:r>
            <a:r>
              <a:rPr lang="en-US" altLang="ja-JP" sz="2800" dirty="0">
                <a:ea typeface="MS PGothic" pitchFamily="34" charset="-128"/>
              </a:rPr>
              <a:t>data points in the two </a:t>
            </a:r>
            <a:r>
              <a:rPr lang="en-US" altLang="ja-JP" sz="2800" dirty="0" smtClean="0">
                <a:ea typeface="MS PGothic" pitchFamily="34" charset="-128"/>
              </a:rPr>
              <a:t>clusters </a:t>
            </a:r>
            <a:endParaRPr lang="en-US" altLang="ja-JP" sz="2800" dirty="0">
              <a:ea typeface="MS PGothic" pitchFamily="34" charset="-128"/>
            </a:endParaRPr>
          </a:p>
          <a:p>
            <a:pPr>
              <a:lnSpc>
                <a:spcPct val="90000"/>
              </a:lnSpc>
            </a:pPr>
            <a:r>
              <a:rPr lang="en-US" altLang="ja-JP" sz="2800" dirty="0">
                <a:ea typeface="MS PGothic" pitchFamily="34" charset="-128"/>
              </a:rPr>
              <a:t>It is sensitive to outliers because they are far away</a:t>
            </a:r>
            <a:endParaRPr lang="en-US" altLang="en-US" sz="2800" dirty="0"/>
          </a:p>
        </p:txBody>
      </p:sp>
      <p:pic>
        <p:nvPicPr>
          <p:cNvPr id="81203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76375" y="3451225"/>
            <a:ext cx="5437188" cy="267811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183378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en-US" smtClean="0"/>
              <a:t>Distance between two clusters</a:t>
            </a:r>
          </a:p>
        </p:txBody>
      </p:sp>
      <p:sp>
        <p:nvSpPr>
          <p:cNvPr id="6148" name="Content Placeholder 2"/>
          <p:cNvSpPr>
            <a:spLocks noGrp="1"/>
          </p:cNvSpPr>
          <p:nvPr>
            <p:ph idx="1"/>
          </p:nvPr>
        </p:nvSpPr>
        <p:spPr/>
        <p:txBody>
          <a:bodyPr/>
          <a:lstStyle/>
          <a:p>
            <a:pPr eaLnBrk="1" hangingPunct="1"/>
            <a:r>
              <a:rPr lang="en-US" b="1" dirty="0" smtClean="0">
                <a:solidFill>
                  <a:srgbClr val="FF0000"/>
                </a:solidFill>
              </a:rPr>
              <a:t>Complete-link distance </a:t>
            </a:r>
            <a:r>
              <a:rPr lang="en-US" dirty="0" smtClean="0"/>
              <a:t>between clusters </a:t>
            </a:r>
            <a:r>
              <a:rPr lang="en-US" b="1" dirty="0" err="1" smtClean="0">
                <a:solidFill>
                  <a:srgbClr val="FF0000"/>
                </a:solidFill>
              </a:rPr>
              <a:t>C</a:t>
            </a:r>
            <a:r>
              <a:rPr lang="en-US" b="1" baseline="-25000" dirty="0" err="1" smtClean="0">
                <a:solidFill>
                  <a:srgbClr val="FF0000"/>
                </a:solidFill>
              </a:rPr>
              <a:t>i</a:t>
            </a:r>
            <a:r>
              <a:rPr lang="en-US" dirty="0" smtClean="0"/>
              <a:t> and </a:t>
            </a:r>
            <a:r>
              <a:rPr lang="en-US" b="1" dirty="0" err="1" smtClean="0">
                <a:solidFill>
                  <a:srgbClr val="FF0000"/>
                </a:solidFill>
              </a:rPr>
              <a:t>C</a:t>
            </a:r>
            <a:r>
              <a:rPr lang="en-US" b="1" baseline="-25000" dirty="0" err="1" smtClean="0">
                <a:solidFill>
                  <a:srgbClr val="FF0000"/>
                </a:solidFill>
              </a:rPr>
              <a:t>j</a:t>
            </a:r>
            <a:r>
              <a:rPr lang="en-US" baseline="-25000" dirty="0" smtClean="0">
                <a:solidFill>
                  <a:srgbClr val="FF0000"/>
                </a:solidFill>
              </a:rPr>
              <a:t> </a:t>
            </a:r>
            <a:r>
              <a:rPr lang="en-US" dirty="0" smtClean="0"/>
              <a:t>is the </a:t>
            </a:r>
            <a:r>
              <a:rPr lang="en-US" b="1" i="1" dirty="0" smtClean="0"/>
              <a:t>maximum distance </a:t>
            </a:r>
            <a:r>
              <a:rPr lang="en-US" dirty="0" smtClean="0"/>
              <a:t>between any object in </a:t>
            </a:r>
            <a:r>
              <a:rPr lang="en-US" b="1" dirty="0" err="1" smtClean="0">
                <a:solidFill>
                  <a:srgbClr val="FF0000"/>
                </a:solidFill>
              </a:rPr>
              <a:t>C</a:t>
            </a:r>
            <a:r>
              <a:rPr lang="en-US" b="1" baseline="-25000" dirty="0" err="1" smtClean="0">
                <a:solidFill>
                  <a:srgbClr val="FF0000"/>
                </a:solidFill>
              </a:rPr>
              <a:t>i</a:t>
            </a:r>
            <a:r>
              <a:rPr lang="en-US" dirty="0" smtClean="0"/>
              <a:t> and any object in </a:t>
            </a:r>
            <a:r>
              <a:rPr lang="en-US" b="1" dirty="0" err="1" smtClean="0">
                <a:solidFill>
                  <a:srgbClr val="FF0000"/>
                </a:solidFill>
              </a:rPr>
              <a:t>C</a:t>
            </a:r>
            <a:r>
              <a:rPr lang="en-US" b="1" baseline="-25000" dirty="0" err="1" smtClean="0">
                <a:solidFill>
                  <a:srgbClr val="FF0000"/>
                </a:solidFill>
              </a:rPr>
              <a:t>j</a:t>
            </a:r>
            <a:r>
              <a:rPr lang="en-US" b="1" baseline="-25000" dirty="0" smtClean="0">
                <a:solidFill>
                  <a:srgbClr val="FF0000"/>
                </a:solidFill>
              </a:rPr>
              <a:t> </a:t>
            </a:r>
          </a:p>
          <a:p>
            <a:pPr lvl="1" eaLnBrk="1" hangingPunct="1"/>
            <a:r>
              <a:rPr lang="en-US" dirty="0" smtClean="0"/>
              <a:t>The distance is defined by the two </a:t>
            </a:r>
            <a:r>
              <a:rPr lang="en-US" b="1" dirty="0" smtClean="0">
                <a:solidFill>
                  <a:srgbClr val="FF0000"/>
                </a:solidFill>
              </a:rPr>
              <a:t>least similar </a:t>
            </a:r>
            <a:r>
              <a:rPr lang="en-US" dirty="0" smtClean="0"/>
              <a:t>objects</a:t>
            </a:r>
            <a:endParaRPr lang="en-US" baseline="-25000" dirty="0" smtClean="0"/>
          </a:p>
          <a:p>
            <a:pPr eaLnBrk="1" hangingPunct="1"/>
            <a:endParaRPr lang="en-US" dirty="0" smtClean="0"/>
          </a:p>
          <a:p>
            <a:pPr eaLnBrk="1" hangingPunct="1"/>
            <a:endParaRPr lang="en-US" dirty="0" smtClean="0"/>
          </a:p>
        </p:txBody>
      </p:sp>
      <p:graphicFrame>
        <p:nvGraphicFramePr>
          <p:cNvPr id="5" name="Object 2"/>
          <p:cNvGraphicFramePr>
            <a:graphicFrameLocks noChangeAspect="1"/>
          </p:cNvGraphicFramePr>
          <p:nvPr>
            <p:extLst>
              <p:ext uri="{D42A27DB-BD31-4B8C-83A1-F6EECF244321}">
                <p14:modId xmlns:p14="http://schemas.microsoft.com/office/powerpoint/2010/main" val="898420935"/>
              </p:ext>
            </p:extLst>
          </p:nvPr>
        </p:nvGraphicFramePr>
        <p:xfrm>
          <a:off x="276225" y="3522663"/>
          <a:ext cx="4800600" cy="2420937"/>
        </p:xfrm>
        <a:graphic>
          <a:graphicData uri="http://schemas.openxmlformats.org/presentationml/2006/ole">
            <mc:AlternateContent xmlns:mc="http://schemas.openxmlformats.org/markup-compatibility/2006">
              <mc:Choice xmlns:v="urn:schemas-microsoft-com:vml" Requires="v">
                <p:oleObj spid="_x0000_s21550" name="Worksheet" r:id="rId4" imgW="2238292" imgH="980939" progId="Excel.Sheet.8">
                  <p:embed/>
                </p:oleObj>
              </mc:Choice>
              <mc:Fallback>
                <p:oleObj name="Worksheet" r:id="rId4" imgW="2238292" imgH="980939" progId="Excel.Sheet.8">
                  <p:embed/>
                  <p:pic>
                    <p:nvPicPr>
                      <p:cNvPr id="0" name=""/>
                      <p:cNvPicPr>
                        <a:picLocks noChangeAspect="1" noChangeArrowheads="1"/>
                      </p:cNvPicPr>
                      <p:nvPr/>
                    </p:nvPicPr>
                    <p:blipFill>
                      <a:blip r:embed="rId5"/>
                      <a:srcRect/>
                      <a:stretch>
                        <a:fillRect/>
                      </a:stretch>
                    </p:blipFill>
                    <p:spPr bwMode="auto">
                      <a:xfrm>
                        <a:off x="276225" y="3522663"/>
                        <a:ext cx="4800600"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ight Triangle 2"/>
          <p:cNvSpPr/>
          <p:nvPr/>
        </p:nvSpPr>
        <p:spPr bwMode="auto">
          <a:xfrm>
            <a:off x="1590676" y="4152900"/>
            <a:ext cx="3009900" cy="1730374"/>
          </a:xfrm>
          <a:prstGeom prst="rtTriangle">
            <a:avLst/>
          </a:prstGeom>
          <a:solidFill>
            <a:schemeClr val="accent6">
              <a:lumMod val="40000"/>
              <a:lumOff val="60000"/>
              <a:alpha val="50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594431983"/>
              </p:ext>
            </p:extLst>
          </p:nvPr>
        </p:nvGraphicFramePr>
        <p:xfrm>
          <a:off x="1998662" y="2447925"/>
          <a:ext cx="5491163" cy="604224"/>
        </p:xfrm>
        <a:graphic>
          <a:graphicData uri="http://schemas.openxmlformats.org/presentationml/2006/ole">
            <mc:AlternateContent xmlns:mc="http://schemas.openxmlformats.org/markup-compatibility/2006">
              <mc:Choice xmlns:v="urn:schemas-microsoft-com:vml" Requires="v">
                <p:oleObj spid="_x0000_s21551" name="Equation" r:id="rId6" imgW="2590800" imgH="279400" progId="Equation.3">
                  <p:embed/>
                </p:oleObj>
              </mc:Choice>
              <mc:Fallback>
                <p:oleObj name="Equation" r:id="rId6" imgW="2590800" imgH="279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8662" y="2447925"/>
                        <a:ext cx="5491163" cy="604224"/>
                      </a:xfrm>
                      <a:prstGeom prst="rect">
                        <a:avLst/>
                      </a:prstGeom>
                      <a:noFill/>
                      <a:ln>
                        <a:solidFill>
                          <a:srgbClr val="C00000"/>
                        </a:solidFill>
                      </a:ln>
                    </p:spPr>
                  </p:pic>
                </p:oleObj>
              </mc:Fallback>
            </mc:AlternateContent>
          </a:graphicData>
        </a:graphic>
      </p:graphicFrame>
      <p:grpSp>
        <p:nvGrpSpPr>
          <p:cNvPr id="30" name="Group 5"/>
          <p:cNvGrpSpPr>
            <a:grpSpLocks/>
          </p:cNvGrpSpPr>
          <p:nvPr/>
        </p:nvGrpSpPr>
        <p:grpSpPr bwMode="auto">
          <a:xfrm>
            <a:off x="5715000" y="3429000"/>
            <a:ext cx="2598738" cy="2667000"/>
            <a:chOff x="3691" y="2160"/>
            <a:chExt cx="1637" cy="1680"/>
          </a:xfrm>
        </p:grpSpPr>
        <p:sp>
          <p:nvSpPr>
            <p:cNvPr id="31" name="Line 6"/>
            <p:cNvSpPr>
              <a:spLocks noChangeShapeType="1"/>
            </p:cNvSpPr>
            <p:nvPr/>
          </p:nvSpPr>
          <p:spPr bwMode="auto">
            <a:xfrm flipV="1">
              <a:off x="5219" y="3168"/>
              <a:ext cx="0" cy="420"/>
            </a:xfrm>
            <a:prstGeom prst="line">
              <a:avLst/>
            </a:prstGeom>
            <a:noFill/>
            <a:ln w="19050">
              <a:solidFill>
                <a:schemeClr val="tx1"/>
              </a:solidFill>
              <a:round/>
              <a:headEnd/>
              <a:tailEnd/>
            </a:ln>
          </p:spPr>
          <p:txBody>
            <a:bodyPr wrap="none" anchor="ctr"/>
            <a:lstStyle/>
            <a:p>
              <a:endParaRPr lang="en-US"/>
            </a:p>
          </p:txBody>
        </p:sp>
        <p:sp>
          <p:nvSpPr>
            <p:cNvPr id="32" name="Line 7"/>
            <p:cNvSpPr>
              <a:spLocks noChangeShapeType="1"/>
            </p:cNvSpPr>
            <p:nvPr/>
          </p:nvSpPr>
          <p:spPr bwMode="auto">
            <a:xfrm>
              <a:off x="4793" y="3168"/>
              <a:ext cx="426" cy="0"/>
            </a:xfrm>
            <a:prstGeom prst="line">
              <a:avLst/>
            </a:prstGeom>
            <a:noFill/>
            <a:ln w="19050">
              <a:solidFill>
                <a:schemeClr val="tx1"/>
              </a:solidFill>
              <a:round/>
              <a:headEnd/>
              <a:tailEnd/>
            </a:ln>
          </p:spPr>
          <p:txBody>
            <a:bodyPr wrap="none" anchor="ctr"/>
            <a:lstStyle/>
            <a:p>
              <a:endParaRPr lang="en-US"/>
            </a:p>
          </p:txBody>
        </p:sp>
        <p:sp>
          <p:nvSpPr>
            <p:cNvPr id="33" name="Line 8"/>
            <p:cNvSpPr>
              <a:spLocks noChangeShapeType="1"/>
            </p:cNvSpPr>
            <p:nvPr/>
          </p:nvSpPr>
          <p:spPr bwMode="auto">
            <a:xfrm>
              <a:off x="4793" y="3168"/>
              <a:ext cx="0" cy="420"/>
            </a:xfrm>
            <a:prstGeom prst="line">
              <a:avLst/>
            </a:prstGeom>
            <a:noFill/>
            <a:ln w="19050">
              <a:solidFill>
                <a:schemeClr val="tx1"/>
              </a:solidFill>
              <a:round/>
              <a:headEnd/>
              <a:tailEnd/>
            </a:ln>
          </p:spPr>
          <p:txBody>
            <a:bodyPr wrap="none" anchor="ctr"/>
            <a:lstStyle/>
            <a:p>
              <a:endParaRPr lang="en-US"/>
            </a:p>
          </p:txBody>
        </p:sp>
        <p:sp>
          <p:nvSpPr>
            <p:cNvPr id="34" name="Line 9"/>
            <p:cNvSpPr>
              <a:spLocks noChangeShapeType="1"/>
            </p:cNvSpPr>
            <p:nvPr/>
          </p:nvSpPr>
          <p:spPr bwMode="auto">
            <a:xfrm flipV="1">
              <a:off x="4964" y="2916"/>
              <a:ext cx="0" cy="252"/>
            </a:xfrm>
            <a:prstGeom prst="line">
              <a:avLst/>
            </a:prstGeom>
            <a:noFill/>
            <a:ln w="19050">
              <a:solidFill>
                <a:schemeClr val="tx1"/>
              </a:solidFill>
              <a:round/>
              <a:headEnd/>
              <a:tailEnd/>
            </a:ln>
          </p:spPr>
          <p:txBody>
            <a:bodyPr wrap="none" anchor="ctr"/>
            <a:lstStyle/>
            <a:p>
              <a:endParaRPr lang="en-US"/>
            </a:p>
          </p:txBody>
        </p:sp>
        <p:sp>
          <p:nvSpPr>
            <p:cNvPr id="35" name="Line 10"/>
            <p:cNvSpPr>
              <a:spLocks noChangeShapeType="1"/>
            </p:cNvSpPr>
            <p:nvPr/>
          </p:nvSpPr>
          <p:spPr bwMode="auto">
            <a:xfrm flipV="1">
              <a:off x="4964" y="2832"/>
              <a:ext cx="0" cy="84"/>
            </a:xfrm>
            <a:prstGeom prst="line">
              <a:avLst/>
            </a:prstGeom>
            <a:noFill/>
            <a:ln w="19050">
              <a:solidFill>
                <a:schemeClr val="tx1"/>
              </a:solidFill>
              <a:round/>
              <a:headEnd/>
              <a:tailEnd/>
            </a:ln>
          </p:spPr>
          <p:txBody>
            <a:bodyPr wrap="none" anchor="ctr"/>
            <a:lstStyle/>
            <a:p>
              <a:endParaRPr lang="en-US"/>
            </a:p>
          </p:txBody>
        </p:sp>
        <p:sp>
          <p:nvSpPr>
            <p:cNvPr id="36" name="Line 11"/>
            <p:cNvSpPr>
              <a:spLocks noChangeShapeType="1"/>
            </p:cNvSpPr>
            <p:nvPr/>
          </p:nvSpPr>
          <p:spPr bwMode="auto">
            <a:xfrm flipV="1">
              <a:off x="4197" y="3252"/>
              <a:ext cx="0" cy="336"/>
            </a:xfrm>
            <a:prstGeom prst="line">
              <a:avLst/>
            </a:prstGeom>
            <a:noFill/>
            <a:ln w="19050">
              <a:solidFill>
                <a:schemeClr val="tx1"/>
              </a:solidFill>
              <a:round/>
              <a:headEnd/>
              <a:tailEnd/>
            </a:ln>
          </p:spPr>
          <p:txBody>
            <a:bodyPr wrap="none" anchor="ctr"/>
            <a:lstStyle/>
            <a:p>
              <a:endParaRPr lang="en-US"/>
            </a:p>
          </p:txBody>
        </p:sp>
        <p:sp>
          <p:nvSpPr>
            <p:cNvPr id="37" name="Line 12"/>
            <p:cNvSpPr>
              <a:spLocks noChangeShapeType="1"/>
            </p:cNvSpPr>
            <p:nvPr/>
          </p:nvSpPr>
          <p:spPr bwMode="auto">
            <a:xfrm>
              <a:off x="3770" y="3252"/>
              <a:ext cx="427" cy="0"/>
            </a:xfrm>
            <a:prstGeom prst="line">
              <a:avLst/>
            </a:prstGeom>
            <a:noFill/>
            <a:ln w="19050">
              <a:solidFill>
                <a:schemeClr val="tx1"/>
              </a:solidFill>
              <a:round/>
              <a:headEnd/>
              <a:tailEnd/>
            </a:ln>
          </p:spPr>
          <p:txBody>
            <a:bodyPr wrap="none" anchor="ctr"/>
            <a:lstStyle/>
            <a:p>
              <a:endParaRPr lang="en-US"/>
            </a:p>
          </p:txBody>
        </p:sp>
        <p:sp>
          <p:nvSpPr>
            <p:cNvPr id="38" name="Line 13"/>
            <p:cNvSpPr>
              <a:spLocks noChangeShapeType="1"/>
            </p:cNvSpPr>
            <p:nvPr/>
          </p:nvSpPr>
          <p:spPr bwMode="auto">
            <a:xfrm>
              <a:off x="3770" y="3252"/>
              <a:ext cx="0" cy="336"/>
            </a:xfrm>
            <a:prstGeom prst="line">
              <a:avLst/>
            </a:prstGeom>
            <a:noFill/>
            <a:ln w="19050">
              <a:solidFill>
                <a:schemeClr val="tx1"/>
              </a:solidFill>
              <a:round/>
              <a:headEnd/>
              <a:tailEnd/>
            </a:ln>
          </p:spPr>
          <p:txBody>
            <a:bodyPr wrap="none" anchor="ctr"/>
            <a:lstStyle/>
            <a:p>
              <a:endParaRPr lang="en-US"/>
            </a:p>
          </p:txBody>
        </p:sp>
        <p:sp>
          <p:nvSpPr>
            <p:cNvPr id="39" name="Line 14"/>
            <p:cNvSpPr>
              <a:spLocks noChangeShapeType="1"/>
            </p:cNvSpPr>
            <p:nvPr/>
          </p:nvSpPr>
          <p:spPr bwMode="auto">
            <a:xfrm flipV="1">
              <a:off x="3941" y="2748"/>
              <a:ext cx="0" cy="504"/>
            </a:xfrm>
            <a:prstGeom prst="line">
              <a:avLst/>
            </a:prstGeom>
            <a:noFill/>
            <a:ln w="19050">
              <a:solidFill>
                <a:schemeClr val="tx1"/>
              </a:solidFill>
              <a:round/>
              <a:headEnd/>
              <a:tailEnd/>
            </a:ln>
          </p:spPr>
          <p:txBody>
            <a:bodyPr wrap="none" anchor="ctr"/>
            <a:lstStyle/>
            <a:p>
              <a:endParaRPr lang="en-US"/>
            </a:p>
          </p:txBody>
        </p:sp>
        <p:sp>
          <p:nvSpPr>
            <p:cNvPr id="40" name="Line 15"/>
            <p:cNvSpPr>
              <a:spLocks noChangeShapeType="1"/>
            </p:cNvSpPr>
            <p:nvPr/>
          </p:nvSpPr>
          <p:spPr bwMode="auto">
            <a:xfrm flipV="1">
              <a:off x="3941" y="2664"/>
              <a:ext cx="0" cy="84"/>
            </a:xfrm>
            <a:prstGeom prst="line">
              <a:avLst/>
            </a:prstGeom>
            <a:noFill/>
            <a:ln w="19050">
              <a:solidFill>
                <a:schemeClr val="tx1"/>
              </a:solidFill>
              <a:round/>
              <a:headEnd/>
              <a:tailEnd/>
            </a:ln>
          </p:spPr>
          <p:txBody>
            <a:bodyPr wrap="none" anchor="ctr"/>
            <a:lstStyle/>
            <a:p>
              <a:endParaRPr lang="en-US"/>
            </a:p>
          </p:txBody>
        </p:sp>
        <p:sp>
          <p:nvSpPr>
            <p:cNvPr id="41" name="Line 16"/>
            <p:cNvSpPr>
              <a:spLocks noChangeShapeType="1"/>
            </p:cNvSpPr>
            <p:nvPr/>
          </p:nvSpPr>
          <p:spPr bwMode="auto">
            <a:xfrm flipV="1">
              <a:off x="4537" y="2832"/>
              <a:ext cx="0" cy="756"/>
            </a:xfrm>
            <a:prstGeom prst="line">
              <a:avLst/>
            </a:prstGeom>
            <a:noFill/>
            <a:ln w="19050">
              <a:solidFill>
                <a:schemeClr val="tx1"/>
              </a:solidFill>
              <a:round/>
              <a:headEnd/>
              <a:tailEnd/>
            </a:ln>
          </p:spPr>
          <p:txBody>
            <a:bodyPr wrap="none" anchor="ctr"/>
            <a:lstStyle/>
            <a:p>
              <a:endParaRPr lang="en-US"/>
            </a:p>
          </p:txBody>
        </p:sp>
        <p:sp>
          <p:nvSpPr>
            <p:cNvPr id="42" name="Line 17"/>
            <p:cNvSpPr>
              <a:spLocks noChangeShapeType="1"/>
            </p:cNvSpPr>
            <p:nvPr/>
          </p:nvSpPr>
          <p:spPr bwMode="auto">
            <a:xfrm>
              <a:off x="4537" y="2832"/>
              <a:ext cx="427" cy="0"/>
            </a:xfrm>
            <a:prstGeom prst="line">
              <a:avLst/>
            </a:prstGeom>
            <a:noFill/>
            <a:ln w="19050">
              <a:solidFill>
                <a:schemeClr val="tx1"/>
              </a:solidFill>
              <a:round/>
              <a:headEnd/>
              <a:tailEnd/>
            </a:ln>
          </p:spPr>
          <p:txBody>
            <a:bodyPr wrap="none" anchor="ctr"/>
            <a:lstStyle/>
            <a:p>
              <a:endParaRPr lang="en-US"/>
            </a:p>
          </p:txBody>
        </p:sp>
        <p:sp>
          <p:nvSpPr>
            <p:cNvPr id="43" name="Line 18"/>
            <p:cNvSpPr>
              <a:spLocks noChangeShapeType="1"/>
            </p:cNvSpPr>
            <p:nvPr/>
          </p:nvSpPr>
          <p:spPr bwMode="auto">
            <a:xfrm flipV="1">
              <a:off x="4793" y="2496"/>
              <a:ext cx="0" cy="336"/>
            </a:xfrm>
            <a:prstGeom prst="line">
              <a:avLst/>
            </a:prstGeom>
            <a:noFill/>
            <a:ln w="19050">
              <a:solidFill>
                <a:schemeClr val="tx1"/>
              </a:solidFill>
              <a:round/>
              <a:headEnd/>
              <a:tailEnd/>
            </a:ln>
          </p:spPr>
          <p:txBody>
            <a:bodyPr wrap="none" anchor="ctr"/>
            <a:lstStyle/>
            <a:p>
              <a:endParaRPr lang="en-US"/>
            </a:p>
          </p:txBody>
        </p:sp>
        <p:sp>
          <p:nvSpPr>
            <p:cNvPr id="44" name="Line 19"/>
            <p:cNvSpPr>
              <a:spLocks noChangeShapeType="1"/>
            </p:cNvSpPr>
            <p:nvPr/>
          </p:nvSpPr>
          <p:spPr bwMode="auto">
            <a:xfrm>
              <a:off x="3941" y="2496"/>
              <a:ext cx="852" cy="0"/>
            </a:xfrm>
            <a:prstGeom prst="line">
              <a:avLst/>
            </a:prstGeom>
            <a:noFill/>
            <a:ln w="19050">
              <a:solidFill>
                <a:schemeClr val="tx1"/>
              </a:solidFill>
              <a:round/>
              <a:headEnd/>
              <a:tailEnd/>
            </a:ln>
          </p:spPr>
          <p:txBody>
            <a:bodyPr wrap="none" anchor="ctr"/>
            <a:lstStyle/>
            <a:p>
              <a:endParaRPr lang="en-US"/>
            </a:p>
          </p:txBody>
        </p:sp>
        <p:sp>
          <p:nvSpPr>
            <p:cNvPr id="45" name="Line 20"/>
            <p:cNvSpPr>
              <a:spLocks noChangeShapeType="1"/>
            </p:cNvSpPr>
            <p:nvPr/>
          </p:nvSpPr>
          <p:spPr bwMode="auto">
            <a:xfrm>
              <a:off x="3941" y="2496"/>
              <a:ext cx="0" cy="252"/>
            </a:xfrm>
            <a:prstGeom prst="line">
              <a:avLst/>
            </a:prstGeom>
            <a:noFill/>
            <a:ln w="19050">
              <a:solidFill>
                <a:schemeClr val="tx1"/>
              </a:solidFill>
              <a:round/>
              <a:headEnd/>
              <a:tailEnd/>
            </a:ln>
          </p:spPr>
          <p:txBody>
            <a:bodyPr wrap="none" anchor="ctr"/>
            <a:lstStyle/>
            <a:p>
              <a:endParaRPr lang="en-US"/>
            </a:p>
          </p:txBody>
        </p:sp>
        <p:sp>
          <p:nvSpPr>
            <p:cNvPr id="46" name="Line 21"/>
            <p:cNvSpPr>
              <a:spLocks noChangeShapeType="1"/>
            </p:cNvSpPr>
            <p:nvPr/>
          </p:nvSpPr>
          <p:spPr bwMode="auto">
            <a:xfrm flipV="1">
              <a:off x="4367" y="2160"/>
              <a:ext cx="0" cy="336"/>
            </a:xfrm>
            <a:prstGeom prst="line">
              <a:avLst/>
            </a:prstGeom>
            <a:noFill/>
            <a:ln w="19050">
              <a:solidFill>
                <a:schemeClr val="tx1"/>
              </a:solidFill>
              <a:round/>
              <a:headEnd/>
              <a:tailEnd/>
            </a:ln>
          </p:spPr>
          <p:txBody>
            <a:bodyPr wrap="none" anchor="ctr"/>
            <a:lstStyle/>
            <a:p>
              <a:endParaRPr lang="en-US"/>
            </a:p>
          </p:txBody>
        </p:sp>
        <p:sp>
          <p:nvSpPr>
            <p:cNvPr id="47" name="Text Box 22"/>
            <p:cNvSpPr txBox="1">
              <a:spLocks noChangeArrowheads="1"/>
            </p:cNvSpPr>
            <p:nvPr/>
          </p:nvSpPr>
          <p:spPr bwMode="auto">
            <a:xfrm>
              <a:off x="3691" y="3609"/>
              <a:ext cx="188" cy="231"/>
            </a:xfrm>
            <a:prstGeom prst="rect">
              <a:avLst/>
            </a:prstGeom>
            <a:noFill/>
            <a:ln w="9525">
              <a:noFill/>
              <a:miter lim="800000"/>
              <a:headEnd/>
              <a:tailEnd/>
            </a:ln>
          </p:spPr>
          <p:txBody>
            <a:bodyPr wrap="none">
              <a:spAutoFit/>
            </a:bodyPr>
            <a:lstStyle/>
            <a:p>
              <a:r>
                <a:rPr lang="en-US" b="1">
                  <a:latin typeface="Calibri" pitchFamily="34" charset="0"/>
                </a:rPr>
                <a:t>1</a:t>
              </a:r>
            </a:p>
          </p:txBody>
        </p:sp>
        <p:sp>
          <p:nvSpPr>
            <p:cNvPr id="48" name="Text Box 23"/>
            <p:cNvSpPr txBox="1">
              <a:spLocks noChangeArrowheads="1"/>
            </p:cNvSpPr>
            <p:nvPr/>
          </p:nvSpPr>
          <p:spPr bwMode="auto">
            <a:xfrm>
              <a:off x="4117" y="3609"/>
              <a:ext cx="188" cy="231"/>
            </a:xfrm>
            <a:prstGeom prst="rect">
              <a:avLst/>
            </a:prstGeom>
            <a:noFill/>
            <a:ln w="9525">
              <a:noFill/>
              <a:miter lim="800000"/>
              <a:headEnd/>
              <a:tailEnd/>
            </a:ln>
          </p:spPr>
          <p:txBody>
            <a:bodyPr wrap="none">
              <a:spAutoFit/>
            </a:bodyPr>
            <a:lstStyle/>
            <a:p>
              <a:r>
                <a:rPr lang="en-US" b="1">
                  <a:latin typeface="Calibri" pitchFamily="34" charset="0"/>
                </a:rPr>
                <a:t>2</a:t>
              </a:r>
            </a:p>
          </p:txBody>
        </p:sp>
        <p:sp>
          <p:nvSpPr>
            <p:cNvPr id="49" name="Text Box 24"/>
            <p:cNvSpPr txBox="1">
              <a:spLocks noChangeArrowheads="1"/>
            </p:cNvSpPr>
            <p:nvPr/>
          </p:nvSpPr>
          <p:spPr bwMode="auto">
            <a:xfrm>
              <a:off x="4458" y="3609"/>
              <a:ext cx="188" cy="231"/>
            </a:xfrm>
            <a:prstGeom prst="rect">
              <a:avLst/>
            </a:prstGeom>
            <a:noFill/>
            <a:ln w="9525">
              <a:noFill/>
              <a:miter lim="800000"/>
              <a:headEnd/>
              <a:tailEnd/>
            </a:ln>
          </p:spPr>
          <p:txBody>
            <a:bodyPr wrap="none">
              <a:spAutoFit/>
            </a:bodyPr>
            <a:lstStyle/>
            <a:p>
              <a:r>
                <a:rPr lang="en-US" b="1">
                  <a:latin typeface="Calibri" pitchFamily="34" charset="0"/>
                </a:rPr>
                <a:t>3</a:t>
              </a:r>
            </a:p>
          </p:txBody>
        </p:sp>
        <p:sp>
          <p:nvSpPr>
            <p:cNvPr id="50" name="Text Box 25"/>
            <p:cNvSpPr txBox="1">
              <a:spLocks noChangeArrowheads="1"/>
            </p:cNvSpPr>
            <p:nvPr/>
          </p:nvSpPr>
          <p:spPr bwMode="auto">
            <a:xfrm>
              <a:off x="4715" y="3609"/>
              <a:ext cx="188" cy="231"/>
            </a:xfrm>
            <a:prstGeom prst="rect">
              <a:avLst/>
            </a:prstGeom>
            <a:noFill/>
            <a:ln w="9525">
              <a:noFill/>
              <a:miter lim="800000"/>
              <a:headEnd/>
              <a:tailEnd/>
            </a:ln>
          </p:spPr>
          <p:txBody>
            <a:bodyPr wrap="none">
              <a:spAutoFit/>
            </a:bodyPr>
            <a:lstStyle/>
            <a:p>
              <a:r>
                <a:rPr lang="en-US" b="1">
                  <a:latin typeface="Calibri" pitchFamily="34" charset="0"/>
                </a:rPr>
                <a:t>4</a:t>
              </a:r>
            </a:p>
          </p:txBody>
        </p:sp>
        <p:sp>
          <p:nvSpPr>
            <p:cNvPr id="51" name="Text Box 26"/>
            <p:cNvSpPr txBox="1">
              <a:spLocks noChangeArrowheads="1"/>
            </p:cNvSpPr>
            <p:nvPr/>
          </p:nvSpPr>
          <p:spPr bwMode="auto">
            <a:xfrm>
              <a:off x="5140" y="3609"/>
              <a:ext cx="188" cy="231"/>
            </a:xfrm>
            <a:prstGeom prst="rect">
              <a:avLst/>
            </a:prstGeom>
            <a:noFill/>
            <a:ln w="9525">
              <a:noFill/>
              <a:miter lim="800000"/>
              <a:headEnd/>
              <a:tailEnd/>
            </a:ln>
          </p:spPr>
          <p:txBody>
            <a:bodyPr wrap="none">
              <a:spAutoFit/>
            </a:bodyPr>
            <a:lstStyle/>
            <a:p>
              <a:r>
                <a:rPr lang="en-US" b="1">
                  <a:latin typeface="Calibri" pitchFamily="34" charset="0"/>
                </a:rPr>
                <a:t>5</a:t>
              </a:r>
            </a:p>
          </p:txBody>
        </p:sp>
      </p:grpSp>
      <p:sp>
        <p:nvSpPr>
          <p:cNvPr id="52" name="Oval 51"/>
          <p:cNvSpPr/>
          <p:nvPr/>
        </p:nvSpPr>
        <p:spPr bwMode="auto">
          <a:xfrm>
            <a:off x="3019424" y="5457824"/>
            <a:ext cx="652462" cy="466725"/>
          </a:xfrm>
          <a:prstGeom prst="ellipse">
            <a:avLst/>
          </a:prstGeom>
          <a:solidFill>
            <a:srgbClr val="FF0000">
              <a:alpha val="25000"/>
            </a:srgb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3" name="Oval 52"/>
          <p:cNvSpPr/>
          <p:nvPr/>
        </p:nvSpPr>
        <p:spPr bwMode="auto">
          <a:xfrm>
            <a:off x="1671636" y="4695825"/>
            <a:ext cx="652462" cy="419100"/>
          </a:xfrm>
          <a:prstGeom prst="ellipse">
            <a:avLst/>
          </a:prstGeom>
          <a:solidFill>
            <a:srgbClr val="FF0000">
              <a:alpha val="25000"/>
            </a:srgb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7957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199" y="6438900"/>
            <a:ext cx="2238375" cy="261938"/>
          </a:xfrm>
          <a:prstGeom prst="rect">
            <a:avLst/>
          </a:prstGeom>
        </p:spPr>
        <p:txBody>
          <a:bodyPr/>
          <a:lstStyle/>
          <a:p>
            <a:pPr algn="r"/>
            <a:fld id="{B6280668-0CD0-4C2F-A7DD-D0077635EF23}" type="slidenum">
              <a:rPr lang="en-US" altLang="en-US" sz="1200">
                <a:solidFill>
                  <a:schemeClr val="accent6"/>
                </a:solidFill>
              </a:rPr>
              <a:pPr algn="r"/>
              <a:t>26</a:t>
            </a:fld>
            <a:endParaRPr lang="en-US" altLang="en-US" sz="1200" dirty="0">
              <a:solidFill>
                <a:schemeClr val="accent6"/>
              </a:solidFill>
            </a:endParaRPr>
          </a:p>
        </p:txBody>
      </p:sp>
      <p:sp>
        <p:nvSpPr>
          <p:cNvPr id="814082" name="Rectangle 2"/>
          <p:cNvSpPr>
            <a:spLocks noGrp="1" noChangeArrowheads="1"/>
          </p:cNvSpPr>
          <p:nvPr>
            <p:ph type="title"/>
          </p:nvPr>
        </p:nvSpPr>
        <p:spPr/>
        <p:txBody>
          <a:bodyPr/>
          <a:lstStyle/>
          <a:p>
            <a:r>
              <a:rPr lang="en-US" altLang="en-US"/>
              <a:t>Average link and centroid methods</a:t>
            </a:r>
          </a:p>
        </p:txBody>
      </p:sp>
      <p:sp>
        <p:nvSpPr>
          <p:cNvPr id="814083" name="Rectangle 3"/>
          <p:cNvSpPr>
            <a:spLocks noGrp="1" noChangeArrowheads="1"/>
          </p:cNvSpPr>
          <p:nvPr>
            <p:ph type="body" idx="1"/>
          </p:nvPr>
        </p:nvSpPr>
        <p:spPr>
          <a:xfrm>
            <a:off x="457200" y="1381124"/>
            <a:ext cx="8229600" cy="4892675"/>
          </a:xfrm>
        </p:spPr>
        <p:txBody>
          <a:bodyPr/>
          <a:lstStyle/>
          <a:p>
            <a:pPr>
              <a:lnSpc>
                <a:spcPct val="90000"/>
              </a:lnSpc>
            </a:pPr>
            <a:r>
              <a:rPr lang="en-US" altLang="en-US" sz="2400" dirty="0">
                <a:solidFill>
                  <a:srgbClr val="FF0000"/>
                </a:solidFill>
              </a:rPr>
              <a:t>Average link</a:t>
            </a:r>
            <a:r>
              <a:rPr lang="en-US" altLang="en-US" sz="2400" dirty="0"/>
              <a:t>: </a:t>
            </a:r>
            <a:r>
              <a:rPr lang="en-US" altLang="ja-JP" sz="2400" dirty="0">
                <a:ea typeface="MS PGothic" pitchFamily="34" charset="-128"/>
              </a:rPr>
              <a:t>A compromise between </a:t>
            </a:r>
            <a:endParaRPr lang="en-US" altLang="ja-JP" sz="2400" dirty="0" smtClean="0">
              <a:ea typeface="MS PGothic" pitchFamily="34" charset="-128"/>
            </a:endParaRPr>
          </a:p>
          <a:p>
            <a:pPr lvl="1">
              <a:lnSpc>
                <a:spcPct val="90000"/>
              </a:lnSpc>
            </a:pPr>
            <a:r>
              <a:rPr lang="en-US" altLang="ja-JP" sz="2000" dirty="0" smtClean="0">
                <a:ea typeface="MS PGothic" pitchFamily="34" charset="-128"/>
              </a:rPr>
              <a:t>the </a:t>
            </a:r>
            <a:r>
              <a:rPr lang="en-US" altLang="ja-JP" sz="2000" dirty="0">
                <a:ea typeface="MS PGothic" pitchFamily="34" charset="-128"/>
              </a:rPr>
              <a:t>sensitivity of complete-link clustering to outliers and </a:t>
            </a:r>
          </a:p>
          <a:p>
            <a:pPr lvl="1">
              <a:lnSpc>
                <a:spcPct val="90000"/>
              </a:lnSpc>
            </a:pPr>
            <a:r>
              <a:rPr lang="en-US" altLang="ja-JP" sz="2000" dirty="0">
                <a:ea typeface="MS PGothic" pitchFamily="34" charset="-128"/>
              </a:rPr>
              <a:t>the tendency of single-link clustering to form long chains that do not correspond to the intuitive notion of clusters as compact, spherical </a:t>
            </a:r>
            <a:r>
              <a:rPr lang="en-US" altLang="ja-JP" sz="2000" dirty="0" smtClean="0">
                <a:ea typeface="MS PGothic" pitchFamily="34" charset="-128"/>
              </a:rPr>
              <a:t>objects </a:t>
            </a:r>
            <a:endParaRPr lang="en-US" altLang="ja-JP" sz="2000" dirty="0">
              <a:ea typeface="MS PGothic" pitchFamily="34" charset="-128"/>
            </a:endParaRPr>
          </a:p>
          <a:p>
            <a:pPr lvl="1">
              <a:lnSpc>
                <a:spcPct val="90000"/>
              </a:lnSpc>
            </a:pPr>
            <a:r>
              <a:rPr lang="en-US" altLang="ja-JP" sz="2000" dirty="0">
                <a:ea typeface="MS PGothic" pitchFamily="34" charset="-128"/>
              </a:rPr>
              <a:t>In this method, </a:t>
            </a:r>
            <a:r>
              <a:rPr lang="en-US" altLang="ja-JP" sz="2000" dirty="0">
                <a:solidFill>
                  <a:srgbClr val="3333CC"/>
                </a:solidFill>
                <a:ea typeface="MS PGothic" pitchFamily="34" charset="-128"/>
              </a:rPr>
              <a:t>the distance between two clusters is the average distance of all pair-wise distances between the data points in two clusters</a:t>
            </a:r>
            <a:r>
              <a:rPr lang="en-US" altLang="ja-JP" sz="2000" dirty="0">
                <a:ea typeface="MS PGothic" pitchFamily="34" charset="-128"/>
              </a:rPr>
              <a:t>. </a:t>
            </a:r>
          </a:p>
          <a:p>
            <a:pPr>
              <a:lnSpc>
                <a:spcPct val="90000"/>
              </a:lnSpc>
            </a:pPr>
            <a:endParaRPr lang="en-US" altLang="ja-JP" sz="2400" dirty="0" smtClean="0">
              <a:solidFill>
                <a:srgbClr val="FF0000"/>
              </a:solidFill>
              <a:ea typeface="MS PGothic" pitchFamily="34" charset="-128"/>
            </a:endParaRPr>
          </a:p>
          <a:p>
            <a:pPr>
              <a:lnSpc>
                <a:spcPct val="90000"/>
              </a:lnSpc>
            </a:pPr>
            <a:r>
              <a:rPr lang="en-US" altLang="ja-JP" sz="2400" dirty="0" smtClean="0">
                <a:solidFill>
                  <a:srgbClr val="FF0000"/>
                </a:solidFill>
                <a:ea typeface="MS PGothic" pitchFamily="34" charset="-128"/>
              </a:rPr>
              <a:t>Centroid </a:t>
            </a:r>
            <a:r>
              <a:rPr lang="en-US" altLang="ja-JP" sz="2400" dirty="0">
                <a:solidFill>
                  <a:srgbClr val="FF0000"/>
                </a:solidFill>
                <a:ea typeface="MS PGothic" pitchFamily="34" charset="-128"/>
              </a:rPr>
              <a:t>method</a:t>
            </a:r>
            <a:r>
              <a:rPr lang="en-US" altLang="ja-JP" sz="2400" dirty="0">
                <a:ea typeface="MS PGothic" pitchFamily="34" charset="-128"/>
              </a:rPr>
              <a:t>: In this method, the distance between two clusters is the distance between their centroids </a:t>
            </a:r>
            <a:endParaRPr lang="en-US" altLang="en-US" sz="2400" dirty="0"/>
          </a:p>
        </p:txBody>
      </p:sp>
    </p:spTree>
    <p:extLst>
      <p:ext uri="{BB962C8B-B14F-4D97-AF65-F5344CB8AC3E}">
        <p14:creationId xmlns:p14="http://schemas.microsoft.com/office/powerpoint/2010/main" val="3266832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en-US" smtClean="0"/>
              <a:t>Distance between two clusters</a:t>
            </a:r>
          </a:p>
        </p:txBody>
      </p:sp>
      <p:sp>
        <p:nvSpPr>
          <p:cNvPr id="6148" name="Content Placeholder 2"/>
          <p:cNvSpPr>
            <a:spLocks noGrp="1"/>
          </p:cNvSpPr>
          <p:nvPr>
            <p:ph idx="1"/>
          </p:nvPr>
        </p:nvSpPr>
        <p:spPr/>
        <p:txBody>
          <a:bodyPr/>
          <a:lstStyle/>
          <a:p>
            <a:pPr eaLnBrk="1" hangingPunct="1"/>
            <a:r>
              <a:rPr lang="en-US" b="1" dirty="0" smtClean="0">
                <a:solidFill>
                  <a:srgbClr val="FF0000"/>
                </a:solidFill>
              </a:rPr>
              <a:t>Group average distance </a:t>
            </a:r>
            <a:r>
              <a:rPr lang="en-US" dirty="0" smtClean="0"/>
              <a:t>between clusters </a:t>
            </a:r>
            <a:r>
              <a:rPr lang="en-US" b="1" dirty="0" err="1" smtClean="0">
                <a:solidFill>
                  <a:srgbClr val="FF0000"/>
                </a:solidFill>
              </a:rPr>
              <a:t>C</a:t>
            </a:r>
            <a:r>
              <a:rPr lang="en-US" b="1" baseline="-25000" dirty="0" err="1" smtClean="0">
                <a:solidFill>
                  <a:srgbClr val="FF0000"/>
                </a:solidFill>
              </a:rPr>
              <a:t>i</a:t>
            </a:r>
            <a:r>
              <a:rPr lang="en-US" dirty="0" smtClean="0"/>
              <a:t> and </a:t>
            </a:r>
            <a:r>
              <a:rPr lang="en-US" b="1" dirty="0" err="1" smtClean="0">
                <a:solidFill>
                  <a:srgbClr val="FF0000"/>
                </a:solidFill>
              </a:rPr>
              <a:t>C</a:t>
            </a:r>
            <a:r>
              <a:rPr lang="en-US" b="1" baseline="-25000" dirty="0" err="1" smtClean="0">
                <a:solidFill>
                  <a:srgbClr val="FF0000"/>
                </a:solidFill>
              </a:rPr>
              <a:t>j</a:t>
            </a:r>
            <a:r>
              <a:rPr lang="en-US" baseline="-25000" dirty="0" smtClean="0">
                <a:solidFill>
                  <a:srgbClr val="FF0000"/>
                </a:solidFill>
              </a:rPr>
              <a:t> </a:t>
            </a:r>
            <a:r>
              <a:rPr lang="en-US" dirty="0" smtClean="0"/>
              <a:t>is the </a:t>
            </a:r>
            <a:r>
              <a:rPr lang="en-US" b="1" i="1" dirty="0" smtClean="0"/>
              <a:t>average distance </a:t>
            </a:r>
            <a:r>
              <a:rPr lang="en-US" dirty="0" smtClean="0"/>
              <a:t>between objects in </a:t>
            </a:r>
            <a:r>
              <a:rPr lang="en-US" b="1" dirty="0" err="1" smtClean="0">
                <a:solidFill>
                  <a:srgbClr val="FF0000"/>
                </a:solidFill>
              </a:rPr>
              <a:t>C</a:t>
            </a:r>
            <a:r>
              <a:rPr lang="en-US" b="1" baseline="-25000" dirty="0" err="1" smtClean="0">
                <a:solidFill>
                  <a:srgbClr val="FF0000"/>
                </a:solidFill>
              </a:rPr>
              <a:t>i</a:t>
            </a:r>
            <a:r>
              <a:rPr lang="en-US" dirty="0" smtClean="0"/>
              <a:t> and objects in </a:t>
            </a:r>
            <a:r>
              <a:rPr lang="en-US" b="1" dirty="0" err="1" smtClean="0">
                <a:solidFill>
                  <a:srgbClr val="FF0000"/>
                </a:solidFill>
              </a:rPr>
              <a:t>C</a:t>
            </a:r>
            <a:r>
              <a:rPr lang="en-US" b="1" baseline="-25000" dirty="0" err="1" smtClean="0">
                <a:solidFill>
                  <a:srgbClr val="FF0000"/>
                </a:solidFill>
              </a:rPr>
              <a:t>j</a:t>
            </a:r>
            <a:r>
              <a:rPr lang="en-US" b="1" baseline="-25000" dirty="0" smtClean="0">
                <a:solidFill>
                  <a:srgbClr val="FF0000"/>
                </a:solidFill>
              </a:rPr>
              <a:t> </a:t>
            </a:r>
          </a:p>
          <a:p>
            <a:pPr lvl="1" eaLnBrk="1" hangingPunct="1"/>
            <a:r>
              <a:rPr lang="en-US" dirty="0" smtClean="0"/>
              <a:t>The distance is defined by the average similarities</a:t>
            </a:r>
            <a:endParaRPr lang="en-US" baseline="-25000" dirty="0" smtClean="0"/>
          </a:p>
          <a:p>
            <a:pPr eaLnBrk="1" hangingPunct="1"/>
            <a:endParaRPr lang="en-US" dirty="0" smtClean="0"/>
          </a:p>
          <a:p>
            <a:pPr eaLnBrk="1" hangingPunct="1"/>
            <a:endParaRPr lang="en-US" dirty="0" smtClean="0"/>
          </a:p>
        </p:txBody>
      </p:sp>
      <p:graphicFrame>
        <p:nvGraphicFramePr>
          <p:cNvPr id="5" name="Object 2"/>
          <p:cNvGraphicFramePr>
            <a:graphicFrameLocks noChangeAspect="1"/>
          </p:cNvGraphicFramePr>
          <p:nvPr>
            <p:extLst>
              <p:ext uri="{D42A27DB-BD31-4B8C-83A1-F6EECF244321}">
                <p14:modId xmlns:p14="http://schemas.microsoft.com/office/powerpoint/2010/main" val="941755708"/>
              </p:ext>
            </p:extLst>
          </p:nvPr>
        </p:nvGraphicFramePr>
        <p:xfrm>
          <a:off x="133350" y="3798888"/>
          <a:ext cx="4800600" cy="2420937"/>
        </p:xfrm>
        <a:graphic>
          <a:graphicData uri="http://schemas.openxmlformats.org/presentationml/2006/ole">
            <mc:AlternateContent xmlns:mc="http://schemas.openxmlformats.org/markup-compatibility/2006">
              <mc:Choice xmlns:v="urn:schemas-microsoft-com:vml" Requires="v">
                <p:oleObj spid="_x0000_s22574" name="Worksheet" r:id="rId4" imgW="2238292" imgH="980939" progId="Excel.Sheet.8">
                  <p:embed/>
                </p:oleObj>
              </mc:Choice>
              <mc:Fallback>
                <p:oleObj name="Worksheet" r:id="rId4" imgW="2238292" imgH="980939" progId="Excel.Sheet.8">
                  <p:embed/>
                  <p:pic>
                    <p:nvPicPr>
                      <p:cNvPr id="0" name=""/>
                      <p:cNvPicPr>
                        <a:picLocks noChangeAspect="1" noChangeArrowheads="1"/>
                      </p:cNvPicPr>
                      <p:nvPr/>
                    </p:nvPicPr>
                    <p:blipFill>
                      <a:blip r:embed="rId5"/>
                      <a:srcRect/>
                      <a:stretch>
                        <a:fillRect/>
                      </a:stretch>
                    </p:blipFill>
                    <p:spPr bwMode="auto">
                      <a:xfrm>
                        <a:off x="133350" y="3798888"/>
                        <a:ext cx="4800600"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ight Triangle 2"/>
          <p:cNvSpPr/>
          <p:nvPr/>
        </p:nvSpPr>
        <p:spPr bwMode="auto">
          <a:xfrm>
            <a:off x="1428749" y="4314824"/>
            <a:ext cx="2981326" cy="1822451"/>
          </a:xfrm>
          <a:prstGeom prst="rtTriangle">
            <a:avLst/>
          </a:prstGeom>
          <a:solidFill>
            <a:schemeClr val="accent6">
              <a:lumMod val="40000"/>
              <a:lumOff val="60000"/>
              <a:alpha val="50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98336381"/>
              </p:ext>
            </p:extLst>
          </p:nvPr>
        </p:nvGraphicFramePr>
        <p:xfrm>
          <a:off x="2303462" y="2355714"/>
          <a:ext cx="4484688" cy="978036"/>
        </p:xfrm>
        <a:graphic>
          <a:graphicData uri="http://schemas.openxmlformats.org/presentationml/2006/ole">
            <mc:AlternateContent xmlns:mc="http://schemas.openxmlformats.org/markup-compatibility/2006">
              <mc:Choice xmlns:v="urn:schemas-microsoft-com:vml" Requires="v">
                <p:oleObj spid="_x0000_s22575" name="Equation" r:id="rId6" imgW="2197100" imgH="469900" progId="Equation.3">
                  <p:embed/>
                </p:oleObj>
              </mc:Choice>
              <mc:Fallback>
                <p:oleObj name="Equation" r:id="rId6" imgW="2197100" imgH="469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3462" y="2355714"/>
                        <a:ext cx="4484688" cy="978036"/>
                      </a:xfrm>
                      <a:prstGeom prst="rect">
                        <a:avLst/>
                      </a:prstGeom>
                      <a:noFill/>
                      <a:ln>
                        <a:solidFill>
                          <a:srgbClr val="C00000"/>
                        </a:solidFill>
                      </a:ln>
                    </p:spPr>
                  </p:pic>
                </p:oleObj>
              </mc:Fallback>
            </mc:AlternateContent>
          </a:graphicData>
        </a:graphic>
      </p:graphicFrame>
      <p:grpSp>
        <p:nvGrpSpPr>
          <p:cNvPr id="52" name="Group 6"/>
          <p:cNvGrpSpPr>
            <a:grpSpLocks/>
          </p:cNvGrpSpPr>
          <p:nvPr/>
        </p:nvGrpSpPr>
        <p:grpSpPr bwMode="auto">
          <a:xfrm>
            <a:off x="5257800" y="3476625"/>
            <a:ext cx="2957513" cy="2755900"/>
            <a:chOff x="3504" y="2112"/>
            <a:chExt cx="1863" cy="1736"/>
          </a:xfrm>
        </p:grpSpPr>
        <p:sp>
          <p:nvSpPr>
            <p:cNvPr id="53" name="Line 7"/>
            <p:cNvSpPr>
              <a:spLocks noChangeShapeType="1"/>
            </p:cNvSpPr>
            <p:nvPr/>
          </p:nvSpPr>
          <p:spPr bwMode="auto">
            <a:xfrm flipV="1">
              <a:off x="3605" y="3184"/>
              <a:ext cx="0" cy="447"/>
            </a:xfrm>
            <a:prstGeom prst="line">
              <a:avLst/>
            </a:prstGeom>
            <a:noFill/>
            <a:ln w="19050">
              <a:solidFill>
                <a:schemeClr val="tx1"/>
              </a:solidFill>
              <a:round/>
              <a:headEnd/>
              <a:tailEnd/>
            </a:ln>
          </p:spPr>
          <p:txBody>
            <a:bodyPr wrap="none" anchor="ctr"/>
            <a:lstStyle/>
            <a:p>
              <a:endParaRPr lang="en-US"/>
            </a:p>
          </p:txBody>
        </p:sp>
        <p:sp>
          <p:nvSpPr>
            <p:cNvPr id="54" name="Line 8"/>
            <p:cNvSpPr>
              <a:spLocks noChangeShapeType="1"/>
            </p:cNvSpPr>
            <p:nvPr/>
          </p:nvSpPr>
          <p:spPr bwMode="auto">
            <a:xfrm>
              <a:off x="3605" y="3184"/>
              <a:ext cx="493" cy="0"/>
            </a:xfrm>
            <a:prstGeom prst="line">
              <a:avLst/>
            </a:prstGeom>
            <a:noFill/>
            <a:ln w="19050">
              <a:solidFill>
                <a:schemeClr val="tx1"/>
              </a:solidFill>
              <a:round/>
              <a:headEnd/>
              <a:tailEnd/>
            </a:ln>
          </p:spPr>
          <p:txBody>
            <a:bodyPr wrap="none" anchor="ctr"/>
            <a:lstStyle/>
            <a:p>
              <a:endParaRPr lang="en-US"/>
            </a:p>
          </p:txBody>
        </p:sp>
        <p:sp>
          <p:nvSpPr>
            <p:cNvPr id="55" name="Line 9"/>
            <p:cNvSpPr>
              <a:spLocks noChangeShapeType="1"/>
            </p:cNvSpPr>
            <p:nvPr/>
          </p:nvSpPr>
          <p:spPr bwMode="auto">
            <a:xfrm>
              <a:off x="4098" y="3184"/>
              <a:ext cx="0" cy="447"/>
            </a:xfrm>
            <a:prstGeom prst="line">
              <a:avLst/>
            </a:prstGeom>
            <a:noFill/>
            <a:ln w="19050">
              <a:solidFill>
                <a:schemeClr val="tx1"/>
              </a:solidFill>
              <a:round/>
              <a:headEnd/>
              <a:tailEnd/>
            </a:ln>
          </p:spPr>
          <p:txBody>
            <a:bodyPr wrap="none" anchor="ctr"/>
            <a:lstStyle/>
            <a:p>
              <a:endParaRPr lang="en-US"/>
            </a:p>
          </p:txBody>
        </p:sp>
        <p:sp>
          <p:nvSpPr>
            <p:cNvPr id="56" name="Line 10"/>
            <p:cNvSpPr>
              <a:spLocks noChangeShapeType="1"/>
            </p:cNvSpPr>
            <p:nvPr/>
          </p:nvSpPr>
          <p:spPr bwMode="auto">
            <a:xfrm flipV="1">
              <a:off x="3901" y="2916"/>
              <a:ext cx="0" cy="268"/>
            </a:xfrm>
            <a:prstGeom prst="line">
              <a:avLst/>
            </a:prstGeom>
            <a:noFill/>
            <a:ln w="19050">
              <a:solidFill>
                <a:schemeClr val="tx1"/>
              </a:solidFill>
              <a:round/>
              <a:headEnd/>
              <a:tailEnd/>
            </a:ln>
          </p:spPr>
          <p:txBody>
            <a:bodyPr wrap="none" anchor="ctr"/>
            <a:lstStyle/>
            <a:p>
              <a:endParaRPr lang="en-US"/>
            </a:p>
          </p:txBody>
        </p:sp>
        <p:sp>
          <p:nvSpPr>
            <p:cNvPr id="57" name="Line 11"/>
            <p:cNvSpPr>
              <a:spLocks noChangeShapeType="1"/>
            </p:cNvSpPr>
            <p:nvPr/>
          </p:nvSpPr>
          <p:spPr bwMode="auto">
            <a:xfrm flipV="1">
              <a:off x="3901" y="2827"/>
              <a:ext cx="0" cy="89"/>
            </a:xfrm>
            <a:prstGeom prst="line">
              <a:avLst/>
            </a:prstGeom>
            <a:noFill/>
            <a:ln w="19050">
              <a:solidFill>
                <a:schemeClr val="tx1"/>
              </a:solidFill>
              <a:round/>
              <a:headEnd/>
              <a:tailEnd/>
            </a:ln>
          </p:spPr>
          <p:txBody>
            <a:bodyPr wrap="none" anchor="ctr"/>
            <a:lstStyle/>
            <a:p>
              <a:endParaRPr lang="en-US"/>
            </a:p>
          </p:txBody>
        </p:sp>
        <p:sp>
          <p:nvSpPr>
            <p:cNvPr id="58" name="Line 12"/>
            <p:cNvSpPr>
              <a:spLocks noChangeShapeType="1"/>
            </p:cNvSpPr>
            <p:nvPr/>
          </p:nvSpPr>
          <p:spPr bwMode="auto">
            <a:xfrm flipV="1">
              <a:off x="4787" y="3006"/>
              <a:ext cx="0" cy="625"/>
            </a:xfrm>
            <a:prstGeom prst="line">
              <a:avLst/>
            </a:prstGeom>
            <a:noFill/>
            <a:ln w="19050">
              <a:solidFill>
                <a:schemeClr val="tx1"/>
              </a:solidFill>
              <a:round/>
              <a:headEnd/>
              <a:tailEnd/>
            </a:ln>
          </p:spPr>
          <p:txBody>
            <a:bodyPr wrap="none" anchor="ctr"/>
            <a:lstStyle/>
            <a:p>
              <a:endParaRPr lang="en-US"/>
            </a:p>
          </p:txBody>
        </p:sp>
        <p:sp>
          <p:nvSpPr>
            <p:cNvPr id="59" name="Line 13"/>
            <p:cNvSpPr>
              <a:spLocks noChangeShapeType="1"/>
            </p:cNvSpPr>
            <p:nvPr/>
          </p:nvSpPr>
          <p:spPr bwMode="auto">
            <a:xfrm>
              <a:off x="4787" y="3006"/>
              <a:ext cx="493" cy="0"/>
            </a:xfrm>
            <a:prstGeom prst="line">
              <a:avLst/>
            </a:prstGeom>
            <a:noFill/>
            <a:ln w="19050">
              <a:solidFill>
                <a:schemeClr val="tx1"/>
              </a:solidFill>
              <a:round/>
              <a:headEnd/>
              <a:tailEnd/>
            </a:ln>
          </p:spPr>
          <p:txBody>
            <a:bodyPr wrap="none" anchor="ctr"/>
            <a:lstStyle/>
            <a:p>
              <a:endParaRPr lang="en-US"/>
            </a:p>
          </p:txBody>
        </p:sp>
        <p:sp>
          <p:nvSpPr>
            <p:cNvPr id="60" name="Line 14"/>
            <p:cNvSpPr>
              <a:spLocks noChangeShapeType="1"/>
            </p:cNvSpPr>
            <p:nvPr/>
          </p:nvSpPr>
          <p:spPr bwMode="auto">
            <a:xfrm>
              <a:off x="5280" y="3006"/>
              <a:ext cx="0" cy="625"/>
            </a:xfrm>
            <a:prstGeom prst="line">
              <a:avLst/>
            </a:prstGeom>
            <a:noFill/>
            <a:ln w="19050">
              <a:solidFill>
                <a:schemeClr val="tx1"/>
              </a:solidFill>
              <a:round/>
              <a:headEnd/>
              <a:tailEnd/>
            </a:ln>
          </p:spPr>
          <p:txBody>
            <a:bodyPr wrap="none" anchor="ctr"/>
            <a:lstStyle/>
            <a:p>
              <a:endParaRPr lang="en-US"/>
            </a:p>
          </p:txBody>
        </p:sp>
        <p:sp>
          <p:nvSpPr>
            <p:cNvPr id="61" name="Line 15"/>
            <p:cNvSpPr>
              <a:spLocks noChangeShapeType="1"/>
            </p:cNvSpPr>
            <p:nvPr/>
          </p:nvSpPr>
          <p:spPr bwMode="auto">
            <a:xfrm flipV="1">
              <a:off x="5083" y="2738"/>
              <a:ext cx="0" cy="268"/>
            </a:xfrm>
            <a:prstGeom prst="line">
              <a:avLst/>
            </a:prstGeom>
            <a:noFill/>
            <a:ln w="19050">
              <a:solidFill>
                <a:schemeClr val="tx1"/>
              </a:solidFill>
              <a:round/>
              <a:headEnd/>
              <a:tailEnd/>
            </a:ln>
          </p:spPr>
          <p:txBody>
            <a:bodyPr wrap="none" anchor="ctr"/>
            <a:lstStyle/>
            <a:p>
              <a:endParaRPr lang="en-US"/>
            </a:p>
          </p:txBody>
        </p:sp>
        <p:sp>
          <p:nvSpPr>
            <p:cNvPr id="62" name="Line 16"/>
            <p:cNvSpPr>
              <a:spLocks noChangeShapeType="1"/>
            </p:cNvSpPr>
            <p:nvPr/>
          </p:nvSpPr>
          <p:spPr bwMode="auto">
            <a:xfrm flipV="1">
              <a:off x="5083" y="2648"/>
              <a:ext cx="0" cy="90"/>
            </a:xfrm>
            <a:prstGeom prst="line">
              <a:avLst/>
            </a:prstGeom>
            <a:noFill/>
            <a:ln w="19050">
              <a:solidFill>
                <a:schemeClr val="tx1"/>
              </a:solidFill>
              <a:round/>
              <a:headEnd/>
              <a:tailEnd/>
            </a:ln>
          </p:spPr>
          <p:txBody>
            <a:bodyPr wrap="none" anchor="ctr"/>
            <a:lstStyle/>
            <a:p>
              <a:endParaRPr lang="en-US"/>
            </a:p>
          </p:txBody>
        </p:sp>
        <p:sp>
          <p:nvSpPr>
            <p:cNvPr id="63" name="Line 17"/>
            <p:cNvSpPr>
              <a:spLocks noChangeShapeType="1"/>
            </p:cNvSpPr>
            <p:nvPr/>
          </p:nvSpPr>
          <p:spPr bwMode="auto">
            <a:xfrm flipV="1">
              <a:off x="4393" y="2827"/>
              <a:ext cx="0" cy="804"/>
            </a:xfrm>
            <a:prstGeom prst="line">
              <a:avLst/>
            </a:prstGeom>
            <a:noFill/>
            <a:ln w="19050">
              <a:solidFill>
                <a:schemeClr val="tx1"/>
              </a:solidFill>
              <a:round/>
              <a:headEnd/>
              <a:tailEnd/>
            </a:ln>
          </p:spPr>
          <p:txBody>
            <a:bodyPr wrap="none" anchor="ctr"/>
            <a:lstStyle/>
            <a:p>
              <a:endParaRPr lang="en-US"/>
            </a:p>
          </p:txBody>
        </p:sp>
        <p:sp>
          <p:nvSpPr>
            <p:cNvPr id="64" name="Line 18"/>
            <p:cNvSpPr>
              <a:spLocks noChangeShapeType="1"/>
            </p:cNvSpPr>
            <p:nvPr/>
          </p:nvSpPr>
          <p:spPr bwMode="auto">
            <a:xfrm>
              <a:off x="3901" y="2827"/>
              <a:ext cx="492" cy="0"/>
            </a:xfrm>
            <a:prstGeom prst="line">
              <a:avLst/>
            </a:prstGeom>
            <a:noFill/>
            <a:ln w="19050">
              <a:solidFill>
                <a:schemeClr val="tx1"/>
              </a:solidFill>
              <a:round/>
              <a:headEnd/>
              <a:tailEnd/>
            </a:ln>
          </p:spPr>
          <p:txBody>
            <a:bodyPr wrap="none" anchor="ctr"/>
            <a:lstStyle/>
            <a:p>
              <a:endParaRPr lang="en-US"/>
            </a:p>
          </p:txBody>
        </p:sp>
        <p:sp>
          <p:nvSpPr>
            <p:cNvPr id="65" name="Line 19"/>
            <p:cNvSpPr>
              <a:spLocks noChangeShapeType="1"/>
            </p:cNvSpPr>
            <p:nvPr/>
          </p:nvSpPr>
          <p:spPr bwMode="auto">
            <a:xfrm flipV="1">
              <a:off x="4098" y="2469"/>
              <a:ext cx="0" cy="358"/>
            </a:xfrm>
            <a:prstGeom prst="line">
              <a:avLst/>
            </a:prstGeom>
            <a:noFill/>
            <a:ln w="19050">
              <a:solidFill>
                <a:schemeClr val="tx1"/>
              </a:solidFill>
              <a:round/>
              <a:headEnd/>
              <a:tailEnd/>
            </a:ln>
          </p:spPr>
          <p:txBody>
            <a:bodyPr wrap="none" anchor="ctr"/>
            <a:lstStyle/>
            <a:p>
              <a:endParaRPr lang="en-US"/>
            </a:p>
          </p:txBody>
        </p:sp>
        <p:sp>
          <p:nvSpPr>
            <p:cNvPr id="66" name="Line 20"/>
            <p:cNvSpPr>
              <a:spLocks noChangeShapeType="1"/>
            </p:cNvSpPr>
            <p:nvPr/>
          </p:nvSpPr>
          <p:spPr bwMode="auto">
            <a:xfrm>
              <a:off x="4098" y="2469"/>
              <a:ext cx="985" cy="0"/>
            </a:xfrm>
            <a:prstGeom prst="line">
              <a:avLst/>
            </a:prstGeom>
            <a:noFill/>
            <a:ln w="19050">
              <a:solidFill>
                <a:schemeClr val="tx1"/>
              </a:solidFill>
              <a:round/>
              <a:headEnd/>
              <a:tailEnd/>
            </a:ln>
          </p:spPr>
          <p:txBody>
            <a:bodyPr wrap="none" anchor="ctr"/>
            <a:lstStyle/>
            <a:p>
              <a:endParaRPr lang="en-US"/>
            </a:p>
          </p:txBody>
        </p:sp>
        <p:sp>
          <p:nvSpPr>
            <p:cNvPr id="67" name="Line 21"/>
            <p:cNvSpPr>
              <a:spLocks noChangeShapeType="1"/>
            </p:cNvSpPr>
            <p:nvPr/>
          </p:nvSpPr>
          <p:spPr bwMode="auto">
            <a:xfrm>
              <a:off x="5083" y="2469"/>
              <a:ext cx="0" cy="269"/>
            </a:xfrm>
            <a:prstGeom prst="line">
              <a:avLst/>
            </a:prstGeom>
            <a:noFill/>
            <a:ln w="19050">
              <a:solidFill>
                <a:schemeClr val="tx1"/>
              </a:solidFill>
              <a:round/>
              <a:headEnd/>
              <a:tailEnd/>
            </a:ln>
          </p:spPr>
          <p:txBody>
            <a:bodyPr wrap="none" anchor="ctr"/>
            <a:lstStyle/>
            <a:p>
              <a:endParaRPr lang="en-US"/>
            </a:p>
          </p:txBody>
        </p:sp>
        <p:sp>
          <p:nvSpPr>
            <p:cNvPr id="68" name="Line 22"/>
            <p:cNvSpPr>
              <a:spLocks noChangeShapeType="1"/>
            </p:cNvSpPr>
            <p:nvPr/>
          </p:nvSpPr>
          <p:spPr bwMode="auto">
            <a:xfrm flipV="1">
              <a:off x="4590" y="2112"/>
              <a:ext cx="0" cy="357"/>
            </a:xfrm>
            <a:prstGeom prst="line">
              <a:avLst/>
            </a:prstGeom>
            <a:noFill/>
            <a:ln w="19050">
              <a:solidFill>
                <a:schemeClr val="tx1"/>
              </a:solidFill>
              <a:round/>
              <a:headEnd/>
              <a:tailEnd/>
            </a:ln>
          </p:spPr>
          <p:txBody>
            <a:bodyPr wrap="none" anchor="ctr"/>
            <a:lstStyle/>
            <a:p>
              <a:endParaRPr lang="en-US"/>
            </a:p>
          </p:txBody>
        </p:sp>
        <p:sp>
          <p:nvSpPr>
            <p:cNvPr id="69" name="Text Box 23"/>
            <p:cNvSpPr txBox="1">
              <a:spLocks noChangeArrowheads="1"/>
            </p:cNvSpPr>
            <p:nvPr/>
          </p:nvSpPr>
          <p:spPr bwMode="auto">
            <a:xfrm>
              <a:off x="3504" y="3617"/>
              <a:ext cx="188" cy="231"/>
            </a:xfrm>
            <a:prstGeom prst="rect">
              <a:avLst/>
            </a:prstGeom>
            <a:noFill/>
            <a:ln w="9525">
              <a:noFill/>
              <a:miter lim="800000"/>
              <a:headEnd/>
              <a:tailEnd/>
            </a:ln>
          </p:spPr>
          <p:txBody>
            <a:bodyPr wrap="none">
              <a:spAutoFit/>
            </a:bodyPr>
            <a:lstStyle/>
            <a:p>
              <a:r>
                <a:rPr lang="en-US" b="1">
                  <a:latin typeface="Calibri" pitchFamily="34" charset="0"/>
                </a:rPr>
                <a:t>1</a:t>
              </a:r>
            </a:p>
          </p:txBody>
        </p:sp>
        <p:sp>
          <p:nvSpPr>
            <p:cNvPr id="70" name="Text Box 24"/>
            <p:cNvSpPr txBox="1">
              <a:spLocks noChangeArrowheads="1"/>
            </p:cNvSpPr>
            <p:nvPr/>
          </p:nvSpPr>
          <p:spPr bwMode="auto">
            <a:xfrm>
              <a:off x="3997" y="3617"/>
              <a:ext cx="188" cy="231"/>
            </a:xfrm>
            <a:prstGeom prst="rect">
              <a:avLst/>
            </a:prstGeom>
            <a:noFill/>
            <a:ln w="9525">
              <a:noFill/>
              <a:miter lim="800000"/>
              <a:headEnd/>
              <a:tailEnd/>
            </a:ln>
          </p:spPr>
          <p:txBody>
            <a:bodyPr wrap="none">
              <a:spAutoFit/>
            </a:bodyPr>
            <a:lstStyle/>
            <a:p>
              <a:r>
                <a:rPr lang="en-US" b="1">
                  <a:latin typeface="Calibri" pitchFamily="34" charset="0"/>
                </a:rPr>
                <a:t>2</a:t>
              </a:r>
            </a:p>
          </p:txBody>
        </p:sp>
        <p:sp>
          <p:nvSpPr>
            <p:cNvPr id="71" name="Text Box 25"/>
            <p:cNvSpPr txBox="1">
              <a:spLocks noChangeArrowheads="1"/>
            </p:cNvSpPr>
            <p:nvPr/>
          </p:nvSpPr>
          <p:spPr bwMode="auto">
            <a:xfrm>
              <a:off x="4292" y="3617"/>
              <a:ext cx="188" cy="231"/>
            </a:xfrm>
            <a:prstGeom prst="rect">
              <a:avLst/>
            </a:prstGeom>
            <a:noFill/>
            <a:ln w="9525">
              <a:noFill/>
              <a:miter lim="800000"/>
              <a:headEnd/>
              <a:tailEnd/>
            </a:ln>
          </p:spPr>
          <p:txBody>
            <a:bodyPr wrap="none">
              <a:spAutoFit/>
            </a:bodyPr>
            <a:lstStyle/>
            <a:p>
              <a:r>
                <a:rPr lang="en-US" b="1">
                  <a:latin typeface="Calibri" pitchFamily="34" charset="0"/>
                </a:rPr>
                <a:t>3</a:t>
              </a:r>
            </a:p>
          </p:txBody>
        </p:sp>
        <p:sp>
          <p:nvSpPr>
            <p:cNvPr id="72" name="Text Box 26"/>
            <p:cNvSpPr txBox="1">
              <a:spLocks noChangeArrowheads="1"/>
            </p:cNvSpPr>
            <p:nvPr/>
          </p:nvSpPr>
          <p:spPr bwMode="auto">
            <a:xfrm>
              <a:off x="4686" y="3617"/>
              <a:ext cx="188" cy="231"/>
            </a:xfrm>
            <a:prstGeom prst="rect">
              <a:avLst/>
            </a:prstGeom>
            <a:noFill/>
            <a:ln w="9525">
              <a:noFill/>
              <a:miter lim="800000"/>
              <a:headEnd/>
              <a:tailEnd/>
            </a:ln>
          </p:spPr>
          <p:txBody>
            <a:bodyPr wrap="none">
              <a:spAutoFit/>
            </a:bodyPr>
            <a:lstStyle/>
            <a:p>
              <a:r>
                <a:rPr lang="en-US" b="1">
                  <a:latin typeface="Calibri" pitchFamily="34" charset="0"/>
                </a:rPr>
                <a:t>4</a:t>
              </a:r>
            </a:p>
          </p:txBody>
        </p:sp>
        <p:sp>
          <p:nvSpPr>
            <p:cNvPr id="73" name="Text Box 27"/>
            <p:cNvSpPr txBox="1">
              <a:spLocks noChangeArrowheads="1"/>
            </p:cNvSpPr>
            <p:nvPr/>
          </p:nvSpPr>
          <p:spPr bwMode="auto">
            <a:xfrm>
              <a:off x="5179" y="3617"/>
              <a:ext cx="188" cy="231"/>
            </a:xfrm>
            <a:prstGeom prst="rect">
              <a:avLst/>
            </a:prstGeom>
            <a:noFill/>
            <a:ln w="9525">
              <a:noFill/>
              <a:miter lim="800000"/>
              <a:headEnd/>
              <a:tailEnd/>
            </a:ln>
          </p:spPr>
          <p:txBody>
            <a:bodyPr wrap="none">
              <a:spAutoFit/>
            </a:bodyPr>
            <a:lstStyle/>
            <a:p>
              <a:r>
                <a:rPr lang="en-US" b="1">
                  <a:latin typeface="Calibri" pitchFamily="34" charset="0"/>
                </a:rPr>
                <a:t>5</a:t>
              </a:r>
            </a:p>
          </p:txBody>
        </p:sp>
      </p:grpSp>
      <p:sp>
        <p:nvSpPr>
          <p:cNvPr id="6" name="Oval 5"/>
          <p:cNvSpPr/>
          <p:nvPr/>
        </p:nvSpPr>
        <p:spPr bwMode="auto">
          <a:xfrm>
            <a:off x="2847975" y="5344319"/>
            <a:ext cx="733425" cy="840582"/>
          </a:xfrm>
          <a:prstGeom prst="ellipse">
            <a:avLst/>
          </a:prstGeom>
          <a:solidFill>
            <a:srgbClr val="FF0000">
              <a:alpha val="25000"/>
            </a:srgb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4" name="Oval 73"/>
          <p:cNvSpPr/>
          <p:nvPr/>
        </p:nvSpPr>
        <p:spPr bwMode="auto">
          <a:xfrm>
            <a:off x="1419224" y="4924425"/>
            <a:ext cx="1419225" cy="496094"/>
          </a:xfrm>
          <a:prstGeom prst="ellipse">
            <a:avLst/>
          </a:prstGeom>
          <a:solidFill>
            <a:srgbClr val="FF0000">
              <a:alpha val="25000"/>
            </a:srgb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530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660400" y="950913"/>
            <a:ext cx="7772400" cy="2532062"/>
          </a:xfrm>
        </p:spPr>
        <p:txBody>
          <a:bodyPr/>
          <a:lstStyle/>
          <a:p>
            <a:r>
              <a:rPr lang="en-US" sz="4800" dirty="0" smtClean="0"/>
              <a:t>Clustering</a:t>
            </a:r>
            <a:r>
              <a:rPr lang="en-US" sz="4400" dirty="0" smtClean="0"/>
              <a:t/>
            </a:r>
            <a:br>
              <a:rPr lang="en-US" sz="4400" dirty="0" smtClean="0"/>
            </a:br>
            <a:r>
              <a:rPr lang="en-US" sz="1600" dirty="0" smtClean="0"/>
              <a:t/>
            </a:r>
            <a:br>
              <a:rPr lang="en-US" sz="1600" dirty="0" smtClean="0"/>
            </a:br>
            <a:r>
              <a:rPr lang="en-US" dirty="0" smtClean="0"/>
              <a:t>Basic Concepts and Algorithms</a:t>
            </a:r>
            <a:r>
              <a:rPr lang="en-US" sz="2800" dirty="0" smtClean="0"/>
              <a:t/>
            </a:r>
            <a:br>
              <a:rPr lang="en-US" sz="2800" dirty="0" smtClean="0"/>
            </a:br>
            <a:endParaRPr lang="en-US" sz="2800" dirty="0" smtClean="0"/>
          </a:p>
        </p:txBody>
      </p:sp>
      <p:sp>
        <p:nvSpPr>
          <p:cNvPr id="2054" name="Text Box 6"/>
          <p:cNvSpPr txBox="1">
            <a:spLocks noChangeArrowheads="1"/>
          </p:cNvSpPr>
          <p:nvPr/>
        </p:nvSpPr>
        <p:spPr bwMode="auto">
          <a:xfrm>
            <a:off x="3424238" y="4295775"/>
            <a:ext cx="2386012" cy="708025"/>
          </a:xfrm>
          <a:prstGeom prst="rect">
            <a:avLst/>
          </a:prstGeom>
          <a:solidFill>
            <a:srgbClr val="FFD7AF"/>
          </a:solidFill>
          <a:ln w="9525">
            <a:solidFill>
              <a:schemeClr val="tx1"/>
            </a:solidFill>
            <a:miter lim="800000"/>
            <a:headEnd/>
            <a:tailEnd/>
          </a:ln>
          <a:effectLst>
            <a:outerShdw dist="107763" dir="2700000" algn="ctr" rotWithShape="0">
              <a:schemeClr val="bg2"/>
            </a:outerShdw>
          </a:effectLst>
        </p:spPr>
        <p:txBody>
          <a:bodyPr wrap="none">
            <a:spAutoFit/>
          </a:bodyPr>
          <a:lstStyle/>
          <a:p>
            <a:pPr algn="ctr">
              <a:defRPr/>
            </a:pPr>
            <a:r>
              <a:rPr lang="en-US" sz="2000" b="1" dirty="0"/>
              <a:t>Bamshad Mobasher</a:t>
            </a:r>
          </a:p>
          <a:p>
            <a:pPr algn="ctr">
              <a:defRPr/>
            </a:pPr>
            <a:r>
              <a:rPr lang="en-US" sz="2000" b="1" dirty="0"/>
              <a:t>DePaul University</a:t>
            </a:r>
            <a:endParaRPr lang="en-US" sz="2000" b="1" i="1" dirty="0">
              <a:solidFill>
                <a:schemeClr val="accent1"/>
              </a:solidFill>
            </a:endParaRPr>
          </a:p>
        </p:txBody>
      </p:sp>
    </p:spTree>
    <p:extLst>
      <p:ext uri="{BB962C8B-B14F-4D97-AF65-F5344CB8AC3E}">
        <p14:creationId xmlns:p14="http://schemas.microsoft.com/office/powerpoint/2010/main" val="4277843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Applications of Cluster Analysis</a:t>
            </a:r>
          </a:p>
        </p:txBody>
      </p:sp>
      <p:sp>
        <p:nvSpPr>
          <p:cNvPr id="13315" name="Content Placeholder 2"/>
          <p:cNvSpPr>
            <a:spLocks noGrp="1"/>
          </p:cNvSpPr>
          <p:nvPr>
            <p:ph idx="1"/>
          </p:nvPr>
        </p:nvSpPr>
        <p:spPr>
          <a:xfrm>
            <a:off x="381000" y="1272210"/>
            <a:ext cx="8534400" cy="5105400"/>
          </a:xfrm>
        </p:spPr>
        <p:txBody>
          <a:bodyPr/>
          <a:lstStyle/>
          <a:p>
            <a:r>
              <a:rPr lang="en-US" altLang="en-US" sz="2400" dirty="0" smtClean="0"/>
              <a:t>Data reduction</a:t>
            </a:r>
          </a:p>
          <a:p>
            <a:pPr lvl="1" eaLnBrk="1" hangingPunct="1">
              <a:lnSpc>
                <a:spcPct val="110000"/>
              </a:lnSpc>
            </a:pPr>
            <a:r>
              <a:rPr lang="en-US" altLang="zh-CN" sz="2400" dirty="0" smtClean="0">
                <a:ea typeface="SimSun" pitchFamily="2" charset="-122"/>
              </a:rPr>
              <a:t>Summarization: Preprocessing for regression, PCA, classification, and association analysis</a:t>
            </a:r>
          </a:p>
          <a:p>
            <a:pPr lvl="1" eaLnBrk="1" hangingPunct="1">
              <a:lnSpc>
                <a:spcPct val="110000"/>
              </a:lnSpc>
            </a:pPr>
            <a:r>
              <a:rPr lang="en-US" altLang="zh-CN" sz="2400" dirty="0" smtClean="0">
                <a:ea typeface="SimSun" pitchFamily="2" charset="-122"/>
              </a:rPr>
              <a:t>Compression: Image processing: vector quantization</a:t>
            </a:r>
            <a:endParaRPr lang="en-US" altLang="en-US" sz="2400" dirty="0" smtClean="0"/>
          </a:p>
          <a:p>
            <a:r>
              <a:rPr lang="en-US" altLang="en-US" sz="2400" dirty="0" smtClean="0"/>
              <a:t>Hypothesis generation and testing</a:t>
            </a:r>
          </a:p>
          <a:p>
            <a:r>
              <a:rPr lang="en-US" altLang="en-US" sz="2400" dirty="0" smtClean="0"/>
              <a:t>Prediction based on groups</a:t>
            </a:r>
          </a:p>
          <a:p>
            <a:pPr lvl="1"/>
            <a:r>
              <a:rPr lang="en-US" altLang="en-US" sz="2400" dirty="0" smtClean="0"/>
              <a:t>Cluster &amp; find characteristics/patterns for each group</a:t>
            </a:r>
          </a:p>
          <a:p>
            <a:pPr eaLnBrk="1" hangingPunct="1">
              <a:lnSpc>
                <a:spcPct val="110000"/>
              </a:lnSpc>
            </a:pPr>
            <a:r>
              <a:rPr lang="en-US" altLang="zh-CN" sz="2400" dirty="0" smtClean="0">
                <a:ea typeface="SimSun" pitchFamily="2" charset="-122"/>
              </a:rPr>
              <a:t>Finding K-nearest Neighbors</a:t>
            </a:r>
          </a:p>
          <a:p>
            <a:pPr lvl="1" eaLnBrk="1" hangingPunct="1">
              <a:lnSpc>
                <a:spcPct val="110000"/>
              </a:lnSpc>
            </a:pPr>
            <a:r>
              <a:rPr lang="en-US" altLang="zh-CN" sz="2400" dirty="0" smtClean="0">
                <a:ea typeface="SimSun" pitchFamily="2" charset="-122"/>
              </a:rPr>
              <a:t>Localizing search to one or a small number of clusters</a:t>
            </a:r>
          </a:p>
          <a:p>
            <a:pPr eaLnBrk="1" hangingPunct="1">
              <a:lnSpc>
                <a:spcPct val="110000"/>
              </a:lnSpc>
            </a:pPr>
            <a:r>
              <a:rPr lang="en-US" altLang="zh-CN" sz="2400" dirty="0" smtClean="0">
                <a:ea typeface="SimSun" pitchFamily="2" charset="-122"/>
              </a:rPr>
              <a:t>Outlier detection: Outliers are often viewed as those “far away” from any cluster</a:t>
            </a:r>
            <a:endParaRPr lang="en-US" altLang="en-US" sz="2400" dirty="0" smtClean="0"/>
          </a:p>
          <a:p>
            <a:endParaRPr lang="en-US" altLang="en-US" dirty="0" smtClean="0"/>
          </a:p>
        </p:txBody>
      </p:sp>
      <p:sp>
        <p:nvSpPr>
          <p:cNvPr id="13316" name="Slide Number Placeholder 3"/>
          <p:cNvSpPr>
            <a:spLocks noGrp="1"/>
          </p:cNvSpPr>
          <p:nvPr>
            <p:ph type="sldNum" sz="quarter" idx="10"/>
          </p:nvPr>
        </p:nvSpPr>
        <p:spPr>
          <a:noFill/>
        </p:spPr>
        <p:txBody>
          <a:bodyPr/>
          <a:lstStyle/>
          <a:p>
            <a:fld id="{CBAD5EA4-93AE-4437-A901-9F2C2044E166}" type="slidenum">
              <a:rPr lang="en-US" altLang="zh-CN" smtClean="0">
                <a:ea typeface="SimSun" pitchFamily="2" charset="-122"/>
              </a:rPr>
              <a:pPr/>
              <a:t>3</a:t>
            </a:fld>
            <a:endParaRPr lang="en-US" altLang="zh-CN" smtClean="0">
              <a:ea typeface="SimSun"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11427"/>
            <a:ext cx="8229600" cy="609600"/>
          </a:xfrm>
        </p:spPr>
        <p:txBody>
          <a:bodyPr/>
          <a:lstStyle/>
          <a:p>
            <a:r>
              <a:rPr lang="en-US" altLang="en-US" sz="3200" dirty="0" smtClean="0"/>
              <a:t>Basic Steps to Develop a Clustering Task</a:t>
            </a:r>
          </a:p>
        </p:txBody>
      </p:sp>
      <p:sp>
        <p:nvSpPr>
          <p:cNvPr id="15363" name="Content Placeholder 2"/>
          <p:cNvSpPr>
            <a:spLocks noGrp="1"/>
          </p:cNvSpPr>
          <p:nvPr>
            <p:ph idx="1"/>
          </p:nvPr>
        </p:nvSpPr>
        <p:spPr>
          <a:xfrm>
            <a:off x="457200" y="1063488"/>
            <a:ext cx="8229600" cy="5108712"/>
          </a:xfrm>
        </p:spPr>
        <p:txBody>
          <a:bodyPr/>
          <a:lstStyle/>
          <a:p>
            <a:pPr>
              <a:spcBef>
                <a:spcPts val="300"/>
              </a:spcBef>
              <a:spcAft>
                <a:spcPts val="300"/>
              </a:spcAft>
            </a:pPr>
            <a:r>
              <a:rPr lang="en-US" altLang="en-US" sz="2400" dirty="0" smtClean="0"/>
              <a:t>Feature selection / Preprocessing</a:t>
            </a:r>
          </a:p>
          <a:p>
            <a:pPr lvl="1">
              <a:spcBef>
                <a:spcPts val="300"/>
              </a:spcBef>
              <a:spcAft>
                <a:spcPts val="300"/>
              </a:spcAft>
            </a:pPr>
            <a:r>
              <a:rPr lang="en-US" altLang="en-US" dirty="0" smtClean="0"/>
              <a:t>Select info concerning the task of interest</a:t>
            </a:r>
          </a:p>
          <a:p>
            <a:pPr lvl="1">
              <a:spcBef>
                <a:spcPts val="300"/>
              </a:spcBef>
              <a:spcAft>
                <a:spcPts val="300"/>
              </a:spcAft>
            </a:pPr>
            <a:r>
              <a:rPr lang="en-US" altLang="en-US" dirty="0" smtClean="0"/>
              <a:t>Minimal information redundancy</a:t>
            </a:r>
          </a:p>
          <a:p>
            <a:pPr lvl="1">
              <a:spcBef>
                <a:spcPts val="300"/>
              </a:spcBef>
              <a:spcAft>
                <a:spcPts val="300"/>
              </a:spcAft>
            </a:pPr>
            <a:r>
              <a:rPr lang="en-US" altLang="en-US" dirty="0" smtClean="0"/>
              <a:t>May need to do normalization/standardization</a:t>
            </a:r>
            <a:endParaRPr lang="en-US" altLang="en-US" sz="2000" dirty="0" smtClean="0"/>
          </a:p>
          <a:p>
            <a:pPr>
              <a:spcBef>
                <a:spcPts val="300"/>
              </a:spcBef>
              <a:spcAft>
                <a:spcPts val="300"/>
              </a:spcAft>
            </a:pPr>
            <a:r>
              <a:rPr lang="en-US" altLang="en-US" sz="2400" dirty="0" smtClean="0"/>
              <a:t>Distance/Similarity measure</a:t>
            </a:r>
          </a:p>
          <a:p>
            <a:pPr lvl="1">
              <a:spcBef>
                <a:spcPts val="300"/>
              </a:spcBef>
              <a:spcAft>
                <a:spcPts val="300"/>
              </a:spcAft>
            </a:pPr>
            <a:r>
              <a:rPr lang="en-US" altLang="en-US" dirty="0" smtClean="0"/>
              <a:t>Similarity of two feature vectors</a:t>
            </a:r>
          </a:p>
          <a:p>
            <a:pPr>
              <a:spcBef>
                <a:spcPts val="300"/>
              </a:spcBef>
              <a:spcAft>
                <a:spcPts val="300"/>
              </a:spcAft>
            </a:pPr>
            <a:r>
              <a:rPr lang="en-US" altLang="en-US" sz="2400" dirty="0" smtClean="0"/>
              <a:t>Clustering criterion</a:t>
            </a:r>
          </a:p>
          <a:p>
            <a:pPr lvl="1">
              <a:spcBef>
                <a:spcPts val="300"/>
              </a:spcBef>
              <a:spcAft>
                <a:spcPts val="300"/>
              </a:spcAft>
            </a:pPr>
            <a:r>
              <a:rPr lang="en-US" altLang="en-US" dirty="0" smtClean="0"/>
              <a:t>Expressed via a cost function or some rules</a:t>
            </a:r>
          </a:p>
          <a:p>
            <a:pPr>
              <a:spcBef>
                <a:spcPts val="300"/>
              </a:spcBef>
              <a:spcAft>
                <a:spcPts val="300"/>
              </a:spcAft>
            </a:pPr>
            <a:r>
              <a:rPr lang="en-US" altLang="en-US" sz="2400" dirty="0" smtClean="0"/>
              <a:t>Clustering algorithms</a:t>
            </a:r>
          </a:p>
          <a:p>
            <a:pPr lvl="1">
              <a:spcBef>
                <a:spcPts val="300"/>
              </a:spcBef>
              <a:spcAft>
                <a:spcPts val="300"/>
              </a:spcAft>
            </a:pPr>
            <a:r>
              <a:rPr lang="en-US" altLang="en-US" dirty="0" smtClean="0"/>
              <a:t>Choice of algorithms</a:t>
            </a:r>
          </a:p>
          <a:p>
            <a:pPr>
              <a:spcBef>
                <a:spcPts val="300"/>
              </a:spcBef>
              <a:spcAft>
                <a:spcPts val="300"/>
              </a:spcAft>
            </a:pPr>
            <a:r>
              <a:rPr lang="en-US" altLang="en-US" sz="2400" dirty="0" smtClean="0"/>
              <a:t>Validation of the results</a:t>
            </a:r>
          </a:p>
          <a:p>
            <a:pPr>
              <a:spcBef>
                <a:spcPts val="300"/>
              </a:spcBef>
              <a:spcAft>
                <a:spcPts val="300"/>
              </a:spcAft>
            </a:pPr>
            <a:r>
              <a:rPr lang="en-US" altLang="en-US" sz="2400" dirty="0" smtClean="0"/>
              <a:t>Interpretation of the results </a:t>
            </a:r>
            <a:r>
              <a:rPr lang="en-US" altLang="en-US" dirty="0" smtClean="0"/>
              <a:t>with applications</a:t>
            </a:r>
          </a:p>
        </p:txBody>
      </p:sp>
      <p:sp>
        <p:nvSpPr>
          <p:cNvPr id="15364" name="Slide Number Placeholder 3"/>
          <p:cNvSpPr>
            <a:spLocks noGrp="1"/>
          </p:cNvSpPr>
          <p:nvPr>
            <p:ph type="sldNum" sz="quarter" idx="10"/>
          </p:nvPr>
        </p:nvSpPr>
        <p:spPr>
          <a:noFill/>
        </p:spPr>
        <p:txBody>
          <a:bodyPr/>
          <a:lstStyle/>
          <a:p>
            <a:fld id="{6C752D77-AE22-4BF9-B92D-CACF2C2024FD}" type="slidenum">
              <a:rPr lang="en-US" altLang="zh-CN" smtClean="0">
                <a:ea typeface="SimSun" pitchFamily="2" charset="-122"/>
              </a:rPr>
              <a:pPr/>
              <a:t>4</a:t>
            </a:fld>
            <a:endParaRPr lang="en-US" altLang="zh-CN" smtClean="0">
              <a:ea typeface="SimSun"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3"/>
          <p:cNvSpPr>
            <a:spLocks noGrp="1"/>
          </p:cNvSpPr>
          <p:nvPr>
            <p:ph type="sldNum" sz="quarter" idx="10"/>
          </p:nvPr>
        </p:nvSpPr>
        <p:spPr>
          <a:noFill/>
        </p:spPr>
        <p:txBody>
          <a:bodyPr/>
          <a:lstStyle/>
          <a:p>
            <a:fld id="{A0503C23-46A4-41F2-8FC3-09B570C586B1}" type="slidenum">
              <a:rPr lang="en-US"/>
              <a:pPr/>
              <a:t>5</a:t>
            </a:fld>
            <a:endParaRPr lang="en-US" sz="1400" b="0">
              <a:solidFill>
                <a:schemeClr val="tx1"/>
              </a:solidFill>
            </a:endParaRPr>
          </a:p>
        </p:txBody>
      </p:sp>
      <p:sp>
        <p:nvSpPr>
          <p:cNvPr id="2053" name="Rectangle 2"/>
          <p:cNvSpPr>
            <a:spLocks noGrp="1" noChangeArrowheads="1"/>
          </p:cNvSpPr>
          <p:nvPr>
            <p:ph type="title"/>
          </p:nvPr>
        </p:nvSpPr>
        <p:spPr>
          <a:xfrm>
            <a:off x="457200" y="266700"/>
            <a:ext cx="8229600" cy="523875"/>
          </a:xfrm>
        </p:spPr>
        <p:txBody>
          <a:bodyPr/>
          <a:lstStyle/>
          <a:p>
            <a:r>
              <a:rPr lang="en-US" smtClean="0"/>
              <a:t>Distance or Similarity Measures</a:t>
            </a:r>
          </a:p>
        </p:txBody>
      </p:sp>
      <p:sp>
        <p:nvSpPr>
          <p:cNvPr id="2054" name="Rectangle 3"/>
          <p:cNvSpPr>
            <a:spLocks noGrp="1" noChangeArrowheads="1"/>
          </p:cNvSpPr>
          <p:nvPr>
            <p:ph type="body" idx="1"/>
          </p:nvPr>
        </p:nvSpPr>
        <p:spPr>
          <a:xfrm>
            <a:off x="533400" y="1074738"/>
            <a:ext cx="7924800" cy="4983162"/>
          </a:xfrm>
        </p:spPr>
        <p:txBody>
          <a:bodyPr/>
          <a:lstStyle/>
          <a:p>
            <a:r>
              <a:rPr lang="en-US" smtClean="0"/>
              <a:t>Common Distance Measures:</a:t>
            </a:r>
          </a:p>
          <a:p>
            <a:endParaRPr lang="en-US" sz="400" smtClean="0"/>
          </a:p>
          <a:p>
            <a:pPr lvl="1"/>
            <a:r>
              <a:rPr lang="en-US" smtClean="0"/>
              <a:t>Manhattan distance:</a:t>
            </a:r>
          </a:p>
          <a:p>
            <a:pPr lvl="1"/>
            <a:endParaRPr lang="en-US" smtClean="0"/>
          </a:p>
          <a:p>
            <a:pPr lvl="1"/>
            <a:endParaRPr lang="en-US" sz="1600" smtClean="0"/>
          </a:p>
          <a:p>
            <a:pPr lvl="1"/>
            <a:endParaRPr lang="en-US" smtClean="0"/>
          </a:p>
          <a:p>
            <a:pPr lvl="1"/>
            <a:r>
              <a:rPr lang="en-US" smtClean="0"/>
              <a:t>Euclidean distance:</a:t>
            </a:r>
          </a:p>
          <a:p>
            <a:pPr lvl="1"/>
            <a:endParaRPr lang="en-US" smtClean="0"/>
          </a:p>
          <a:p>
            <a:pPr lvl="1"/>
            <a:endParaRPr lang="en-US" sz="2400" smtClean="0"/>
          </a:p>
          <a:p>
            <a:pPr lvl="1"/>
            <a:endParaRPr lang="en-US" smtClean="0"/>
          </a:p>
          <a:p>
            <a:pPr lvl="1"/>
            <a:r>
              <a:rPr lang="en-US" smtClean="0"/>
              <a:t>Cosine similarity:</a:t>
            </a:r>
          </a:p>
        </p:txBody>
      </p:sp>
      <p:graphicFrame>
        <p:nvGraphicFramePr>
          <p:cNvPr id="2050" name="Object 11"/>
          <p:cNvGraphicFramePr>
            <a:graphicFrameLocks noChangeAspect="1"/>
          </p:cNvGraphicFramePr>
          <p:nvPr/>
        </p:nvGraphicFramePr>
        <p:xfrm>
          <a:off x="1408113" y="5021263"/>
          <a:ext cx="2767012" cy="309562"/>
        </p:xfrm>
        <a:graphic>
          <a:graphicData uri="http://schemas.openxmlformats.org/presentationml/2006/ole">
            <mc:AlternateContent xmlns:mc="http://schemas.openxmlformats.org/markup-compatibility/2006">
              <mc:Choice xmlns:v="urn:schemas-microsoft-com:vml" Requires="v">
                <p:oleObj spid="_x0000_s2134" name="Equation" r:id="rId4" imgW="2374560" imgH="266400" progId="">
                  <p:embed/>
                </p:oleObj>
              </mc:Choice>
              <mc:Fallback>
                <p:oleObj name="Equation" r:id="rId4" imgW="2374560" imgH="266400"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8113" y="5021263"/>
                        <a:ext cx="2767012" cy="309562"/>
                      </a:xfrm>
                      <a:prstGeom prst="rect">
                        <a:avLst/>
                      </a:prstGeom>
                      <a:noFill/>
                      <a:ln w="9525">
                        <a:solidFill>
                          <a:srgbClr val="FF070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2"/>
          <p:cNvGraphicFramePr>
            <a:graphicFrameLocks noChangeAspect="1"/>
          </p:cNvGraphicFramePr>
          <p:nvPr/>
        </p:nvGraphicFramePr>
        <p:xfrm>
          <a:off x="4452938" y="4621213"/>
          <a:ext cx="3032125" cy="1165225"/>
        </p:xfrm>
        <a:graphic>
          <a:graphicData uri="http://schemas.openxmlformats.org/presentationml/2006/ole">
            <mc:AlternateContent xmlns:mc="http://schemas.openxmlformats.org/markup-compatibility/2006">
              <mc:Choice xmlns:v="urn:schemas-microsoft-com:vml" Requires="v">
                <p:oleObj spid="_x0000_s2135" name="Equation" r:id="rId6" imgW="2539800" imgH="977760" progId="">
                  <p:embed/>
                </p:oleObj>
              </mc:Choice>
              <mc:Fallback>
                <p:oleObj name="Equation" r:id="rId6" imgW="2539800" imgH="977760" progId="">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2938" y="4621213"/>
                        <a:ext cx="3032125" cy="1165225"/>
                      </a:xfrm>
                      <a:prstGeom prst="rect">
                        <a:avLst/>
                      </a:prstGeom>
                      <a:noFill/>
                      <a:ln w="9525">
                        <a:solidFill>
                          <a:srgbClr val="FF070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5" name="Picture 15" descr="x"/>
          <p:cNvPicPr>
            <a:picLocks noChangeAspect="1" noChangeArrowheads="1"/>
          </p:cNvPicPr>
          <p:nvPr/>
        </p:nvPicPr>
        <p:blipFill>
          <a:blip r:embed="rId8" cstate="print"/>
          <a:srcRect/>
          <a:stretch>
            <a:fillRect/>
          </a:stretch>
        </p:blipFill>
        <p:spPr bwMode="auto">
          <a:xfrm>
            <a:off x="4618038" y="1114425"/>
            <a:ext cx="1965325" cy="377825"/>
          </a:xfrm>
          <a:prstGeom prst="rect">
            <a:avLst/>
          </a:prstGeom>
          <a:noFill/>
          <a:ln w="9525">
            <a:solidFill>
              <a:srgbClr val="FF3300"/>
            </a:solidFill>
            <a:miter lim="800000"/>
            <a:headEnd/>
            <a:tailEnd/>
          </a:ln>
        </p:spPr>
      </p:pic>
      <p:pic>
        <p:nvPicPr>
          <p:cNvPr id="2056" name="Picture 16" descr="y"/>
          <p:cNvPicPr>
            <a:picLocks noChangeAspect="1" noChangeArrowheads="1"/>
          </p:cNvPicPr>
          <p:nvPr/>
        </p:nvPicPr>
        <p:blipFill>
          <a:blip r:embed="rId9" cstate="print"/>
          <a:srcRect/>
          <a:stretch>
            <a:fillRect/>
          </a:stretch>
        </p:blipFill>
        <p:spPr bwMode="auto">
          <a:xfrm>
            <a:off x="6732588" y="1122363"/>
            <a:ext cx="1943100" cy="377825"/>
          </a:xfrm>
          <a:prstGeom prst="rect">
            <a:avLst/>
          </a:prstGeom>
          <a:noFill/>
          <a:ln w="9525">
            <a:solidFill>
              <a:srgbClr val="FF3300"/>
            </a:solidFill>
            <a:miter lim="800000"/>
            <a:headEnd/>
            <a:tailEnd/>
          </a:ln>
        </p:spPr>
      </p:pic>
      <p:pic>
        <p:nvPicPr>
          <p:cNvPr id="2057" name="Picture 17" descr="manhattan"/>
          <p:cNvPicPr>
            <a:picLocks noChangeAspect="1" noChangeArrowheads="1"/>
          </p:cNvPicPr>
          <p:nvPr/>
        </p:nvPicPr>
        <p:blipFill>
          <a:blip r:embed="rId10" cstate="print"/>
          <a:srcRect/>
          <a:stretch>
            <a:fillRect/>
          </a:stretch>
        </p:blipFill>
        <p:spPr bwMode="auto">
          <a:xfrm>
            <a:off x="1384300" y="2132013"/>
            <a:ext cx="4800600" cy="377825"/>
          </a:xfrm>
          <a:prstGeom prst="rect">
            <a:avLst/>
          </a:prstGeom>
          <a:noFill/>
          <a:ln w="9525">
            <a:solidFill>
              <a:srgbClr val="FF3300"/>
            </a:solidFill>
            <a:miter lim="800000"/>
            <a:headEnd/>
            <a:tailEnd/>
          </a:ln>
        </p:spPr>
      </p:pic>
      <p:pic>
        <p:nvPicPr>
          <p:cNvPr id="2058" name="Picture 18" descr="euclid"/>
          <p:cNvPicPr>
            <a:picLocks noChangeAspect="1" noChangeArrowheads="1"/>
          </p:cNvPicPr>
          <p:nvPr/>
        </p:nvPicPr>
        <p:blipFill>
          <a:blip r:embed="rId11" cstate="print"/>
          <a:srcRect/>
          <a:stretch>
            <a:fillRect/>
          </a:stretch>
        </p:blipFill>
        <p:spPr bwMode="auto">
          <a:xfrm>
            <a:off x="1370013" y="3411538"/>
            <a:ext cx="4435475" cy="514350"/>
          </a:xfrm>
          <a:prstGeom prst="rect">
            <a:avLst/>
          </a:prstGeom>
          <a:noFill/>
          <a:ln w="9525">
            <a:solidFill>
              <a:srgbClr val="FF3300"/>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4294967295"/>
          </p:nvPr>
        </p:nvSpPr>
        <p:spPr>
          <a:xfrm>
            <a:off x="6891130" y="6473687"/>
            <a:ext cx="1905000" cy="228600"/>
          </a:xfrm>
          <a:prstGeom prst="rect">
            <a:avLst/>
          </a:prstGeom>
          <a:noFill/>
        </p:spPr>
        <p:txBody>
          <a:bodyPr/>
          <a:lstStyle/>
          <a:p>
            <a:pPr algn="r"/>
            <a:fld id="{1B88E9E7-10AF-43E0-8285-D14DC38A47BB}" type="slidenum">
              <a:rPr lang="en-US" sz="1200" b="1"/>
              <a:pPr algn="r"/>
              <a:t>6</a:t>
            </a:fld>
            <a:endParaRPr lang="en-US" sz="1200" b="1" dirty="0"/>
          </a:p>
        </p:txBody>
      </p:sp>
      <p:sp>
        <p:nvSpPr>
          <p:cNvPr id="35844" name="Rectangle 2"/>
          <p:cNvSpPr>
            <a:spLocks noGrp="1" noChangeArrowheads="1"/>
          </p:cNvSpPr>
          <p:nvPr>
            <p:ph type="title"/>
          </p:nvPr>
        </p:nvSpPr>
        <p:spPr>
          <a:xfrm>
            <a:off x="685800" y="266700"/>
            <a:ext cx="7772400" cy="558800"/>
          </a:xfrm>
        </p:spPr>
        <p:txBody>
          <a:bodyPr/>
          <a:lstStyle/>
          <a:p>
            <a:r>
              <a:rPr lang="en-US" sz="3200" dirty="0" smtClean="0"/>
              <a:t>More Similarity Measures</a:t>
            </a:r>
          </a:p>
        </p:txBody>
      </p:sp>
      <p:sp>
        <p:nvSpPr>
          <p:cNvPr id="35845" name="Rectangle 6"/>
          <p:cNvSpPr>
            <a:spLocks noChangeArrowheads="1"/>
          </p:cNvSpPr>
          <p:nvPr/>
        </p:nvSpPr>
        <p:spPr bwMode="auto">
          <a:xfrm>
            <a:off x="850900" y="2536825"/>
            <a:ext cx="2844800" cy="717550"/>
          </a:xfrm>
          <a:prstGeom prst="rect">
            <a:avLst/>
          </a:prstGeom>
          <a:noFill/>
          <a:ln w="12700">
            <a:solidFill>
              <a:srgbClr val="FF0000"/>
            </a:solidFill>
            <a:miter lim="800000"/>
            <a:headEnd/>
            <a:tailEnd/>
          </a:ln>
        </p:spPr>
        <p:txBody>
          <a:bodyPr wrap="none" anchor="ctr"/>
          <a:lstStyle/>
          <a:p>
            <a:endParaRPr lang="en-US"/>
          </a:p>
        </p:txBody>
      </p:sp>
      <p:sp>
        <p:nvSpPr>
          <p:cNvPr id="35846" name="Rectangle 7"/>
          <p:cNvSpPr>
            <a:spLocks noChangeArrowheads="1"/>
          </p:cNvSpPr>
          <p:nvPr/>
        </p:nvSpPr>
        <p:spPr bwMode="auto">
          <a:xfrm>
            <a:off x="466725" y="4394200"/>
            <a:ext cx="3381375" cy="1444625"/>
          </a:xfrm>
          <a:prstGeom prst="rect">
            <a:avLst/>
          </a:prstGeom>
          <a:noFill/>
          <a:ln w="12700">
            <a:solidFill>
              <a:srgbClr val="FF0000"/>
            </a:solidFill>
            <a:miter lim="800000"/>
            <a:headEnd/>
            <a:tailEnd/>
          </a:ln>
        </p:spPr>
        <p:txBody>
          <a:bodyPr wrap="none" anchor="ctr"/>
          <a:lstStyle/>
          <a:p>
            <a:endParaRPr lang="en-US"/>
          </a:p>
        </p:txBody>
      </p:sp>
      <p:sp>
        <p:nvSpPr>
          <p:cNvPr id="35847" name="Rectangle 8"/>
          <p:cNvSpPr>
            <a:spLocks noChangeArrowheads="1"/>
          </p:cNvSpPr>
          <p:nvPr/>
        </p:nvSpPr>
        <p:spPr bwMode="auto">
          <a:xfrm>
            <a:off x="4797425" y="2393950"/>
            <a:ext cx="3343275" cy="1390650"/>
          </a:xfrm>
          <a:prstGeom prst="rect">
            <a:avLst/>
          </a:prstGeom>
          <a:noFill/>
          <a:ln w="12700">
            <a:solidFill>
              <a:srgbClr val="FF0000"/>
            </a:solidFill>
            <a:miter lim="800000"/>
            <a:headEnd/>
            <a:tailEnd/>
          </a:ln>
        </p:spPr>
        <p:txBody>
          <a:bodyPr wrap="none" anchor="ctr"/>
          <a:lstStyle/>
          <a:p>
            <a:endParaRPr lang="en-US"/>
          </a:p>
        </p:txBody>
      </p:sp>
      <p:sp>
        <p:nvSpPr>
          <p:cNvPr id="35848" name="Rectangle 10"/>
          <p:cNvSpPr>
            <a:spLocks noChangeArrowheads="1"/>
          </p:cNvSpPr>
          <p:nvPr/>
        </p:nvSpPr>
        <p:spPr bwMode="auto">
          <a:xfrm>
            <a:off x="4095750" y="4470400"/>
            <a:ext cx="4594225" cy="1320800"/>
          </a:xfrm>
          <a:prstGeom prst="rect">
            <a:avLst/>
          </a:prstGeom>
          <a:noFill/>
          <a:ln w="12700">
            <a:solidFill>
              <a:srgbClr val="FF0000"/>
            </a:solidFill>
            <a:miter lim="800000"/>
            <a:headEnd/>
            <a:tailEnd/>
          </a:ln>
        </p:spPr>
        <p:txBody>
          <a:bodyPr wrap="none" anchor="ctr"/>
          <a:lstStyle/>
          <a:p>
            <a:endParaRPr lang="en-US"/>
          </a:p>
        </p:txBody>
      </p:sp>
      <p:sp>
        <p:nvSpPr>
          <p:cNvPr id="35849" name="Rectangle 11"/>
          <p:cNvSpPr>
            <a:spLocks noChangeArrowheads="1"/>
          </p:cNvSpPr>
          <p:nvPr/>
        </p:nvSpPr>
        <p:spPr bwMode="auto">
          <a:xfrm>
            <a:off x="1177925" y="2081213"/>
            <a:ext cx="2289175" cy="457200"/>
          </a:xfrm>
          <a:prstGeom prst="rect">
            <a:avLst/>
          </a:prstGeom>
          <a:noFill/>
          <a:ln w="25400">
            <a:noFill/>
            <a:miter lim="800000"/>
            <a:headEnd/>
            <a:tailEnd/>
          </a:ln>
        </p:spPr>
        <p:txBody>
          <a:bodyPr wrap="none">
            <a:spAutoFit/>
          </a:bodyPr>
          <a:lstStyle/>
          <a:p>
            <a:r>
              <a:rPr lang="en-US" sz="2400"/>
              <a:t>Simple Matching</a:t>
            </a:r>
          </a:p>
        </p:txBody>
      </p:sp>
      <p:sp>
        <p:nvSpPr>
          <p:cNvPr id="35850" name="Rectangle 12"/>
          <p:cNvSpPr>
            <a:spLocks noChangeArrowheads="1"/>
          </p:cNvSpPr>
          <p:nvPr/>
        </p:nvSpPr>
        <p:spPr bwMode="auto">
          <a:xfrm>
            <a:off x="903288" y="3922713"/>
            <a:ext cx="2474912" cy="457200"/>
          </a:xfrm>
          <a:prstGeom prst="rect">
            <a:avLst/>
          </a:prstGeom>
          <a:noFill/>
          <a:ln w="25400">
            <a:noFill/>
            <a:miter lim="800000"/>
            <a:headEnd/>
            <a:tailEnd/>
          </a:ln>
        </p:spPr>
        <p:txBody>
          <a:bodyPr wrap="none">
            <a:spAutoFit/>
          </a:bodyPr>
          <a:lstStyle/>
          <a:p>
            <a:r>
              <a:rPr lang="en-US" sz="2400"/>
              <a:t>Cosine Coefficient</a:t>
            </a:r>
          </a:p>
        </p:txBody>
      </p:sp>
      <p:sp>
        <p:nvSpPr>
          <p:cNvPr id="35851" name="Rectangle 13"/>
          <p:cNvSpPr>
            <a:spLocks noChangeArrowheads="1"/>
          </p:cNvSpPr>
          <p:nvPr/>
        </p:nvSpPr>
        <p:spPr bwMode="auto">
          <a:xfrm>
            <a:off x="5284788" y="1890713"/>
            <a:ext cx="2424112" cy="457200"/>
          </a:xfrm>
          <a:prstGeom prst="rect">
            <a:avLst/>
          </a:prstGeom>
          <a:noFill/>
          <a:ln w="25400">
            <a:noFill/>
            <a:miter lim="800000"/>
            <a:headEnd/>
            <a:tailEnd/>
          </a:ln>
        </p:spPr>
        <p:txBody>
          <a:bodyPr wrap="none">
            <a:spAutoFit/>
          </a:bodyPr>
          <a:lstStyle/>
          <a:p>
            <a:r>
              <a:rPr lang="en-US" sz="2400"/>
              <a:t>Dice’s Coefficient</a:t>
            </a:r>
          </a:p>
        </p:txBody>
      </p:sp>
      <p:sp>
        <p:nvSpPr>
          <p:cNvPr id="35852" name="Rectangle 14"/>
          <p:cNvSpPr>
            <a:spLocks noChangeArrowheads="1"/>
          </p:cNvSpPr>
          <p:nvPr/>
        </p:nvSpPr>
        <p:spPr bwMode="auto">
          <a:xfrm>
            <a:off x="5073650" y="3998913"/>
            <a:ext cx="2762250" cy="457200"/>
          </a:xfrm>
          <a:prstGeom prst="rect">
            <a:avLst/>
          </a:prstGeom>
          <a:noFill/>
          <a:ln w="25400">
            <a:noFill/>
            <a:miter lim="800000"/>
            <a:headEnd/>
            <a:tailEnd/>
          </a:ln>
        </p:spPr>
        <p:txBody>
          <a:bodyPr wrap="none">
            <a:spAutoFit/>
          </a:bodyPr>
          <a:lstStyle/>
          <a:p>
            <a:r>
              <a:rPr lang="en-US" sz="2400"/>
              <a:t>Jaccard’s Coefficient</a:t>
            </a:r>
          </a:p>
        </p:txBody>
      </p:sp>
      <p:sp>
        <p:nvSpPr>
          <p:cNvPr id="35853" name="Rectangle 15"/>
          <p:cNvSpPr>
            <a:spLocks noGrp="1" noChangeArrowheads="1"/>
          </p:cNvSpPr>
          <p:nvPr>
            <p:ph type="body" idx="1"/>
          </p:nvPr>
        </p:nvSpPr>
        <p:spPr>
          <a:xfrm>
            <a:off x="673100" y="914400"/>
            <a:ext cx="7772400" cy="800100"/>
          </a:xfrm>
          <a:noFill/>
        </p:spPr>
        <p:txBody>
          <a:bodyPr lIns="92075" tIns="46038" rIns="92075" bIns="46038"/>
          <a:lstStyle/>
          <a:p>
            <a:pPr>
              <a:lnSpc>
                <a:spcPct val="90000"/>
              </a:lnSpc>
            </a:pPr>
            <a:r>
              <a:rPr lang="en-US" dirty="0" smtClean="0"/>
              <a:t>In vector-space model many similarity measures can be used in clustering</a:t>
            </a:r>
          </a:p>
        </p:txBody>
      </p:sp>
      <p:pic>
        <p:nvPicPr>
          <p:cNvPr id="35854" name="Picture 16" descr="cosine-sim"/>
          <p:cNvPicPr>
            <a:picLocks noChangeAspect="1" noChangeArrowheads="1"/>
          </p:cNvPicPr>
          <p:nvPr/>
        </p:nvPicPr>
        <p:blipFill>
          <a:blip r:embed="rId3" cstate="print"/>
          <a:srcRect/>
          <a:stretch>
            <a:fillRect/>
          </a:stretch>
        </p:blipFill>
        <p:spPr bwMode="auto">
          <a:xfrm>
            <a:off x="488950" y="4498975"/>
            <a:ext cx="3224213" cy="1241425"/>
          </a:xfrm>
          <a:prstGeom prst="rect">
            <a:avLst/>
          </a:prstGeom>
          <a:noFill/>
          <a:ln w="9525">
            <a:noFill/>
            <a:miter lim="800000"/>
            <a:headEnd/>
            <a:tailEnd/>
          </a:ln>
        </p:spPr>
      </p:pic>
      <p:pic>
        <p:nvPicPr>
          <p:cNvPr id="35855" name="Picture 17" descr="DOT-PROD"/>
          <p:cNvPicPr>
            <a:picLocks noChangeAspect="1" noChangeArrowheads="1"/>
          </p:cNvPicPr>
          <p:nvPr/>
        </p:nvPicPr>
        <p:blipFill>
          <a:blip r:embed="rId4" cstate="print"/>
          <a:srcRect/>
          <a:stretch>
            <a:fillRect/>
          </a:stretch>
        </p:blipFill>
        <p:spPr bwMode="auto">
          <a:xfrm>
            <a:off x="869950" y="2633663"/>
            <a:ext cx="2765425" cy="604837"/>
          </a:xfrm>
          <a:prstGeom prst="rect">
            <a:avLst/>
          </a:prstGeom>
          <a:noFill/>
          <a:ln w="9525">
            <a:noFill/>
            <a:miter lim="800000"/>
            <a:headEnd/>
            <a:tailEnd/>
          </a:ln>
        </p:spPr>
      </p:pic>
      <p:pic>
        <p:nvPicPr>
          <p:cNvPr id="35856" name="Picture 18" descr="DICE2"/>
          <p:cNvPicPr>
            <a:picLocks noChangeAspect="1" noChangeArrowheads="1"/>
          </p:cNvPicPr>
          <p:nvPr/>
        </p:nvPicPr>
        <p:blipFill>
          <a:blip r:embed="rId5" cstate="print"/>
          <a:srcRect/>
          <a:stretch>
            <a:fillRect/>
          </a:stretch>
        </p:blipFill>
        <p:spPr bwMode="auto">
          <a:xfrm>
            <a:off x="4872038" y="2525713"/>
            <a:ext cx="3187700" cy="1189037"/>
          </a:xfrm>
          <a:prstGeom prst="rect">
            <a:avLst/>
          </a:prstGeom>
          <a:noFill/>
          <a:ln w="9525">
            <a:noFill/>
            <a:miter lim="800000"/>
            <a:headEnd/>
            <a:tailEnd/>
          </a:ln>
        </p:spPr>
      </p:pic>
      <p:pic>
        <p:nvPicPr>
          <p:cNvPr id="35857" name="Picture 19" descr="JACCARD2"/>
          <p:cNvPicPr>
            <a:picLocks noChangeAspect="1" noChangeArrowheads="1"/>
          </p:cNvPicPr>
          <p:nvPr/>
        </p:nvPicPr>
        <p:blipFill>
          <a:blip r:embed="rId6" cstate="print"/>
          <a:srcRect/>
          <a:stretch>
            <a:fillRect/>
          </a:stretch>
        </p:blipFill>
        <p:spPr bwMode="auto">
          <a:xfrm>
            <a:off x="4135438" y="4567238"/>
            <a:ext cx="4424362" cy="1166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381000"/>
            <a:ext cx="9144000" cy="533400"/>
          </a:xfrm>
        </p:spPr>
        <p:txBody>
          <a:bodyPr lIns="92075" tIns="46038" rIns="92075" bIns="46038" anchor="ctr"/>
          <a:lstStyle/>
          <a:p>
            <a:pPr eaLnBrk="1" hangingPunct="1"/>
            <a:r>
              <a:rPr lang="en-US" altLang="zh-CN" dirty="0" smtClean="0">
                <a:ea typeface="SimSun" pitchFamily="2" charset="-122"/>
              </a:rPr>
              <a:t>Quality: What Is Good Clustering?</a:t>
            </a:r>
          </a:p>
        </p:txBody>
      </p:sp>
      <p:sp>
        <p:nvSpPr>
          <p:cNvPr id="16387" name="Rectangle 3"/>
          <p:cNvSpPr>
            <a:spLocks noGrp="1" noChangeArrowheads="1"/>
          </p:cNvSpPr>
          <p:nvPr>
            <p:ph type="body" idx="1"/>
          </p:nvPr>
        </p:nvSpPr>
        <p:spPr>
          <a:xfrm>
            <a:off x="381000" y="1447800"/>
            <a:ext cx="8382000" cy="4876800"/>
          </a:xfrm>
        </p:spPr>
        <p:txBody>
          <a:bodyPr lIns="92075" tIns="46038" rIns="92075" bIns="46038"/>
          <a:lstStyle/>
          <a:p>
            <a:pPr eaLnBrk="1" hangingPunct="1">
              <a:lnSpc>
                <a:spcPct val="130000"/>
              </a:lnSpc>
            </a:pPr>
            <a:r>
              <a:rPr lang="en-US" altLang="zh-CN" sz="2400" dirty="0" smtClean="0">
                <a:ea typeface="SimSun" pitchFamily="2" charset="-122"/>
              </a:rPr>
              <a:t>A </a:t>
            </a:r>
            <a:r>
              <a:rPr lang="en-US" altLang="zh-CN" sz="2400" u="sng" dirty="0" smtClean="0">
                <a:ea typeface="SimSun" pitchFamily="2" charset="-122"/>
              </a:rPr>
              <a:t>good clustering</a:t>
            </a:r>
            <a:r>
              <a:rPr lang="en-US" altLang="zh-CN" sz="2400" dirty="0" smtClean="0">
                <a:ea typeface="SimSun" pitchFamily="2" charset="-122"/>
              </a:rPr>
              <a:t> method will produce high quality clusters</a:t>
            </a:r>
          </a:p>
          <a:p>
            <a:pPr lvl="1" eaLnBrk="1" hangingPunct="1">
              <a:lnSpc>
                <a:spcPct val="130000"/>
              </a:lnSpc>
            </a:pPr>
            <a:r>
              <a:rPr lang="en-US" altLang="zh-CN" sz="2400" dirty="0" smtClean="0">
                <a:ea typeface="SimSun" pitchFamily="2" charset="-122"/>
              </a:rPr>
              <a:t>high </a:t>
            </a:r>
            <a:r>
              <a:rPr lang="en-US" altLang="zh-CN" sz="2400" u="sng" dirty="0" smtClean="0">
                <a:ea typeface="SimSun" pitchFamily="2" charset="-122"/>
              </a:rPr>
              <a:t>intra-class</a:t>
            </a:r>
            <a:r>
              <a:rPr lang="en-US" altLang="zh-CN" sz="2400" dirty="0" smtClean="0">
                <a:ea typeface="SimSun" pitchFamily="2" charset="-122"/>
              </a:rPr>
              <a:t> similarity: </a:t>
            </a:r>
            <a:r>
              <a:rPr lang="en-US" altLang="zh-CN" sz="2400" dirty="0" smtClean="0">
                <a:solidFill>
                  <a:srgbClr val="C00000"/>
                </a:solidFill>
                <a:ea typeface="SimSun" pitchFamily="2" charset="-122"/>
              </a:rPr>
              <a:t>cohesive</a:t>
            </a:r>
            <a:r>
              <a:rPr lang="en-US" altLang="zh-CN" sz="2400" dirty="0" smtClean="0">
                <a:ea typeface="SimSun" pitchFamily="2" charset="-122"/>
              </a:rPr>
              <a:t> within clusters</a:t>
            </a:r>
          </a:p>
          <a:p>
            <a:pPr lvl="1" eaLnBrk="1" hangingPunct="1">
              <a:lnSpc>
                <a:spcPct val="130000"/>
              </a:lnSpc>
            </a:pPr>
            <a:r>
              <a:rPr lang="en-US" altLang="zh-CN" sz="2400" dirty="0" smtClean="0">
                <a:ea typeface="SimSun" pitchFamily="2" charset="-122"/>
              </a:rPr>
              <a:t>low </a:t>
            </a:r>
            <a:r>
              <a:rPr lang="en-US" altLang="zh-CN" sz="2400" u="sng" dirty="0" smtClean="0">
                <a:ea typeface="SimSun" pitchFamily="2" charset="-122"/>
              </a:rPr>
              <a:t>inter-class</a:t>
            </a:r>
            <a:r>
              <a:rPr lang="en-US" altLang="zh-CN" sz="2400" dirty="0" smtClean="0">
                <a:ea typeface="SimSun" pitchFamily="2" charset="-122"/>
              </a:rPr>
              <a:t> similarity: </a:t>
            </a:r>
            <a:r>
              <a:rPr lang="en-US" altLang="zh-CN" sz="2400" dirty="0" smtClean="0">
                <a:solidFill>
                  <a:srgbClr val="C00000"/>
                </a:solidFill>
                <a:ea typeface="SimSun" pitchFamily="2" charset="-122"/>
              </a:rPr>
              <a:t>distinctive</a:t>
            </a:r>
            <a:r>
              <a:rPr lang="en-US" altLang="zh-CN" sz="2400" dirty="0" smtClean="0">
                <a:ea typeface="SimSun" pitchFamily="2" charset="-122"/>
              </a:rPr>
              <a:t> between clusters</a:t>
            </a:r>
          </a:p>
          <a:p>
            <a:pPr eaLnBrk="1" hangingPunct="1">
              <a:lnSpc>
                <a:spcPct val="130000"/>
              </a:lnSpc>
            </a:pPr>
            <a:r>
              <a:rPr lang="en-US" altLang="zh-CN" sz="2400" dirty="0" smtClean="0">
                <a:ea typeface="SimSun" pitchFamily="2" charset="-122"/>
              </a:rPr>
              <a:t>The </a:t>
            </a:r>
            <a:r>
              <a:rPr lang="en-US" altLang="zh-CN" sz="2400" u="sng" dirty="0" smtClean="0">
                <a:ea typeface="SimSun" pitchFamily="2" charset="-122"/>
              </a:rPr>
              <a:t>quality</a:t>
            </a:r>
            <a:r>
              <a:rPr lang="en-US" altLang="zh-CN" sz="2400" dirty="0" smtClean="0">
                <a:ea typeface="SimSun" pitchFamily="2" charset="-122"/>
              </a:rPr>
              <a:t> of a clustering method depends on</a:t>
            </a:r>
          </a:p>
          <a:p>
            <a:pPr lvl="1" eaLnBrk="1" hangingPunct="1">
              <a:lnSpc>
                <a:spcPct val="130000"/>
              </a:lnSpc>
            </a:pPr>
            <a:r>
              <a:rPr lang="en-US" altLang="zh-CN" sz="2400" dirty="0" smtClean="0">
                <a:ea typeface="SimSun" pitchFamily="2" charset="-122"/>
              </a:rPr>
              <a:t>the similarity measure used</a:t>
            </a:r>
          </a:p>
          <a:p>
            <a:pPr lvl="1" eaLnBrk="1" hangingPunct="1">
              <a:lnSpc>
                <a:spcPct val="130000"/>
              </a:lnSpc>
            </a:pPr>
            <a:r>
              <a:rPr lang="en-US" altLang="zh-CN" sz="2400" dirty="0" smtClean="0">
                <a:ea typeface="SimSun" pitchFamily="2" charset="-122"/>
              </a:rPr>
              <a:t>its implementation, and</a:t>
            </a:r>
          </a:p>
          <a:p>
            <a:pPr lvl="1" eaLnBrk="1" hangingPunct="1">
              <a:lnSpc>
                <a:spcPct val="130000"/>
              </a:lnSpc>
            </a:pPr>
            <a:r>
              <a:rPr lang="en-US" altLang="zh-CN" sz="2400" dirty="0" smtClean="0">
                <a:ea typeface="SimSun" pitchFamily="2" charset="-122"/>
              </a:rPr>
              <a:t>Its ability to discover some or all of the </a:t>
            </a:r>
            <a:r>
              <a:rPr lang="en-US" altLang="zh-CN" sz="2400" u="sng" dirty="0" smtClean="0">
                <a:ea typeface="SimSun" pitchFamily="2" charset="-122"/>
              </a:rPr>
              <a:t>hidden</a:t>
            </a:r>
            <a:r>
              <a:rPr lang="en-US" altLang="zh-CN" sz="2400" dirty="0" smtClean="0">
                <a:ea typeface="SimSun" pitchFamily="2" charset="-122"/>
              </a:rPr>
              <a:t> patterns</a:t>
            </a:r>
          </a:p>
        </p:txBody>
      </p:sp>
      <p:sp>
        <p:nvSpPr>
          <p:cNvPr id="16388" name="Slide Number Placeholder 6"/>
          <p:cNvSpPr>
            <a:spLocks noGrp="1"/>
          </p:cNvSpPr>
          <p:nvPr>
            <p:ph type="sldNum" sz="quarter" idx="10"/>
          </p:nvPr>
        </p:nvSpPr>
        <p:spPr>
          <a:noFill/>
        </p:spPr>
        <p:txBody>
          <a:bodyPr/>
          <a:lstStyle/>
          <a:p>
            <a:fld id="{6482397E-1B69-4258-BA59-5D4B03CA89FD}" type="slidenum">
              <a:rPr lang="en-US" altLang="zh-CN" smtClean="0">
                <a:ea typeface="SimSun" pitchFamily="2" charset="-122"/>
              </a:rPr>
              <a:pPr/>
              <a:t>7</a:t>
            </a:fld>
            <a:endParaRPr lang="en-US" altLang="zh-CN" smtClean="0">
              <a:ea typeface="SimSun"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239367"/>
            <a:ext cx="9144000" cy="685800"/>
          </a:xfrm>
        </p:spPr>
        <p:txBody>
          <a:bodyPr lIns="92075" tIns="46038" rIns="92075" bIns="46038" anchor="ctr"/>
          <a:lstStyle/>
          <a:p>
            <a:pPr eaLnBrk="1" hangingPunct="1"/>
            <a:r>
              <a:rPr lang="en-US" altLang="zh-CN" sz="3200" dirty="0" smtClean="0">
                <a:ea typeface="SimSun" pitchFamily="2" charset="-122"/>
              </a:rPr>
              <a:t>Major Clustering Approaches </a:t>
            </a:r>
            <a:endParaRPr lang="en-US" altLang="zh-CN" dirty="0" smtClean="0">
              <a:ea typeface="SimSun" pitchFamily="2" charset="-122"/>
            </a:endParaRPr>
          </a:p>
        </p:txBody>
      </p:sp>
      <p:sp>
        <p:nvSpPr>
          <p:cNvPr id="20483" name="Rectangle 3"/>
          <p:cNvSpPr>
            <a:spLocks noGrp="1" noChangeArrowheads="1"/>
          </p:cNvSpPr>
          <p:nvPr>
            <p:ph type="body" idx="1"/>
          </p:nvPr>
        </p:nvSpPr>
        <p:spPr>
          <a:xfrm>
            <a:off x="266700" y="1000953"/>
            <a:ext cx="8534400" cy="5191542"/>
          </a:xfrm>
        </p:spPr>
        <p:txBody>
          <a:bodyPr lIns="92075" tIns="46038" rIns="92075" bIns="46038"/>
          <a:lstStyle/>
          <a:p>
            <a:pPr eaLnBrk="1" hangingPunct="1"/>
            <a:r>
              <a:rPr lang="en-US" altLang="zh-CN" sz="2000" u="sng" dirty="0" smtClean="0">
                <a:ea typeface="SimSun" pitchFamily="2" charset="-122"/>
              </a:rPr>
              <a:t>Partitioning approach</a:t>
            </a:r>
            <a:r>
              <a:rPr lang="en-US" altLang="zh-CN" sz="2000" dirty="0" smtClean="0">
                <a:ea typeface="SimSun" pitchFamily="2" charset="-122"/>
              </a:rPr>
              <a:t>: </a:t>
            </a:r>
          </a:p>
          <a:p>
            <a:pPr lvl="1" eaLnBrk="1" hangingPunct="1"/>
            <a:r>
              <a:rPr lang="en-US" altLang="zh-CN" sz="2000" dirty="0" smtClean="0">
                <a:ea typeface="SimSun" pitchFamily="2" charset="-122"/>
              </a:rPr>
              <a:t>Construct various partitions and then evaluate them by some criterion, e.g., minimizing the sum of square errors</a:t>
            </a:r>
          </a:p>
          <a:p>
            <a:pPr lvl="1" eaLnBrk="1" hangingPunct="1"/>
            <a:r>
              <a:rPr lang="en-US" altLang="zh-CN" sz="2000" dirty="0" smtClean="0">
                <a:ea typeface="SimSun" pitchFamily="2" charset="-122"/>
              </a:rPr>
              <a:t>Typical methods: k-means, k-</a:t>
            </a:r>
            <a:r>
              <a:rPr lang="en-US" altLang="zh-CN" sz="2000" dirty="0" err="1" smtClean="0">
                <a:ea typeface="SimSun" pitchFamily="2" charset="-122"/>
              </a:rPr>
              <a:t>medoids</a:t>
            </a:r>
            <a:r>
              <a:rPr lang="en-US" altLang="zh-CN" sz="2000" dirty="0" smtClean="0">
                <a:ea typeface="SimSun" pitchFamily="2" charset="-122"/>
              </a:rPr>
              <a:t>, CLARANS</a:t>
            </a:r>
          </a:p>
          <a:p>
            <a:pPr eaLnBrk="1" hangingPunct="1"/>
            <a:r>
              <a:rPr lang="en-US" altLang="zh-CN" sz="2000" u="sng" dirty="0" smtClean="0">
                <a:ea typeface="SimSun" pitchFamily="2" charset="-122"/>
              </a:rPr>
              <a:t>Hierarchical approach</a:t>
            </a:r>
            <a:r>
              <a:rPr lang="en-US" altLang="zh-CN" sz="2000" dirty="0" smtClean="0">
                <a:ea typeface="SimSun" pitchFamily="2" charset="-122"/>
              </a:rPr>
              <a:t>: </a:t>
            </a:r>
          </a:p>
          <a:p>
            <a:pPr lvl="1" eaLnBrk="1" hangingPunct="1"/>
            <a:r>
              <a:rPr lang="en-US" altLang="zh-CN" sz="2000" dirty="0" smtClean="0">
                <a:ea typeface="SimSun" pitchFamily="2" charset="-122"/>
              </a:rPr>
              <a:t>Create a hierarchical decomposition of the set of data (or objects) using some criterion</a:t>
            </a:r>
          </a:p>
          <a:p>
            <a:pPr lvl="1" eaLnBrk="1" hangingPunct="1"/>
            <a:r>
              <a:rPr lang="en-US" altLang="zh-CN" sz="2000" dirty="0" smtClean="0">
                <a:ea typeface="SimSun" pitchFamily="2" charset="-122"/>
              </a:rPr>
              <a:t>Typical methods: Diana, Agnes, BIRCH, CAMELEON</a:t>
            </a:r>
          </a:p>
          <a:p>
            <a:pPr eaLnBrk="1" hangingPunct="1"/>
            <a:r>
              <a:rPr lang="en-US" altLang="zh-CN" sz="2000" u="sng" dirty="0" smtClean="0">
                <a:ea typeface="SimSun" pitchFamily="2" charset="-122"/>
              </a:rPr>
              <a:t>Density-based approach</a:t>
            </a:r>
            <a:r>
              <a:rPr lang="en-US" altLang="zh-CN" sz="2000" dirty="0" smtClean="0">
                <a:ea typeface="SimSun" pitchFamily="2" charset="-122"/>
              </a:rPr>
              <a:t>: </a:t>
            </a:r>
          </a:p>
          <a:p>
            <a:pPr lvl="1" eaLnBrk="1" hangingPunct="1"/>
            <a:r>
              <a:rPr lang="en-US" altLang="zh-CN" sz="2000" dirty="0" smtClean="0">
                <a:ea typeface="SimSun" pitchFamily="2" charset="-122"/>
              </a:rPr>
              <a:t>Based on connectivity and density functions</a:t>
            </a:r>
          </a:p>
          <a:p>
            <a:pPr lvl="1" eaLnBrk="1" hangingPunct="1"/>
            <a:r>
              <a:rPr lang="en-US" altLang="zh-CN" sz="2000" dirty="0" smtClean="0">
                <a:ea typeface="SimSun" pitchFamily="2" charset="-122"/>
              </a:rPr>
              <a:t>Typical methods: DBSCAN, OPTICS, </a:t>
            </a:r>
            <a:r>
              <a:rPr lang="en-US" altLang="zh-CN" sz="2000" dirty="0" err="1" smtClean="0">
                <a:ea typeface="SimSun" pitchFamily="2" charset="-122"/>
              </a:rPr>
              <a:t>DenClue</a:t>
            </a:r>
            <a:endParaRPr lang="en-US" altLang="zh-CN" sz="2000" dirty="0" smtClean="0">
              <a:ea typeface="SimSun" pitchFamily="2" charset="-122"/>
            </a:endParaRPr>
          </a:p>
          <a:p>
            <a:pPr eaLnBrk="1" hangingPunct="1"/>
            <a:r>
              <a:rPr lang="en-US" altLang="zh-CN" sz="2000" u="sng" dirty="0">
                <a:ea typeface="SimSun" pitchFamily="2" charset="-122"/>
              </a:rPr>
              <a:t>Model-based</a:t>
            </a:r>
            <a:r>
              <a:rPr lang="en-US" altLang="zh-CN" sz="2000" dirty="0">
                <a:ea typeface="SimSun" pitchFamily="2" charset="-122"/>
              </a:rPr>
              <a:t>: </a:t>
            </a:r>
          </a:p>
          <a:p>
            <a:pPr lvl="1" eaLnBrk="1" hangingPunct="1"/>
            <a:r>
              <a:rPr lang="en-US" altLang="zh-CN" sz="2000" dirty="0">
                <a:ea typeface="SimSun" pitchFamily="2" charset="-122"/>
              </a:rPr>
              <a:t>A model is hypothesized for each of the clusters and tries to find the best fit of that model to each other</a:t>
            </a:r>
          </a:p>
          <a:p>
            <a:pPr lvl="1" eaLnBrk="1" hangingPunct="1"/>
            <a:r>
              <a:rPr lang="en-US" altLang="zh-CN" sz="2000" dirty="0">
                <a:ea typeface="SimSun" pitchFamily="2" charset="-122"/>
              </a:rPr>
              <a:t>Typical methods:</a:t>
            </a:r>
            <a:r>
              <a:rPr lang="en-US" altLang="zh-CN" sz="2000" b="1" dirty="0">
                <a:ea typeface="SimSun" pitchFamily="2" charset="-122"/>
              </a:rPr>
              <a:t> </a:t>
            </a:r>
            <a:r>
              <a:rPr lang="en-US" altLang="zh-CN" sz="2000" dirty="0">
                <a:ea typeface="SimSun" pitchFamily="2" charset="-122"/>
              </a:rPr>
              <a:t>EM, SOM, </a:t>
            </a:r>
            <a:r>
              <a:rPr lang="en-US" altLang="zh-CN" sz="2000" dirty="0" smtClean="0">
                <a:ea typeface="SimSun" pitchFamily="2" charset="-122"/>
              </a:rPr>
              <a:t>COBWEB</a:t>
            </a:r>
            <a:endParaRPr lang="en-US" altLang="zh-CN" sz="2000" dirty="0">
              <a:ea typeface="SimSun" pitchFamily="2" charset="-122"/>
            </a:endParaRPr>
          </a:p>
        </p:txBody>
      </p:sp>
      <p:sp>
        <p:nvSpPr>
          <p:cNvPr id="20484" name="Slide Number Placeholder 6"/>
          <p:cNvSpPr>
            <a:spLocks noGrp="1"/>
          </p:cNvSpPr>
          <p:nvPr>
            <p:ph type="sldNum" sz="quarter" idx="10"/>
          </p:nvPr>
        </p:nvSpPr>
        <p:spPr>
          <a:noFill/>
        </p:spPr>
        <p:txBody>
          <a:bodyPr/>
          <a:lstStyle/>
          <a:p>
            <a:fld id="{91D28E8F-0553-4C88-AC0A-47B6BEDC3F2E}" type="slidenum">
              <a:rPr lang="en-US" altLang="zh-CN" smtClean="0">
                <a:ea typeface="SimSun" pitchFamily="2" charset="-122"/>
              </a:rPr>
              <a:pPr/>
              <a:t>8</a:t>
            </a:fld>
            <a:endParaRPr lang="en-US" altLang="zh-CN" smtClean="0">
              <a:ea typeface="SimSun" pitchFamily="2"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35A8CB07-3E5D-4E5E-B885-CF7768558E6B}" type="slidenum">
              <a:rPr lang="en-US"/>
              <a:pPr/>
              <a:t>9</a:t>
            </a:fld>
            <a:endParaRPr lang="en-US" sz="1400" b="0">
              <a:solidFill>
                <a:schemeClr val="tx1"/>
              </a:solidFill>
            </a:endParaRPr>
          </a:p>
        </p:txBody>
      </p:sp>
      <p:sp>
        <p:nvSpPr>
          <p:cNvPr id="37891" name="Rectangle 2"/>
          <p:cNvSpPr>
            <a:spLocks noGrp="1" noChangeArrowheads="1"/>
          </p:cNvSpPr>
          <p:nvPr>
            <p:ph type="title"/>
          </p:nvPr>
        </p:nvSpPr>
        <p:spPr>
          <a:xfrm>
            <a:off x="685800" y="241300"/>
            <a:ext cx="7772400" cy="596900"/>
          </a:xfrm>
        </p:spPr>
        <p:txBody>
          <a:bodyPr/>
          <a:lstStyle/>
          <a:p>
            <a:r>
              <a:rPr lang="en-US" dirty="0" smtClean="0"/>
              <a:t>Partitioning Approaches</a:t>
            </a:r>
          </a:p>
        </p:txBody>
      </p:sp>
      <p:sp>
        <p:nvSpPr>
          <p:cNvPr id="37892" name="Rectangle 3"/>
          <p:cNvSpPr>
            <a:spLocks noGrp="1" noChangeArrowheads="1"/>
          </p:cNvSpPr>
          <p:nvPr>
            <p:ph type="body" idx="1"/>
          </p:nvPr>
        </p:nvSpPr>
        <p:spPr>
          <a:xfrm>
            <a:off x="317500" y="962025"/>
            <a:ext cx="8534400" cy="5257800"/>
          </a:xfrm>
        </p:spPr>
        <p:txBody>
          <a:bodyPr/>
          <a:lstStyle/>
          <a:p>
            <a:r>
              <a:rPr lang="en-US" sz="2400" dirty="0" smtClean="0"/>
              <a:t>The notion of comparing item similarities can be extended to clusters themselves, by focusing on a representative vector for each cluster</a:t>
            </a:r>
          </a:p>
          <a:p>
            <a:pPr lvl="1"/>
            <a:r>
              <a:rPr lang="en-US" sz="2000" dirty="0" smtClean="0"/>
              <a:t>cluster representatives can be actual items in the cluster or other “virtual” representatives such as the centroid</a:t>
            </a:r>
          </a:p>
          <a:p>
            <a:pPr lvl="1"/>
            <a:r>
              <a:rPr lang="en-US" sz="2000" dirty="0" smtClean="0"/>
              <a:t>this methodology reduces the number of similarity computations in clustering</a:t>
            </a:r>
          </a:p>
          <a:p>
            <a:pPr lvl="1"/>
            <a:r>
              <a:rPr lang="en-US" sz="2000" dirty="0" smtClean="0"/>
              <a:t>clusters are revised successively until a stopping condition is satisfied, or until no more changes to clusters can be made</a:t>
            </a:r>
            <a:endParaRPr lang="en-US" dirty="0" smtClean="0"/>
          </a:p>
          <a:p>
            <a:r>
              <a:rPr lang="en-US" sz="2400" dirty="0" smtClean="0"/>
              <a:t>Reallocation-Based Partitioning Methods</a:t>
            </a:r>
          </a:p>
          <a:p>
            <a:pPr lvl="1"/>
            <a:r>
              <a:rPr lang="en-US" sz="2000" dirty="0" smtClean="0"/>
              <a:t>Start with an initial assignment of items to clusters and then move items from cluster to cluster to obtain an improved partitioning</a:t>
            </a:r>
          </a:p>
          <a:p>
            <a:pPr lvl="1"/>
            <a:r>
              <a:rPr lang="en-US" sz="2000" dirty="0" smtClean="0"/>
              <a:t>Most common algorithm: </a:t>
            </a:r>
            <a:r>
              <a:rPr lang="en-US" sz="2000" b="1" i="1" dirty="0" smtClean="0">
                <a:solidFill>
                  <a:srgbClr val="C00000"/>
                </a:solidFill>
              </a:rPr>
              <a:t>k-means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accent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Files\MSOffice\Templates\Blank Presentation.pot</Template>
  <TotalTime>4914</TotalTime>
  <Words>1744</Words>
  <Application>Microsoft Office PowerPoint</Application>
  <PresentationFormat>On-screen Show (4:3)</PresentationFormat>
  <Paragraphs>291</Paragraphs>
  <Slides>28</Slides>
  <Notes>19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1" baseType="lpstr">
      <vt:lpstr>Blank Presentation</vt:lpstr>
      <vt:lpstr>Equation</vt:lpstr>
      <vt:lpstr>Worksheet</vt:lpstr>
      <vt:lpstr>Clustering  Basic Concepts and Algorithms </vt:lpstr>
      <vt:lpstr>What is Clustering in Data Mining?</vt:lpstr>
      <vt:lpstr>Applications of Cluster Analysis</vt:lpstr>
      <vt:lpstr>Basic Steps to Develop a Clustering Task</vt:lpstr>
      <vt:lpstr>Distance or Similarity Measures</vt:lpstr>
      <vt:lpstr>More Similarity Measures</vt:lpstr>
      <vt:lpstr>Quality: What Is Good Clustering?</vt:lpstr>
      <vt:lpstr>Major Clustering Approaches </vt:lpstr>
      <vt:lpstr>Partitioning Approaches</vt:lpstr>
      <vt:lpstr>The K-Means Clustering Method </vt:lpstr>
      <vt:lpstr>K-Means Example: Document Clustering</vt:lpstr>
      <vt:lpstr>Example (Continued)</vt:lpstr>
      <vt:lpstr>Example (Continued)</vt:lpstr>
      <vt:lpstr>K-Means Algorithm</vt:lpstr>
      <vt:lpstr>A Disk Version of k-means</vt:lpstr>
      <vt:lpstr>BIRCH</vt:lpstr>
      <vt:lpstr>Hierarchical Clustering Algorithms</vt:lpstr>
      <vt:lpstr>Hierarchical Clustering Algorithms</vt:lpstr>
      <vt:lpstr>Hierarchical Agglomerative Clustering</vt:lpstr>
      <vt:lpstr>Hierarchical Agglomerative Clustering :: Example</vt:lpstr>
      <vt:lpstr>Distance Between Two Clusters</vt:lpstr>
      <vt:lpstr>Single Link Method</vt:lpstr>
      <vt:lpstr>Distance between two clusters</vt:lpstr>
      <vt:lpstr>Complete Link Method</vt:lpstr>
      <vt:lpstr>Distance between two clusters</vt:lpstr>
      <vt:lpstr>Average link and centroid methods</vt:lpstr>
      <vt:lpstr>Distance between two clusters</vt:lpstr>
      <vt:lpstr>Clustering  Basic Concepts and Algorithms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Miing and Knowledge Discvoery - Web Data Mining</dc:title>
  <dc:creator>Bamshad Mobasher</dc:creator>
  <cp:lastModifiedBy>Bamshad Mobasher</cp:lastModifiedBy>
  <cp:revision>300</cp:revision>
  <cp:lastPrinted>2001-05-09T08:05:31Z</cp:lastPrinted>
  <dcterms:created xsi:type="dcterms:W3CDTF">1999-03-29T20:01:23Z</dcterms:created>
  <dcterms:modified xsi:type="dcterms:W3CDTF">2015-10-12T21:10:07Z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mobasher@cs.depaul.edu</vt:lpwstr>
  </property>
  <property fmtid="{D5CDD505-2E9C-101B-9397-08002B2CF9AE}" pid="8" name="HomePage">
    <vt:lpwstr>http://maya.cs.depaul.edu/~classes/ect584</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C:\Bamshad\CLASS\ECT584\Lectures</vt:lpwstr>
  </property>
</Properties>
</file>