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436" r:id="rId3"/>
    <p:sldId id="460" r:id="rId4"/>
    <p:sldId id="449" r:id="rId5"/>
    <p:sldId id="462" r:id="rId6"/>
    <p:sldId id="463" r:id="rId7"/>
    <p:sldId id="471" r:id="rId8"/>
    <p:sldId id="464" r:id="rId9"/>
    <p:sldId id="465" r:id="rId10"/>
    <p:sldId id="466" r:id="rId11"/>
    <p:sldId id="467" r:id="rId12"/>
    <p:sldId id="468" r:id="rId13"/>
    <p:sldId id="476" r:id="rId14"/>
    <p:sldId id="472" r:id="rId15"/>
    <p:sldId id="473" r:id="rId16"/>
    <p:sldId id="474" r:id="rId17"/>
    <p:sldId id="475" r:id="rId18"/>
    <p:sldId id="469" r:id="rId19"/>
    <p:sldId id="47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FF"/>
    <a:srgbClr val="17CD3E"/>
    <a:srgbClr val="008000"/>
    <a:srgbClr val="FFD7AF"/>
    <a:srgbClr val="FFCC00"/>
    <a:srgbClr val="FFCCFF"/>
    <a:srgbClr val="FF00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424" autoAdjust="0"/>
  </p:normalViewPr>
  <p:slideViewPr>
    <p:cSldViewPr snapToGrid="0">
      <p:cViewPr varScale="1">
        <p:scale>
          <a:sx n="84" d="100"/>
          <a:sy n="84" d="100"/>
        </p:scale>
        <p:origin x="-9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AD1ADD-6B79-47C9-B608-79FD6641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1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34CA51B-2576-4917-B0BB-9E913FA67B15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34CA51B-2576-4917-B0BB-9E913FA67B15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D1ADD-6B79-47C9-B608-79FD66410A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7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D1ADD-6B79-47C9-B608-79FD66410A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78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D1ADD-6B79-47C9-B608-79FD66410A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78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and Prediction:</a:t>
            </a:r>
            <a:br>
              <a:rPr lang="en-US" altLang="en-US" dirty="0" smtClean="0"/>
            </a:br>
            <a:r>
              <a:rPr lang="en-US" altLang="en-US" dirty="0" smtClean="0"/>
              <a:t>Regression Via Gradient Descent Optimization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r>
              <a:rPr lang="en-US" altLang="en-US" sz="2400" dirty="0" smtClean="0"/>
              <a:t>This two-variable example is still simple enough that we can find minimum directly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r>
              <a:rPr lang="en-US" altLang="en-US" sz="2000" dirty="0" smtClean="0"/>
              <a:t>Set both elements of gradient to 0</a:t>
            </a:r>
          </a:p>
          <a:p>
            <a:pPr lvl="1"/>
            <a:r>
              <a:rPr lang="en-US" altLang="en-US" sz="2000" dirty="0" smtClean="0"/>
              <a:t>Gives two linear equations in two variables</a:t>
            </a:r>
          </a:p>
          <a:p>
            <a:pPr lvl="1"/>
            <a:r>
              <a:rPr lang="en-US" altLang="en-US" sz="2000" dirty="0" smtClean="0"/>
              <a:t>Solve for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</a:t>
            </a:r>
          </a:p>
          <a:p>
            <a:endParaRPr lang="en-US" altLang="en-US" sz="2400" dirty="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Optimization</a:t>
            </a:r>
          </a:p>
        </p:txBody>
      </p:sp>
      <p:graphicFrame>
        <p:nvGraphicFramePr>
          <p:cNvPr id="133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7743010"/>
              </p:ext>
            </p:extLst>
          </p:nvPr>
        </p:nvGraphicFramePr>
        <p:xfrm>
          <a:off x="2388019" y="2160871"/>
          <a:ext cx="4268787" cy="1054100"/>
        </p:xfrm>
        <a:graphic>
          <a:graphicData uri="http://schemas.openxmlformats.org/presentationml/2006/ole">
            <p:oleObj spid="_x0000_s189452" name="Equation" r:id="rId3" imgW="1955800" imgH="482600" progId="Equation.3">
              <p:embed/>
            </p:oleObj>
          </a:graphicData>
        </a:graphic>
      </p:graphicFrame>
      <p:graphicFrame>
        <p:nvGraphicFramePr>
          <p:cNvPr id="133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1825548"/>
              </p:ext>
            </p:extLst>
          </p:nvPr>
        </p:nvGraphicFramePr>
        <p:xfrm>
          <a:off x="2371324" y="4874478"/>
          <a:ext cx="4295775" cy="998537"/>
        </p:xfrm>
        <a:graphic>
          <a:graphicData uri="http://schemas.openxmlformats.org/presentationml/2006/ole">
            <p:oleObj spid="_x0000_s189453" name="Equation" r:id="rId4" imgW="19685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7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371375" y="1067602"/>
            <a:ext cx="8610600" cy="5181600"/>
          </a:xfrm>
        </p:spPr>
        <p:txBody>
          <a:bodyPr/>
          <a:lstStyle/>
          <a:p>
            <a:r>
              <a:rPr lang="en-US" altLang="en-US" sz="2400" dirty="0" smtClean="0"/>
              <a:t>Finding minimum directly by closed form analytical solution often difficult or impossible</a:t>
            </a:r>
          </a:p>
          <a:p>
            <a:pPr lvl="1"/>
            <a:r>
              <a:rPr lang="en-US" altLang="en-US" sz="2400" dirty="0" smtClean="0"/>
              <a:t>Quadratic functions in many variables</a:t>
            </a:r>
          </a:p>
          <a:p>
            <a:pPr lvl="2"/>
            <a:r>
              <a:rPr lang="en-US" altLang="en-US" sz="2000" dirty="0" smtClean="0"/>
              <a:t> system of equations for partial derivatives may be ill-conditioned</a:t>
            </a:r>
          </a:p>
          <a:p>
            <a:pPr lvl="2"/>
            <a:r>
              <a:rPr lang="en-US" altLang="en-US" sz="2000" dirty="0" smtClean="0"/>
              <a:t> example: linear least squares fit where redundancy among features is high</a:t>
            </a:r>
          </a:p>
          <a:p>
            <a:pPr lvl="1"/>
            <a:r>
              <a:rPr lang="en-US" altLang="en-US" sz="2400" dirty="0" smtClean="0"/>
              <a:t>Other convex functions</a:t>
            </a:r>
          </a:p>
          <a:p>
            <a:pPr lvl="2"/>
            <a:r>
              <a:rPr lang="en-US" altLang="en-US" sz="2000" dirty="0" smtClean="0"/>
              <a:t> global minimum exists, but there is no closed form solution</a:t>
            </a:r>
          </a:p>
          <a:p>
            <a:pPr lvl="2"/>
            <a:r>
              <a:rPr lang="en-US" altLang="en-US" sz="2000" dirty="0" smtClean="0"/>
              <a:t> example: maximum likelihood solution for logistic regression </a:t>
            </a:r>
          </a:p>
          <a:p>
            <a:pPr lvl="1"/>
            <a:r>
              <a:rPr lang="en-US" altLang="en-US" sz="2400" dirty="0" smtClean="0"/>
              <a:t>Nonlinear functions</a:t>
            </a:r>
          </a:p>
          <a:p>
            <a:pPr lvl="2"/>
            <a:r>
              <a:rPr lang="en-US" altLang="en-US" sz="2000" dirty="0" smtClean="0"/>
              <a:t> partial derivatives are not linear</a:t>
            </a:r>
          </a:p>
          <a:p>
            <a:pPr lvl="2"/>
            <a:r>
              <a:rPr lang="en-US" altLang="en-US" sz="2000" dirty="0" smtClean="0"/>
              <a:t> example: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(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) =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( sin(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) ) + x</a:t>
            </a:r>
            <a:r>
              <a:rPr lang="en-US" altLang="en-US" sz="2000" baseline="-25000" dirty="0" smtClean="0"/>
              <a:t>2</a:t>
            </a:r>
            <a:r>
              <a:rPr lang="en-US" altLang="en-US" sz="2000" baseline="30000" dirty="0" smtClean="0"/>
              <a:t>2</a:t>
            </a:r>
          </a:p>
          <a:p>
            <a:pPr lvl="2"/>
            <a:r>
              <a:rPr lang="en-US" altLang="en-US" sz="2000" dirty="0" smtClean="0"/>
              <a:t> example: sum of transfer functions in neural networks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157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385" y="1143000"/>
            <a:ext cx="8441355" cy="4953000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Font typeface="Marlett" pitchFamily="2" charset="2"/>
              <a:buChar char="i"/>
              <a:defRPr/>
            </a:pPr>
            <a:r>
              <a:rPr lang="en-US" sz="2200" b="1" dirty="0" smtClean="0"/>
              <a:t>Given an objective (e.g., error) function </a:t>
            </a:r>
            <a:r>
              <a:rPr lang="en-US" sz="2200" b="1" i="1" dirty="0" smtClean="0">
                <a:sym typeface="Symbol"/>
              </a:rPr>
              <a:t>E</a:t>
            </a:r>
            <a:r>
              <a:rPr lang="en-US" sz="2200" b="1" dirty="0" smtClean="0">
                <a:sym typeface="Symbol"/>
              </a:rPr>
              <a:t>(w) = E(</a:t>
            </a:r>
            <a:r>
              <a:rPr lang="en-US" sz="2200" b="1" i="1" dirty="0"/>
              <a:t>w</a:t>
            </a:r>
            <a:r>
              <a:rPr lang="en-US" sz="2200" b="1" baseline="-25000" dirty="0"/>
              <a:t>0</a:t>
            </a:r>
            <a:r>
              <a:rPr lang="en-US" sz="2200" b="1" dirty="0"/>
              <a:t>, </a:t>
            </a:r>
            <a:r>
              <a:rPr lang="en-US" sz="2200" b="1" i="1" dirty="0"/>
              <a:t>w</a:t>
            </a:r>
            <a:r>
              <a:rPr lang="en-US" sz="2200" b="1" baseline="-25000" dirty="0"/>
              <a:t>1</a:t>
            </a:r>
            <a:r>
              <a:rPr lang="en-US" sz="2200" b="1" dirty="0"/>
              <a:t>, …, </a:t>
            </a:r>
            <a:r>
              <a:rPr lang="en-US" sz="2200" b="1" i="1" dirty="0" smtClean="0"/>
              <a:t>w</a:t>
            </a:r>
            <a:r>
              <a:rPr lang="en-US" sz="2200" b="1" i="1" baseline="-25000" dirty="0" smtClean="0"/>
              <a:t>d</a:t>
            </a:r>
            <a:r>
              <a:rPr lang="en-US" sz="2200" b="1" dirty="0"/>
              <a:t>)</a:t>
            </a:r>
          </a:p>
          <a:p>
            <a:pPr>
              <a:defRPr/>
            </a:pPr>
            <a:endParaRPr lang="en-US" sz="1400" dirty="0" smtClean="0"/>
          </a:p>
          <a:p>
            <a:pPr>
              <a:defRPr/>
            </a:pPr>
            <a:r>
              <a:rPr lang="en-US" dirty="0" smtClean="0"/>
              <a:t>Process (</a:t>
            </a:r>
            <a:r>
              <a:rPr lang="en-US" dirty="0"/>
              <a:t>follow the gradient </a:t>
            </a:r>
            <a:r>
              <a:rPr lang="en-US" i="1" dirty="0" smtClean="0"/>
              <a:t>downhill</a:t>
            </a:r>
            <a:r>
              <a:rPr lang="en-US" dirty="0" smtClean="0"/>
              <a:t>):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Pick an initial set of weights (random):</a:t>
            </a:r>
            <a:r>
              <a:rPr lang="en-US" sz="2400" dirty="0" smtClean="0"/>
              <a:t>	</a:t>
            </a:r>
            <a:r>
              <a:rPr lang="en-US" sz="2400" b="1" dirty="0" smtClean="0"/>
              <a:t>w</a:t>
            </a:r>
            <a:r>
              <a:rPr lang="en-US" sz="2400" dirty="0" smtClean="0"/>
              <a:t> = (</a:t>
            </a:r>
            <a:r>
              <a:rPr lang="en-US" sz="2400" i="1" dirty="0" smtClean="0"/>
              <a:t>w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d</a:t>
            </a:r>
            <a:r>
              <a:rPr lang="en-US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Determine the descent direction:</a:t>
            </a:r>
            <a:r>
              <a:rPr lang="en-US" sz="2400" dirty="0" smtClean="0"/>
              <a:t>		-</a:t>
            </a:r>
            <a:r>
              <a:rPr lang="en-US" sz="2400" dirty="0" smtClean="0">
                <a:sym typeface="Symbol"/>
              </a:rPr>
              <a:t></a:t>
            </a:r>
            <a:r>
              <a:rPr lang="en-US" sz="2400" i="1" dirty="0" smtClean="0">
                <a:sym typeface="Symbol"/>
              </a:rPr>
              <a:t>E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err="1" smtClean="0">
                <a:sym typeface="Symbol"/>
              </a:rPr>
              <a:t>w</a:t>
            </a:r>
            <a:r>
              <a:rPr lang="en-US" sz="2400" baseline="30000" dirty="0" err="1" smtClean="0"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>
                <a:sym typeface="Symbol"/>
              </a:rPr>
              <a:t>Choose a learning rate:</a:t>
            </a:r>
            <a:r>
              <a:rPr lang="en-US" sz="2400" dirty="0" smtClean="0">
                <a:sym typeface="Symbol"/>
              </a:rPr>
              <a:t>			</a:t>
            </a:r>
            <a:r>
              <a:rPr lang="en-US" sz="2400" i="1" dirty="0" smtClean="0">
                <a:sym typeface="Symbol"/>
              </a:rPr>
              <a:t>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Update your position:</a:t>
            </a:r>
            <a:r>
              <a:rPr lang="en-US" sz="2400" dirty="0" smtClean="0"/>
              <a:t>			</a:t>
            </a:r>
            <a:r>
              <a:rPr lang="en-US" sz="2400" b="1" dirty="0" smtClean="0"/>
              <a:t>w</a:t>
            </a:r>
            <a:r>
              <a:rPr lang="en-US" sz="2400" baseline="30000" dirty="0" smtClean="0"/>
              <a:t>t+1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dirty="0" smtClean="0"/>
              <a:t> - </a:t>
            </a:r>
            <a:r>
              <a:rPr lang="en-US" sz="2400" i="1" dirty="0" smtClean="0">
                <a:sym typeface="Symbol"/>
              </a:rPr>
              <a:t></a:t>
            </a:r>
            <a:r>
              <a:rPr lang="en-US" sz="2400" dirty="0" smtClean="0">
                <a:sym typeface="Symbol"/>
              </a:rPr>
              <a:t> </a:t>
            </a:r>
            <a:r>
              <a:rPr lang="en-US" sz="2400" i="1" dirty="0" smtClean="0">
                <a:sym typeface="Symbol"/>
              </a:rPr>
              <a:t>E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err="1" smtClean="0">
                <a:sym typeface="Symbol"/>
              </a:rPr>
              <a:t>w</a:t>
            </a:r>
            <a:r>
              <a:rPr lang="en-US" sz="2400" baseline="30000" dirty="0" err="1" smtClean="0"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>
                <a:sym typeface="Symbol"/>
              </a:rPr>
              <a:t>Repeat from 2) until stopping criterion is satisfied</a:t>
            </a:r>
            <a:endParaRPr lang="en-US" sz="1600" dirty="0" smtClean="0">
              <a:sym typeface="Symbol"/>
            </a:endParaRPr>
          </a:p>
          <a:p>
            <a:pPr>
              <a:defRPr/>
            </a:pPr>
            <a:r>
              <a:rPr lang="en-US" dirty="0" smtClean="0">
                <a:sym typeface="Symbol"/>
              </a:rPr>
              <a:t>Typical stopping criteria</a:t>
            </a:r>
          </a:p>
          <a:p>
            <a:pPr lvl="1">
              <a:defRPr/>
            </a:pPr>
            <a:r>
              <a:rPr lang="en-US" sz="2000" dirty="0" smtClean="0">
                <a:sym typeface="Symbol"/>
              </a:rPr>
              <a:t></a:t>
            </a:r>
            <a:r>
              <a:rPr lang="en-US" sz="2000" i="1" dirty="0" smtClean="0">
                <a:sym typeface="Symbol"/>
              </a:rPr>
              <a:t>E</a:t>
            </a:r>
            <a:r>
              <a:rPr lang="en-US" sz="2000" dirty="0" smtClean="0">
                <a:sym typeface="Symbol"/>
              </a:rPr>
              <a:t>( </a:t>
            </a:r>
            <a:r>
              <a:rPr lang="en-US" sz="2000" b="1" dirty="0" smtClean="0">
                <a:sym typeface="Symbol"/>
              </a:rPr>
              <a:t>w</a:t>
            </a:r>
            <a:r>
              <a:rPr lang="en-US" sz="2000" baseline="30000" dirty="0" smtClean="0">
                <a:sym typeface="Symbol"/>
              </a:rPr>
              <a:t>t+1</a:t>
            </a:r>
            <a:r>
              <a:rPr lang="en-US" sz="2000" dirty="0" smtClean="0">
                <a:sym typeface="Symbol"/>
              </a:rPr>
              <a:t> ) ~ 0</a:t>
            </a:r>
          </a:p>
          <a:p>
            <a:pPr lvl="1">
              <a:defRPr/>
            </a:pPr>
            <a:r>
              <a:rPr lang="en-US" sz="2000" dirty="0" smtClean="0">
                <a:sym typeface="Symbol"/>
              </a:rPr>
              <a:t>some validation metric is optimized</a:t>
            </a:r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2477" y="4848235"/>
            <a:ext cx="2556389" cy="923330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Note: this step involves simultaneous updating of each weight </a:t>
            </a:r>
            <a:r>
              <a:rPr lang="en-US" sz="1800" i="1" dirty="0" err="1" smtClean="0"/>
              <a:t>w</a:t>
            </a:r>
            <a:r>
              <a:rPr lang="en-US" sz="1800" i="1" baseline="-25000" dirty="0" err="1" smtClean="0"/>
              <a:t>i</a:t>
            </a:r>
            <a:endParaRPr lang="en-US" sz="1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7300451" y="4053167"/>
            <a:ext cx="186813" cy="795068"/>
          </a:xfrm>
          <a:prstGeom prst="straightConnector1">
            <a:avLst/>
          </a:prstGeom>
          <a:noFill/>
          <a:ln w="15875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7139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385" y="1143000"/>
            <a:ext cx="8441355" cy="495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 Least Squares Regression: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endParaRPr lang="en-US" sz="1400" dirty="0" smtClean="0"/>
          </a:p>
          <a:p>
            <a:pPr>
              <a:defRPr/>
            </a:pPr>
            <a:r>
              <a:rPr lang="en-US" dirty="0" smtClean="0"/>
              <a:t>Process (</a:t>
            </a:r>
            <a:r>
              <a:rPr lang="en-US" dirty="0"/>
              <a:t>follow the gradient </a:t>
            </a:r>
            <a:r>
              <a:rPr lang="en-US" i="1" dirty="0" smtClean="0"/>
              <a:t>downhill</a:t>
            </a:r>
            <a:r>
              <a:rPr lang="en-US" dirty="0" smtClean="0"/>
              <a:t>):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Select initial </a:t>
            </a:r>
            <a:r>
              <a:rPr lang="en-US" sz="2400" b="1" dirty="0" smtClean="0"/>
              <a:t>w</a:t>
            </a:r>
            <a:r>
              <a:rPr lang="en-US" sz="2400" dirty="0" smtClean="0"/>
              <a:t> = (</a:t>
            </a:r>
            <a:r>
              <a:rPr lang="en-US" sz="2400" i="1" dirty="0" smtClean="0"/>
              <a:t>w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d</a:t>
            </a:r>
            <a:r>
              <a:rPr lang="en-US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Compute </a:t>
            </a:r>
            <a:r>
              <a:rPr lang="en-US" sz="2400" dirty="0" smtClean="0"/>
              <a:t>-</a:t>
            </a:r>
            <a:r>
              <a:rPr lang="en-US" sz="2400" dirty="0" smtClean="0">
                <a:sym typeface="Symbol"/>
              </a:rPr>
              <a:t></a:t>
            </a:r>
            <a:r>
              <a:rPr lang="en-US" sz="2400" i="1" dirty="0" smtClean="0">
                <a:sym typeface="Symbol"/>
              </a:rPr>
              <a:t>E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smtClean="0">
                <a:sym typeface="Symbol"/>
              </a:rPr>
              <a:t>w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>
                <a:sym typeface="Symbol"/>
              </a:rPr>
              <a:t>Set </a:t>
            </a:r>
            <a:r>
              <a:rPr lang="en-US" sz="2400" i="1" dirty="0" smtClean="0">
                <a:sym typeface="Symbol"/>
              </a:rPr>
              <a:t>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Update:</a:t>
            </a:r>
            <a:r>
              <a:rPr lang="en-US" sz="2400" dirty="0" smtClean="0"/>
              <a:t>	</a:t>
            </a:r>
            <a:r>
              <a:rPr lang="en-US" sz="2400" b="1" dirty="0" smtClean="0"/>
              <a:t>w</a:t>
            </a:r>
            <a:r>
              <a:rPr lang="en-US" sz="2400" dirty="0" smtClean="0"/>
              <a:t> := </a:t>
            </a:r>
            <a:r>
              <a:rPr lang="en-US" sz="2400" b="1" dirty="0" smtClean="0"/>
              <a:t>w</a:t>
            </a:r>
            <a:r>
              <a:rPr lang="en-US" sz="2400" dirty="0" smtClean="0"/>
              <a:t> - </a:t>
            </a:r>
            <a:r>
              <a:rPr lang="en-US" sz="2400" i="1" dirty="0" smtClean="0">
                <a:sym typeface="Symbol"/>
              </a:rPr>
              <a:t></a:t>
            </a:r>
            <a:r>
              <a:rPr lang="en-US" sz="2400" dirty="0" smtClean="0">
                <a:sym typeface="Symbol"/>
              </a:rPr>
              <a:t> </a:t>
            </a:r>
            <a:r>
              <a:rPr lang="en-US" sz="2400" i="1" dirty="0" smtClean="0">
                <a:sym typeface="Symbol"/>
              </a:rPr>
              <a:t>E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smtClean="0">
                <a:sym typeface="Symbol"/>
              </a:rPr>
              <a:t>w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>
                <a:sym typeface="Symbol"/>
              </a:rPr>
              <a:t>Repeat until </a:t>
            </a:r>
            <a:r>
              <a:rPr lang="en-US" sz="1600" dirty="0">
                <a:sym typeface="Symbol"/>
              </a:rPr>
              <a:t></a:t>
            </a:r>
            <a:r>
              <a:rPr lang="en-US" sz="1600" i="1" dirty="0">
                <a:sym typeface="Symbol"/>
              </a:rPr>
              <a:t>E</a:t>
            </a:r>
            <a:r>
              <a:rPr lang="en-US" sz="1600" dirty="0">
                <a:sym typeface="Symbol"/>
              </a:rPr>
              <a:t>( </a:t>
            </a:r>
            <a:r>
              <a:rPr lang="en-US" sz="1600" b="1" dirty="0">
                <a:sym typeface="Symbol"/>
              </a:rPr>
              <a:t>w</a:t>
            </a:r>
            <a:r>
              <a:rPr lang="en-US" sz="1600" baseline="30000" dirty="0">
                <a:sym typeface="Symbol"/>
              </a:rPr>
              <a:t>t+1</a:t>
            </a:r>
            <a:r>
              <a:rPr lang="en-US" sz="1600" dirty="0">
                <a:sym typeface="Symbol"/>
              </a:rPr>
              <a:t> ) ~ </a:t>
            </a:r>
            <a:r>
              <a:rPr lang="en-US" sz="1600" dirty="0" smtClean="0">
                <a:sym typeface="Symbol"/>
              </a:rPr>
              <a:t>0</a:t>
            </a:r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optimization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1393683"/>
              </p:ext>
            </p:extLst>
          </p:nvPr>
        </p:nvGraphicFramePr>
        <p:xfrm>
          <a:off x="4591249" y="988101"/>
          <a:ext cx="3708667" cy="778134"/>
        </p:xfrm>
        <a:graphic>
          <a:graphicData uri="http://schemas.openxmlformats.org/presentationml/2006/ole">
            <p:oleObj spid="_x0000_s191500" name="Equation" r:id="rId4" imgW="2298700" imgH="4826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597262"/>
              </p:ext>
            </p:extLst>
          </p:nvPr>
        </p:nvGraphicFramePr>
        <p:xfrm>
          <a:off x="5504024" y="3892330"/>
          <a:ext cx="3236913" cy="1065212"/>
        </p:xfrm>
        <a:graphic>
          <a:graphicData uri="http://schemas.openxmlformats.org/presentationml/2006/ole">
            <p:oleObj spid="_x0000_s191501" name="Equation" r:id="rId5" imgW="2006280" imgH="6602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52312" y="3982363"/>
            <a:ext cx="2406315" cy="385010"/>
          </a:xfrm>
          <a:prstGeom prst="rect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>
            <a:off x="4658627" y="4174868"/>
            <a:ext cx="861640" cy="295532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191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 of Gradient Descent</a:t>
            </a:r>
          </a:p>
        </p:txBody>
      </p:sp>
      <p:sp>
        <p:nvSpPr>
          <p:cNvPr id="7171" name="Freeform 3"/>
          <p:cNvSpPr>
            <a:spLocks/>
          </p:cNvSpPr>
          <p:nvPr/>
        </p:nvSpPr>
        <p:spPr bwMode="auto">
          <a:xfrm>
            <a:off x="1371600" y="2362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1600200" y="2286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Freeform 5"/>
          <p:cNvSpPr>
            <a:spLocks/>
          </p:cNvSpPr>
          <p:nvPr/>
        </p:nvSpPr>
        <p:spPr bwMode="auto">
          <a:xfrm>
            <a:off x="1828800" y="2209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2057400" y="2133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2286000" y="2057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2514600" y="1981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2743200" y="1905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2971800" y="1828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3200400" y="1752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3429000" y="1676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3657600" y="1600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886200" y="1524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4114800" y="1447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Freeform 16"/>
          <p:cNvSpPr>
            <a:spLocks/>
          </p:cNvSpPr>
          <p:nvPr/>
        </p:nvSpPr>
        <p:spPr bwMode="auto">
          <a:xfrm>
            <a:off x="4343400" y="1371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838200" y="12954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838200" y="5562600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914400" y="3200400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Freeform 20"/>
          <p:cNvSpPr>
            <a:spLocks/>
          </p:cNvSpPr>
          <p:nvPr/>
        </p:nvSpPr>
        <p:spPr bwMode="auto">
          <a:xfrm>
            <a:off x="1143000" y="2438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315200" y="30480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1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971800" y="58674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0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03187" y="14478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chemeClr val="tx2"/>
                </a:solidFill>
              </a:rPr>
              <a:t>E(</a:t>
            </a:r>
            <a:r>
              <a:rPr lang="en-US" altLang="en-US" sz="2400" b="1" u="sng" dirty="0">
                <a:solidFill>
                  <a:schemeClr val="tx2"/>
                </a:solidFill>
              </a:rPr>
              <a:t>w</a:t>
            </a:r>
            <a:r>
              <a:rPr lang="en-US" altLang="en-US" sz="2400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789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 of Gradient Descent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1371600" y="2362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1600200" y="2286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1828800" y="2209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2057400" y="2133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2286000" y="2057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514600" y="1981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2743200" y="1905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971800" y="1828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3200400" y="1752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3429000" y="1676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Freeform 13"/>
          <p:cNvSpPr>
            <a:spLocks/>
          </p:cNvSpPr>
          <p:nvPr/>
        </p:nvSpPr>
        <p:spPr bwMode="auto">
          <a:xfrm>
            <a:off x="3657600" y="1600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3886200" y="1524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4114800" y="1447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4343400" y="1371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V="1">
            <a:off x="838200" y="12954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838200" y="5562600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914400" y="3200400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Freeform 20"/>
          <p:cNvSpPr>
            <a:spLocks/>
          </p:cNvSpPr>
          <p:nvPr/>
        </p:nvSpPr>
        <p:spPr bwMode="auto">
          <a:xfrm>
            <a:off x="1143000" y="2438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7315200" y="30480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1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971800" y="58674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0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84737" y="14478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chemeClr val="tx2"/>
                </a:solidFill>
              </a:rPr>
              <a:t>E(</a:t>
            </a:r>
            <a:r>
              <a:rPr lang="en-US" altLang="en-US" sz="2400" b="1" u="sng" dirty="0">
                <a:solidFill>
                  <a:schemeClr val="tx2"/>
                </a:solidFill>
              </a:rPr>
              <a:t>w</a:t>
            </a:r>
            <a:r>
              <a:rPr lang="en-US" altLang="en-US" sz="24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4724400" y="3048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1676400" y="46482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114800" y="44196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4724400" y="3200400"/>
            <a:ext cx="76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13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 of Gradient Descent</a:t>
            </a:r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1371600" y="2362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1600200" y="2286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>
            <a:off x="1828800" y="2209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>
            <a:off x="2057400" y="2133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2286000" y="2057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2514600" y="1981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2743200" y="1905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10"/>
          <p:cNvSpPr>
            <a:spLocks/>
          </p:cNvSpPr>
          <p:nvPr/>
        </p:nvSpPr>
        <p:spPr bwMode="auto">
          <a:xfrm>
            <a:off x="2971800" y="1828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3200400" y="1752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>
            <a:off x="3429000" y="1676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Freeform 13"/>
          <p:cNvSpPr>
            <a:spLocks/>
          </p:cNvSpPr>
          <p:nvPr/>
        </p:nvSpPr>
        <p:spPr bwMode="auto">
          <a:xfrm>
            <a:off x="3657600" y="1600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3886200" y="1524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4114800" y="1447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Freeform 16"/>
          <p:cNvSpPr>
            <a:spLocks/>
          </p:cNvSpPr>
          <p:nvPr/>
        </p:nvSpPr>
        <p:spPr bwMode="auto">
          <a:xfrm>
            <a:off x="4343400" y="1371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838200" y="12954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838200" y="5562600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914400" y="3200400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Freeform 20"/>
          <p:cNvSpPr>
            <a:spLocks/>
          </p:cNvSpPr>
          <p:nvPr/>
        </p:nvSpPr>
        <p:spPr bwMode="auto">
          <a:xfrm>
            <a:off x="1143000" y="2438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7315200" y="30480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1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971800" y="58674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0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4737" y="14478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chemeClr val="tx2"/>
                </a:solidFill>
              </a:rPr>
              <a:t>E(</a:t>
            </a:r>
            <a:r>
              <a:rPr lang="en-US" altLang="en-US" sz="2400" b="1" u="sng" dirty="0">
                <a:solidFill>
                  <a:schemeClr val="tx2"/>
                </a:solidFill>
              </a:rPr>
              <a:t>w</a:t>
            </a:r>
            <a:r>
              <a:rPr lang="en-US" altLang="en-US" sz="24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4724400" y="3048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V="1">
            <a:off x="1676400" y="46482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4114800" y="44196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H="1">
            <a:off x="4724400" y="3200400"/>
            <a:ext cx="76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343400" y="3200400"/>
            <a:ext cx="381000" cy="381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5715000" y="4419600"/>
            <a:ext cx="22764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Direction of steepest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descent = direction of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negative gradient</a:t>
            </a:r>
            <a:endParaRPr lang="en-US" altLang="en-US" sz="24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30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 of Gradient Descent</a:t>
            </a:r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>
            <a:off x="1371600" y="2362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>
            <a:off x="1600200" y="2286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1828800" y="2209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2057400" y="2133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2286000" y="2057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2514600" y="1981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2743200" y="1905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2971800" y="1828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3200400" y="1752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3429000" y="1676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3657600" y="16002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3886200" y="15240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114800" y="14478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4343400" y="13716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838200" y="12954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838200" y="5562600"/>
            <a:ext cx="2057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914400" y="3200400"/>
            <a:ext cx="6477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>
            <a:off x="1143000" y="2438400"/>
            <a:ext cx="4114800" cy="1917700"/>
          </a:xfrm>
          <a:custGeom>
            <a:avLst/>
            <a:gdLst>
              <a:gd name="T0" fmla="*/ 0 w 2592"/>
              <a:gd name="T1" fmla="*/ 0 h 1208"/>
              <a:gd name="T2" fmla="*/ 1905000 w 2592"/>
              <a:gd name="T3" fmla="*/ 1905000 h 1208"/>
              <a:gd name="T4" fmla="*/ 4114800 w 2592"/>
              <a:gd name="T5" fmla="*/ 7620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1208">
                <a:moveTo>
                  <a:pt x="0" y="0"/>
                </a:moveTo>
                <a:cubicBezTo>
                  <a:pt x="384" y="596"/>
                  <a:pt x="768" y="1192"/>
                  <a:pt x="1200" y="1200"/>
                </a:cubicBezTo>
                <a:cubicBezTo>
                  <a:pt x="1632" y="1208"/>
                  <a:pt x="2112" y="628"/>
                  <a:pt x="2592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315200" y="30480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1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2971800" y="58674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</a:rPr>
              <a:t>w</a:t>
            </a:r>
            <a:r>
              <a:rPr lang="en-US" altLang="en-US" sz="2400" b="1" baseline="-25000">
                <a:solidFill>
                  <a:schemeClr val="tx2"/>
                </a:solidFill>
              </a:rPr>
              <a:t>0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03187" y="1414112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chemeClr val="tx2"/>
                </a:solidFill>
              </a:rPr>
              <a:t>E(</a:t>
            </a:r>
            <a:r>
              <a:rPr lang="en-US" altLang="en-US" sz="2400" b="1" u="sng" dirty="0">
                <a:solidFill>
                  <a:schemeClr val="tx2"/>
                </a:solidFill>
              </a:rPr>
              <a:t>w</a:t>
            </a:r>
            <a:r>
              <a:rPr lang="en-US" altLang="en-US" sz="24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4724400" y="3048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1676400" y="46482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4114800" y="44196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>
            <a:off x="4724400" y="3200400"/>
            <a:ext cx="76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H="1">
            <a:off x="4267200" y="3200400"/>
            <a:ext cx="45720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41148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>
            <a:off x="4114800" y="3810000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3886200" y="44958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1295400" y="4572000"/>
            <a:ext cx="281940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4800600" y="4648200"/>
            <a:ext cx="990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5867400" y="4568825"/>
            <a:ext cx="182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Original point in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weight space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 flipV="1">
            <a:off x="4114800" y="46482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4572000" y="5486400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New point in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weight space</a:t>
            </a:r>
            <a:endParaRPr lang="en-US" altLang="en-US" sz="24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19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multiple minim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81400"/>
            <a:ext cx="5357812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Problems:</a:t>
            </a:r>
          </a:p>
          <a:p>
            <a:pPr lvl="1"/>
            <a:r>
              <a:rPr lang="en-US" altLang="en-US" sz="2400" dirty="0" smtClean="0"/>
              <a:t>Choosing step size (learning rate)</a:t>
            </a:r>
          </a:p>
          <a:p>
            <a:pPr lvl="2"/>
            <a:r>
              <a:rPr lang="en-US" altLang="en-US" sz="2000" dirty="0" smtClean="0"/>
              <a:t> too small </a:t>
            </a:r>
            <a:r>
              <a:rPr lang="en-US" altLang="en-US" sz="2000" dirty="0" smtClean="0">
                <a:sym typeface="Symbol" pitchFamily="18" charset="2"/>
              </a:rPr>
              <a:t> </a:t>
            </a:r>
            <a:r>
              <a:rPr lang="en-US" altLang="en-US" sz="2000" dirty="0" smtClean="0"/>
              <a:t>convergence is slow and inefficient</a:t>
            </a:r>
          </a:p>
          <a:p>
            <a:pPr lvl="2"/>
            <a:r>
              <a:rPr lang="en-US" altLang="en-US" sz="2000" dirty="0" smtClean="0"/>
              <a:t> too large </a:t>
            </a:r>
            <a:r>
              <a:rPr lang="en-US" altLang="en-US" sz="2000" dirty="0" smtClean="0">
                <a:sym typeface="Symbol" pitchFamily="18" charset="2"/>
              </a:rPr>
              <a:t> may not converge</a:t>
            </a:r>
          </a:p>
          <a:p>
            <a:pPr lvl="1"/>
            <a:r>
              <a:rPr lang="en-US" altLang="en-US" sz="2400" dirty="0" smtClean="0">
                <a:sym typeface="Symbol" pitchFamily="18" charset="2"/>
              </a:rPr>
              <a:t>Can get stuck on “flat” areas of function</a:t>
            </a:r>
          </a:p>
          <a:p>
            <a:pPr lvl="1"/>
            <a:r>
              <a:rPr lang="en-US" altLang="en-US" sz="2400" dirty="0" smtClean="0">
                <a:sym typeface="Symbol" pitchFamily="18" charset="2"/>
              </a:rPr>
              <a:t>Easily trapped in local minima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optimization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0997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318500" cy="5029200"/>
          </a:xfrm>
        </p:spPr>
        <p:txBody>
          <a:bodyPr/>
          <a:lstStyle/>
          <a:p>
            <a:r>
              <a:rPr lang="en-US" altLang="en-US" dirty="0" smtClean="0"/>
              <a:t>Application to training a machine learning model:</a:t>
            </a:r>
          </a:p>
          <a:p>
            <a:pPr marL="971550" lvl="1" indent="-514350">
              <a:buFont typeface="Tahoma" pitchFamily="34" charset="0"/>
              <a:buAutoNum type="arabicPeriod"/>
            </a:pPr>
            <a:r>
              <a:rPr lang="en-US" altLang="en-US" sz="2200" dirty="0" smtClean="0"/>
              <a:t>Choose one sample from training set: </a:t>
            </a:r>
            <a:r>
              <a:rPr lang="en-US" altLang="en-US" sz="2200" i="1" dirty="0" smtClean="0"/>
              <a:t>x</a:t>
            </a:r>
            <a:r>
              <a:rPr lang="en-US" altLang="en-US" sz="2200" i="1" baseline="30000" dirty="0" smtClean="0"/>
              <a:t>i</a:t>
            </a:r>
          </a:p>
          <a:p>
            <a:pPr marL="971550" lvl="1" indent="-514350">
              <a:buFont typeface="Tahoma" pitchFamily="34" charset="0"/>
              <a:buAutoNum type="arabicPeriod"/>
            </a:pPr>
            <a:r>
              <a:rPr lang="en-US" altLang="en-US" sz="2200" dirty="0" smtClean="0"/>
              <a:t>Calculate objective function for that single sample:</a:t>
            </a:r>
          </a:p>
          <a:p>
            <a:pPr marL="971550" lvl="1" indent="-514350">
              <a:buFont typeface="Tahoma" pitchFamily="34" charset="0"/>
              <a:buAutoNum type="arabicPeriod"/>
            </a:pPr>
            <a:r>
              <a:rPr lang="en-US" altLang="en-US" sz="2200" dirty="0" smtClean="0"/>
              <a:t>Calculate gradient from objective function:</a:t>
            </a:r>
          </a:p>
          <a:p>
            <a:pPr marL="971550" lvl="1" indent="-514350">
              <a:buFont typeface="Tahoma" pitchFamily="34" charset="0"/>
              <a:buAutoNum type="arabicPeriod"/>
            </a:pPr>
            <a:r>
              <a:rPr lang="en-US" altLang="en-US" sz="2200" dirty="0" smtClean="0"/>
              <a:t>Update model parameters a single step based on gradient and learning rate:</a:t>
            </a:r>
          </a:p>
          <a:p>
            <a:pPr marL="971550" lvl="1" indent="-514350">
              <a:buFont typeface="Tahoma" pitchFamily="34" charset="0"/>
              <a:buAutoNum type="arabicPeriod"/>
            </a:pPr>
            <a:endParaRPr lang="en-US" altLang="en-US" sz="2200" dirty="0"/>
          </a:p>
          <a:p>
            <a:pPr marL="971550" lvl="1" indent="-514350">
              <a:buFont typeface="Tahoma" pitchFamily="34" charset="0"/>
              <a:buAutoNum type="arabicPeriod"/>
            </a:pPr>
            <a:endParaRPr lang="en-US" altLang="en-US" sz="2200" dirty="0" smtClean="0"/>
          </a:p>
          <a:p>
            <a:pPr marL="971550" lvl="1" indent="-514350">
              <a:buFont typeface="Tahoma" pitchFamily="34" charset="0"/>
              <a:buAutoNum type="arabicPeriod"/>
            </a:pPr>
            <a:r>
              <a:rPr lang="en-US" altLang="en-US" sz="2200" dirty="0" smtClean="0"/>
              <a:t>Repeat from 1) until stopping criterion is satisfied</a:t>
            </a:r>
          </a:p>
          <a:p>
            <a:r>
              <a:rPr lang="en-US" altLang="en-US" dirty="0" smtClean="0"/>
              <a:t>Typically entire training set is processed multiple times before stopping</a:t>
            </a:r>
          </a:p>
          <a:p>
            <a:r>
              <a:rPr lang="en-US" altLang="en-US" dirty="0" smtClean="0"/>
              <a:t>Order in which samples are processed can be fixed or random.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gradient descent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9900484"/>
              </p:ext>
            </p:extLst>
          </p:nvPr>
        </p:nvGraphicFramePr>
        <p:xfrm>
          <a:off x="7240588" y="2051050"/>
          <a:ext cx="1325562" cy="366713"/>
        </p:xfrm>
        <a:graphic>
          <a:graphicData uri="http://schemas.openxmlformats.org/presentationml/2006/ole">
            <p:oleObj spid="_x0000_s192517" name="Equation" r:id="rId3" imgW="825480" imgH="22860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838643"/>
              </p:ext>
            </p:extLst>
          </p:nvPr>
        </p:nvGraphicFramePr>
        <p:xfrm>
          <a:off x="1793850" y="3696101"/>
          <a:ext cx="5806315" cy="577549"/>
        </p:xfrm>
        <a:graphic>
          <a:graphicData uri="http://schemas.openxmlformats.org/presentationml/2006/ole">
            <p:oleObj spid="_x0000_s192518" name="Equation" r:id="rId4" imgW="255240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7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9DC6D5-F708-4D78-8B81-13E20352FD4B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Linear Regression</a:t>
            </a:r>
            <a:r>
              <a:rPr lang="en-US" altLang="zh-CN" sz="3200" b="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85851"/>
            <a:ext cx="8458200" cy="2490469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u="sng" dirty="0" smtClean="0">
                <a:ea typeface="宋体" charset="-122"/>
              </a:rPr>
              <a:t>Linear regression</a:t>
            </a:r>
            <a:r>
              <a:rPr lang="en-US" altLang="zh-CN" sz="2400" dirty="0" smtClean="0">
                <a:ea typeface="宋体" charset="-122"/>
              </a:rPr>
              <a:t>: involves a response variable y and a single predictor variable x     </a:t>
            </a:r>
            <a:r>
              <a:rPr lang="en-US" altLang="zh-CN" sz="2400" dirty="0" smtClean="0">
                <a:ea typeface="宋体" charset="-122"/>
                <a:sym typeface="Wingdings" panose="05000000000000000000" pitchFamily="2" charset="2"/>
              </a:rPr>
              <a:t>      </a:t>
            </a:r>
            <a:r>
              <a:rPr lang="en-US" altLang="zh-CN" sz="2400" dirty="0" smtClean="0">
                <a:ea typeface="宋体" charset="-122"/>
              </a:rPr>
              <a:t>y = 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+ w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x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The weights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(y-intercept) and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(slope) are regression coefficients 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u="sng" dirty="0" smtClean="0">
                <a:ea typeface="宋体" charset="-122"/>
              </a:rPr>
              <a:t>Method of least squares</a:t>
            </a:r>
            <a:r>
              <a:rPr lang="en-US" altLang="zh-CN" dirty="0" smtClean="0">
                <a:ea typeface="宋体" charset="-122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 and  w</a:t>
            </a:r>
            <a:r>
              <a:rPr lang="en-US" baseline="-25000" dirty="0"/>
              <a:t>1</a:t>
            </a:r>
            <a:r>
              <a:rPr lang="en-US" dirty="0"/>
              <a:t>  are obtained by </a:t>
            </a:r>
            <a:r>
              <a:rPr lang="en-US" dirty="0">
                <a:solidFill>
                  <a:srgbClr val="990000"/>
                </a:solidFill>
              </a:rPr>
              <a:t>minimizing the sum of the squared </a:t>
            </a:r>
            <a:r>
              <a:rPr lang="en-US" dirty="0" smtClean="0">
                <a:solidFill>
                  <a:srgbClr val="990000"/>
                </a:solidFill>
              </a:rPr>
              <a:t>errors (a.k.a. residuals)</a:t>
            </a:r>
            <a:endParaRPr lang="en-US" dirty="0">
              <a:solidFill>
                <a:srgbClr val="99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>
              <a:ea typeface="宋体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2800" dirty="0" smtClean="0">
              <a:ea typeface="宋体" charset="-122"/>
            </a:endParaRPr>
          </a:p>
        </p:txBody>
      </p:sp>
      <p:graphicFrame>
        <p:nvGraphicFramePr>
          <p:cNvPr id="410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1815260680"/>
              </p:ext>
            </p:extLst>
          </p:nvPr>
        </p:nvGraphicFramePr>
        <p:xfrm>
          <a:off x="3836988" y="4873625"/>
          <a:ext cx="2805112" cy="1185863"/>
        </p:xfrm>
        <a:graphic>
          <a:graphicData uri="http://schemas.openxmlformats.org/presentationml/2006/ole">
            <p:oleObj spid="_x0000_s64606" name="Equation" r:id="rId4" imgW="1562040" imgH="660240" progId="Equation.3">
              <p:embed/>
            </p:oleObj>
          </a:graphicData>
        </a:graphic>
      </p:graphicFrame>
      <p:graphicFrame>
        <p:nvGraphicFramePr>
          <p:cNvPr id="410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2910280736"/>
              </p:ext>
            </p:extLst>
          </p:nvPr>
        </p:nvGraphicFramePr>
        <p:xfrm>
          <a:off x="6804025" y="5245099"/>
          <a:ext cx="1924050" cy="475287"/>
        </p:xfrm>
        <a:graphic>
          <a:graphicData uri="http://schemas.openxmlformats.org/presentationml/2006/ole">
            <p:oleObj spid="_x0000_s64607" name="Equation" r:id="rId5" imgW="1130300" imgH="27940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6704546"/>
              </p:ext>
            </p:extLst>
          </p:nvPr>
        </p:nvGraphicFramePr>
        <p:xfrm>
          <a:off x="2608898" y="3176588"/>
          <a:ext cx="3529012" cy="1228725"/>
        </p:xfrm>
        <a:graphic>
          <a:graphicData uri="http://schemas.openxmlformats.org/presentationml/2006/ole">
            <p:oleObj spid="_x0000_s64608" name="Equation" r:id="rId6" imgW="1815840" imgH="63468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3838" y="4587855"/>
            <a:ext cx="2934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sz="2000" dirty="0" smtClean="0"/>
              <a:t> can be obtained by setting the partial derivative of the SSE to 0 and solving for 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sz="2000" dirty="0" smtClean="0"/>
              <a:t>, ultimately resulting in: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3178296" y="5225663"/>
            <a:ext cx="479304" cy="355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61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9DC6D5-F708-4D78-8B81-13E20352FD4B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435200" y="224678"/>
            <a:ext cx="8229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Multiple Linear Regression</a:t>
            </a:r>
            <a:r>
              <a:rPr lang="en-US" altLang="zh-CN" sz="3200" b="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32329"/>
            <a:ext cx="8458200" cy="539227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Multiple linear regression</a:t>
            </a:r>
            <a:r>
              <a:rPr lang="en-US" altLang="zh-CN" sz="2000" dirty="0" smtClean="0">
                <a:ea typeface="宋体" charset="-122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Features represented as </a:t>
            </a:r>
            <a:r>
              <a:rPr lang="en-US" altLang="zh-CN" sz="2000" b="1" i="1" dirty="0">
                <a:ea typeface="宋体" charset="-122"/>
                <a:sym typeface="Symbol" pitchFamily="18" charset="2"/>
              </a:rPr>
              <a:t>x</a:t>
            </a:r>
            <a:r>
              <a:rPr lang="en-US" altLang="zh-CN" sz="2000" b="1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b="1" i="1" dirty="0" smtClean="0">
                <a:ea typeface="宋体" charset="-122"/>
                <a:sym typeface="Symbol" pitchFamily="18" charset="2"/>
              </a:rPr>
              <a:t>x</a:t>
            </a:r>
            <a:r>
              <a:rPr lang="en-US" altLang="zh-CN" sz="2000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000" dirty="0" smtClean="0">
                <a:ea typeface="宋体" charset="-122"/>
              </a:rPr>
              <a:t>, …, </a:t>
            </a:r>
            <a:r>
              <a:rPr lang="en-US" altLang="zh-CN" sz="2000" b="1" i="1" dirty="0" err="1" smtClean="0">
                <a:ea typeface="宋体" charset="-122"/>
                <a:sym typeface="Symbol" pitchFamily="18" charset="2"/>
              </a:rPr>
              <a:t>x</a:t>
            </a:r>
            <a:r>
              <a:rPr lang="en-US" altLang="zh-CN" sz="2000" b="1" i="1" baseline="-25000" dirty="0" err="1" smtClean="0">
                <a:ea typeface="宋体" charset="-122"/>
                <a:sym typeface="Symbol" pitchFamily="18" charset="2"/>
              </a:rPr>
              <a:t>d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Training data is of the form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baseline="30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i="1" dirty="0" smtClean="0">
                <a:ea typeface="宋体" charset="-122"/>
              </a:rPr>
              <a:t>y</a:t>
            </a:r>
            <a:r>
              <a:rPr lang="en-US" altLang="zh-CN" sz="2000" baseline="30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),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i="1" baseline="30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i="1" dirty="0" smtClean="0">
                <a:ea typeface="宋体" charset="-122"/>
              </a:rPr>
              <a:t>y</a:t>
            </a:r>
            <a:r>
              <a:rPr lang="en-US" altLang="zh-CN" sz="2000" baseline="30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),…,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i="1" baseline="30000" dirty="0">
                <a:ea typeface="宋体" charset="-122"/>
              </a:rPr>
              <a:t>n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i="1" dirty="0" err="1" smtClean="0">
                <a:ea typeface="宋体" charset="-122"/>
              </a:rPr>
              <a:t>y</a:t>
            </a:r>
            <a:r>
              <a:rPr lang="en-US" altLang="zh-CN" sz="2000" i="1" baseline="30000" dirty="0" err="1">
                <a:ea typeface="宋体" charset="-122"/>
              </a:rPr>
              <a:t>n</a:t>
            </a:r>
            <a:r>
              <a:rPr lang="en-US" altLang="zh-CN" sz="2000" dirty="0" smtClean="0">
                <a:ea typeface="宋体" charset="-122"/>
              </a:rPr>
              <a:t>) 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(each </a:t>
            </a:r>
            <a:r>
              <a:rPr lang="en-US" altLang="zh-CN" sz="2000" b="1" dirty="0" err="1" smtClean="0">
                <a:ea typeface="宋体" charset="-122"/>
              </a:rPr>
              <a:t>x</a:t>
            </a:r>
            <a:r>
              <a:rPr lang="en-US" altLang="zh-CN" sz="2000" b="1" i="1" baseline="30000" dirty="0" err="1">
                <a:ea typeface="宋体" charset="-122"/>
              </a:rPr>
              <a:t>j</a:t>
            </a:r>
            <a:r>
              <a:rPr lang="en-US" altLang="zh-CN" sz="2000" dirty="0" smtClean="0">
                <a:ea typeface="宋体" charset="-122"/>
              </a:rPr>
              <a:t> is a row vector in matrix 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dirty="0" smtClean="0">
                <a:ea typeface="宋体" charset="-122"/>
              </a:rPr>
              <a:t>, i.e. a row in the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For a specific value of a feature </a:t>
            </a:r>
            <a:r>
              <a:rPr lang="en-US" altLang="zh-CN" sz="2000" b="1" i="1" dirty="0" smtClean="0">
                <a:ea typeface="宋体" charset="-122"/>
              </a:rPr>
              <a:t>x</a:t>
            </a:r>
            <a:r>
              <a:rPr lang="en-US" altLang="zh-CN" sz="2000" b="1" i="1" baseline="-25000" dirty="0" smtClean="0">
                <a:ea typeface="宋体" charset="-122"/>
              </a:rPr>
              <a:t>i</a:t>
            </a:r>
            <a:r>
              <a:rPr lang="en-US" altLang="zh-CN" sz="2000" dirty="0" smtClean="0">
                <a:ea typeface="宋体" charset="-122"/>
              </a:rPr>
              <a:t> in data item </a:t>
            </a:r>
            <a:r>
              <a:rPr lang="en-US" altLang="zh-CN" sz="2000" b="1" dirty="0" err="1" smtClean="0">
                <a:ea typeface="宋体" charset="-122"/>
              </a:rPr>
              <a:t>x</a:t>
            </a:r>
            <a:r>
              <a:rPr lang="en-US" altLang="zh-CN" sz="2000" b="1" i="1" baseline="30000" dirty="0" err="1" smtClean="0">
                <a:ea typeface="宋体" charset="-122"/>
              </a:rPr>
              <a:t>j</a:t>
            </a:r>
            <a:r>
              <a:rPr lang="en-US" altLang="zh-CN" sz="2000" b="1" i="1" baseline="300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we use: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Ex. For 2-D data, the regression function is: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1000" dirty="0">
              <a:ea typeface="宋体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2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More generally: </a:t>
            </a: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5663" y="3669962"/>
            <a:ext cx="4610474" cy="20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34259" y="329794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0195" y="328129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y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79665" y="328898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7451126"/>
              </p:ext>
            </p:extLst>
          </p:nvPr>
        </p:nvGraphicFramePr>
        <p:xfrm>
          <a:off x="6959224" y="2474624"/>
          <a:ext cx="293221" cy="397943"/>
        </p:xfrm>
        <a:graphic>
          <a:graphicData uri="http://schemas.openxmlformats.org/presentationml/2006/ole">
            <p:oleObj spid="_x0000_s185388" name="Equation" r:id="rId5" imgW="177646" imgH="241091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992903"/>
              </p:ext>
            </p:extLst>
          </p:nvPr>
        </p:nvGraphicFramePr>
        <p:xfrm>
          <a:off x="5732556" y="2861044"/>
          <a:ext cx="2416175" cy="444500"/>
        </p:xfrm>
        <a:graphic>
          <a:graphicData uri="http://schemas.openxmlformats.org/presentationml/2006/ole">
            <p:oleObj spid="_x0000_s185389" name="Equation" r:id="rId6" imgW="1244520" imgH="2286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2299339"/>
              </p:ext>
            </p:extLst>
          </p:nvPr>
        </p:nvGraphicFramePr>
        <p:xfrm>
          <a:off x="2834259" y="5632965"/>
          <a:ext cx="4729999" cy="785858"/>
        </p:xfrm>
        <a:graphic>
          <a:graphicData uri="http://schemas.openxmlformats.org/presentationml/2006/ole">
            <p:oleObj spid="_x0000_s185390" name="Equation" r:id="rId7" imgW="260316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120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Multiple dimensions</a:t>
            </a:r>
          </a:p>
          <a:p>
            <a:pPr lvl="1"/>
            <a:r>
              <a:rPr lang="en-US" sz="2400" dirty="0" smtClean="0"/>
              <a:t>To simplify </a:t>
            </a:r>
            <a:r>
              <a:rPr lang="en-US" sz="2400" dirty="0" smtClean="0">
                <a:sym typeface="Symbol" pitchFamily="18" charset="2"/>
              </a:rPr>
              <a:t>add a new feature 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 = </a:t>
            </a:r>
            <a:r>
              <a:rPr lang="en-US" sz="2400" b="1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to feature vector </a:t>
            </a:r>
            <a:r>
              <a:rPr lang="en-US" sz="2400" b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30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Generalization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6000" y="2529546"/>
            <a:ext cx="4961890" cy="219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1265" y="21137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96945" y="211371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1581280" y="2860575"/>
            <a:ext cx="1016000" cy="0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36320" y="2560026"/>
            <a:ext cx="0" cy="2027749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365436" y="20983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8707" y="21087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0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7117" y="2799615"/>
            <a:ext cx="293670" cy="167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</a:p>
          <a:p>
            <a:pPr algn="ctr">
              <a:spcBef>
                <a:spcPts val="100"/>
              </a:spcBef>
            </a:pPr>
            <a:endParaRPr lang="en-US" sz="1700" dirty="0" smtClean="0"/>
          </a:p>
        </p:txBody>
      </p:sp>
      <p:pic>
        <p:nvPicPr>
          <p:cNvPr id="180243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4030" y="4241884"/>
            <a:ext cx="190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6191330"/>
              </p:ext>
            </p:extLst>
          </p:nvPr>
        </p:nvGraphicFramePr>
        <p:xfrm>
          <a:off x="1584951" y="4825440"/>
          <a:ext cx="5837237" cy="785813"/>
        </p:xfrm>
        <a:graphic>
          <a:graphicData uri="http://schemas.openxmlformats.org/presentationml/2006/ole">
            <p:oleObj spid="_x0000_s180268" name="Equation" r:id="rId5" imgW="3213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83659"/>
          </a:xfrm>
        </p:spPr>
        <p:txBody>
          <a:bodyPr/>
          <a:lstStyle/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Calculate the error function (SSE) and determine </a:t>
            </a:r>
            <a:r>
              <a:rPr lang="en-US" sz="2400" b="1" dirty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:</a:t>
            </a:r>
            <a:endParaRPr lang="en-US" sz="2400" dirty="0" smtClean="0"/>
          </a:p>
        </p:txBody>
      </p:sp>
      <p:sp>
        <p:nvSpPr>
          <p:cNvPr id="30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Generalization</a:t>
            </a:r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6931250"/>
              </p:ext>
            </p:extLst>
          </p:nvPr>
        </p:nvGraphicFramePr>
        <p:xfrm>
          <a:off x="1848601" y="3799441"/>
          <a:ext cx="5335588" cy="2125662"/>
        </p:xfrm>
        <a:graphic>
          <a:graphicData uri="http://schemas.openxmlformats.org/presentationml/2006/ole">
            <p:oleObj spid="_x0000_s184441" name="Equation" r:id="rId4" imgW="3060360" imgH="121896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1992703"/>
              </p:ext>
            </p:extLst>
          </p:nvPr>
        </p:nvGraphicFramePr>
        <p:xfrm>
          <a:off x="928688" y="2657475"/>
          <a:ext cx="7029450" cy="936625"/>
        </p:xfrm>
        <a:graphic>
          <a:graphicData uri="http://schemas.openxmlformats.org/presentationml/2006/ole">
            <p:oleObj spid="_x0000_s184442" name="Equation" r:id="rId5" imgW="3619440" imgH="482400" progId="Equation.3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1783982" y="5109874"/>
            <a:ext cx="3836894" cy="353942"/>
          </a:xfrm>
          <a:prstGeom prst="rect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8786" y="5109873"/>
            <a:ext cx="262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Closed form solution to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5734691" y="5163987"/>
            <a:ext cx="460726" cy="23308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9530334"/>
              </p:ext>
            </p:extLst>
          </p:nvPr>
        </p:nvGraphicFramePr>
        <p:xfrm>
          <a:off x="958850" y="1133009"/>
          <a:ext cx="6645275" cy="785812"/>
        </p:xfrm>
        <a:graphic>
          <a:graphicData uri="http://schemas.openxmlformats.org/presentationml/2006/ole">
            <p:oleObj spid="_x0000_s184443" name="Equation" r:id="rId6" imgW="365760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4020441"/>
              </p:ext>
            </p:extLst>
          </p:nvPr>
        </p:nvGraphicFramePr>
        <p:xfrm>
          <a:off x="6593355" y="5509983"/>
          <a:ext cx="1628775" cy="765175"/>
        </p:xfrm>
        <a:graphic>
          <a:graphicData uri="http://schemas.openxmlformats.org/presentationml/2006/ole">
            <p:oleObj spid="_x0000_s184444" name="Equation" r:id="rId7" imgW="83808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01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3249"/>
            <a:ext cx="8229600" cy="609600"/>
          </a:xfrm>
        </p:spPr>
        <p:txBody>
          <a:bodyPr/>
          <a:lstStyle/>
          <a:p>
            <a:r>
              <a:rPr lang="en-US" dirty="0" smtClean="0"/>
              <a:t>Gradient Descent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046747"/>
            <a:ext cx="8460606" cy="5151922"/>
          </a:xfrm>
        </p:spPr>
        <p:txBody>
          <a:bodyPr/>
          <a:lstStyle/>
          <a:p>
            <a:r>
              <a:rPr lang="en-US" dirty="0" smtClean="0"/>
              <a:t>Linear regression can also be solved using Gradient Decent optimization approach</a:t>
            </a:r>
          </a:p>
          <a:p>
            <a:r>
              <a:rPr lang="en-US" dirty="0" smtClean="0"/>
              <a:t>GD can be used in a variety of settings to find the minimum value of functions (including non-linear functions) where a closed form solution is not available or not easily obtained</a:t>
            </a:r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Given an objective function </a:t>
            </a:r>
            <a:r>
              <a:rPr lang="en-US" i="1" dirty="0" smtClean="0"/>
              <a:t>J</a:t>
            </a:r>
            <a:r>
              <a:rPr lang="en-US" dirty="0" smtClean="0"/>
              <a:t>(</a:t>
            </a:r>
            <a:r>
              <a:rPr lang="en-US" b="1" dirty="0" smtClean="0"/>
              <a:t>w</a:t>
            </a:r>
            <a:r>
              <a:rPr lang="en-US" dirty="0" smtClean="0"/>
              <a:t>) (e.g., sum of squared errors), with w as a vector of variables </a:t>
            </a:r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smtClean="0"/>
              <a:t>w</a:t>
            </a:r>
            <a:r>
              <a:rPr lang="en-US" i="1" baseline="-25000" dirty="0" smtClean="0"/>
              <a:t>d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iteratively minimize </a:t>
            </a:r>
            <a:r>
              <a:rPr lang="en-US" i="1" dirty="0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b="1" dirty="0" smtClean="0">
                <a:sym typeface="Symbol" pitchFamily="18" charset="2"/>
              </a:rPr>
              <a:t>w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dirty="0">
                <a:sym typeface="Symbol" pitchFamily="18" charset="2"/>
              </a:rPr>
              <a:t>by </a:t>
            </a:r>
            <a:r>
              <a:rPr lang="en-US" b="1" dirty="0">
                <a:solidFill>
                  <a:srgbClr val="990000"/>
                </a:solidFill>
                <a:sym typeface="Symbol" pitchFamily="18" charset="2"/>
              </a:rPr>
              <a:t>finding the gradient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of the </a:t>
            </a:r>
            <a:r>
              <a:rPr lang="en-US" dirty="0" smtClean="0">
                <a:sym typeface="Symbol" pitchFamily="18" charset="2"/>
              </a:rPr>
              <a:t>function </a:t>
            </a:r>
            <a:r>
              <a:rPr lang="en-US" dirty="0">
                <a:sym typeface="Symbol" pitchFamily="18" charset="2"/>
              </a:rPr>
              <a:t>surface in </a:t>
            </a:r>
            <a:r>
              <a:rPr lang="en-US" dirty="0" smtClean="0">
                <a:sym typeface="Symbol" pitchFamily="18" charset="2"/>
              </a:rPr>
              <a:t>the variable-space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b="1" dirty="0" smtClean="0">
                <a:solidFill>
                  <a:srgbClr val="990000"/>
                </a:solidFill>
                <a:sym typeface="Symbol" pitchFamily="18" charset="2"/>
              </a:rPr>
              <a:t>adjusting </a:t>
            </a:r>
            <a:r>
              <a:rPr lang="en-US" b="1" dirty="0">
                <a:solidFill>
                  <a:srgbClr val="990000"/>
                </a:solidFill>
                <a:sym typeface="Symbol" pitchFamily="18" charset="2"/>
              </a:rPr>
              <a:t>the weights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in the opposite </a:t>
            </a:r>
            <a:r>
              <a:rPr lang="en-US" dirty="0" smtClean="0">
                <a:sym typeface="Symbol" pitchFamily="18" charset="2"/>
              </a:rPr>
              <a:t>direction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The gradient is a vector with each element representing the slope of the function in the direction of one of the variables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altLang="en-US" dirty="0"/>
              <a:t>Each element is the partial derivative of function with respect to one of variables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6</a:t>
            </a:fld>
            <a:endParaRPr 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5377828"/>
              </p:ext>
            </p:extLst>
          </p:nvPr>
        </p:nvGraphicFramePr>
        <p:xfrm>
          <a:off x="1009650" y="5372100"/>
          <a:ext cx="7197725" cy="927100"/>
        </p:xfrm>
        <a:graphic>
          <a:graphicData uri="http://schemas.openxmlformats.org/presentationml/2006/ole">
            <p:oleObj spid="_x0000_s186382" name="Equation" r:id="rId3" imgW="3746160" imgH="482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160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quadratic 2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6138" y="1905000"/>
            <a:ext cx="474186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62074"/>
          </a:xfrm>
        </p:spPr>
        <p:txBody>
          <a:bodyPr/>
          <a:lstStyle/>
          <a:p>
            <a:r>
              <a:rPr lang="en-US" altLang="en-US" dirty="0" smtClean="0"/>
              <a:t>An example - quadratic function in 2 variables:</a:t>
            </a:r>
          </a:p>
          <a:p>
            <a:pPr marL="292100" lvl="1" indent="-292100">
              <a:buSzPct val="75000"/>
              <a:buFont typeface="Arial" charset="0"/>
              <a:buNone/>
            </a:pPr>
            <a:r>
              <a:rPr lang="en-US" altLang="en-US" i="1" dirty="0" smtClean="0"/>
              <a:t>			 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( </a:t>
            </a:r>
            <a:r>
              <a:rPr lang="en-US" altLang="en-US" sz="2400" b="1" dirty="0" smtClean="0"/>
              <a:t>x</a:t>
            </a:r>
            <a:r>
              <a:rPr lang="en-US" altLang="en-US" sz="2400" dirty="0" smtClean="0"/>
              <a:t> ) =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( 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1</a:t>
            </a:r>
            <a:r>
              <a:rPr lang="en-US" altLang="en-US" sz="2400" i="1" dirty="0" smtClean="0"/>
              <a:t>, x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) = x</a:t>
            </a:r>
            <a:r>
              <a:rPr lang="en-US" altLang="en-US" sz="2400" baseline="-25000" dirty="0" smtClean="0"/>
              <a:t>1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+ x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x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+ 3x</a:t>
            </a:r>
            <a:r>
              <a:rPr lang="en-US" altLang="en-US" sz="2400" baseline="-25000" dirty="0" smtClean="0"/>
              <a:t>2</a:t>
            </a:r>
            <a:r>
              <a:rPr lang="en-US" altLang="en-US" sz="2400" baseline="30000" dirty="0" smtClean="0"/>
              <a:t>2</a:t>
            </a:r>
            <a:endParaRPr lang="en-US" altLang="en-US" baseline="30000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>
              <a:buFont typeface="Monotype Sorts" pitchFamily="2" charset="2"/>
              <a:buNone/>
            </a:pPr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/>
          </a:p>
          <a:p>
            <a:r>
              <a:rPr lang="en-US" altLang="en-US" i="1" dirty="0" smtClean="0"/>
              <a:t>f</a:t>
            </a:r>
            <a:r>
              <a:rPr lang="en-US" altLang="en-US" dirty="0" smtClean="0"/>
              <a:t>(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) is minimum where </a:t>
            </a:r>
            <a:r>
              <a:rPr lang="en-US" altLang="en-US" dirty="0" smtClean="0">
                <a:solidFill>
                  <a:srgbClr val="FF0000"/>
                </a:solidFill>
              </a:rPr>
              <a:t>gradient</a:t>
            </a:r>
            <a:r>
              <a:rPr lang="en-US" altLang="en-US" dirty="0" smtClean="0"/>
              <a:t> of f(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) is zero in all directions</a:t>
            </a:r>
            <a:endParaRPr lang="en-US" altLang="en-US" i="1" dirty="0" smtClean="0"/>
          </a:p>
        </p:txBody>
      </p:sp>
      <p:sp>
        <p:nvSpPr>
          <p:cNvPr id="1024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Optimization</a:t>
            </a:r>
          </a:p>
        </p:txBody>
      </p:sp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3924301" y="5294312"/>
            <a:ext cx="99060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60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304800" y="1260908"/>
            <a:ext cx="8610600" cy="4911291"/>
          </a:xfrm>
        </p:spPr>
        <p:txBody>
          <a:bodyPr/>
          <a:lstStyle/>
          <a:p>
            <a:r>
              <a:rPr lang="en-US" altLang="en-US" sz="2400" dirty="0" smtClean="0"/>
              <a:t>Gradient 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vector</a:t>
            </a:r>
          </a:p>
          <a:p>
            <a:pPr lvl="1"/>
            <a:r>
              <a:rPr lang="en-US" altLang="en-US" sz="2000" dirty="0" smtClean="0"/>
              <a:t>Each element is the slope of function along direction of one of variables</a:t>
            </a:r>
          </a:p>
          <a:p>
            <a:pPr lvl="1"/>
            <a:r>
              <a:rPr lang="en-US" altLang="en-US" sz="2000" dirty="0" smtClean="0"/>
              <a:t>Each element is the partial derivative of function with respect to one of variables</a:t>
            </a:r>
          </a:p>
          <a:p>
            <a:pPr lvl="1"/>
            <a:endParaRPr lang="en-US" altLang="en-US" sz="2000" dirty="0" smtClean="0"/>
          </a:p>
          <a:p>
            <a:pPr lvl="1"/>
            <a:r>
              <a:rPr lang="en-US" altLang="en-US" sz="2000" dirty="0" smtClean="0"/>
              <a:t>Example: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Optimization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0002599"/>
              </p:ext>
            </p:extLst>
          </p:nvPr>
        </p:nvGraphicFramePr>
        <p:xfrm>
          <a:off x="1061637" y="3466348"/>
          <a:ext cx="6977062" cy="1414462"/>
        </p:xfrm>
        <a:graphic>
          <a:graphicData uri="http://schemas.openxmlformats.org/presentationml/2006/ole">
            <p:oleObj spid="_x0000_s187399" name="Equation" r:id="rId3" imgW="3632200" imgH="736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0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quadratic 2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914" b="9277"/>
          <a:stretch>
            <a:fillRect/>
          </a:stretch>
        </p:blipFill>
        <p:spPr bwMode="auto">
          <a:xfrm>
            <a:off x="838200" y="2003425"/>
            <a:ext cx="7627938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Optimization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Gradient vector points in direction of steepest ascent of function</a:t>
            </a:r>
          </a:p>
        </p:txBody>
      </p:sp>
      <p:cxnSp>
        <p:nvCxnSpPr>
          <p:cNvPr id="12293" name="Straight Arrow Connector 6"/>
          <p:cNvCxnSpPr>
            <a:cxnSpLocks noChangeShapeType="1"/>
          </p:cNvCxnSpPr>
          <p:nvPr/>
        </p:nvCxnSpPr>
        <p:spPr bwMode="auto">
          <a:xfrm rot="16200000" flipV="1">
            <a:off x="3124200" y="3429000"/>
            <a:ext cx="1600200" cy="228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94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3886200" y="3810000"/>
            <a:ext cx="68580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95" name="Straight Arrow Connector 8"/>
          <p:cNvCxnSpPr>
            <a:cxnSpLocks noChangeShapeType="1"/>
          </p:cNvCxnSpPr>
          <p:nvPr/>
        </p:nvCxnSpPr>
        <p:spPr bwMode="auto">
          <a:xfrm rot="16200000" flipV="1">
            <a:off x="3238500" y="3543300"/>
            <a:ext cx="990600" cy="609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344988" y="3262313"/>
          <a:ext cx="1293812" cy="319087"/>
        </p:xfrm>
        <a:graphic>
          <a:graphicData uri="http://schemas.openxmlformats.org/presentationml/2006/ole">
            <p:oleObj spid="_x0000_s188438" name="Equation" r:id="rId4" imgW="875920" imgH="215806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651250" y="4405313"/>
          <a:ext cx="844550" cy="319087"/>
        </p:xfrm>
        <a:graphic>
          <a:graphicData uri="http://schemas.openxmlformats.org/presentationml/2006/ole">
            <p:oleObj spid="_x0000_s188439" name="Equation" r:id="rId5" imgW="571252" imgH="215806" progId="Equation.3">
              <p:embed/>
            </p:oleObj>
          </a:graphicData>
        </a:graphic>
      </p:graphicFrame>
      <p:graphicFrame>
        <p:nvGraphicFramePr>
          <p:cNvPr id="12298" name="Object 11"/>
          <p:cNvGraphicFramePr>
            <a:graphicFrameLocks noChangeAspect="1"/>
          </p:cNvGraphicFramePr>
          <p:nvPr/>
        </p:nvGraphicFramePr>
        <p:xfrm>
          <a:off x="3429000" y="2347913"/>
          <a:ext cx="957263" cy="319087"/>
        </p:xfrm>
        <a:graphic>
          <a:graphicData uri="http://schemas.openxmlformats.org/presentationml/2006/ole">
            <p:oleObj spid="_x0000_s188440" name="Equation" r:id="rId6" imgW="647419" imgH="215806" progId="Equation.3">
              <p:embed/>
            </p:oleObj>
          </a:graphicData>
        </a:graphic>
      </p:graphicFrame>
      <p:graphicFrame>
        <p:nvGraphicFramePr>
          <p:cNvPr id="12299" name="Object 12"/>
          <p:cNvGraphicFramePr>
            <a:graphicFrameLocks noChangeAspect="1"/>
          </p:cNvGraphicFramePr>
          <p:nvPr/>
        </p:nvGraphicFramePr>
        <p:xfrm>
          <a:off x="2039938" y="3262313"/>
          <a:ext cx="1312862" cy="319087"/>
        </p:xfrm>
        <a:graphic>
          <a:graphicData uri="http://schemas.openxmlformats.org/presentationml/2006/ole">
            <p:oleObj spid="_x0000_s188441" name="Equation" r:id="rId7" imgW="888614" imgH="21580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281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5120</TotalTime>
  <Words>776</Words>
  <Application>Microsoft Office PowerPoint</Application>
  <PresentationFormat>On-screen Show (4:3)</PresentationFormat>
  <Paragraphs>169</Paragraphs>
  <Slides>19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Blank Presentation</vt:lpstr>
      <vt:lpstr>Equation</vt:lpstr>
      <vt:lpstr>Classification and Prediction: Regression Via Gradient Descent Optimization</vt:lpstr>
      <vt:lpstr>Linear Regression </vt:lpstr>
      <vt:lpstr>Multiple Linear Regression </vt:lpstr>
      <vt:lpstr>Least Squares Generalization</vt:lpstr>
      <vt:lpstr>Least Squares Generalization</vt:lpstr>
      <vt:lpstr>Gradient Descent Optimization</vt:lpstr>
      <vt:lpstr>Optimization</vt:lpstr>
      <vt:lpstr>Optimization</vt:lpstr>
      <vt:lpstr>Optimization</vt:lpstr>
      <vt:lpstr>Optimization</vt:lpstr>
      <vt:lpstr>Optimization</vt:lpstr>
      <vt:lpstr>Gradient descent optimization</vt:lpstr>
      <vt:lpstr>Gradient descent optimization</vt:lpstr>
      <vt:lpstr>Illustration of Gradient Descent</vt:lpstr>
      <vt:lpstr>Illustration of Gradient Descent</vt:lpstr>
      <vt:lpstr>Illustration of Gradient Descent</vt:lpstr>
      <vt:lpstr>Illustration of Gradient Descent</vt:lpstr>
      <vt:lpstr>Gradient descent optimization</vt:lpstr>
      <vt:lpstr>Stochastic gradient descent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335</cp:revision>
  <cp:lastPrinted>2001-05-02T17:00:13Z</cp:lastPrinted>
  <dcterms:created xsi:type="dcterms:W3CDTF">1999-03-29T20:01:23Z</dcterms:created>
  <dcterms:modified xsi:type="dcterms:W3CDTF">2014-10-28T22:07:00Z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