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0"/>
  </p:notesMasterIdLst>
  <p:sldIdLst>
    <p:sldId id="256" r:id="rId2"/>
    <p:sldId id="349" r:id="rId3"/>
    <p:sldId id="350" r:id="rId4"/>
    <p:sldId id="393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60" r:id="rId14"/>
    <p:sldId id="398" r:id="rId15"/>
    <p:sldId id="399" r:id="rId16"/>
    <p:sldId id="363" r:id="rId17"/>
    <p:sldId id="361" r:id="rId18"/>
    <p:sldId id="362" r:id="rId19"/>
    <p:sldId id="396" r:id="rId20"/>
    <p:sldId id="397" r:id="rId21"/>
    <p:sldId id="369" r:id="rId22"/>
    <p:sldId id="370" r:id="rId23"/>
    <p:sldId id="364" r:id="rId24"/>
    <p:sldId id="400" r:id="rId25"/>
    <p:sldId id="365" r:id="rId26"/>
    <p:sldId id="366" r:id="rId27"/>
    <p:sldId id="401" r:id="rId28"/>
    <p:sldId id="367" r:id="rId29"/>
    <p:sldId id="371" r:id="rId30"/>
    <p:sldId id="372" r:id="rId31"/>
    <p:sldId id="375" r:id="rId32"/>
    <p:sldId id="376" r:id="rId33"/>
    <p:sldId id="377" r:id="rId34"/>
    <p:sldId id="378" r:id="rId35"/>
    <p:sldId id="381" r:id="rId36"/>
    <p:sldId id="379" r:id="rId37"/>
    <p:sldId id="380" r:id="rId38"/>
    <p:sldId id="382" r:id="rId39"/>
    <p:sldId id="383" r:id="rId40"/>
    <p:sldId id="384" r:id="rId41"/>
    <p:sldId id="385" r:id="rId42"/>
    <p:sldId id="386" r:id="rId43"/>
    <p:sldId id="387" r:id="rId44"/>
    <p:sldId id="388" r:id="rId45"/>
    <p:sldId id="389" r:id="rId46"/>
    <p:sldId id="390" r:id="rId47"/>
    <p:sldId id="391" r:id="rId48"/>
    <p:sldId id="392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DFDFDF"/>
    <a:srgbClr val="D9D9D9"/>
    <a:srgbClr val="CCECFF"/>
    <a:srgbClr val="99CCFF"/>
    <a:srgbClr val="FFFFCC"/>
    <a:srgbClr val="99CC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5" autoAdjust="0"/>
    <p:restoredTop sz="93309" autoAdjust="0"/>
  </p:normalViewPr>
  <p:slideViewPr>
    <p:cSldViewPr snapToGrid="0">
      <p:cViewPr varScale="1">
        <p:scale>
          <a:sx n="102" d="100"/>
          <a:sy n="102" d="100"/>
        </p:scale>
        <p:origin x="-7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90" y="61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000-papers\general\habil\vortrag\svd_ma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Tabelle1!$A$2</c:f>
              <c:strCache>
                <c:ptCount val="1"/>
                <c:pt idx="0">
                  <c:v>Alice </c:v>
                </c:pt>
              </c:strCache>
            </c:strRef>
          </c:tx>
          <c:spPr>
            <a:ln w="28575">
              <a:noFill/>
            </a:ln>
          </c:spPr>
          <c:xVal>
            <c:numRef>
              <c:f>Tabelle1!$B$2</c:f>
              <c:numCache>
                <c:formatCode>General</c:formatCode>
                <c:ptCount val="1"/>
                <c:pt idx="0">
                  <c:v>0.47000000000000008</c:v>
                </c:pt>
              </c:numCache>
            </c:numRef>
          </c:xVal>
          <c:yVal>
            <c:numRef>
              <c:f>Tabelle1!$C$2</c:f>
              <c:numCache>
                <c:formatCode>General</c:formatCode>
                <c:ptCount val="1"/>
                <c:pt idx="0">
                  <c:v>-0.30000000000000032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Tabelle1!$A$3</c:f>
              <c:strCache>
                <c:ptCount val="1"/>
                <c:pt idx="0">
                  <c:v>Bob </c:v>
                </c:pt>
              </c:strCache>
            </c:strRef>
          </c:tx>
          <c:spPr>
            <a:ln w="28575">
              <a:noFill/>
            </a:ln>
          </c:spPr>
          <c:xVal>
            <c:numRef>
              <c:f>Tabelle1!$B$3</c:f>
              <c:numCache>
                <c:formatCode>General</c:formatCode>
                <c:ptCount val="1"/>
                <c:pt idx="0">
                  <c:v>-0.44000000000000006</c:v>
                </c:pt>
              </c:numCache>
            </c:numRef>
          </c:xVal>
          <c:yVal>
            <c:numRef>
              <c:f>Tabelle1!$C$3</c:f>
              <c:numCache>
                <c:formatCode>General</c:formatCode>
                <c:ptCount val="1"/>
                <c:pt idx="0">
                  <c:v>0.23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Tabelle1!$A$4</c:f>
              <c:strCache>
                <c:ptCount val="1"/>
                <c:pt idx="0">
                  <c:v>Mary 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chemeClr val="accent2"/>
              </a:solidFill>
            </c:spPr>
          </c:marker>
          <c:dPt>
            <c:idx val="0"/>
            <c:marker>
              <c:spPr>
                <a:solidFill>
                  <a:schemeClr val="accent2"/>
                </a:solidFill>
                <a:effectLst>
                  <a:outerShdw blurRad="50800" dist="50800" dir="5400000" algn="ctr" rotWithShape="0">
                    <a:schemeClr val="bg2">
                      <a:lumMod val="60000"/>
                      <a:lumOff val="40000"/>
                    </a:schemeClr>
                  </a:outerShdw>
                </a:effectLst>
              </c:spPr>
            </c:marker>
            <c:bubble3D val="0"/>
            <c:spPr>
              <a:ln w="28575">
                <a:noFill/>
              </a:ln>
              <a:effectLst>
                <a:outerShdw blurRad="50800" dist="50800" dir="5400000" algn="ctr" rotWithShape="0">
                  <a:schemeClr val="bg2">
                    <a:lumMod val="60000"/>
                    <a:lumOff val="40000"/>
                  </a:schemeClr>
                </a:outerShdw>
              </a:effectLst>
            </c:spPr>
          </c:dPt>
          <c:xVal>
            <c:numRef>
              <c:f>Tabelle1!$B$4</c:f>
              <c:numCache>
                <c:formatCode>General</c:formatCode>
                <c:ptCount val="1"/>
                <c:pt idx="0">
                  <c:v>0.70000000000000062</c:v>
                </c:pt>
              </c:numCache>
            </c:numRef>
          </c:xVal>
          <c:yVal>
            <c:numRef>
              <c:f>Tabelle1!$C$4</c:f>
              <c:numCache>
                <c:formatCode>General</c:formatCode>
                <c:ptCount val="1"/>
                <c:pt idx="0">
                  <c:v>-6.0000000000000039E-2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Tabelle1!$A$5</c:f>
              <c:strCache>
                <c:ptCount val="1"/>
                <c:pt idx="0">
                  <c:v>Sue </c:v>
                </c:pt>
              </c:strCache>
            </c:strRef>
          </c:tx>
          <c:spPr>
            <a:ln w="28575">
              <a:noFill/>
            </a:ln>
          </c:spPr>
          <c:xVal>
            <c:numRef>
              <c:f>Tabelle1!$B$5</c:f>
              <c:numCache>
                <c:formatCode>General</c:formatCode>
                <c:ptCount val="1"/>
                <c:pt idx="0">
                  <c:v>0.31000000000000039</c:v>
                </c:pt>
              </c:numCache>
            </c:numRef>
          </c:xVal>
          <c:yVal>
            <c:numRef>
              <c:f>Tabelle1!$C$5</c:f>
              <c:numCache>
                <c:formatCode>General</c:formatCode>
                <c:ptCount val="1"/>
                <c:pt idx="0">
                  <c:v>0.93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Tabelle1!$A$6</c:f>
              <c:strCache>
                <c:ptCount val="1"/>
                <c:pt idx="0">
                  <c:v>Terminator</c:v>
                </c:pt>
              </c:strCache>
            </c:strRef>
          </c:tx>
          <c:spPr>
            <a:ln w="28575">
              <a:noFill/>
            </a:ln>
          </c:spPr>
          <c:xVal>
            <c:numRef>
              <c:f>Tabelle1!$B$6</c:f>
              <c:numCache>
                <c:formatCode>General</c:formatCode>
                <c:ptCount val="1"/>
                <c:pt idx="0">
                  <c:v>-0.44000000000000006</c:v>
                </c:pt>
              </c:numCache>
            </c:numRef>
          </c:xVal>
          <c:yVal>
            <c:numRef>
              <c:f>Tabelle1!$C$6</c:f>
              <c:numCache>
                <c:formatCode>General</c:formatCode>
                <c:ptCount val="1"/>
                <c:pt idx="0">
                  <c:v>0.58000000000000018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Tabelle1!$A$7</c:f>
              <c:strCache>
                <c:ptCount val="1"/>
                <c:pt idx="0">
                  <c:v>Die Hard</c:v>
                </c:pt>
              </c:strCache>
            </c:strRef>
          </c:tx>
          <c:spPr>
            <a:ln w="28575">
              <a:noFill/>
            </a:ln>
          </c:spPr>
          <c:xVal>
            <c:numRef>
              <c:f>Tabelle1!$B$7</c:f>
              <c:numCache>
                <c:formatCode>General</c:formatCode>
                <c:ptCount val="1"/>
                <c:pt idx="0">
                  <c:v>-0.56999999999999995</c:v>
                </c:pt>
              </c:numCache>
            </c:numRef>
          </c:xVal>
          <c:yVal>
            <c:numRef>
              <c:f>Tabelle1!$C$7</c:f>
              <c:numCache>
                <c:formatCode>General</c:formatCode>
                <c:ptCount val="1"/>
                <c:pt idx="0">
                  <c:v>-0.66000000000000103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Tabelle1!$A$8</c:f>
              <c:strCache>
                <c:ptCount val="1"/>
                <c:pt idx="0">
                  <c:v>Twins</c:v>
                </c:pt>
              </c:strCache>
            </c:strRef>
          </c:tx>
          <c:spPr>
            <a:ln w="28575">
              <a:noFill/>
            </a:ln>
          </c:spPr>
          <c:xVal>
            <c:numRef>
              <c:f>Tabelle1!$B$8</c:f>
              <c:numCache>
                <c:formatCode>General</c:formatCode>
                <c:ptCount val="1"/>
                <c:pt idx="0">
                  <c:v>6.0000000000000039E-2</c:v>
                </c:pt>
              </c:numCache>
            </c:numRef>
          </c:xVal>
          <c:yVal>
            <c:numRef>
              <c:f>Tabelle1!$C$8</c:f>
              <c:numCache>
                <c:formatCode>General</c:formatCode>
                <c:ptCount val="1"/>
                <c:pt idx="0">
                  <c:v>0.26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Tabelle1!$A$9</c:f>
              <c:strCache>
                <c:ptCount val="1"/>
                <c:pt idx="0">
                  <c:v>Eat Pray Love</c:v>
                </c:pt>
              </c:strCache>
            </c:strRef>
          </c:tx>
          <c:spPr>
            <a:ln w="28575">
              <a:noFill/>
            </a:ln>
          </c:spPr>
          <c:xVal>
            <c:numRef>
              <c:f>Tabelle1!$B$9</c:f>
              <c:numCache>
                <c:formatCode>General</c:formatCode>
                <c:ptCount val="1"/>
                <c:pt idx="0">
                  <c:v>0.38000000000000045</c:v>
                </c:pt>
              </c:numCache>
            </c:numRef>
          </c:xVal>
          <c:yVal>
            <c:numRef>
              <c:f>Tabelle1!$C$9</c:f>
              <c:numCache>
                <c:formatCode>General</c:formatCode>
                <c:ptCount val="1"/>
                <c:pt idx="0">
                  <c:v>0.18000000000000019</c:v>
                </c:pt>
              </c:numCache>
            </c:numRef>
          </c:yVal>
          <c:smooth val="0"/>
        </c:ser>
        <c:ser>
          <c:idx val="8"/>
          <c:order val="8"/>
          <c:tx>
            <c:strRef>
              <c:f>Tabelle1!$A$10</c:f>
              <c:strCache>
                <c:ptCount val="1"/>
                <c:pt idx="0">
                  <c:v>Pretty Woman</c:v>
                </c:pt>
              </c:strCache>
            </c:strRef>
          </c:tx>
          <c:spPr>
            <a:ln w="28575">
              <a:noFill/>
            </a:ln>
          </c:spPr>
          <c:xVal>
            <c:numRef>
              <c:f>Tabelle1!$B$10</c:f>
              <c:numCache>
                <c:formatCode>General</c:formatCode>
                <c:ptCount val="1"/>
                <c:pt idx="0">
                  <c:v>0.56999999999999995</c:v>
                </c:pt>
              </c:numCache>
            </c:numRef>
          </c:xVal>
          <c:yVal>
            <c:numRef>
              <c:f>Tabelle1!$C$10</c:f>
              <c:numCache>
                <c:formatCode>General</c:formatCode>
                <c:ptCount val="1"/>
                <c:pt idx="0">
                  <c:v>-0.36000000000000032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635968"/>
        <c:axId val="119636544"/>
      </c:scatterChart>
      <c:valAx>
        <c:axId val="119635968"/>
        <c:scaling>
          <c:orientation val="minMax"/>
          <c:max val="1"/>
          <c:min val="-1"/>
        </c:scaling>
        <c:delete val="0"/>
        <c:axPos val="b"/>
        <c:numFmt formatCode="General" sourceLinked="1"/>
        <c:majorTickMark val="out"/>
        <c:minorTickMark val="none"/>
        <c:tickLblPos val="nextTo"/>
        <c:crossAx val="119636544"/>
        <c:crossesAt val="0"/>
        <c:crossBetween val="midCat"/>
      </c:valAx>
      <c:valAx>
        <c:axId val="119636544"/>
        <c:scaling>
          <c:orientation val="minMax"/>
          <c:max val="1"/>
          <c:min val="-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9635968"/>
        <c:crossesAt val="0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612E70D-D6E2-4DEF-B0A2-EC7A77C55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45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0C8DE1-C2B2-4AE2-B195-F34D2D1DF23C}" type="slidenum">
              <a:rPr lang="en-US"/>
              <a:pPr/>
              <a:t>1</a:t>
            </a:fld>
            <a:endParaRPr lang="en-US"/>
          </a:p>
        </p:txBody>
      </p:sp>
      <p:sp>
        <p:nvSpPr>
          <p:cNvPr id="645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5714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E8A70-30D4-4D30-A5D8-A0F0E67EAF7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F1930-DECB-4A96-BAD8-D1D219B82CD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F1930-DECB-4A96-BAD8-D1D219B82CD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F1930-DECB-4A96-BAD8-D1D219B82CD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986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546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CE6282FD-44B9-425E-B424-1DA676A7C558}" type="slidenum">
              <a:rPr lang="en-US" altLang="en-US" sz="1200" smtClean="0"/>
              <a:pPr/>
              <a:t>31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12E70D-D6E2-4DEF-B0A2-EC7A77C55E5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08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12E70D-D6E2-4DEF-B0A2-EC7A77C55E5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08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E9966C-9BA0-4D30-AD5F-C5A07FA4FA52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BCD593-CDD8-4A1B-8DF2-EB5FF29CC757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6EDCBE-8911-4A23-AD02-55FFB364ED25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FE3D6B-85F1-407C-BF71-5B6226ED3602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390525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143000"/>
            <a:ext cx="7848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19821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BE7672-3547-4AE5-90A6-595988382659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2C3A41-A442-4A39-9EEF-DC58C8B9DE04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A28076-3DF5-467F-A7A9-E315712C9F04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577465-72C6-40C5-AA40-E6CAC68E28DD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B10C9F-91A6-470C-8791-F266F8AB353C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E7F0A7-2A96-4F42-9EEF-4C22E72916D3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E2D6FD-ED69-4E31-B066-F57CA77DD048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08383B-101E-4851-A1F2-7BC1C4F48E53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59812373-7744-4A45-9B23-EBDAF9C9827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81000" y="6400800"/>
            <a:ext cx="8382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i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arlett" pitchFamily="2" charset="2"/>
        <a:buChar char="4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Marlett" pitchFamily="2" charset="2"/>
        <a:buChar char="h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FF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2.jpeg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jpe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20.jpeg"/><Relationship Id="rId10" Type="http://schemas.openxmlformats.org/officeDocument/2006/relationships/image" Target="../media/image17.wmf"/><Relationship Id="rId4" Type="http://schemas.openxmlformats.org/officeDocument/2006/relationships/image" Target="../media/image19.jpeg"/><Relationship Id="rId9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chart" Target="../charts/chart1.xml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5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6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400" y="950913"/>
            <a:ext cx="7772400" cy="2532062"/>
          </a:xfrm>
        </p:spPr>
        <p:txBody>
          <a:bodyPr/>
          <a:lstStyle/>
          <a:p>
            <a:r>
              <a:rPr lang="en-US" dirty="0" smtClean="0"/>
              <a:t>Matrix Factorization</a:t>
            </a:r>
            <a:br>
              <a:rPr lang="en-US" dirty="0" smtClean="0"/>
            </a:br>
            <a:r>
              <a:rPr lang="en-US" dirty="0"/>
              <a:t>&amp;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Singular Value Decomposition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424238" y="4295775"/>
            <a:ext cx="2386012" cy="708025"/>
          </a:xfrm>
          <a:prstGeom prst="rect">
            <a:avLst/>
          </a:prstGeom>
          <a:solidFill>
            <a:srgbClr val="FFD7A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/>
              <a:t>Bamshad Mobasher</a:t>
            </a:r>
          </a:p>
          <a:p>
            <a:pPr algn="ctr">
              <a:defRPr/>
            </a:pPr>
            <a:r>
              <a:rPr lang="en-US" sz="2000" b="1" dirty="0"/>
              <a:t>DePaul University</a:t>
            </a:r>
            <a:endParaRPr lang="en-US" sz="2000" b="1" i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7772400" cy="609600"/>
          </a:xfrm>
        </p:spPr>
        <p:txBody>
          <a:bodyPr/>
          <a:lstStyle/>
          <a:p>
            <a:r>
              <a:rPr lang="en-US" altLang="en-US" smtClean="0"/>
              <a:t>Rows in D = weighted sums of basis vectors</a:t>
            </a:r>
          </a:p>
        </p:txBody>
      </p:sp>
      <p:sp>
        <p:nvSpPr>
          <p:cNvPr id="466949" name="Rectangle 5"/>
          <p:cNvSpPr>
            <a:spLocks noChangeArrowheads="1"/>
          </p:cNvSpPr>
          <p:nvPr/>
        </p:nvSpPr>
        <p:spPr bwMode="auto">
          <a:xfrm>
            <a:off x="762000" y="1279191"/>
            <a:ext cx="8001000" cy="5063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1800" b="1" dirty="0">
              <a:latin typeface="Arial" charset="0"/>
              <a:cs typeface="Arial Unicode MS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Arial" charset="0"/>
                <a:cs typeface="Arial Unicode MS" pitchFamily="34" charset="-128"/>
              </a:rPr>
              <a:t> </a:t>
            </a:r>
            <a:r>
              <a:rPr lang="en-US" altLang="en-US" sz="1800" dirty="0">
                <a:latin typeface="Arial" charset="0"/>
                <a:cs typeface="Arial Unicode MS" pitchFamily="34" charset="-128"/>
              </a:rPr>
              <a:t>1</a:t>
            </a:r>
            <a:r>
              <a:rPr lang="en-US" altLang="en-US" sz="1800" baseline="30000" dirty="0">
                <a:latin typeface="Arial" charset="0"/>
                <a:cs typeface="Arial Unicode MS" pitchFamily="34" charset="-128"/>
              </a:rPr>
              <a:t>st</a:t>
            </a:r>
            <a:r>
              <a:rPr lang="en-US" altLang="en-US" sz="1800" dirty="0">
                <a:latin typeface="Arial" charset="0"/>
                <a:cs typeface="Arial Unicode MS" pitchFamily="34" charset="-128"/>
              </a:rPr>
              <a:t> row of D = [10 20 10]</a:t>
            </a:r>
          </a:p>
          <a:p>
            <a:pPr eaLnBrk="1" hangingPunct="1">
              <a:buNone/>
            </a:pPr>
            <a:r>
              <a:rPr lang="en-US" altLang="en-US" sz="1800" dirty="0">
                <a:latin typeface="Arial" charset="0"/>
                <a:cs typeface="Arial Unicode MS" pitchFamily="34" charset="-128"/>
              </a:rPr>
              <a:t> Since D = U S </a:t>
            </a:r>
            <a:r>
              <a:rPr lang="en-US" altLang="en-US" sz="1800" dirty="0" err="1" smtClean="0">
                <a:latin typeface="Arial" charset="0"/>
                <a:cs typeface="Arial Unicode MS" pitchFamily="34" charset="-128"/>
              </a:rPr>
              <a:t>V</a:t>
            </a:r>
            <a:r>
              <a:rPr lang="en-US" altLang="en-US" sz="1800" baseline="30000" dirty="0" err="1" smtClean="0">
                <a:latin typeface="Arial" charset="0"/>
                <a:cs typeface="Arial Unicode MS" pitchFamily="34" charset="-128"/>
              </a:rPr>
              <a:t>t</a:t>
            </a:r>
            <a:r>
              <a:rPr lang="en-US" altLang="en-US" sz="1800" dirty="0" smtClean="0">
                <a:latin typeface="Arial" charset="0"/>
                <a:cs typeface="Arial Unicode MS" pitchFamily="34" charset="-128"/>
                <a:sym typeface="Wingdings" pitchFamily="2" charset="2"/>
              </a:rPr>
              <a:t> </a:t>
            </a:r>
            <a:r>
              <a:rPr lang="en-US" altLang="en-US" sz="1800" dirty="0" smtClean="0">
                <a:latin typeface="Arial" charset="0"/>
                <a:cs typeface="Arial Unicode MS" pitchFamily="34" charset="-128"/>
              </a:rPr>
              <a:t>,    </a:t>
            </a:r>
            <a:r>
              <a:rPr lang="en-US" altLang="en-US" sz="1800" dirty="0">
                <a:latin typeface="Arial" charset="0"/>
                <a:cs typeface="Arial Unicode MS" pitchFamily="34" charset="-128"/>
              </a:rPr>
              <a:t>then </a:t>
            </a:r>
            <a:r>
              <a:rPr lang="en-US" altLang="en-US" sz="1800" dirty="0" smtClean="0">
                <a:latin typeface="Arial" charset="0"/>
                <a:cs typeface="Arial Unicode MS" pitchFamily="34" charset="-128"/>
              </a:rPr>
              <a:t>   D[0,</a:t>
            </a:r>
            <a:r>
              <a:rPr lang="en-US" altLang="en-US" sz="1800" dirty="0" smtClean="0">
                <a:latin typeface="Arial" charset="0"/>
                <a:cs typeface="Arial Unicode MS" pitchFamily="34" charset="-128"/>
                <a:sym typeface="Wingdings" pitchFamily="2" charset="2"/>
              </a:rPr>
              <a:t>: ]  =  U</a:t>
            </a:r>
            <a:r>
              <a:rPr lang="en-US" altLang="en-US" sz="1800" dirty="0">
                <a:latin typeface="Arial" charset="0"/>
                <a:cs typeface="Arial Unicode MS" pitchFamily="34" charset="-128"/>
              </a:rPr>
              <a:t>[0,</a:t>
            </a:r>
            <a:r>
              <a:rPr lang="en-US" altLang="en-US" sz="1800" dirty="0">
                <a:latin typeface="Arial" charset="0"/>
                <a:cs typeface="Arial Unicode MS" pitchFamily="34" charset="-128"/>
                <a:sym typeface="Wingdings" pitchFamily="2" charset="2"/>
              </a:rPr>
              <a:t>: ] </a:t>
            </a:r>
            <a:r>
              <a:rPr lang="en-US" altLang="en-US" sz="1800" dirty="0" smtClean="0">
                <a:latin typeface="Arial" charset="0"/>
                <a:cs typeface="Arial Unicode MS" pitchFamily="34" charset="-128"/>
                <a:sym typeface="Wingdings" pitchFamily="2" charset="2"/>
              </a:rPr>
              <a:t>* </a:t>
            </a:r>
            <a:r>
              <a:rPr lang="en-US" altLang="en-US" b="1" dirty="0">
                <a:latin typeface="Symbol" pitchFamily="18" charset="2"/>
                <a:cs typeface="Arial Unicode MS" pitchFamily="34" charset="-128"/>
              </a:rPr>
              <a:t>S</a:t>
            </a:r>
            <a:r>
              <a:rPr lang="en-US" altLang="en-US" dirty="0">
                <a:latin typeface="Arial" charset="0"/>
                <a:cs typeface="Arial Unicode MS" pitchFamily="34" charset="-128"/>
                <a:sym typeface="Wingdings" pitchFamily="2" charset="2"/>
              </a:rPr>
              <a:t> </a:t>
            </a:r>
            <a:r>
              <a:rPr lang="en-US" altLang="en-US" sz="1800" dirty="0">
                <a:latin typeface="Arial" charset="0"/>
                <a:cs typeface="Arial Unicode MS" pitchFamily="34" charset="-128"/>
                <a:sym typeface="Wingdings" pitchFamily="2" charset="2"/>
              </a:rPr>
              <a:t>* </a:t>
            </a:r>
            <a:r>
              <a:rPr lang="en-US" altLang="en-US" sz="1800" dirty="0" err="1">
                <a:latin typeface="Arial" charset="0"/>
                <a:cs typeface="Arial Unicode MS" pitchFamily="34" charset="-128"/>
              </a:rPr>
              <a:t>V</a:t>
            </a:r>
            <a:r>
              <a:rPr lang="en-US" altLang="en-US" sz="1800" baseline="30000" dirty="0" err="1">
                <a:latin typeface="Arial" charset="0"/>
                <a:cs typeface="Arial Unicode MS" pitchFamily="34" charset="-128"/>
              </a:rPr>
              <a:t>t</a:t>
            </a:r>
            <a:endParaRPr lang="en-US" altLang="en-US" sz="1800" dirty="0">
              <a:latin typeface="Arial" charset="0"/>
              <a:cs typeface="Arial Unicode MS" pitchFamily="34" charset="-128"/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Arial" charset="0"/>
                <a:cs typeface="Arial Unicode MS" pitchFamily="34" charset="-128"/>
                <a:sym typeface="Wingdings" pitchFamily="2" charset="2"/>
              </a:rPr>
              <a:t>                                                      =  [24.5  0.2 -0.22] * </a:t>
            </a:r>
            <a:r>
              <a:rPr lang="en-US" altLang="en-US" sz="1800" dirty="0" err="1">
                <a:latin typeface="Arial" charset="0"/>
                <a:cs typeface="Arial Unicode MS" pitchFamily="34" charset="-128"/>
              </a:rPr>
              <a:t>V</a:t>
            </a:r>
            <a:r>
              <a:rPr lang="en-US" altLang="en-US" sz="1800" baseline="30000" dirty="0" err="1">
                <a:latin typeface="Arial" charset="0"/>
                <a:cs typeface="Arial Unicode MS" pitchFamily="34" charset="-128"/>
              </a:rPr>
              <a:t>t</a:t>
            </a:r>
            <a:endParaRPr lang="en-US" altLang="en-US" sz="1800" dirty="0">
              <a:latin typeface="Arial" charset="0"/>
              <a:cs typeface="Arial Unicode MS" pitchFamily="34" charset="-128"/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Arial" charset="0"/>
                <a:cs typeface="Arial Unicode MS" pitchFamily="34" charset="-128"/>
                <a:sym typeface="Wingdings" pitchFamily="2" charset="2"/>
              </a:rPr>
              <a:t>                  </a:t>
            </a:r>
            <a:endParaRPr lang="en-US" altLang="en-US" sz="1600" dirty="0">
              <a:latin typeface="Arial" charset="0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Arial" charset="0"/>
                <a:cs typeface="Arial Unicode MS" pitchFamily="34" charset="-128"/>
              </a:rPr>
              <a:t>        </a:t>
            </a:r>
            <a:r>
              <a:rPr lang="en-US" altLang="en-US" sz="1600" dirty="0" err="1" smtClean="0">
                <a:latin typeface="Arial" charset="0"/>
                <a:cs typeface="Arial Unicode MS" pitchFamily="34" charset="-128"/>
              </a:rPr>
              <a:t>V</a:t>
            </a:r>
            <a:r>
              <a:rPr lang="en-US" altLang="en-US" sz="1600" baseline="30000" dirty="0" err="1" smtClean="0">
                <a:latin typeface="Arial" charset="0"/>
                <a:cs typeface="Arial Unicode MS" pitchFamily="34" charset="-128"/>
              </a:rPr>
              <a:t>t</a:t>
            </a:r>
            <a:r>
              <a:rPr lang="en-US" altLang="en-US" sz="1600" dirty="0" smtClean="0">
                <a:latin typeface="Arial" charset="0"/>
                <a:cs typeface="Arial Unicode MS" pitchFamily="34" charset="-128"/>
              </a:rPr>
              <a:t>  </a:t>
            </a:r>
            <a:r>
              <a:rPr lang="en-US" altLang="en-US" sz="1600" dirty="0">
                <a:latin typeface="Arial" charset="0"/>
                <a:cs typeface="Arial Unicode MS" pitchFamily="34" charset="-128"/>
              </a:rPr>
              <a:t>=  </a:t>
            </a:r>
            <a:r>
              <a:rPr lang="en-US" altLang="en-US" sz="1600" dirty="0">
                <a:latin typeface="Arial" charset="0"/>
                <a:cs typeface="Arial" charset="0"/>
              </a:rPr>
              <a:t>0.41    0.82    0.40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    	 	</a:t>
            </a:r>
            <a:r>
              <a:rPr lang="en-US" altLang="en-US" sz="1600" dirty="0" smtClean="0">
                <a:latin typeface="Arial" charset="0"/>
                <a:cs typeface="Arial" charset="0"/>
              </a:rPr>
              <a:t> 0.73   </a:t>
            </a:r>
            <a:r>
              <a:rPr lang="en-US" altLang="en-US" sz="1600" dirty="0">
                <a:latin typeface="Arial" charset="0"/>
                <a:cs typeface="Arial" charset="0"/>
              </a:rPr>
              <a:t>-0.56    0.41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    	 	</a:t>
            </a:r>
            <a:r>
              <a:rPr lang="en-US" altLang="en-US" sz="1600" dirty="0" smtClean="0">
                <a:latin typeface="Arial" charset="0"/>
                <a:cs typeface="Arial" charset="0"/>
              </a:rPr>
              <a:t> 0.55    </a:t>
            </a:r>
            <a:r>
              <a:rPr lang="en-US" altLang="en-US" sz="1600" dirty="0">
                <a:latin typeface="Arial" charset="0"/>
                <a:cs typeface="Arial" charset="0"/>
              </a:rPr>
              <a:t>0.12   -0.82</a:t>
            </a:r>
          </a:p>
          <a:p>
            <a:pPr eaLnBrk="1" hangingPunct="1">
              <a:buFontTx/>
              <a:buNone/>
            </a:pPr>
            <a:endParaRPr lang="en-US" altLang="en-US" sz="1600" dirty="0">
              <a:latin typeface="Arial" charset="0"/>
              <a:cs typeface="Arial" charset="0"/>
            </a:endParaRPr>
          </a:p>
          <a:p>
            <a:pPr eaLnBrk="1" hangingPunct="1">
              <a:buFont typeface="Symbol" pitchFamily="18" charset="2"/>
              <a:buChar char="Þ"/>
            </a:pPr>
            <a:r>
              <a:rPr lang="en-US" altLang="en-US" sz="1600" dirty="0" smtClean="0">
                <a:latin typeface="Arial" charset="0"/>
                <a:cs typeface="Arial Unicode MS" pitchFamily="34" charset="-128"/>
              </a:rPr>
              <a:t>D[0</a:t>
            </a:r>
            <a:r>
              <a:rPr lang="en-US" altLang="en-US" sz="1600" dirty="0">
                <a:latin typeface="Arial" charset="0"/>
                <a:cs typeface="Arial Unicode MS" pitchFamily="34" charset="-128"/>
              </a:rPr>
              <a:t>,</a:t>
            </a:r>
            <a:r>
              <a:rPr lang="en-US" altLang="en-US" sz="1600" dirty="0">
                <a:latin typeface="Arial" charset="0"/>
                <a:cs typeface="Arial Unicode MS" pitchFamily="34" charset="-128"/>
                <a:sym typeface="Wingdings" pitchFamily="2" charset="2"/>
              </a:rPr>
              <a:t>: ]</a:t>
            </a:r>
            <a:r>
              <a:rPr lang="en-US" altLang="en-US" sz="1600" dirty="0" smtClean="0">
                <a:latin typeface="Arial" charset="0"/>
                <a:cs typeface="Arial Unicode MS" pitchFamily="34" charset="-128"/>
                <a:sym typeface="Wingdings" pitchFamily="2" charset="2"/>
              </a:rPr>
              <a:t> </a:t>
            </a:r>
            <a:r>
              <a:rPr lang="en-US" altLang="en-US" sz="1600" dirty="0">
                <a:latin typeface="Arial" charset="0"/>
                <a:cs typeface="Arial Unicode MS" pitchFamily="34" charset="-128"/>
                <a:sym typeface="Wingdings" pitchFamily="2" charset="2"/>
              </a:rPr>
              <a:t>= 24.5 v</a:t>
            </a:r>
            <a:r>
              <a:rPr lang="en-US" altLang="en-US" sz="1600" baseline="-25000" dirty="0">
                <a:latin typeface="Arial" charset="0"/>
                <a:cs typeface="Arial Unicode MS" pitchFamily="34" charset="-128"/>
                <a:sym typeface="Wingdings" pitchFamily="2" charset="2"/>
              </a:rPr>
              <a:t>1</a:t>
            </a:r>
            <a:r>
              <a:rPr lang="en-US" altLang="en-US" sz="1600" dirty="0">
                <a:latin typeface="Arial" charset="0"/>
                <a:cs typeface="Arial Unicode MS" pitchFamily="34" charset="-128"/>
                <a:sym typeface="Wingdings" pitchFamily="2" charset="2"/>
              </a:rPr>
              <a:t> + 0.2 v</a:t>
            </a:r>
            <a:r>
              <a:rPr lang="en-US" altLang="en-US" sz="1600" baseline="-25000" dirty="0">
                <a:latin typeface="Arial" charset="0"/>
                <a:cs typeface="Arial Unicode MS" pitchFamily="34" charset="-128"/>
                <a:sym typeface="Wingdings" pitchFamily="2" charset="2"/>
              </a:rPr>
              <a:t>2</a:t>
            </a:r>
            <a:r>
              <a:rPr lang="en-US" altLang="en-US" sz="1600" dirty="0">
                <a:latin typeface="Arial" charset="0"/>
                <a:cs typeface="Arial Unicode MS" pitchFamily="34" charset="-128"/>
                <a:sym typeface="Wingdings" pitchFamily="2" charset="2"/>
              </a:rPr>
              <a:t>  + -0.22 v</a:t>
            </a:r>
            <a:r>
              <a:rPr lang="en-US" altLang="en-US" sz="1600" baseline="-25000" dirty="0">
                <a:latin typeface="Arial" charset="0"/>
                <a:cs typeface="Arial Unicode MS" pitchFamily="34" charset="-128"/>
                <a:sym typeface="Wingdings" pitchFamily="2" charset="2"/>
              </a:rPr>
              <a:t>3</a:t>
            </a:r>
            <a:endParaRPr lang="en-US" altLang="en-US" sz="1600" dirty="0">
              <a:latin typeface="Arial" charset="0"/>
              <a:cs typeface="Arial Unicode MS" pitchFamily="34" charset="-128"/>
              <a:sym typeface="Wingdings" pitchFamily="2" charset="2"/>
            </a:endParaRPr>
          </a:p>
          <a:p>
            <a:pPr eaLnBrk="1" hangingPunct="1">
              <a:buFont typeface="Symbol" pitchFamily="18" charset="2"/>
              <a:buChar char="Þ"/>
            </a:pPr>
            <a:endParaRPr lang="en-US" altLang="en-US" sz="1600" dirty="0">
              <a:latin typeface="Arial" charset="0"/>
              <a:cs typeface="Arial Unicode MS" pitchFamily="34" charset="-128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 dirty="0">
                <a:latin typeface="Arial" charset="0"/>
                <a:cs typeface="Arial Unicode MS" pitchFamily="34" charset="-128"/>
              </a:rPr>
              <a:t>                  where </a:t>
            </a:r>
            <a:r>
              <a:rPr lang="en-US" altLang="en-US" sz="1600" dirty="0">
                <a:latin typeface="Arial" charset="0"/>
                <a:cs typeface="Arial Unicode MS" pitchFamily="34" charset="-128"/>
                <a:sym typeface="Wingdings" pitchFamily="2" charset="2"/>
              </a:rPr>
              <a:t>v</a:t>
            </a:r>
            <a:r>
              <a:rPr lang="en-US" altLang="en-US" sz="1600" baseline="-25000" dirty="0">
                <a:latin typeface="Arial" charset="0"/>
                <a:cs typeface="Arial Unicode MS" pitchFamily="34" charset="-128"/>
                <a:sym typeface="Wingdings" pitchFamily="2" charset="2"/>
              </a:rPr>
              <a:t>1</a:t>
            </a:r>
            <a:r>
              <a:rPr lang="en-US" altLang="en-US" sz="1600" dirty="0">
                <a:latin typeface="Arial" charset="0"/>
                <a:cs typeface="Arial Unicode MS" pitchFamily="34" charset="-128"/>
                <a:sym typeface="Wingdings" pitchFamily="2" charset="2"/>
              </a:rPr>
              <a:t> ,  v</a:t>
            </a:r>
            <a:r>
              <a:rPr lang="en-US" altLang="en-US" sz="1600" baseline="-25000" dirty="0">
                <a:latin typeface="Arial" charset="0"/>
                <a:cs typeface="Arial Unicode MS" pitchFamily="34" charset="-128"/>
                <a:sym typeface="Wingdings" pitchFamily="2" charset="2"/>
              </a:rPr>
              <a:t>2</a:t>
            </a:r>
            <a:r>
              <a:rPr lang="en-US" altLang="en-US" sz="1600" dirty="0">
                <a:latin typeface="Arial" charset="0"/>
                <a:cs typeface="Arial Unicode MS" pitchFamily="34" charset="-128"/>
                <a:sym typeface="Wingdings" pitchFamily="2" charset="2"/>
              </a:rPr>
              <a:t>  , v</a:t>
            </a:r>
            <a:r>
              <a:rPr lang="en-US" altLang="en-US" sz="1600" baseline="-25000" dirty="0">
                <a:latin typeface="Arial" charset="0"/>
                <a:cs typeface="Arial Unicode MS" pitchFamily="34" charset="-128"/>
                <a:sym typeface="Wingdings" pitchFamily="2" charset="2"/>
              </a:rPr>
              <a:t>3</a:t>
            </a:r>
            <a:r>
              <a:rPr lang="en-US" altLang="en-US" sz="1600" dirty="0">
                <a:latin typeface="Arial" charset="0"/>
                <a:cs typeface="Arial Unicode MS" pitchFamily="34" charset="-128"/>
              </a:rPr>
              <a:t> are rows of </a:t>
            </a:r>
            <a:r>
              <a:rPr lang="en-US" altLang="en-US" sz="1600" dirty="0" err="1">
                <a:latin typeface="Arial" charset="0"/>
                <a:cs typeface="Arial Unicode MS" pitchFamily="34" charset="-128"/>
              </a:rPr>
              <a:t>V</a:t>
            </a:r>
            <a:r>
              <a:rPr lang="en-US" altLang="en-US" sz="1600" baseline="30000" dirty="0" err="1">
                <a:latin typeface="Arial" charset="0"/>
                <a:cs typeface="Arial Unicode MS" pitchFamily="34" charset="-128"/>
              </a:rPr>
              <a:t>t</a:t>
            </a:r>
            <a:r>
              <a:rPr lang="en-US" altLang="en-US" sz="1600" dirty="0">
                <a:latin typeface="Arial" charset="0"/>
                <a:cs typeface="Arial Unicode MS" pitchFamily="34" charset="-128"/>
              </a:rPr>
              <a:t> and are our basis vectors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600" dirty="0">
              <a:latin typeface="Arial" charset="0"/>
              <a:cs typeface="Arial Unicode MS" pitchFamily="34" charset="-128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 dirty="0">
                <a:latin typeface="Arial" charset="0"/>
                <a:cs typeface="Arial Unicode MS" pitchFamily="34" charset="-128"/>
              </a:rPr>
              <a:t>     Thus, [24.5, 0.2, 0.22] are the weights that characterize row 1 in D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 dirty="0">
                <a:latin typeface="Arial" charset="0"/>
                <a:cs typeface="Arial Unicode MS" pitchFamily="34" charset="-128"/>
              </a:rPr>
              <a:t> 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 dirty="0">
                <a:latin typeface="Arial" charset="0"/>
                <a:cs typeface="Arial Unicode MS" pitchFamily="34" charset="-128"/>
              </a:rPr>
              <a:t>     In general, the </a:t>
            </a:r>
            <a:r>
              <a:rPr lang="en-US" altLang="en-US" sz="1600" i="1" dirty="0" err="1">
                <a:latin typeface="Arial" charset="0"/>
                <a:cs typeface="Arial Unicode MS" pitchFamily="34" charset="-128"/>
              </a:rPr>
              <a:t>i</a:t>
            </a:r>
            <a:r>
              <a:rPr lang="en-US" altLang="en-US" sz="1600" dirty="0" err="1">
                <a:latin typeface="Arial" charset="0"/>
                <a:cs typeface="Arial Unicode MS" pitchFamily="34" charset="-128"/>
              </a:rPr>
              <a:t>th</a:t>
            </a:r>
            <a:r>
              <a:rPr lang="en-US" altLang="en-US" sz="1600" dirty="0">
                <a:latin typeface="Arial" charset="0"/>
                <a:cs typeface="Arial Unicode MS" pitchFamily="34" charset="-128"/>
              </a:rPr>
              <a:t> row of U*</a:t>
            </a:r>
            <a:r>
              <a:rPr lang="en-US" altLang="en-US" sz="1600" b="1" dirty="0">
                <a:latin typeface="Symbol" pitchFamily="18" charset="2"/>
                <a:cs typeface="Arial Unicode MS" pitchFamily="34" charset="-128"/>
              </a:rPr>
              <a:t> </a:t>
            </a:r>
            <a:r>
              <a:rPr lang="en-US" altLang="en-US" sz="1800" b="1" dirty="0">
                <a:latin typeface="Symbol" pitchFamily="18" charset="2"/>
                <a:cs typeface="Arial Unicode MS" pitchFamily="34" charset="-128"/>
              </a:rPr>
              <a:t>S</a:t>
            </a:r>
            <a:r>
              <a:rPr lang="en-US" altLang="en-US" sz="1600" dirty="0">
                <a:latin typeface="Arial" charset="0"/>
                <a:cs typeface="Arial Unicode MS" pitchFamily="34" charset="-128"/>
              </a:rPr>
              <a:t> is the set of weights for the </a:t>
            </a:r>
            <a:r>
              <a:rPr lang="en-US" altLang="en-US" sz="1600" i="1" dirty="0" err="1">
                <a:latin typeface="Arial" charset="0"/>
                <a:cs typeface="Arial Unicode MS" pitchFamily="34" charset="-128"/>
              </a:rPr>
              <a:t>i</a:t>
            </a:r>
            <a:r>
              <a:rPr lang="en-US" altLang="en-US" sz="1600" dirty="0" err="1">
                <a:latin typeface="Arial" charset="0"/>
                <a:cs typeface="Arial Unicode MS" pitchFamily="34" charset="-128"/>
              </a:rPr>
              <a:t>th</a:t>
            </a:r>
            <a:r>
              <a:rPr lang="en-US" altLang="en-US" sz="1600" dirty="0">
                <a:latin typeface="Arial" charset="0"/>
                <a:cs typeface="Arial Unicode MS" pitchFamily="34" charset="-128"/>
              </a:rPr>
              <a:t> row in </a:t>
            </a:r>
            <a:r>
              <a:rPr lang="en-US" altLang="en-US" sz="1600" dirty="0" smtClean="0">
                <a:latin typeface="Arial" charset="0"/>
                <a:cs typeface="Arial Unicode MS" pitchFamily="34" charset="-128"/>
              </a:rPr>
              <a:t>D</a:t>
            </a:r>
            <a:endParaRPr lang="en-US" altLang="en-US" sz="1600" dirty="0">
              <a:latin typeface="Arial" charset="0"/>
              <a:cs typeface="Arial Unicode MS" pitchFamily="34" charset="-128"/>
            </a:endParaRPr>
          </a:p>
        </p:txBody>
      </p:sp>
      <p:sp>
        <p:nvSpPr>
          <p:cNvPr id="466950" name="Line 6"/>
          <p:cNvSpPr>
            <a:spLocks noChangeShapeType="1"/>
          </p:cNvSpPr>
          <p:nvPr/>
        </p:nvSpPr>
        <p:spPr bwMode="auto">
          <a:xfrm flipH="1">
            <a:off x="3810000" y="2613498"/>
            <a:ext cx="2514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9381" y="6425104"/>
            <a:ext cx="5000016" cy="2446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100" dirty="0" smtClean="0"/>
              <a:t>Credit: Based on lecture notes from </a:t>
            </a:r>
            <a:r>
              <a:rPr lang="en-US" altLang="en-US" sz="1100" b="1" dirty="0" err="1" smtClean="0"/>
              <a:t>Padhraic</a:t>
            </a:r>
            <a:r>
              <a:rPr lang="en-US" altLang="en-US" sz="1100" b="1" dirty="0" smtClean="0"/>
              <a:t> Smyth</a:t>
            </a:r>
            <a:r>
              <a:rPr lang="en-US" altLang="en-US" sz="1100" dirty="0" smtClean="0"/>
              <a:t>, University </a:t>
            </a:r>
            <a:r>
              <a:rPr lang="en-US" altLang="en-US" sz="1100" dirty="0"/>
              <a:t>of California, Irvine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E7F0A7-2A96-4F42-9EEF-4C22E72916D3}" type="slidenum">
              <a:rPr lang="en-US" smtClean="0"/>
              <a:pPr>
                <a:defRPr/>
              </a:pPr>
              <a:t>10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05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 of SVD Representation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3048000" y="1066800"/>
            <a:ext cx="2133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1800" b="1">
              <a:latin typeface="Arial" charset="0"/>
              <a:cs typeface="Arial Unicode MS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1800" b="1">
                <a:latin typeface="Arial" charset="0"/>
                <a:cs typeface="Arial Unicode MS" pitchFamily="34" charset="-128"/>
              </a:rPr>
              <a:t> </a:t>
            </a:r>
            <a:r>
              <a:rPr lang="en-US" altLang="en-US" sz="2400" b="1">
                <a:latin typeface="Arial" charset="0"/>
                <a:cs typeface="Arial Unicode MS" pitchFamily="34" charset="-128"/>
              </a:rPr>
              <a:t>D = U </a:t>
            </a:r>
            <a:r>
              <a:rPr lang="en-US" altLang="en-US" sz="2400" b="1">
                <a:latin typeface="Symbol" pitchFamily="18" charset="2"/>
                <a:cs typeface="Arial Unicode MS" pitchFamily="34" charset="-128"/>
              </a:rPr>
              <a:t>S</a:t>
            </a:r>
            <a:r>
              <a:rPr lang="en-US" altLang="en-US" sz="2400" b="1">
                <a:latin typeface="Arial" charset="0"/>
                <a:cs typeface="Arial Unicode MS" pitchFamily="34" charset="-128"/>
              </a:rPr>
              <a:t> V</a:t>
            </a:r>
            <a:r>
              <a:rPr lang="en-US" altLang="en-US" sz="2400" b="1" baseline="30000">
                <a:latin typeface="Arial" charset="0"/>
                <a:cs typeface="Arial Unicode MS" pitchFamily="34" charset="-128"/>
              </a:rPr>
              <a:t>t</a:t>
            </a:r>
          </a:p>
          <a:p>
            <a:pPr eaLnBrk="1" hangingPunct="1">
              <a:buFontTx/>
              <a:buNone/>
            </a:pPr>
            <a:endParaRPr lang="en-US" altLang="en-US" sz="1600" b="1">
              <a:latin typeface="Arial" charset="0"/>
              <a:cs typeface="Arial Unicode MS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Arial" charset="0"/>
                <a:cs typeface="Arial Unicode MS" pitchFamily="34" charset="-128"/>
              </a:rPr>
              <a:t>      </a:t>
            </a:r>
          </a:p>
        </p:txBody>
      </p:sp>
      <p:sp>
        <p:nvSpPr>
          <p:cNvPr id="468997" name="Line 5"/>
          <p:cNvSpPr>
            <a:spLocks noChangeShapeType="1"/>
          </p:cNvSpPr>
          <p:nvPr/>
        </p:nvSpPr>
        <p:spPr bwMode="auto">
          <a:xfrm flipV="1">
            <a:off x="1752600" y="1828800"/>
            <a:ext cx="1447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8998" name="Rectangle 6"/>
          <p:cNvSpPr>
            <a:spLocks noChangeArrowheads="1"/>
          </p:cNvSpPr>
          <p:nvPr/>
        </p:nvSpPr>
        <p:spPr bwMode="auto">
          <a:xfrm>
            <a:off x="762000" y="24384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latin typeface="Arial" charset="0"/>
                <a:cs typeface="Arial Unicode MS" pitchFamily="34" charset="-128"/>
              </a:rPr>
              <a:t>Data matrix: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Arial" charset="0"/>
                <a:cs typeface="Arial Unicode MS" pitchFamily="34" charset="-128"/>
              </a:rPr>
              <a:t>Rows = data vectors</a:t>
            </a:r>
          </a:p>
          <a:p>
            <a:pPr eaLnBrk="1" hangingPunct="1">
              <a:buFontTx/>
              <a:buNone/>
            </a:pPr>
            <a:endParaRPr lang="en-US" altLang="en-US" sz="1000" b="1">
              <a:latin typeface="Arial" charset="0"/>
              <a:cs typeface="Arial Unicode MS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Arial" charset="0"/>
                <a:cs typeface="Arial Unicode MS" pitchFamily="34" charset="-128"/>
              </a:rPr>
              <a:t>      </a:t>
            </a:r>
          </a:p>
        </p:txBody>
      </p:sp>
      <p:sp>
        <p:nvSpPr>
          <p:cNvPr id="468999" name="Rectangle 7"/>
          <p:cNvSpPr>
            <a:spLocks noChangeArrowheads="1"/>
          </p:cNvSpPr>
          <p:nvPr/>
        </p:nvSpPr>
        <p:spPr bwMode="auto">
          <a:xfrm>
            <a:off x="2514600" y="34290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latin typeface="Arial" charset="0"/>
                <a:cs typeface="Arial Unicode MS" pitchFamily="34" charset="-128"/>
              </a:rPr>
              <a:t>U*</a:t>
            </a:r>
            <a:r>
              <a:rPr lang="en-US" altLang="en-US" sz="1800" b="1">
                <a:latin typeface="Symbol" pitchFamily="18" charset="2"/>
                <a:cs typeface="Arial Unicode MS" pitchFamily="34" charset="-128"/>
              </a:rPr>
              <a:t>S</a:t>
            </a:r>
            <a:r>
              <a:rPr lang="en-US" altLang="en-US" sz="1600" b="1">
                <a:latin typeface="Arial" charset="0"/>
                <a:cs typeface="Arial Unicode MS" pitchFamily="34" charset="-128"/>
              </a:rPr>
              <a:t> matrix: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Arial" charset="0"/>
                <a:cs typeface="Arial Unicode MS" pitchFamily="34" charset="-128"/>
              </a:rPr>
              <a:t>Rows = weights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Arial" charset="0"/>
                <a:cs typeface="Arial Unicode MS" pitchFamily="34" charset="-128"/>
              </a:rPr>
              <a:t>for the rows of D</a:t>
            </a:r>
          </a:p>
          <a:p>
            <a:pPr eaLnBrk="1" hangingPunct="1">
              <a:buFontTx/>
              <a:buNone/>
            </a:pPr>
            <a:endParaRPr lang="en-US" altLang="en-US" sz="1000" b="1">
              <a:latin typeface="Arial" charset="0"/>
              <a:cs typeface="Arial Unicode MS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Arial" charset="0"/>
                <a:cs typeface="Arial Unicode MS" pitchFamily="34" charset="-128"/>
              </a:rPr>
              <a:t>      </a:t>
            </a:r>
          </a:p>
        </p:txBody>
      </p:sp>
      <p:sp>
        <p:nvSpPr>
          <p:cNvPr id="469000" name="Line 8"/>
          <p:cNvSpPr>
            <a:spLocks noChangeShapeType="1"/>
          </p:cNvSpPr>
          <p:nvPr/>
        </p:nvSpPr>
        <p:spPr bwMode="auto">
          <a:xfrm flipV="1">
            <a:off x="3352800" y="1828800"/>
            <a:ext cx="5334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003" name="Rectangle 11"/>
          <p:cNvSpPr>
            <a:spLocks noChangeArrowheads="1"/>
          </p:cNvSpPr>
          <p:nvPr/>
        </p:nvSpPr>
        <p:spPr bwMode="auto">
          <a:xfrm>
            <a:off x="6248400" y="2514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latin typeface="Arial" charset="0"/>
                <a:cs typeface="Arial Unicode MS" pitchFamily="34" charset="-128"/>
              </a:rPr>
              <a:t>V</a:t>
            </a:r>
            <a:r>
              <a:rPr lang="en-US" altLang="en-US" sz="1600" b="1" baseline="30000">
                <a:latin typeface="Arial" charset="0"/>
                <a:cs typeface="Arial Unicode MS" pitchFamily="34" charset="-128"/>
              </a:rPr>
              <a:t>t</a:t>
            </a:r>
            <a:r>
              <a:rPr lang="en-US" altLang="en-US" sz="1600" b="1">
                <a:latin typeface="Arial" charset="0"/>
                <a:cs typeface="Arial Unicode MS" pitchFamily="34" charset="-128"/>
              </a:rPr>
              <a:t> matrix: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Arial" charset="0"/>
                <a:cs typeface="Arial Unicode MS" pitchFamily="34" charset="-128"/>
              </a:rPr>
              <a:t>Rows = our basis functions </a:t>
            </a:r>
          </a:p>
          <a:p>
            <a:pPr eaLnBrk="1" hangingPunct="1">
              <a:buFontTx/>
              <a:buNone/>
            </a:pPr>
            <a:endParaRPr lang="en-US" altLang="en-US" sz="1000" b="1">
              <a:latin typeface="Arial" charset="0"/>
              <a:cs typeface="Arial Unicode MS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Arial" charset="0"/>
                <a:cs typeface="Arial Unicode MS" pitchFamily="34" charset="-128"/>
              </a:rPr>
              <a:t>      </a:t>
            </a:r>
          </a:p>
        </p:txBody>
      </p:sp>
      <p:sp>
        <p:nvSpPr>
          <p:cNvPr id="469004" name="Line 12"/>
          <p:cNvSpPr>
            <a:spLocks noChangeShapeType="1"/>
          </p:cNvSpPr>
          <p:nvPr/>
        </p:nvSpPr>
        <p:spPr bwMode="auto">
          <a:xfrm flipH="1" flipV="1">
            <a:off x="4572000" y="1752600"/>
            <a:ext cx="1676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9381" y="6425104"/>
            <a:ext cx="5000016" cy="2446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100" dirty="0" smtClean="0"/>
              <a:t>Credit: Based on lecture notes from </a:t>
            </a:r>
            <a:r>
              <a:rPr lang="en-US" altLang="en-US" sz="1100" b="1" dirty="0" err="1" smtClean="0"/>
              <a:t>Padhraic</a:t>
            </a:r>
            <a:r>
              <a:rPr lang="en-US" altLang="en-US" sz="1100" b="1" dirty="0" smtClean="0"/>
              <a:t> Smyth</a:t>
            </a:r>
            <a:r>
              <a:rPr lang="en-US" altLang="en-US" sz="1100" dirty="0" smtClean="0"/>
              <a:t>, University </a:t>
            </a:r>
            <a:r>
              <a:rPr lang="en-US" altLang="en-US" sz="1100" dirty="0"/>
              <a:t>of California, Irvine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11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39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7" grpId="0" animBg="1"/>
      <p:bldP spid="468998" grpId="0"/>
      <p:bldP spid="468999" grpId="0"/>
      <p:bldP spid="469000" grpId="0" animBg="1"/>
      <p:bldP spid="469003" grpId="0"/>
      <p:bldP spid="46900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do we compute U, </a:t>
            </a:r>
            <a:r>
              <a:rPr lang="en-US" altLang="en-US" sz="3200" smtClean="0">
                <a:latin typeface="Symbol" pitchFamily="18" charset="2"/>
              </a:rPr>
              <a:t>S</a:t>
            </a:r>
            <a:r>
              <a:rPr lang="en-US" altLang="en-US" smtClean="0"/>
              <a:t>, and V?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5412"/>
            <a:ext cx="8229600" cy="4860587"/>
          </a:xfrm>
        </p:spPr>
        <p:txBody>
          <a:bodyPr/>
          <a:lstStyle/>
          <a:p>
            <a:r>
              <a:rPr lang="en-US" altLang="en-US" dirty="0" smtClean="0"/>
              <a:t>SVD decomposition is a standard eigenvector/value problem</a:t>
            </a:r>
          </a:p>
          <a:p>
            <a:pPr lvl="1"/>
            <a:r>
              <a:rPr lang="en-US" altLang="en-US" dirty="0" smtClean="0"/>
              <a:t>The eigenvectors of D</a:t>
            </a:r>
            <a:r>
              <a:rPr lang="en-US" altLang="en-US" sz="2400" baseline="30000" dirty="0" smtClean="0"/>
              <a:t>t</a:t>
            </a:r>
            <a:r>
              <a:rPr lang="en-US" altLang="en-US" dirty="0" smtClean="0"/>
              <a:t> * D = the rows of V</a:t>
            </a:r>
          </a:p>
          <a:p>
            <a:pPr lvl="1"/>
            <a:r>
              <a:rPr lang="en-US" altLang="en-US" dirty="0" smtClean="0"/>
              <a:t>The eigenvectors of D * D</a:t>
            </a:r>
            <a:r>
              <a:rPr lang="en-US" altLang="en-US" sz="2400" baseline="30000" dirty="0"/>
              <a:t>t</a:t>
            </a:r>
            <a:r>
              <a:rPr lang="en-US" altLang="en-US" dirty="0" smtClean="0"/>
              <a:t> = the columns of U</a:t>
            </a:r>
          </a:p>
          <a:p>
            <a:pPr lvl="1"/>
            <a:r>
              <a:rPr lang="en-US" altLang="en-US" dirty="0" smtClean="0"/>
              <a:t>The diagonal matrix elements in </a:t>
            </a:r>
            <a:r>
              <a:rPr lang="en-US" altLang="en-US" dirty="0" smtClean="0">
                <a:latin typeface="Symbol" pitchFamily="18" charset="2"/>
              </a:rPr>
              <a:t>S</a:t>
            </a:r>
            <a:r>
              <a:rPr lang="en-US" altLang="en-US" dirty="0" smtClean="0"/>
              <a:t> are square roots of the eigenvalues of </a:t>
            </a:r>
            <a:r>
              <a:rPr lang="en-US" altLang="en-US" dirty="0"/>
              <a:t>D</a:t>
            </a:r>
            <a:r>
              <a:rPr lang="en-US" altLang="en-US" sz="2400" baseline="30000" dirty="0"/>
              <a:t>t</a:t>
            </a:r>
            <a:r>
              <a:rPr lang="en-US" altLang="en-US" dirty="0"/>
              <a:t> * D 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>
              <a:buFontTx/>
              <a:buNone/>
            </a:pPr>
            <a:r>
              <a:rPr lang="en-US" altLang="en-US" dirty="0" smtClean="0"/>
              <a:t>=&gt; finding U,</a:t>
            </a:r>
            <a:r>
              <a:rPr lang="en-US" altLang="en-US" dirty="0" smtClean="0">
                <a:latin typeface="Symbol" pitchFamily="18" charset="2"/>
              </a:rPr>
              <a:t>S</a:t>
            </a:r>
            <a:r>
              <a:rPr lang="en-US" altLang="en-US" dirty="0" smtClean="0"/>
              <a:t>,V  is equivalent to finding eigenvectors of D</a:t>
            </a:r>
            <a:r>
              <a:rPr lang="en-US" altLang="en-US" sz="2400" baseline="30000" dirty="0"/>
              <a:t>t</a:t>
            </a:r>
            <a:r>
              <a:rPr lang="en-US" altLang="en-US" dirty="0" smtClean="0"/>
              <a:t>D</a:t>
            </a:r>
          </a:p>
          <a:p>
            <a:pPr lvl="1"/>
            <a:r>
              <a:rPr lang="en-US" altLang="en-US" dirty="0" smtClean="0"/>
              <a:t>Solving eigenvalue problems is equivalent to solving a set of linear equations – time complexity is O(m 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+ n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)</a:t>
            </a:r>
          </a:p>
          <a:p>
            <a:pPr lvl="1"/>
            <a:endParaRPr lang="en-US" altLang="en-US" dirty="0" smtClean="0"/>
          </a:p>
          <a:p>
            <a:pPr>
              <a:buFontTx/>
              <a:buNone/>
            </a:pPr>
            <a:r>
              <a:rPr lang="en-US" altLang="en-US" sz="1600" dirty="0" smtClean="0"/>
              <a:t> </a:t>
            </a:r>
            <a:endParaRPr lang="en-US" alt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79381" y="6425104"/>
            <a:ext cx="5000016" cy="2446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100" dirty="0" smtClean="0"/>
              <a:t>Credit: Based on lecture notes from </a:t>
            </a:r>
            <a:r>
              <a:rPr lang="en-US" altLang="en-US" sz="1100" b="1" dirty="0" err="1" smtClean="0"/>
              <a:t>Padhraic</a:t>
            </a:r>
            <a:r>
              <a:rPr lang="en-US" altLang="en-US" sz="1100" b="1" dirty="0" smtClean="0"/>
              <a:t> Smyth</a:t>
            </a:r>
            <a:r>
              <a:rPr lang="en-US" altLang="en-US" sz="1100" dirty="0" smtClean="0"/>
              <a:t>, University </a:t>
            </a:r>
            <a:r>
              <a:rPr lang="en-US" altLang="en-US" sz="1100" dirty="0"/>
              <a:t>of California, Irvine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12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63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 idx="4294967295"/>
          </p:nvPr>
        </p:nvSpPr>
        <p:spPr>
          <a:xfrm>
            <a:off x="571500" y="297215"/>
            <a:ext cx="8077200" cy="609600"/>
          </a:xfrm>
        </p:spPr>
        <p:txBody>
          <a:bodyPr/>
          <a:lstStyle/>
          <a:p>
            <a:r>
              <a:rPr lang="en-US" altLang="en-US" dirty="0" smtClean="0"/>
              <a:t>Matrix Approximation with SVD</a:t>
            </a:r>
          </a:p>
        </p:txBody>
      </p:sp>
      <p:sp>
        <p:nvSpPr>
          <p:cNvPr id="38921" name="Text Box 5"/>
          <p:cNvSpPr txBox="1">
            <a:spLocks noChangeArrowheads="1"/>
          </p:cNvSpPr>
          <p:nvPr/>
        </p:nvSpPr>
        <p:spPr bwMode="auto">
          <a:xfrm>
            <a:off x="584200" y="4012003"/>
            <a:ext cx="8255000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Verdana" pitchFamily="34" charset="0"/>
                <a:cs typeface="Arial Unicode MS" pitchFamily="34" charset="-128"/>
              </a:rPr>
              <a:t> where:		columns of V are first </a:t>
            </a:r>
            <a:r>
              <a:rPr lang="en-US" altLang="en-US" sz="1600" dirty="0" smtClean="0">
                <a:latin typeface="Verdana" pitchFamily="34" charset="0"/>
                <a:cs typeface="Arial Unicode MS" pitchFamily="34" charset="-128"/>
              </a:rPr>
              <a:t>k </a:t>
            </a:r>
            <a:r>
              <a:rPr lang="en-US" altLang="en-US" sz="1600" dirty="0" smtClean="0">
                <a:latin typeface="Verdana" pitchFamily="34" charset="0"/>
                <a:cs typeface="Arial Unicode MS" pitchFamily="34" charset="-128"/>
              </a:rPr>
              <a:t>eigenvectors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 smtClean="0">
              <a:latin typeface="Verdana" pitchFamily="34" charset="0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Verdana" pitchFamily="34" charset="0"/>
                <a:cs typeface="Arial Unicode MS" pitchFamily="34" charset="-128"/>
              </a:rPr>
              <a:t>		</a:t>
            </a:r>
            <a:r>
              <a:rPr lang="en-US" altLang="en-US" sz="1600" dirty="0">
                <a:latin typeface="Symbol" pitchFamily="18" charset="2"/>
                <a:cs typeface="Arial Unicode MS" pitchFamily="34" charset="-128"/>
              </a:rPr>
              <a:t>S</a:t>
            </a:r>
            <a:r>
              <a:rPr lang="en-US" altLang="en-US" sz="1600" dirty="0">
                <a:latin typeface="Verdana" pitchFamily="34" charset="0"/>
                <a:cs typeface="Arial Unicode MS" pitchFamily="34" charset="-128"/>
              </a:rPr>
              <a:t> is diagonal with </a:t>
            </a:r>
            <a:r>
              <a:rPr lang="en-US" altLang="en-US" sz="1600" dirty="0" smtClean="0">
                <a:latin typeface="Verdana" pitchFamily="34" charset="0"/>
                <a:cs typeface="Arial Unicode MS" pitchFamily="34" charset="-128"/>
              </a:rPr>
              <a:t>k </a:t>
            </a:r>
            <a:r>
              <a:rPr lang="en-US" altLang="en-US" sz="1600" dirty="0">
                <a:latin typeface="Verdana" pitchFamily="34" charset="0"/>
                <a:cs typeface="Arial Unicode MS" pitchFamily="34" charset="-128"/>
              </a:rPr>
              <a:t>largest eigenvalues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Verdana" pitchFamily="34" charset="0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Verdana" pitchFamily="34" charset="0"/>
                <a:cs typeface="Arial Unicode MS" pitchFamily="34" charset="-128"/>
              </a:rPr>
              <a:t>		rows of U are coefficients in reduced dimension </a:t>
            </a:r>
            <a:r>
              <a:rPr lang="en-US" altLang="en-US" sz="1600" dirty="0" smtClean="0">
                <a:latin typeface="Verdana" pitchFamily="34" charset="0"/>
                <a:cs typeface="Arial Unicode MS" pitchFamily="34" charset="-128"/>
              </a:rPr>
              <a:t>V-space</a:t>
            </a:r>
            <a:endParaRPr lang="en-US" altLang="en-US" sz="1600" dirty="0">
              <a:latin typeface="Verdana" pitchFamily="34" charset="0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Verdana" pitchFamily="34" charset="0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Verdana" pitchFamily="34" charset="0"/>
                <a:cs typeface="Arial Unicode MS" pitchFamily="34" charset="-128"/>
              </a:rPr>
              <a:t>This approximation gives the best </a:t>
            </a:r>
            <a:r>
              <a:rPr lang="en-US" altLang="en-US" sz="1600" dirty="0" smtClean="0">
                <a:latin typeface="Verdana" pitchFamily="34" charset="0"/>
                <a:cs typeface="Arial Unicode MS" pitchFamily="34" charset="-128"/>
              </a:rPr>
              <a:t>rank-k </a:t>
            </a:r>
            <a:r>
              <a:rPr lang="en-US" altLang="en-US" sz="1600" dirty="0">
                <a:latin typeface="Verdana" pitchFamily="34" charset="0"/>
                <a:cs typeface="Arial Unicode MS" pitchFamily="34" charset="-128"/>
              </a:rPr>
              <a:t>approximation to matrix </a:t>
            </a:r>
            <a:r>
              <a:rPr lang="en-US" altLang="en-US" sz="1600" dirty="0" smtClean="0">
                <a:latin typeface="Verdana" pitchFamily="34" charset="0"/>
                <a:cs typeface="Arial Unicode MS" pitchFamily="34" charset="-128"/>
              </a:rPr>
              <a:t>D</a:t>
            </a:r>
            <a:endParaRPr lang="en-US" altLang="en-US" sz="1600" dirty="0">
              <a:latin typeface="Verdana" pitchFamily="34" charset="0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Verdana" pitchFamily="34" charset="0"/>
                <a:cs typeface="Arial Unicode MS" pitchFamily="34" charset="-128"/>
              </a:rPr>
              <a:t>in a least squares sense (this is also known as principal components analysis)</a:t>
            </a:r>
            <a:r>
              <a:rPr lang="en-US" altLang="en-US" sz="1800" dirty="0">
                <a:latin typeface="Verdana" pitchFamily="34" charset="0"/>
                <a:cs typeface="Arial Unicode MS" pitchFamily="34" charset="-128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E7F0A7-2A96-4F42-9EEF-4C22E72916D3}" type="slidenum">
              <a:rPr lang="en-US" smtClean="0"/>
              <a:pPr>
                <a:defRPr/>
              </a:pPr>
              <a:t>13</a:t>
            </a:fld>
            <a:endParaRPr lang="en-US" sz="1400" b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57733" y="1119510"/>
            <a:ext cx="6484937" cy="2812698"/>
            <a:chOff x="1105806" y="2528491"/>
            <a:chExt cx="6484937" cy="2812698"/>
          </a:xfrm>
        </p:grpSpPr>
        <p:sp>
          <p:nvSpPr>
            <p:cNvPr id="38917" name="Text Box 5"/>
            <p:cNvSpPr txBox="1">
              <a:spLocks noChangeArrowheads="1"/>
            </p:cNvSpPr>
            <p:nvPr/>
          </p:nvSpPr>
          <p:spPr bwMode="auto">
            <a:xfrm>
              <a:off x="1542787" y="2528491"/>
              <a:ext cx="8604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Verdana" pitchFamily="34" charset="0"/>
                  <a:cs typeface="Arial Unicode MS" pitchFamily="34" charset="-128"/>
                </a:rPr>
                <a:t> </a:t>
              </a:r>
              <a:r>
                <a:rPr lang="en-US" altLang="en-US" sz="1600" dirty="0">
                  <a:latin typeface="Verdana" pitchFamily="34" charset="0"/>
                  <a:cs typeface="Arial Unicode MS" pitchFamily="34" charset="-128"/>
                </a:rPr>
                <a:t>m </a:t>
              </a:r>
              <a:r>
                <a:rPr lang="en-US" altLang="en-US" sz="1200" dirty="0">
                  <a:latin typeface="Verdana" pitchFamily="34" charset="0"/>
                  <a:cs typeface="Arial Unicode MS" pitchFamily="34" charset="-128"/>
                </a:rPr>
                <a:t>x</a:t>
              </a:r>
              <a:r>
                <a:rPr lang="en-US" altLang="en-US" sz="1600" dirty="0">
                  <a:latin typeface="Verdana" pitchFamily="34" charset="0"/>
                  <a:cs typeface="Arial Unicode MS" pitchFamily="34" charset="-128"/>
                </a:rPr>
                <a:t> n</a:t>
              </a:r>
              <a:endParaRPr lang="en-US" altLang="en-US" sz="1800" dirty="0">
                <a:latin typeface="Verdana" pitchFamily="34" charset="0"/>
                <a:cs typeface="Arial Unicode MS" pitchFamily="34" charset="-128"/>
              </a:endParaRPr>
            </a:p>
          </p:txBody>
        </p:sp>
        <p:sp>
          <p:nvSpPr>
            <p:cNvPr id="38918" name="Text Box 5"/>
            <p:cNvSpPr txBox="1">
              <a:spLocks noChangeArrowheads="1"/>
            </p:cNvSpPr>
            <p:nvPr/>
          </p:nvSpPr>
          <p:spPr bwMode="auto">
            <a:xfrm>
              <a:off x="3358110" y="2541430"/>
              <a:ext cx="8242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Verdana" pitchFamily="34" charset="0"/>
                  <a:cs typeface="Arial Unicode MS" pitchFamily="34" charset="-128"/>
                </a:rPr>
                <a:t> </a:t>
              </a:r>
              <a:r>
                <a:rPr lang="en-US" altLang="en-US" sz="1600" dirty="0">
                  <a:latin typeface="Verdana" pitchFamily="34" charset="0"/>
                  <a:cs typeface="Arial Unicode MS" pitchFamily="34" charset="-128"/>
                </a:rPr>
                <a:t>m </a:t>
              </a:r>
              <a:r>
                <a:rPr lang="en-US" altLang="en-US" sz="1200" dirty="0">
                  <a:latin typeface="Verdana" pitchFamily="34" charset="0"/>
                  <a:cs typeface="Arial Unicode MS" pitchFamily="34" charset="-128"/>
                </a:rPr>
                <a:t>x</a:t>
              </a:r>
              <a:r>
                <a:rPr lang="en-US" altLang="en-US" sz="1600" dirty="0">
                  <a:latin typeface="Verdana" pitchFamily="34" charset="0"/>
                  <a:cs typeface="Arial Unicode MS" pitchFamily="34" charset="-128"/>
                </a:rPr>
                <a:t> </a:t>
              </a:r>
              <a:r>
                <a:rPr lang="en-US" altLang="en-US" sz="1600" dirty="0" smtClean="0">
                  <a:latin typeface="Verdana" pitchFamily="34" charset="0"/>
                  <a:cs typeface="Arial Unicode MS" pitchFamily="34" charset="-128"/>
                </a:rPr>
                <a:t>k</a:t>
              </a:r>
              <a:endParaRPr lang="en-US" altLang="en-US" sz="1800" dirty="0">
                <a:latin typeface="Verdana" pitchFamily="34" charset="0"/>
                <a:cs typeface="Arial Unicode MS" pitchFamily="34" charset="-128"/>
              </a:endParaRPr>
            </a:p>
          </p:txBody>
        </p:sp>
        <p:sp>
          <p:nvSpPr>
            <p:cNvPr id="38919" name="Text Box 5"/>
            <p:cNvSpPr txBox="1">
              <a:spLocks noChangeArrowheads="1"/>
            </p:cNvSpPr>
            <p:nvPr/>
          </p:nvSpPr>
          <p:spPr bwMode="auto">
            <a:xfrm>
              <a:off x="4902067" y="2541430"/>
              <a:ext cx="7457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Verdana" pitchFamily="34" charset="0"/>
                  <a:cs typeface="Arial Unicode MS" pitchFamily="34" charset="-128"/>
                </a:rPr>
                <a:t> </a:t>
              </a:r>
              <a:r>
                <a:rPr lang="en-US" altLang="en-US" sz="1600" dirty="0" smtClean="0">
                  <a:latin typeface="Verdana" pitchFamily="34" charset="0"/>
                  <a:cs typeface="Arial Unicode MS" pitchFamily="34" charset="-128"/>
                </a:rPr>
                <a:t>k </a:t>
              </a:r>
              <a:r>
                <a:rPr lang="en-US" altLang="en-US" sz="1200" dirty="0">
                  <a:latin typeface="Verdana" pitchFamily="34" charset="0"/>
                  <a:cs typeface="Arial Unicode MS" pitchFamily="34" charset="-128"/>
                </a:rPr>
                <a:t>x</a:t>
              </a:r>
              <a:r>
                <a:rPr lang="en-US" altLang="en-US" sz="1600" dirty="0">
                  <a:latin typeface="Verdana" pitchFamily="34" charset="0"/>
                  <a:cs typeface="Arial Unicode MS" pitchFamily="34" charset="-128"/>
                </a:rPr>
                <a:t> </a:t>
              </a:r>
              <a:r>
                <a:rPr lang="en-US" altLang="en-US" sz="1600" dirty="0" smtClean="0">
                  <a:latin typeface="Verdana" pitchFamily="34" charset="0"/>
                  <a:cs typeface="Arial Unicode MS" pitchFamily="34" charset="-128"/>
                </a:rPr>
                <a:t>k</a:t>
              </a:r>
              <a:endParaRPr lang="en-US" altLang="en-US" sz="1800" dirty="0">
                <a:latin typeface="Verdana" pitchFamily="34" charset="0"/>
                <a:cs typeface="Arial Unicode MS" pitchFamily="34" charset="-128"/>
              </a:endParaRPr>
            </a:p>
          </p:txBody>
        </p:sp>
        <p:sp>
          <p:nvSpPr>
            <p:cNvPr id="38920" name="Text Box 5"/>
            <p:cNvSpPr txBox="1">
              <a:spLocks noChangeArrowheads="1"/>
            </p:cNvSpPr>
            <p:nvPr/>
          </p:nvSpPr>
          <p:spPr bwMode="auto">
            <a:xfrm>
              <a:off x="6287402" y="2550761"/>
              <a:ext cx="753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Verdana" pitchFamily="34" charset="0"/>
                  <a:cs typeface="Arial Unicode MS" pitchFamily="34" charset="-128"/>
                </a:rPr>
                <a:t> </a:t>
              </a:r>
              <a:r>
                <a:rPr lang="en-US" altLang="en-US" sz="1600" dirty="0" smtClean="0">
                  <a:latin typeface="Verdana" pitchFamily="34" charset="0"/>
                  <a:cs typeface="Arial Unicode MS" pitchFamily="34" charset="-128"/>
                </a:rPr>
                <a:t>k </a:t>
              </a:r>
              <a:r>
                <a:rPr lang="en-US" altLang="en-US" sz="1200" dirty="0">
                  <a:latin typeface="Verdana" pitchFamily="34" charset="0"/>
                  <a:cs typeface="Arial Unicode MS" pitchFamily="34" charset="-128"/>
                </a:rPr>
                <a:t>x</a:t>
              </a:r>
              <a:r>
                <a:rPr lang="en-US" altLang="en-US" sz="1600" dirty="0">
                  <a:latin typeface="Verdana" pitchFamily="34" charset="0"/>
                  <a:cs typeface="Arial Unicode MS" pitchFamily="34" charset="-128"/>
                </a:rPr>
                <a:t> n</a:t>
              </a:r>
              <a:endParaRPr lang="en-US" altLang="en-US" sz="1800" dirty="0">
                <a:latin typeface="Verdana" pitchFamily="34" charset="0"/>
                <a:cs typeface="Arial Unicode MS" pitchFamily="34" charset="-128"/>
              </a:endParaRPr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5806" y="2836114"/>
              <a:ext cx="6484937" cy="2505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577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338"/>
            <a:ext cx="8229600" cy="609600"/>
          </a:xfrm>
        </p:spPr>
        <p:txBody>
          <a:bodyPr/>
          <a:lstStyle/>
          <a:p>
            <a:r>
              <a:rPr lang="en-US" dirty="0" smtClean="0"/>
              <a:t>Ch. 14 – svdRec.py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14</a:t>
            </a:fld>
            <a:endParaRPr lang="en-US" sz="1400" b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67" y="1211625"/>
            <a:ext cx="3095625" cy="1962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67" y="3526150"/>
            <a:ext cx="6618287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1434164" y="4436069"/>
            <a:ext cx="5515276" cy="231007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36181" y="3346332"/>
            <a:ext cx="4455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First three values are much larger than the rest</a:t>
            </a:r>
            <a:endParaRPr lang="en-US" sz="1600" dirty="0">
              <a:latin typeface="+mj-lt"/>
            </a:endParaRPr>
          </a:p>
        </p:txBody>
      </p:sp>
      <p:cxnSp>
        <p:nvCxnSpPr>
          <p:cNvPr id="9" name="Elbow Connector 8"/>
          <p:cNvCxnSpPr>
            <a:stCxn id="7" idx="2"/>
            <a:endCxn id="6" idx="0"/>
          </p:cNvCxnSpPr>
          <p:nvPr/>
        </p:nvCxnSpPr>
        <p:spPr bwMode="auto">
          <a:xfrm rot="5400000">
            <a:off x="5002167" y="2874521"/>
            <a:ext cx="751183" cy="2371912"/>
          </a:xfrm>
          <a:prstGeom prst="bentConnector3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527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338"/>
            <a:ext cx="8229600" cy="609600"/>
          </a:xfrm>
        </p:spPr>
        <p:txBody>
          <a:bodyPr/>
          <a:lstStyle/>
          <a:p>
            <a:r>
              <a:rPr lang="en-US" dirty="0" smtClean="0"/>
              <a:t>Ch. 14 – svdRec.py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15</a:t>
            </a:fld>
            <a:endParaRPr lang="en-US" sz="1400" b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67" y="1460402"/>
            <a:ext cx="3095625" cy="1962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24" y="4390304"/>
            <a:ext cx="42195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123" y="2015518"/>
            <a:ext cx="3309143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24" y="3813313"/>
            <a:ext cx="71040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64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Collaborative Filtering &amp; Matrix Factorization</a:t>
            </a:r>
            <a:endParaRPr lang="en-US" dirty="0"/>
          </a:p>
        </p:txBody>
      </p:sp>
      <p:graphicFrame>
        <p:nvGraphicFramePr>
          <p:cNvPr id="5" name="Group 18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8412317"/>
              </p:ext>
            </p:extLst>
          </p:nvPr>
        </p:nvGraphicFramePr>
        <p:xfrm>
          <a:off x="1257300" y="2052093"/>
          <a:ext cx="3390900" cy="4025900"/>
        </p:xfrm>
        <a:graphic>
          <a:graphicData uri="http://schemas.openxmlformats.org/drawingml/2006/table">
            <a:tbl>
              <a:tblPr/>
              <a:tblGrid>
                <a:gridCol w="565150"/>
                <a:gridCol w="577850"/>
                <a:gridCol w="552450"/>
                <a:gridCol w="565150"/>
                <a:gridCol w="565150"/>
                <a:gridCol w="56515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" name="Text Box 153"/>
          <p:cNvSpPr txBox="1">
            <a:spLocks noChangeArrowheads="1"/>
          </p:cNvSpPr>
          <p:nvPr/>
        </p:nvSpPr>
        <p:spPr bwMode="auto">
          <a:xfrm>
            <a:off x="2155825" y="1512343"/>
            <a:ext cx="190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/>
              <a:t>17,700 movies</a:t>
            </a:r>
          </a:p>
        </p:txBody>
      </p:sp>
      <p:sp>
        <p:nvSpPr>
          <p:cNvPr id="7" name="Text Box 154"/>
          <p:cNvSpPr txBox="1">
            <a:spLocks noChangeArrowheads="1"/>
          </p:cNvSpPr>
          <p:nvPr/>
        </p:nvSpPr>
        <p:spPr bwMode="auto">
          <a:xfrm>
            <a:off x="-379412" y="3391943"/>
            <a:ext cx="178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800" dirty="0"/>
              <a:t>480,000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800" dirty="0"/>
              <a:t>users</a:t>
            </a:r>
          </a:p>
        </p:txBody>
      </p:sp>
      <p:sp>
        <p:nvSpPr>
          <p:cNvPr id="8" name="Line 155"/>
          <p:cNvSpPr>
            <a:spLocks noChangeShapeType="1"/>
          </p:cNvSpPr>
          <p:nvPr/>
        </p:nvSpPr>
        <p:spPr bwMode="auto">
          <a:xfrm>
            <a:off x="1028700" y="2090193"/>
            <a:ext cx="12700" cy="400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56"/>
          <p:cNvSpPr>
            <a:spLocks noChangeShapeType="1"/>
          </p:cNvSpPr>
          <p:nvPr/>
        </p:nvSpPr>
        <p:spPr bwMode="auto">
          <a:xfrm>
            <a:off x="1244600" y="1925093"/>
            <a:ext cx="3390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3" t="8000" r="24470" b="24001"/>
          <a:stretch/>
        </p:blipFill>
        <p:spPr bwMode="auto">
          <a:xfrm>
            <a:off x="4873557" y="2090193"/>
            <a:ext cx="4004102" cy="393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165044" y="1651398"/>
            <a:ext cx="3421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latin typeface="+mn-lt"/>
              </a:rPr>
              <a:t>The $1 Million Question</a:t>
            </a:r>
            <a:endParaRPr lang="en-US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5466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User-Based Collaborative Filtering</a:t>
            </a:r>
            <a:endParaRPr lang="en-US" altLang="en-US" dirty="0"/>
          </a:p>
        </p:txBody>
      </p:sp>
      <p:sp>
        <p:nvSpPr>
          <p:cNvPr id="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3A8DA-8C14-4203-954A-CDA7A580181F}" type="slidenum">
              <a:rPr lang="en-US" altLang="en-US" smtClean="0"/>
              <a:pPr/>
              <a:t>17</a:t>
            </a:fld>
            <a:endParaRPr lang="en-US" altLang="en-US"/>
          </a:p>
        </p:txBody>
      </p:sp>
      <p:graphicFrame>
        <p:nvGraphicFramePr>
          <p:cNvPr id="74849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523568"/>
              </p:ext>
            </p:extLst>
          </p:nvPr>
        </p:nvGraphicFramePr>
        <p:xfrm>
          <a:off x="457200" y="1752600"/>
          <a:ext cx="8382000" cy="3135315"/>
        </p:xfrm>
        <a:graphic>
          <a:graphicData uri="http://schemas.openxmlformats.org/drawingml/2006/table">
            <a:tbl>
              <a:tblPr/>
              <a:tblGrid>
                <a:gridCol w="1047750"/>
                <a:gridCol w="1047750"/>
                <a:gridCol w="1047750"/>
                <a:gridCol w="1047750"/>
                <a:gridCol w="1047750"/>
                <a:gridCol w="1047750"/>
                <a:gridCol w="876300"/>
                <a:gridCol w="1219200"/>
              </a:tblGrid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Item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Correlation with 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 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847" name="AutoShape 95"/>
          <p:cNvSpPr>
            <a:spLocks noChangeArrowheads="1"/>
          </p:cNvSpPr>
          <p:nvPr/>
        </p:nvSpPr>
        <p:spPr bwMode="auto">
          <a:xfrm>
            <a:off x="7705725" y="3500438"/>
            <a:ext cx="1143000" cy="1371600"/>
          </a:xfrm>
          <a:prstGeom prst="upArrowCallout">
            <a:avLst>
              <a:gd name="adj1" fmla="val 25000"/>
              <a:gd name="adj2" fmla="val 25000"/>
              <a:gd name="adj3" fmla="val 20000"/>
              <a:gd name="adj4" fmla="val 66667"/>
            </a:avLst>
          </a:prstGeom>
          <a:gradFill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1">
                  <a:gamma/>
                  <a:shade val="46275"/>
                  <a:invGamma/>
                  <a:alpha val="8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 dirty="0">
                <a:solidFill>
                  <a:srgbClr val="FFFF00"/>
                </a:solidFill>
              </a:rPr>
              <a:t>Best</a:t>
            </a:r>
            <a:br>
              <a:rPr lang="en-US" altLang="en-US" sz="1800" dirty="0">
                <a:solidFill>
                  <a:srgbClr val="FFFF00"/>
                </a:solidFill>
              </a:rPr>
            </a:br>
            <a:r>
              <a:rPr lang="en-US" altLang="en-US" sz="1800" dirty="0">
                <a:solidFill>
                  <a:srgbClr val="FFFF00"/>
                </a:solidFill>
              </a:rPr>
              <a:t>match</a:t>
            </a:r>
          </a:p>
        </p:txBody>
      </p:sp>
      <p:sp>
        <p:nvSpPr>
          <p:cNvPr id="74848" name="AutoShape 96"/>
          <p:cNvSpPr>
            <a:spLocks noChangeArrowheads="1"/>
          </p:cNvSpPr>
          <p:nvPr/>
        </p:nvSpPr>
        <p:spPr bwMode="auto">
          <a:xfrm>
            <a:off x="6500813" y="3500438"/>
            <a:ext cx="1219200" cy="1371600"/>
          </a:xfrm>
          <a:prstGeom prst="up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gradFill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1">
                  <a:gamma/>
                  <a:shade val="46275"/>
                  <a:invGamma/>
                  <a:alpha val="8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 dirty="0">
                <a:solidFill>
                  <a:srgbClr val="FFFF00"/>
                </a:solidFill>
              </a:rPr>
              <a:t>Prediction</a:t>
            </a:r>
          </a:p>
          <a:p>
            <a:pPr algn="ctr" eaLnBrk="0" hangingPunct="0"/>
            <a:r>
              <a:rPr lang="en-US" altLang="en-US" sz="4000" dirty="0">
                <a:solidFill>
                  <a:srgbClr val="FFFF00"/>
                </a:solidFill>
                <a:sym typeface="Wingdings" pitchFamily="2" charset="2"/>
              </a:rPr>
              <a:t></a:t>
            </a:r>
          </a:p>
        </p:txBody>
      </p:sp>
      <p:sp>
        <p:nvSpPr>
          <p:cNvPr id="74850" name="Text Box 98"/>
          <p:cNvSpPr txBox="1">
            <a:spLocks noChangeArrowheads="1"/>
          </p:cNvSpPr>
          <p:nvPr/>
        </p:nvSpPr>
        <p:spPr bwMode="auto">
          <a:xfrm>
            <a:off x="2627313" y="5300663"/>
            <a:ext cx="3444875" cy="314325"/>
          </a:xfrm>
          <a:prstGeom prst="rect">
            <a:avLst/>
          </a:prstGeom>
          <a:solidFill>
            <a:srgbClr val="E8E7F3"/>
          </a:solidFill>
          <a:ln w="9525" algn="ctr">
            <a:solidFill>
              <a:srgbClr val="1B559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1">
                <a:latin typeface="Verdana" pitchFamily="34" charset="0"/>
              </a:rPr>
              <a:t>Using k-nearest neighbor with k = 1</a:t>
            </a:r>
          </a:p>
        </p:txBody>
      </p:sp>
    </p:spTree>
    <p:extLst>
      <p:ext uri="{BB962C8B-B14F-4D97-AF65-F5344CB8AC3E}">
        <p14:creationId xmlns:p14="http://schemas.microsoft.com/office/powerpoint/2010/main" val="2736769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47" grpId="0" animBg="1"/>
      <p:bldP spid="748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Item-Based Collaborative Filtering</a:t>
            </a:r>
            <a:endParaRPr lang="en-US" altLang="en-US" dirty="0"/>
          </a:p>
        </p:txBody>
      </p:sp>
      <p:sp>
        <p:nvSpPr>
          <p:cNvPr id="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B3990-AC0F-4400-882F-4CE2632C0019}" type="slidenum">
              <a:rPr lang="en-US" altLang="en-US" smtClean="0"/>
              <a:pPr/>
              <a:t>18</a:t>
            </a:fld>
            <a:endParaRPr lang="en-US" altLang="en-US"/>
          </a:p>
        </p:txBody>
      </p:sp>
      <p:graphicFrame>
        <p:nvGraphicFramePr>
          <p:cNvPr id="983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314496"/>
              </p:ext>
            </p:extLst>
          </p:nvPr>
        </p:nvGraphicFramePr>
        <p:xfrm>
          <a:off x="776288" y="1573213"/>
          <a:ext cx="7162800" cy="3473453"/>
        </p:xfrm>
        <a:graphic>
          <a:graphicData uri="http://schemas.openxmlformats.org/drawingml/2006/table">
            <a:tbl>
              <a:tblPr/>
              <a:tblGrid>
                <a:gridCol w="1047750"/>
                <a:gridCol w="1047750"/>
                <a:gridCol w="1047750"/>
                <a:gridCol w="1047750"/>
                <a:gridCol w="1047750"/>
                <a:gridCol w="1047750"/>
                <a:gridCol w="876300"/>
              </a:tblGrid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Item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B5595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 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 similarity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8398" name="AutoShape 94"/>
          <p:cNvSpPr>
            <a:spLocks noChangeArrowheads="1"/>
          </p:cNvSpPr>
          <p:nvPr/>
        </p:nvSpPr>
        <p:spPr bwMode="auto">
          <a:xfrm>
            <a:off x="3817938" y="4100513"/>
            <a:ext cx="1828800" cy="1371600"/>
          </a:xfrm>
          <a:prstGeom prst="leftArrowCallout">
            <a:avLst>
              <a:gd name="adj1" fmla="val 25000"/>
              <a:gd name="adj2" fmla="val 25000"/>
              <a:gd name="adj3" fmla="val 22222"/>
              <a:gd name="adj4" fmla="val 66667"/>
            </a:avLst>
          </a:prstGeom>
          <a:gradFill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1">
                  <a:gamma/>
                  <a:shade val="46275"/>
                  <a:invGamma/>
                  <a:alpha val="8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 dirty="0">
                <a:solidFill>
                  <a:srgbClr val="FFFF00"/>
                </a:solidFill>
              </a:rPr>
              <a:t>Best</a:t>
            </a:r>
            <a:br>
              <a:rPr lang="en-US" altLang="en-US" sz="1800" dirty="0">
                <a:solidFill>
                  <a:srgbClr val="FFFF00"/>
                </a:solidFill>
              </a:rPr>
            </a:br>
            <a:r>
              <a:rPr lang="en-US" altLang="en-US" sz="1800" dirty="0">
                <a:solidFill>
                  <a:srgbClr val="FFFF00"/>
                </a:solidFill>
              </a:rPr>
              <a:t>match</a:t>
            </a:r>
          </a:p>
        </p:txBody>
      </p:sp>
      <p:sp>
        <p:nvSpPr>
          <p:cNvPr id="98399" name="AutoShape 95"/>
          <p:cNvSpPr>
            <a:spLocks noChangeArrowheads="1"/>
          </p:cNvSpPr>
          <p:nvPr/>
        </p:nvSpPr>
        <p:spPr bwMode="auto">
          <a:xfrm>
            <a:off x="3790950" y="1382713"/>
            <a:ext cx="1828800" cy="1371600"/>
          </a:xfrm>
          <a:prstGeom prst="leftArrowCallout">
            <a:avLst>
              <a:gd name="adj1" fmla="val 25000"/>
              <a:gd name="adj2" fmla="val 25000"/>
              <a:gd name="adj3" fmla="val 22222"/>
              <a:gd name="adj4" fmla="val 66667"/>
            </a:avLst>
          </a:prstGeom>
          <a:gradFill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1">
                  <a:gamma/>
                  <a:shade val="46275"/>
                  <a:invGamma/>
                  <a:alpha val="8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 dirty="0">
                <a:solidFill>
                  <a:srgbClr val="FFFF00"/>
                </a:solidFill>
              </a:rPr>
              <a:t>Prediction</a:t>
            </a:r>
          </a:p>
          <a:p>
            <a:pPr algn="ctr" eaLnBrk="0" hangingPunct="0"/>
            <a:r>
              <a:rPr lang="en-US" altLang="en-US" sz="4000" dirty="0">
                <a:solidFill>
                  <a:srgbClr val="FFFF00"/>
                </a:solidFill>
                <a:sym typeface="Wingdings" pitchFamily="2" charset="2"/>
              </a:rPr>
              <a:t>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9682" y="5598049"/>
            <a:ext cx="7209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+mn-lt"/>
              </a:rPr>
              <a:t>Item-Item similarities: usually computed using Cosine Similarity measure </a:t>
            </a:r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834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98" grpId="0" animBg="1"/>
      <p:bldP spid="9839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B3990-AC0F-4400-882F-4CE2632C0019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96" y="198957"/>
            <a:ext cx="8681760" cy="639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816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Decomposition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03276"/>
          </a:xfrm>
        </p:spPr>
        <p:txBody>
          <a:bodyPr/>
          <a:lstStyle/>
          <a:p>
            <a:r>
              <a:rPr lang="en-US" altLang="en-US" dirty="0" smtClean="0"/>
              <a:t>Matrix D = m x n</a:t>
            </a:r>
          </a:p>
          <a:p>
            <a:pPr lvl="1"/>
            <a:r>
              <a:rPr lang="en-US" altLang="en-US" dirty="0" smtClean="0"/>
              <a:t>e.g., Ratings matrix with m customers, n items</a:t>
            </a:r>
          </a:p>
          <a:p>
            <a:pPr lvl="1"/>
            <a:r>
              <a:rPr lang="en-US" altLang="en-US" dirty="0" smtClean="0"/>
              <a:t>e.g., term-document matrix with m terms and n documents</a:t>
            </a: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Typically </a:t>
            </a:r>
          </a:p>
          <a:p>
            <a:pPr lvl="1"/>
            <a:r>
              <a:rPr lang="en-US" altLang="en-US" dirty="0"/>
              <a:t>D</a:t>
            </a:r>
            <a:r>
              <a:rPr lang="en-US" altLang="en-US" dirty="0" smtClean="0"/>
              <a:t> is sparse, e.g., less than 1% of entries have ratings</a:t>
            </a:r>
          </a:p>
          <a:p>
            <a:pPr lvl="1"/>
            <a:r>
              <a:rPr lang="en-US" altLang="en-US" dirty="0" smtClean="0"/>
              <a:t>n is large, e.g., 18000 movies (Netflix), millions of docs, etc.</a:t>
            </a:r>
          </a:p>
          <a:p>
            <a:pPr lvl="1"/>
            <a:r>
              <a:rPr lang="en-US" altLang="en-US" dirty="0" smtClean="0"/>
              <a:t>So finding matches to less popular items will be difficult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Basic Idea: </a:t>
            </a:r>
          </a:p>
          <a:p>
            <a:pPr lvl="1"/>
            <a:r>
              <a:rPr lang="en-US" altLang="en-US" dirty="0" smtClean="0"/>
              <a:t>compress the columns (items) into a lower-dimensional representation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79381" y="6425104"/>
            <a:ext cx="5000016" cy="2446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100" dirty="0" smtClean="0"/>
              <a:t>Credit: Based on lecture notes from </a:t>
            </a:r>
            <a:r>
              <a:rPr lang="en-US" altLang="en-US" sz="1100" b="1" dirty="0" err="1" smtClean="0"/>
              <a:t>Padhraic</a:t>
            </a:r>
            <a:r>
              <a:rPr lang="en-US" altLang="en-US" sz="1100" b="1" dirty="0" smtClean="0"/>
              <a:t> Smyth</a:t>
            </a:r>
            <a:r>
              <a:rPr lang="en-US" altLang="en-US" sz="1100" dirty="0" smtClean="0"/>
              <a:t>, University </a:t>
            </a:r>
            <a:r>
              <a:rPr lang="en-US" altLang="en-US" sz="1100" dirty="0"/>
              <a:t>of California, Irvine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2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8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Item-Based Collaborative Filtering</a:t>
            </a:r>
            <a:endParaRPr lang="en-US" dirty="0"/>
          </a:p>
        </p:txBody>
      </p:sp>
      <p:sp>
        <p:nvSpPr>
          <p:cNvPr id="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B3990-AC0F-4400-882F-4CE2632C0019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19" y="1344191"/>
            <a:ext cx="373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0" y="1744241"/>
            <a:ext cx="2657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0" y="3662656"/>
            <a:ext cx="55530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15" y="4265260"/>
            <a:ext cx="606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200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25450" y="384039"/>
            <a:ext cx="8229600" cy="609600"/>
          </a:xfrm>
        </p:spPr>
        <p:txBody>
          <a:bodyPr/>
          <a:lstStyle/>
          <a:p>
            <a:r>
              <a:rPr lang="en-US" altLang="en-US" dirty="0"/>
              <a:t>Matrix Factorization of Ratings </a:t>
            </a:r>
            <a:r>
              <a:rPr lang="en-US" altLang="en-US" dirty="0" smtClean="0"/>
              <a:t>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7F0A7-2A96-4F42-9EEF-4C22E72916D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079765"/>
            <a:ext cx="82486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" y="4263655"/>
            <a:ext cx="74390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0196" y="6415910"/>
            <a:ext cx="22092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Credit: Alex Lin, Intelligent Mining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4228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as Filling Missing Data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366" y="1006305"/>
            <a:ext cx="5873858" cy="518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0196" y="6415910"/>
            <a:ext cx="22092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Credit: Alex Lin, Intelligent Mining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0570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3894" y="303245"/>
            <a:ext cx="8609045" cy="609600"/>
          </a:xfrm>
        </p:spPr>
        <p:txBody>
          <a:bodyPr/>
          <a:lstStyle/>
          <a:p>
            <a:r>
              <a:rPr lang="en-US" altLang="en-US" dirty="0"/>
              <a:t>Matrix Factorization of Ratings </a:t>
            </a:r>
            <a:r>
              <a:rPr lang="en-US" altLang="en-US" dirty="0" smtClean="0"/>
              <a:t>Data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44906" y="4267200"/>
            <a:ext cx="8229600" cy="1640731"/>
          </a:xfrm>
        </p:spPr>
        <p:txBody>
          <a:bodyPr/>
          <a:lstStyle/>
          <a:p>
            <a:r>
              <a:rPr lang="en-US" dirty="0" smtClean="0"/>
              <a:t>Based on the idea of Latent Factor Analysis</a:t>
            </a:r>
          </a:p>
          <a:p>
            <a:pPr lvl="1"/>
            <a:r>
              <a:rPr lang="en-US" dirty="0" smtClean="0"/>
              <a:t>Identify latent (unobserved) factors that “explain” observations in the data</a:t>
            </a:r>
          </a:p>
          <a:p>
            <a:pPr lvl="1"/>
            <a:r>
              <a:rPr lang="en-US" dirty="0" smtClean="0"/>
              <a:t>In this case, observations are user ratings of movies</a:t>
            </a:r>
          </a:p>
          <a:p>
            <a:pPr lvl="1"/>
            <a:r>
              <a:rPr lang="en-US" dirty="0" smtClean="0"/>
              <a:t>The factors may represent combinations of features or characteristics of movies and users that result in the ratings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7F0A7-2A96-4F42-9EEF-4C22E72916D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02565" y="125486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195578" y="1206227"/>
            <a:ext cx="404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</a:t>
            </a:r>
            <a:endParaRPr 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261656" y="1251625"/>
            <a:ext cx="463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Q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1559331" y="2056698"/>
            <a:ext cx="1357313" cy="178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CA" sz="20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5" name="TextBox 5"/>
          <p:cNvSpPr txBox="1">
            <a:spLocks noChangeArrowheads="1"/>
          </p:cNvSpPr>
          <p:nvPr/>
        </p:nvSpPr>
        <p:spPr bwMode="auto">
          <a:xfrm rot="-5400000">
            <a:off x="825113" y="2767104"/>
            <a:ext cx="995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>
                <a:latin typeface="Calibri" pitchFamily="34" charset="0"/>
              </a:rPr>
              <a:t>m users</a:t>
            </a:r>
          </a:p>
        </p:txBody>
      </p:sp>
      <p:sp>
        <p:nvSpPr>
          <p:cNvPr id="26" name="TextBox 6"/>
          <p:cNvSpPr txBox="1">
            <a:spLocks noChangeArrowheads="1"/>
          </p:cNvSpPr>
          <p:nvPr/>
        </p:nvSpPr>
        <p:spPr bwMode="auto">
          <a:xfrm>
            <a:off x="1745069" y="1712210"/>
            <a:ext cx="111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>
                <a:latin typeface="Calibri" pitchFamily="34" charset="0"/>
              </a:rPr>
              <a:t>n movies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059644" y="2056698"/>
            <a:ext cx="714375" cy="178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CA" sz="20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845581" y="2056698"/>
            <a:ext cx="1357313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CA" sz="20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9" name="TextBox 12"/>
          <p:cNvSpPr txBox="1">
            <a:spLocks noChangeArrowheads="1"/>
          </p:cNvSpPr>
          <p:nvPr/>
        </p:nvSpPr>
        <p:spPr bwMode="auto">
          <a:xfrm rot="-5400000">
            <a:off x="3354794" y="2764723"/>
            <a:ext cx="1054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 dirty="0">
                <a:latin typeface="Calibri" pitchFamily="34" charset="0"/>
              </a:rPr>
              <a:t> m users</a:t>
            </a:r>
          </a:p>
        </p:txBody>
      </p:sp>
      <p:sp>
        <p:nvSpPr>
          <p:cNvPr id="30" name="TextBox 13"/>
          <p:cNvSpPr txBox="1">
            <a:spLocks noChangeArrowheads="1"/>
          </p:cNvSpPr>
          <p:nvPr/>
        </p:nvSpPr>
        <p:spPr bwMode="auto">
          <a:xfrm>
            <a:off x="6012269" y="1726498"/>
            <a:ext cx="1149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>
                <a:latin typeface="Calibri" pitchFamily="34" charset="0"/>
              </a:rPr>
              <a:t>n movies</a:t>
            </a:r>
          </a:p>
        </p:txBody>
      </p:sp>
      <p:sp>
        <p:nvSpPr>
          <p:cNvPr id="31" name="TextBox 14"/>
          <p:cNvSpPr txBox="1">
            <a:spLocks noChangeArrowheads="1"/>
          </p:cNvSpPr>
          <p:nvPr/>
        </p:nvSpPr>
        <p:spPr bwMode="auto">
          <a:xfrm>
            <a:off x="4285069" y="1715385"/>
            <a:ext cx="274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>
                <a:latin typeface="Calibri" pitchFamily="34" charset="0"/>
              </a:rPr>
              <a:t>f</a:t>
            </a:r>
          </a:p>
        </p:txBody>
      </p:sp>
      <p:sp>
        <p:nvSpPr>
          <p:cNvPr id="32" name="TextBox 15"/>
          <p:cNvSpPr txBox="1">
            <a:spLocks noChangeArrowheads="1"/>
          </p:cNvSpPr>
          <p:nvPr/>
        </p:nvSpPr>
        <p:spPr bwMode="auto">
          <a:xfrm rot="-5400000">
            <a:off x="5530462" y="2127342"/>
            <a:ext cx="274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>
                <a:latin typeface="Calibri" pitchFamily="34" charset="0"/>
              </a:rPr>
              <a:t>f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237319" y="2486910"/>
            <a:ext cx="436562" cy="733425"/>
            <a:chOff x="3379392" y="1614280"/>
            <a:chExt cx="436161" cy="734160"/>
          </a:xfrm>
        </p:grpSpPr>
        <p:sp>
          <p:nvSpPr>
            <p:cNvPr id="34" name="TextBox 12"/>
            <p:cNvSpPr txBox="1">
              <a:spLocks noChangeArrowheads="1"/>
            </p:cNvSpPr>
            <p:nvPr/>
          </p:nvSpPr>
          <p:spPr bwMode="auto">
            <a:xfrm>
              <a:off x="3379392" y="1614280"/>
              <a:ext cx="43443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~</a:t>
              </a:r>
            </a:p>
          </p:txBody>
        </p:sp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3381119" y="1702109"/>
              <a:ext cx="43443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~</a:t>
              </a:r>
            </a:p>
          </p:txBody>
        </p:sp>
      </p:grpSp>
      <p:sp>
        <p:nvSpPr>
          <p:cNvPr id="36" name="TextBox 14"/>
          <p:cNvSpPr txBox="1">
            <a:spLocks noChangeArrowheads="1"/>
          </p:cNvSpPr>
          <p:nvPr/>
        </p:nvSpPr>
        <p:spPr bwMode="auto">
          <a:xfrm>
            <a:off x="5039131" y="2191635"/>
            <a:ext cx="336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2086381" y="2712335"/>
            <a:ext cx="225425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8" name="Rectangle 22"/>
          <p:cNvSpPr>
            <a:spLocks noChangeArrowheads="1"/>
          </p:cNvSpPr>
          <p:nvPr/>
        </p:nvSpPr>
        <p:spPr bwMode="auto">
          <a:xfrm>
            <a:off x="4046944" y="2734560"/>
            <a:ext cx="730250" cy="1841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6415494" y="2047173"/>
            <a:ext cx="212725" cy="5048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4056469" y="2734560"/>
            <a:ext cx="730250" cy="1841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5476597" y="3070696"/>
            <a:ext cx="3159125" cy="954107"/>
            <a:chOff x="5392266" y="3790271"/>
            <a:chExt cx="3159125" cy="954107"/>
          </a:xfrm>
        </p:grpSpPr>
        <p:sp>
          <p:nvSpPr>
            <p:cNvPr id="45" name="TextBox 6"/>
            <p:cNvSpPr txBox="1">
              <a:spLocks noChangeArrowheads="1"/>
            </p:cNvSpPr>
            <p:nvPr/>
          </p:nvSpPr>
          <p:spPr bwMode="auto">
            <a:xfrm>
              <a:off x="5392266" y="3790271"/>
              <a:ext cx="3159125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CA" altLang="en-US" sz="2800" i="1" dirty="0" err="1">
                  <a:latin typeface="Century Schoolbook" pitchFamily="18" charset="0"/>
                </a:rPr>
                <a:t>r</a:t>
              </a:r>
              <a:r>
                <a:rPr lang="en-CA" altLang="en-US" sz="2800" i="1" baseline="-25000" dirty="0" err="1">
                  <a:latin typeface="Century Schoolbook" pitchFamily="18" charset="0"/>
                </a:rPr>
                <a:t>ui</a:t>
              </a:r>
              <a:r>
                <a:rPr lang="en-CA" altLang="en-US" sz="2800" dirty="0">
                  <a:latin typeface="Century Schoolbook" pitchFamily="18" charset="0"/>
                </a:rPr>
                <a:t> </a:t>
              </a:r>
              <a:r>
                <a:rPr lang="en-CA" altLang="en-US" sz="2800" dirty="0" smtClean="0">
                  <a:latin typeface="Century Schoolbook" pitchFamily="18" charset="0"/>
                </a:rPr>
                <a:t>    </a:t>
              </a:r>
              <a:r>
                <a:rPr lang="en-CA" altLang="en-US" sz="2800" i="1" dirty="0" err="1" smtClean="0">
                  <a:latin typeface="Century Schoolbook" pitchFamily="18" charset="0"/>
                </a:rPr>
                <a:t>p</a:t>
              </a:r>
              <a:r>
                <a:rPr lang="en-CA" altLang="en-US" sz="2800" i="1" baseline="-25000" dirty="0" err="1" smtClean="0">
                  <a:latin typeface="Century Schoolbook" pitchFamily="18" charset="0"/>
                </a:rPr>
                <a:t>u</a:t>
              </a:r>
              <a:r>
                <a:rPr lang="en-CA" altLang="en-US" sz="2800" i="1" baseline="-25000" dirty="0" smtClean="0">
                  <a:latin typeface="Century Schoolbook" pitchFamily="18" charset="0"/>
                </a:rPr>
                <a:t> </a:t>
              </a:r>
              <a:r>
                <a:rPr lang="en-CA" altLang="en-US" sz="2800" i="1" dirty="0" err="1" smtClean="0">
                  <a:latin typeface="Century Schoolbook" pitchFamily="18" charset="0"/>
                </a:rPr>
                <a:t>q</a:t>
              </a:r>
              <a:r>
                <a:rPr lang="en-CA" altLang="en-US" sz="2400" baseline="30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CA" altLang="en-US" sz="2800" i="1" baseline="-25000" dirty="0" err="1" smtClean="0">
                  <a:latin typeface="Century Schoolbook" pitchFamily="18" charset="0"/>
                </a:rPr>
                <a:t>i</a:t>
              </a:r>
              <a:endParaRPr lang="en-CA" altLang="en-US" sz="2800" dirty="0">
                <a:latin typeface="Century Schoolbook" pitchFamily="18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CA" altLang="en-US" sz="2800" dirty="0">
                <a:latin typeface="Century Schoolbook" pitchFamily="18" charset="0"/>
              </a:endParaRPr>
            </a:p>
          </p:txBody>
        </p: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5932310" y="3866447"/>
              <a:ext cx="390355" cy="576748"/>
              <a:chOff x="3340657" y="1614280"/>
              <a:chExt cx="390757" cy="576324"/>
            </a:xfrm>
          </p:grpSpPr>
          <p:sp>
            <p:nvSpPr>
              <p:cNvPr id="47" name="TextBox 27"/>
              <p:cNvSpPr txBox="1">
                <a:spLocks noChangeArrowheads="1"/>
              </p:cNvSpPr>
              <p:nvPr/>
            </p:nvSpPr>
            <p:spPr bwMode="auto">
              <a:xfrm>
                <a:off x="3352393" y="1614280"/>
                <a:ext cx="379021" cy="522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800" dirty="0">
                    <a:latin typeface="Times New Roman" pitchFamily="18" charset="0"/>
                  </a:rPr>
                  <a:t>~</a:t>
                </a:r>
              </a:p>
            </p:txBody>
          </p:sp>
          <p:sp>
            <p:nvSpPr>
              <p:cNvPr id="48" name="TextBox 28"/>
              <p:cNvSpPr txBox="1">
                <a:spLocks noChangeArrowheads="1"/>
              </p:cNvSpPr>
              <p:nvPr/>
            </p:nvSpPr>
            <p:spPr bwMode="auto">
              <a:xfrm>
                <a:off x="3340657" y="1667769"/>
                <a:ext cx="379021" cy="522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800" dirty="0">
                    <a:latin typeface="Times New Roman" pitchFamily="18" charset="0"/>
                  </a:rPr>
                  <a:t>~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6266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3894" y="303245"/>
            <a:ext cx="8609045" cy="609600"/>
          </a:xfrm>
        </p:spPr>
        <p:txBody>
          <a:bodyPr/>
          <a:lstStyle/>
          <a:p>
            <a:r>
              <a:rPr lang="en-US" altLang="en-US" dirty="0"/>
              <a:t>Matrix Factorization of Ratings </a:t>
            </a:r>
            <a:r>
              <a:rPr lang="en-US" altLang="en-US" dirty="0" smtClean="0"/>
              <a:t>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7F0A7-2A96-4F42-9EEF-4C22E72916D3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26" y="965912"/>
            <a:ext cx="8088425" cy="50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151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Factorization</a:t>
            </a:r>
            <a:endParaRPr lang="en-US" dirty="0"/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7166375"/>
              </p:ext>
            </p:extLst>
          </p:nvPr>
        </p:nvGraphicFramePr>
        <p:xfrm>
          <a:off x="3733800" y="1803649"/>
          <a:ext cx="4824540" cy="1391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90"/>
                <a:gridCol w="804090"/>
                <a:gridCol w="804090"/>
                <a:gridCol w="804090"/>
                <a:gridCol w="804090"/>
                <a:gridCol w="804090"/>
              </a:tblGrid>
              <a:tr h="3461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Q</a:t>
                      </a:r>
                      <a:r>
                        <a:rPr lang="de-AT" sz="200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k</a:t>
                      </a:r>
                      <a:r>
                        <a:rPr lang="de-AT" sz="2000" baseline="30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  <a:endParaRPr lang="de-DE" sz="2000" baseline="3000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97870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Calibri" pitchFamily="34" charset="0"/>
                          <a:cs typeface="Calibri" pitchFamily="34" charset="0"/>
                        </a:rPr>
                        <a:t>Dim1</a:t>
                      </a:r>
                      <a:endParaRPr lang="de-DE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-0.44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-0.57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0.06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0.38</a:t>
                      </a:r>
                      <a:endParaRPr lang="de-DE" sz="2000" b="1" i="0" baseline="0" dirty="0">
                        <a:solidFill>
                          <a:srgbClr val="C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0.57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497870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Calibri" pitchFamily="34" charset="0"/>
                          <a:cs typeface="Calibri" pitchFamily="34" charset="0"/>
                        </a:rPr>
                        <a:t>Dim2</a:t>
                      </a:r>
                      <a:endParaRPr lang="de-DE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0.58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-0.66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0.26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0.18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-0.36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44575" y="1371600"/>
            <a:ext cx="501395" cy="72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22508" y="1371600"/>
            <a:ext cx="515550" cy="73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96085" y="1371600"/>
            <a:ext cx="534061" cy="73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18249" y="1587624"/>
            <a:ext cx="775993" cy="54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02881" y="1371600"/>
            <a:ext cx="511441" cy="72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624172"/>
              </p:ext>
            </p:extLst>
          </p:nvPr>
        </p:nvGraphicFramePr>
        <p:xfrm>
          <a:off x="685800" y="1447800"/>
          <a:ext cx="2448272" cy="2402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90"/>
                <a:gridCol w="852094"/>
                <a:gridCol w="792088"/>
              </a:tblGrid>
              <a:tr h="369789"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  <a:r>
                        <a:rPr lang="de-AT" sz="200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k</a:t>
                      </a:r>
                      <a:endParaRPr lang="de-DE" sz="2000" baseline="-25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20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Dim1</a:t>
                      </a:r>
                      <a:endParaRPr lang="de-DE" sz="2000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Dim2</a:t>
                      </a:r>
                      <a:endParaRPr lang="de-DE" sz="2000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501619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Calibri" pitchFamily="34" charset="0"/>
                          <a:cs typeface="Calibri" pitchFamily="34" charset="0"/>
                        </a:rPr>
                        <a:t>Alice</a:t>
                      </a:r>
                      <a:endParaRPr lang="de-DE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0.47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-0.30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501619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Calibri" pitchFamily="34" charset="0"/>
                          <a:cs typeface="Calibri" pitchFamily="34" charset="0"/>
                        </a:rPr>
                        <a:t>Bob</a:t>
                      </a:r>
                      <a:endParaRPr lang="de-DE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 -0.44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0.23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501619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Calibri" pitchFamily="34" charset="0"/>
                          <a:cs typeface="Calibri" pitchFamily="34" charset="0"/>
                        </a:rPr>
                        <a:t>Mary</a:t>
                      </a:r>
                      <a:endParaRPr lang="de-DE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>
                          <a:latin typeface="Calibri" pitchFamily="34" charset="0"/>
                          <a:cs typeface="Calibri" pitchFamily="34" charset="0"/>
                        </a:rPr>
                        <a:t>0.70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0.06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501619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Calibri" pitchFamily="34" charset="0"/>
                          <a:cs typeface="Calibri" pitchFamily="34" charset="0"/>
                        </a:rPr>
                        <a:t>Sue</a:t>
                      </a:r>
                      <a:endParaRPr lang="de-DE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0.31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0.93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1600200" y="3982837"/>
            <a:ext cx="206727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eaLnBrk="1" hangingPunct="1">
              <a:spcBef>
                <a:spcPct val="20000"/>
              </a:spcBef>
            </a:pPr>
            <a:r>
              <a:rPr lang="de-AT" sz="2000" b="1" kern="0" dirty="0" smtClean="0">
                <a:latin typeface="Calibri" pitchFamily="34" charset="0"/>
                <a:cs typeface="Calibri" pitchFamily="34" charset="0"/>
              </a:rPr>
              <a:t>         Prediction: </a:t>
            </a:r>
          </a:p>
        </p:txBody>
      </p:sp>
      <p:sp>
        <p:nvSpPr>
          <p:cNvPr id="19" name="Rechteck 18"/>
          <p:cNvSpPr/>
          <p:nvPr/>
        </p:nvSpPr>
        <p:spPr bwMode="auto">
          <a:xfrm>
            <a:off x="7046168" y="2135228"/>
            <a:ext cx="720080" cy="958260"/>
          </a:xfrm>
          <a:prstGeom prst="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685800" y="1903306"/>
            <a:ext cx="2448272" cy="432048"/>
          </a:xfrm>
          <a:prstGeom prst="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821056"/>
              </p:ext>
            </p:extLst>
          </p:nvPr>
        </p:nvGraphicFramePr>
        <p:xfrm>
          <a:off x="3494897" y="3810000"/>
          <a:ext cx="453584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9" imgW="1587240" imgH="241200" progId="Equation.3">
                  <p:embed/>
                </p:oleObj>
              </mc:Choice>
              <mc:Fallback>
                <p:oleObj name="Equation" r:id="rId9" imgW="158724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897" y="3810000"/>
                        <a:ext cx="453584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344" y="4876800"/>
            <a:ext cx="804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1" dirty="0" smtClean="0">
                <a:latin typeface="+mn-lt"/>
              </a:rPr>
              <a:t>Note: Can also do factorization via Singular Value Decomposition (SVD)</a:t>
            </a:r>
            <a:endParaRPr lang="en-US" sz="1800" b="1" dirty="0">
              <a:latin typeface="+mn-lt"/>
            </a:endParaRP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1700786" y="5410200"/>
            <a:ext cx="1719515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800" b="1" kern="0" dirty="0" smtClean="0">
                <a:latin typeface="Calibri" pitchFamily="34" charset="0"/>
                <a:cs typeface="Calibri" pitchFamily="34" charset="0"/>
              </a:rPr>
              <a:t>SVD: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213058"/>
              </p:ext>
            </p:extLst>
          </p:nvPr>
        </p:nvGraphicFramePr>
        <p:xfrm>
          <a:off x="2971800" y="5263948"/>
          <a:ext cx="3505200" cy="83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Formel" r:id="rId11" imgW="1574117" imgH="317362" progId="Equation.3">
                  <p:embed/>
                </p:oleObj>
              </mc:Choice>
              <mc:Fallback>
                <p:oleObj name="Formel" r:id="rId11" imgW="1574117" imgH="317362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263948"/>
                        <a:ext cx="3505200" cy="8320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9126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Dimensional Feature Space</a:t>
            </a:r>
            <a:endParaRPr lang="en-US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248118809"/>
              </p:ext>
            </p:extLst>
          </p:nvPr>
        </p:nvGraphicFramePr>
        <p:xfrm>
          <a:off x="611560" y="1484784"/>
          <a:ext cx="7668344" cy="4464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98032" y="4516025"/>
            <a:ext cx="469980" cy="6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8" y="2204864"/>
            <a:ext cx="483248" cy="691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6807" y="2777764"/>
            <a:ext cx="500599" cy="691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42866" y="3033036"/>
            <a:ext cx="727372" cy="507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72201" y="4149080"/>
            <a:ext cx="479396" cy="67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feld 10"/>
          <p:cNvSpPr txBox="1"/>
          <p:nvPr/>
        </p:nvSpPr>
        <p:spPr>
          <a:xfrm>
            <a:off x="2339752" y="3140968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Calibri" pitchFamily="34" charset="0"/>
                <a:cs typeface="Calibri" pitchFamily="34" charset="0"/>
              </a:rPr>
              <a:t>Bob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129138" y="326910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Calibri" pitchFamily="34" charset="0"/>
                <a:cs typeface="Calibri" pitchFamily="34" charset="0"/>
              </a:rPr>
              <a:t>Mary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508104" y="4221088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Calibri" pitchFamily="34" charset="0"/>
                <a:cs typeface="Calibri" pitchFamily="34" charset="0"/>
              </a:rPr>
              <a:t>Alice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004048" y="162880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Calibri" pitchFamily="34" charset="0"/>
                <a:cs typeface="Calibri" pitchFamily="34" charset="0"/>
              </a:rPr>
              <a:t>Sue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560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27</a:t>
            </a:fld>
            <a:endParaRPr lang="en-US" sz="1400" b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993" y="502694"/>
            <a:ext cx="9028501" cy="4523408"/>
            <a:chOff x="0" y="334736"/>
            <a:chExt cx="9028501" cy="4523408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34736"/>
              <a:ext cx="9028501" cy="2492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359" y="2827176"/>
              <a:ext cx="8111782" cy="2030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31" y="5327389"/>
            <a:ext cx="7539305" cy="60687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98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the Factor Matrices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learn the user and item feature vectors from training data</a:t>
            </a:r>
          </a:p>
          <a:p>
            <a:r>
              <a:rPr lang="en-US" dirty="0" smtClean="0"/>
              <a:t>Approach: Minimize the errors on </a:t>
            </a:r>
            <a:r>
              <a:rPr lang="en-US" i="1" dirty="0" smtClean="0">
                <a:solidFill>
                  <a:srgbClr val="FF0000"/>
                </a:solidFill>
              </a:rPr>
              <a:t>known</a:t>
            </a:r>
            <a:r>
              <a:rPr lang="en-US" dirty="0" smtClean="0"/>
              <a:t> ratings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Typically, regularization terms, user and item bias parameters are added</a:t>
            </a:r>
          </a:p>
          <a:p>
            <a:r>
              <a:rPr lang="en-US" dirty="0" smtClean="0"/>
              <a:t>Done via Stochastic Gradient Descent or other optimization approaches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81"/>
          <a:stretch/>
        </p:blipFill>
        <p:spPr bwMode="auto">
          <a:xfrm>
            <a:off x="990600" y="2647466"/>
            <a:ext cx="7086600" cy="1848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102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Factor Matrices</a:t>
            </a:r>
            <a:endParaRPr lang="en-US" altLang="en-US" dirty="0" smtClean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312738" y="2703513"/>
            <a:ext cx="68770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 sz="2400">
                <a:latin typeface="Century Schoolbook" pitchFamily="18" charset="0"/>
              </a:rPr>
              <a:t>min</a:t>
            </a:r>
            <a:r>
              <a:rPr lang="en-CA" altLang="en-US" sz="2800" baseline="-25000">
                <a:latin typeface="Century Schoolbook" pitchFamily="18" charset="0"/>
              </a:rPr>
              <a:t>q,p</a:t>
            </a:r>
            <a:r>
              <a:rPr lang="en-CA" altLang="en-US" sz="4400">
                <a:latin typeface="Symbol" pitchFamily="18" charset="2"/>
              </a:rPr>
              <a:t> </a:t>
            </a:r>
            <a:r>
              <a:rPr lang="en-CA" altLang="en-US" sz="4000">
                <a:latin typeface="Symbol" pitchFamily="18" charset="2"/>
              </a:rPr>
              <a:t>S</a:t>
            </a:r>
            <a:r>
              <a:rPr lang="en-CA" altLang="en-US" sz="3600">
                <a:latin typeface="Symbol" pitchFamily="18" charset="2"/>
              </a:rPr>
              <a:t> </a:t>
            </a:r>
            <a:r>
              <a:rPr lang="en-CA" altLang="en-US" sz="2400" baseline="-25000">
                <a:latin typeface="Symbol" pitchFamily="18" charset="2"/>
              </a:rPr>
              <a:t>(</a:t>
            </a:r>
            <a:r>
              <a:rPr lang="en-CA" altLang="en-US" sz="2400" baseline="-25000">
                <a:latin typeface="Century Schoolbook" pitchFamily="18" charset="0"/>
              </a:rPr>
              <a:t>u,i) </a:t>
            </a:r>
            <a:r>
              <a:rPr lang="en-CA" altLang="en-US" sz="2400" baseline="-25000">
                <a:latin typeface="Symbol" pitchFamily="18" charset="2"/>
              </a:rPr>
              <a:t>e </a:t>
            </a:r>
            <a:r>
              <a:rPr lang="en-CA" altLang="en-US" sz="2400" baseline="-25000">
                <a:latin typeface="Century Schoolbook" pitchFamily="18" charset="0"/>
              </a:rPr>
              <a:t>R</a:t>
            </a:r>
            <a:r>
              <a:rPr lang="en-CA" altLang="en-US" baseline="-25000">
                <a:latin typeface="Century Schoolbook" pitchFamily="18" charset="0"/>
              </a:rPr>
              <a:t> </a:t>
            </a:r>
            <a:r>
              <a:rPr lang="en-CA" altLang="en-US" sz="3200">
                <a:latin typeface="Century Schoolbook" pitchFamily="18" charset="0"/>
              </a:rPr>
              <a:t>( r</a:t>
            </a:r>
            <a:r>
              <a:rPr lang="en-CA" altLang="en-US" sz="3200" baseline="-25000">
                <a:latin typeface="Century Schoolbook" pitchFamily="18" charset="0"/>
              </a:rPr>
              <a:t>ui</a:t>
            </a:r>
            <a:r>
              <a:rPr lang="en-CA" altLang="en-US" sz="3200">
                <a:latin typeface="Century Schoolbook" pitchFamily="18" charset="0"/>
              </a:rPr>
              <a:t>  -  q</a:t>
            </a:r>
            <a:r>
              <a:rPr lang="en-CA" altLang="en-US" sz="3200" baseline="30000">
                <a:latin typeface="Century Schoolbook" pitchFamily="18" charset="0"/>
              </a:rPr>
              <a:t>t</a:t>
            </a:r>
            <a:r>
              <a:rPr lang="en-CA" altLang="en-US" sz="3200" baseline="-25000">
                <a:latin typeface="Century Schoolbook" pitchFamily="18" charset="0"/>
              </a:rPr>
              <a:t>i</a:t>
            </a:r>
            <a:r>
              <a:rPr lang="en-CA" altLang="en-US" sz="3200">
                <a:latin typeface="Century Schoolbook" pitchFamily="18" charset="0"/>
              </a:rPr>
              <a:t>  p</a:t>
            </a:r>
            <a:r>
              <a:rPr lang="en-CA" altLang="en-US" sz="3200" baseline="-25000">
                <a:latin typeface="Century Schoolbook" pitchFamily="18" charset="0"/>
              </a:rPr>
              <a:t>u </a:t>
            </a:r>
            <a:r>
              <a:rPr lang="en-CA" altLang="en-US" sz="3200">
                <a:latin typeface="Century Schoolbook" pitchFamily="18" charset="0"/>
              </a:rPr>
              <a:t>)</a:t>
            </a:r>
            <a:r>
              <a:rPr lang="en-CA" altLang="en-US" sz="2800" baseline="30000">
                <a:latin typeface="Century Schoolbook" pitchFamily="18" charset="0"/>
              </a:rPr>
              <a:t>2</a:t>
            </a:r>
            <a:r>
              <a:rPr lang="en-CA" altLang="en-US" sz="3200">
                <a:latin typeface="Century Schoolbook" pitchFamily="18" charset="0"/>
              </a:rPr>
              <a:t>         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CA" altLang="en-US" sz="3200">
              <a:latin typeface="Century Schoolbook" pitchFamily="18" charset="0"/>
            </a:endParaRPr>
          </a:p>
        </p:txBody>
      </p:sp>
      <p:grpSp>
        <p:nvGrpSpPr>
          <p:cNvPr id="15364" name="Group 8"/>
          <p:cNvGrpSpPr>
            <a:grpSpLocks/>
          </p:cNvGrpSpPr>
          <p:nvPr/>
        </p:nvGrpSpPr>
        <p:grpSpPr bwMode="auto">
          <a:xfrm>
            <a:off x="414338" y="1336675"/>
            <a:ext cx="3159125" cy="1184621"/>
            <a:chOff x="2523008" y="1174778"/>
            <a:chExt cx="3159535" cy="1184679"/>
          </a:xfrm>
        </p:grpSpPr>
        <p:sp>
          <p:nvSpPr>
            <p:cNvPr id="15367" name="TextBox 6"/>
            <p:cNvSpPr txBox="1">
              <a:spLocks noChangeArrowheads="1"/>
            </p:cNvSpPr>
            <p:nvPr/>
          </p:nvSpPr>
          <p:spPr bwMode="auto">
            <a:xfrm>
              <a:off x="2523008" y="1282186"/>
              <a:ext cx="3159535" cy="1077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CA" altLang="en-US" sz="3200" dirty="0" err="1">
                  <a:latin typeface="Century Schoolbook" pitchFamily="18" charset="0"/>
                </a:rPr>
                <a:t>r</a:t>
              </a:r>
              <a:r>
                <a:rPr lang="en-CA" altLang="en-US" sz="3200" baseline="-25000" dirty="0" err="1">
                  <a:latin typeface="Century Schoolbook" pitchFamily="18" charset="0"/>
                </a:rPr>
                <a:t>ui</a:t>
              </a:r>
              <a:r>
                <a:rPr lang="en-CA" altLang="en-US" sz="3200" dirty="0">
                  <a:latin typeface="Century Schoolbook" pitchFamily="18" charset="0"/>
                </a:rPr>
                <a:t>        </a:t>
              </a:r>
              <a:r>
                <a:rPr lang="en-CA" altLang="en-US" sz="3200" dirty="0" err="1" smtClean="0">
                  <a:latin typeface="Century Schoolbook" pitchFamily="18" charset="0"/>
                </a:rPr>
                <a:t>q</a:t>
              </a:r>
              <a:r>
                <a:rPr lang="en-CA" altLang="en-US" sz="3200" baseline="30000" dirty="0" err="1" smtClean="0">
                  <a:latin typeface="Century Schoolbook" pitchFamily="18" charset="0"/>
                </a:rPr>
                <a:t>t</a:t>
              </a:r>
              <a:r>
                <a:rPr lang="en-CA" altLang="en-US" sz="3200" baseline="-25000" dirty="0" err="1" smtClean="0">
                  <a:latin typeface="Century Schoolbook" pitchFamily="18" charset="0"/>
                </a:rPr>
                <a:t>i</a:t>
              </a:r>
              <a:r>
                <a:rPr lang="en-CA" altLang="en-US" sz="3200" dirty="0" smtClean="0">
                  <a:latin typeface="Century Schoolbook" pitchFamily="18" charset="0"/>
                </a:rPr>
                <a:t>  </a:t>
              </a:r>
              <a:r>
                <a:rPr lang="en-CA" altLang="en-US" sz="3200" dirty="0" err="1">
                  <a:latin typeface="Century Schoolbook" pitchFamily="18" charset="0"/>
                </a:rPr>
                <a:t>p</a:t>
              </a:r>
              <a:r>
                <a:rPr lang="en-CA" altLang="en-US" sz="3200" baseline="-25000" dirty="0" err="1">
                  <a:latin typeface="Century Schoolbook" pitchFamily="18" charset="0"/>
                </a:rPr>
                <a:t>u</a:t>
              </a:r>
              <a:r>
                <a:rPr lang="en-CA" altLang="en-US" sz="3200" dirty="0">
                  <a:latin typeface="Century Schoolbook" pitchFamily="18" charset="0"/>
                </a:rPr>
                <a:t>          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CA" altLang="en-US" sz="3200" dirty="0">
                <a:latin typeface="Century Schoolbook" pitchFamily="18" charset="0"/>
              </a:endParaRPr>
            </a:p>
          </p:txBody>
        </p:sp>
        <p:grpSp>
          <p:nvGrpSpPr>
            <p:cNvPr id="15368" name="Group 5"/>
            <p:cNvGrpSpPr>
              <a:grpSpLocks/>
            </p:cNvGrpSpPr>
            <p:nvPr/>
          </p:nvGrpSpPr>
          <p:grpSpPr bwMode="auto">
            <a:xfrm>
              <a:off x="3251969" y="1174778"/>
              <a:ext cx="408409" cy="672605"/>
              <a:chOff x="3379392" y="1614280"/>
              <a:chExt cx="408409" cy="672605"/>
            </a:xfrm>
          </p:grpSpPr>
          <p:sp>
            <p:nvSpPr>
              <p:cNvPr id="15369" name="TextBox 6"/>
              <p:cNvSpPr txBox="1">
                <a:spLocks noChangeArrowheads="1"/>
              </p:cNvSpPr>
              <p:nvPr/>
            </p:nvSpPr>
            <p:spPr bwMode="auto">
              <a:xfrm>
                <a:off x="3379392" y="1614280"/>
                <a:ext cx="406682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3200">
                    <a:latin typeface="Times New Roman" pitchFamily="18" charset="0"/>
                  </a:rPr>
                  <a:t>~</a:t>
                </a:r>
              </a:p>
            </p:txBody>
          </p:sp>
          <p:sp>
            <p:nvSpPr>
              <p:cNvPr id="15370" name="TextBox 7"/>
              <p:cNvSpPr txBox="1">
                <a:spLocks noChangeArrowheads="1"/>
              </p:cNvSpPr>
              <p:nvPr/>
            </p:nvSpPr>
            <p:spPr bwMode="auto">
              <a:xfrm>
                <a:off x="3381119" y="1702109"/>
                <a:ext cx="406682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3200">
                    <a:latin typeface="Times New Roman" pitchFamily="18" charset="0"/>
                  </a:rPr>
                  <a:t>~</a:t>
                </a:r>
              </a:p>
            </p:txBody>
          </p:sp>
        </p:grpSp>
      </p:grp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258763" y="4468813"/>
            <a:ext cx="85883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 sz="2400" dirty="0" err="1">
                <a:latin typeface="Century Schoolbook" pitchFamily="18" charset="0"/>
              </a:rPr>
              <a:t>min</a:t>
            </a:r>
            <a:r>
              <a:rPr lang="en-CA" altLang="en-US" sz="2800" baseline="-25000" dirty="0" err="1">
                <a:latin typeface="Century Schoolbook" pitchFamily="18" charset="0"/>
              </a:rPr>
              <a:t>q,p</a:t>
            </a:r>
            <a:r>
              <a:rPr lang="en-CA" altLang="en-US" sz="4400" dirty="0">
                <a:latin typeface="Symbol" pitchFamily="18" charset="2"/>
              </a:rPr>
              <a:t> </a:t>
            </a:r>
            <a:r>
              <a:rPr lang="en-CA" altLang="en-US" sz="4000" dirty="0">
                <a:latin typeface="Symbol" pitchFamily="18" charset="2"/>
              </a:rPr>
              <a:t>S</a:t>
            </a:r>
            <a:r>
              <a:rPr lang="en-CA" altLang="en-US" sz="3600" dirty="0">
                <a:latin typeface="Symbol" pitchFamily="18" charset="2"/>
              </a:rPr>
              <a:t> </a:t>
            </a:r>
            <a:r>
              <a:rPr lang="en-CA" altLang="en-US" sz="2400" baseline="-25000" dirty="0">
                <a:latin typeface="Symbol" pitchFamily="18" charset="2"/>
              </a:rPr>
              <a:t>(</a:t>
            </a:r>
            <a:r>
              <a:rPr lang="en-CA" altLang="en-US" sz="2400" baseline="-25000" dirty="0" err="1">
                <a:latin typeface="Century Schoolbook" pitchFamily="18" charset="0"/>
              </a:rPr>
              <a:t>u,i</a:t>
            </a:r>
            <a:r>
              <a:rPr lang="en-CA" altLang="en-US" sz="2400" baseline="-25000" dirty="0">
                <a:latin typeface="Century Schoolbook" pitchFamily="18" charset="0"/>
              </a:rPr>
              <a:t>) </a:t>
            </a:r>
            <a:r>
              <a:rPr lang="en-CA" altLang="en-US" sz="2400" baseline="-25000" dirty="0">
                <a:latin typeface="Symbol" pitchFamily="18" charset="2"/>
              </a:rPr>
              <a:t>e </a:t>
            </a:r>
            <a:r>
              <a:rPr lang="en-CA" altLang="en-US" sz="2400" baseline="-25000" dirty="0">
                <a:latin typeface="Century Schoolbook" pitchFamily="18" charset="0"/>
              </a:rPr>
              <a:t>R</a:t>
            </a:r>
            <a:r>
              <a:rPr lang="en-CA" altLang="en-US" baseline="-25000" dirty="0">
                <a:latin typeface="Century Schoolbook" pitchFamily="18" charset="0"/>
              </a:rPr>
              <a:t> </a:t>
            </a:r>
            <a:r>
              <a:rPr lang="en-CA" altLang="en-US" sz="3200" dirty="0">
                <a:latin typeface="Century Schoolbook" pitchFamily="18" charset="0"/>
              </a:rPr>
              <a:t>( </a:t>
            </a:r>
            <a:r>
              <a:rPr lang="en-CA" altLang="en-US" sz="3200" dirty="0" err="1">
                <a:latin typeface="Century Schoolbook" pitchFamily="18" charset="0"/>
              </a:rPr>
              <a:t>r</a:t>
            </a:r>
            <a:r>
              <a:rPr lang="en-CA" altLang="en-US" sz="3200" baseline="-25000" dirty="0" err="1">
                <a:latin typeface="Century Schoolbook" pitchFamily="18" charset="0"/>
              </a:rPr>
              <a:t>ui</a:t>
            </a:r>
            <a:r>
              <a:rPr lang="en-CA" altLang="en-US" sz="3200" dirty="0">
                <a:latin typeface="Century Schoolbook" pitchFamily="18" charset="0"/>
              </a:rPr>
              <a:t>  -  </a:t>
            </a:r>
            <a:r>
              <a:rPr lang="en-CA" altLang="en-US" sz="3200" dirty="0" err="1">
                <a:latin typeface="Century Schoolbook" pitchFamily="18" charset="0"/>
              </a:rPr>
              <a:t>q</a:t>
            </a:r>
            <a:r>
              <a:rPr lang="en-CA" altLang="en-US" sz="3200" baseline="30000" dirty="0" err="1">
                <a:latin typeface="Century Schoolbook" pitchFamily="18" charset="0"/>
              </a:rPr>
              <a:t>t</a:t>
            </a:r>
            <a:r>
              <a:rPr lang="en-CA" altLang="en-US" sz="3200" baseline="-25000" dirty="0" err="1">
                <a:latin typeface="Century Schoolbook" pitchFamily="18" charset="0"/>
              </a:rPr>
              <a:t>i</a:t>
            </a:r>
            <a:r>
              <a:rPr lang="en-CA" altLang="en-US" sz="3200" dirty="0">
                <a:latin typeface="Century Schoolbook" pitchFamily="18" charset="0"/>
              </a:rPr>
              <a:t>  </a:t>
            </a:r>
            <a:r>
              <a:rPr lang="en-CA" altLang="en-US" sz="3200" dirty="0" err="1">
                <a:latin typeface="Century Schoolbook" pitchFamily="18" charset="0"/>
              </a:rPr>
              <a:t>p</a:t>
            </a:r>
            <a:r>
              <a:rPr lang="en-CA" altLang="en-US" sz="3200" baseline="-25000" dirty="0" err="1">
                <a:latin typeface="Century Schoolbook" pitchFamily="18" charset="0"/>
              </a:rPr>
              <a:t>u</a:t>
            </a:r>
            <a:r>
              <a:rPr lang="en-CA" altLang="en-US" sz="3200" baseline="-25000" dirty="0">
                <a:latin typeface="Century Schoolbook" pitchFamily="18" charset="0"/>
              </a:rPr>
              <a:t> </a:t>
            </a:r>
            <a:r>
              <a:rPr lang="en-CA" altLang="en-US" sz="3200" dirty="0">
                <a:latin typeface="Century Schoolbook" pitchFamily="18" charset="0"/>
              </a:rPr>
              <a:t>)</a:t>
            </a:r>
            <a:r>
              <a:rPr lang="en-CA" altLang="en-US" sz="2800" baseline="30000" dirty="0">
                <a:latin typeface="Century Schoolbook" pitchFamily="18" charset="0"/>
              </a:rPr>
              <a:t>2  </a:t>
            </a:r>
            <a:r>
              <a:rPr lang="en-CA" altLang="en-US" sz="2800" dirty="0">
                <a:solidFill>
                  <a:srgbClr val="FF0000"/>
                </a:solidFill>
                <a:latin typeface="Century Schoolbook" pitchFamily="18" charset="0"/>
              </a:rPr>
              <a:t>+  </a:t>
            </a:r>
            <a:r>
              <a:rPr lang="en-CA" altLang="en-US" sz="2800" dirty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CA" altLang="en-US" sz="2800" dirty="0">
                <a:solidFill>
                  <a:srgbClr val="FF0000"/>
                </a:solidFill>
                <a:latin typeface="Century Schoolbook" pitchFamily="18" charset="0"/>
              </a:rPr>
              <a:t>  </a:t>
            </a:r>
            <a:r>
              <a:rPr lang="en-CA" altLang="en-US" sz="3200" dirty="0">
                <a:solidFill>
                  <a:srgbClr val="FF0000"/>
                </a:solidFill>
                <a:latin typeface="Century Schoolbook" pitchFamily="18" charset="0"/>
              </a:rPr>
              <a:t>(</a:t>
            </a:r>
            <a:r>
              <a:rPr lang="en-CA" altLang="en-US" sz="2800" dirty="0">
                <a:solidFill>
                  <a:srgbClr val="FF0000"/>
                </a:solidFill>
                <a:latin typeface="Century Schoolbook" pitchFamily="18" charset="0"/>
              </a:rPr>
              <a:t>|q</a:t>
            </a:r>
            <a:r>
              <a:rPr lang="en-CA" altLang="en-US" sz="2800" baseline="-25000" dirty="0">
                <a:solidFill>
                  <a:srgbClr val="FF0000"/>
                </a:solidFill>
                <a:latin typeface="Century Schoolbook" pitchFamily="18" charset="0"/>
              </a:rPr>
              <a:t>i</a:t>
            </a:r>
            <a:r>
              <a:rPr lang="en-CA" altLang="en-US" sz="2800" dirty="0">
                <a:solidFill>
                  <a:srgbClr val="FF0000"/>
                </a:solidFill>
                <a:latin typeface="Century Schoolbook" pitchFamily="18" charset="0"/>
              </a:rPr>
              <a:t>|</a:t>
            </a:r>
            <a:r>
              <a:rPr lang="en-CA" altLang="en-US" sz="2800" baseline="30000" dirty="0">
                <a:solidFill>
                  <a:srgbClr val="FF0000"/>
                </a:solidFill>
                <a:latin typeface="Century Schoolbook" pitchFamily="18" charset="0"/>
              </a:rPr>
              <a:t>2</a:t>
            </a:r>
            <a:r>
              <a:rPr lang="en-CA" altLang="en-US" sz="2800" dirty="0">
                <a:solidFill>
                  <a:srgbClr val="FF0000"/>
                </a:solidFill>
                <a:latin typeface="Century Schoolbook" pitchFamily="18" charset="0"/>
              </a:rPr>
              <a:t> + |p</a:t>
            </a:r>
            <a:r>
              <a:rPr lang="en-CA" altLang="en-US" sz="2800" baseline="-25000" dirty="0">
                <a:solidFill>
                  <a:srgbClr val="FF0000"/>
                </a:solidFill>
                <a:latin typeface="Century Schoolbook" pitchFamily="18" charset="0"/>
              </a:rPr>
              <a:t>u</a:t>
            </a:r>
            <a:r>
              <a:rPr lang="en-CA" altLang="en-US" sz="2800" dirty="0">
                <a:solidFill>
                  <a:srgbClr val="FF0000"/>
                </a:solidFill>
                <a:latin typeface="Century Schoolbook" pitchFamily="18" charset="0"/>
              </a:rPr>
              <a:t>|</a:t>
            </a:r>
            <a:r>
              <a:rPr lang="en-CA" altLang="en-US" sz="2800" baseline="30000" dirty="0">
                <a:solidFill>
                  <a:srgbClr val="FF0000"/>
                </a:solidFill>
                <a:latin typeface="Century Schoolbook" pitchFamily="18" charset="0"/>
              </a:rPr>
              <a:t>2 </a:t>
            </a:r>
            <a:r>
              <a:rPr lang="en-CA" altLang="en-US" sz="3200" dirty="0">
                <a:solidFill>
                  <a:srgbClr val="FF0000"/>
                </a:solidFill>
                <a:latin typeface="Century Schoolbook" pitchFamily="18" charset="0"/>
              </a:rPr>
              <a:t>)</a:t>
            </a:r>
            <a:r>
              <a:rPr lang="en-CA" altLang="en-US" sz="2800" dirty="0">
                <a:solidFill>
                  <a:srgbClr val="FF0000"/>
                </a:solidFill>
                <a:latin typeface="Century Schoolbook" pitchFamily="18" charset="0"/>
              </a:rPr>
              <a:t>   </a:t>
            </a:r>
            <a:r>
              <a:rPr lang="en-CA" altLang="en-US" sz="3200" dirty="0">
                <a:solidFill>
                  <a:srgbClr val="FF0000"/>
                </a:solidFill>
                <a:latin typeface="Century Schoolbook" pitchFamily="18" charset="0"/>
              </a:rPr>
              <a:t>         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CA" altLang="en-US" sz="3200" dirty="0">
              <a:latin typeface="Century Schoolbook" pitchFamily="18" charset="0"/>
            </a:endParaRPr>
          </a:p>
        </p:txBody>
      </p:sp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5889625" y="3992563"/>
            <a:ext cx="2557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 sz="2400">
                <a:solidFill>
                  <a:srgbClr val="FF0000"/>
                </a:solidFill>
                <a:latin typeface="Calibri" pitchFamily="34" charset="0"/>
              </a:rPr>
              <a:t>Add regularization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29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1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 idx="4294967295"/>
          </p:nvPr>
        </p:nvSpPr>
        <p:spPr>
          <a:xfrm>
            <a:off x="550862" y="515566"/>
            <a:ext cx="8077200" cy="844482"/>
          </a:xfrm>
        </p:spPr>
        <p:txBody>
          <a:bodyPr/>
          <a:lstStyle/>
          <a:p>
            <a:r>
              <a:rPr lang="en-US" altLang="en-US" dirty="0" smtClean="0"/>
              <a:t>Singular Value Decomposition (SVD)</a:t>
            </a:r>
          </a:p>
        </p:txBody>
      </p:sp>
      <p:sp>
        <p:nvSpPr>
          <p:cNvPr id="28680" name="Text Box 5"/>
          <p:cNvSpPr txBox="1">
            <a:spLocks noChangeArrowheads="1"/>
          </p:cNvSpPr>
          <p:nvPr/>
        </p:nvSpPr>
        <p:spPr bwMode="auto">
          <a:xfrm>
            <a:off x="421209" y="3668389"/>
            <a:ext cx="826558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Verdana" pitchFamily="34" charset="0"/>
                <a:cs typeface="Arial Unicode MS" pitchFamily="34" charset="-128"/>
              </a:rPr>
              <a:t> where:		rows of </a:t>
            </a:r>
            <a:r>
              <a:rPr lang="en-US" altLang="en-US" sz="1800" b="1" dirty="0" err="1">
                <a:latin typeface="Verdana" pitchFamily="34" charset="0"/>
                <a:cs typeface="Arial Unicode MS" pitchFamily="34" charset="-128"/>
              </a:rPr>
              <a:t>V</a:t>
            </a:r>
            <a:r>
              <a:rPr lang="en-US" altLang="en-US" sz="1800" b="1" baseline="30000" dirty="0" err="1">
                <a:latin typeface="Verdana" pitchFamily="34" charset="0"/>
                <a:cs typeface="Arial Unicode MS" pitchFamily="34" charset="-128"/>
              </a:rPr>
              <a:t>t</a:t>
            </a:r>
            <a:r>
              <a:rPr lang="en-US" altLang="en-US" sz="1800" b="1" dirty="0">
                <a:latin typeface="Verdana" pitchFamily="34" charset="0"/>
                <a:cs typeface="Arial Unicode MS" pitchFamily="34" charset="-128"/>
              </a:rPr>
              <a:t> </a:t>
            </a:r>
            <a:r>
              <a:rPr lang="en-US" altLang="en-US" sz="1800" dirty="0">
                <a:latin typeface="Verdana" pitchFamily="34" charset="0"/>
                <a:cs typeface="Arial Unicode MS" pitchFamily="34" charset="-128"/>
              </a:rPr>
              <a:t>are eigenvectors of </a:t>
            </a:r>
            <a:r>
              <a:rPr lang="en-US" altLang="en-US" sz="1800" b="1" dirty="0">
                <a:latin typeface="Verdana" pitchFamily="34" charset="0"/>
                <a:cs typeface="Arial Unicode MS" pitchFamily="34" charset="-128"/>
              </a:rPr>
              <a:t>D</a:t>
            </a:r>
            <a:r>
              <a:rPr lang="en-US" altLang="en-US" sz="1800" b="1" baseline="30000" dirty="0">
                <a:latin typeface="Verdana" pitchFamily="34" charset="0"/>
                <a:cs typeface="Arial Unicode MS" pitchFamily="34" charset="-128"/>
              </a:rPr>
              <a:t>t</a:t>
            </a:r>
            <a:r>
              <a:rPr lang="en-US" altLang="en-US" sz="1800" b="1" dirty="0">
                <a:latin typeface="Verdana" pitchFamily="34" charset="0"/>
                <a:cs typeface="Arial Unicode MS" pitchFamily="34" charset="-128"/>
              </a:rPr>
              <a:t>D</a:t>
            </a:r>
            <a:r>
              <a:rPr lang="en-US" altLang="en-US" sz="1800" dirty="0">
                <a:latin typeface="Verdana" pitchFamily="34" charset="0"/>
                <a:cs typeface="Arial Unicode MS" pitchFamily="34" charset="-128"/>
              </a:rPr>
              <a:t> = basis functions</a:t>
            </a:r>
          </a:p>
          <a:p>
            <a:pPr eaLnBrk="1" hangingPunct="1">
              <a:spcBef>
                <a:spcPct val="0"/>
              </a:spcBef>
            </a:pPr>
            <a:endParaRPr lang="en-US" altLang="en-US" sz="1800" dirty="0">
              <a:latin typeface="Verdana" pitchFamily="34" charset="0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Verdana" pitchFamily="34" charset="0"/>
                <a:cs typeface="Arial Unicode MS" pitchFamily="34" charset="-128"/>
              </a:rPr>
              <a:t>		</a:t>
            </a:r>
            <a:r>
              <a:rPr lang="en-US" altLang="en-US" sz="1800" b="1" dirty="0">
                <a:latin typeface="Symbol" pitchFamily="18" charset="2"/>
                <a:cs typeface="Arial Unicode MS" pitchFamily="34" charset="-128"/>
              </a:rPr>
              <a:t>S</a:t>
            </a:r>
            <a:r>
              <a:rPr lang="en-US" altLang="en-US" sz="1800" dirty="0">
                <a:latin typeface="Verdana" pitchFamily="34" charset="0"/>
                <a:cs typeface="Arial Unicode MS" pitchFamily="34" charset="-128"/>
              </a:rPr>
              <a:t> is diagonal, with </a:t>
            </a:r>
            <a:r>
              <a:rPr lang="en-US" altLang="en-US" sz="1800" b="1" dirty="0" err="1" smtClean="0">
                <a:latin typeface="Symbol" pitchFamily="18" charset="2"/>
                <a:cs typeface="Arial Unicode MS" pitchFamily="34" charset="-128"/>
              </a:rPr>
              <a:t>s</a:t>
            </a:r>
            <a:r>
              <a:rPr lang="en-US" altLang="en-US" sz="1800" b="1" baseline="-25000" dirty="0" err="1" smtClean="0">
                <a:latin typeface="Verdana" pitchFamily="34" charset="0"/>
                <a:cs typeface="Arial Unicode MS" pitchFamily="34" charset="-128"/>
              </a:rPr>
              <a:t>ii</a:t>
            </a:r>
            <a:r>
              <a:rPr lang="en-US" altLang="en-US" sz="1800" dirty="0" smtClean="0">
                <a:latin typeface="Verdana" pitchFamily="34" charset="0"/>
                <a:cs typeface="Arial Unicode MS" pitchFamily="34" charset="-128"/>
              </a:rPr>
              <a:t> </a:t>
            </a:r>
            <a:r>
              <a:rPr lang="en-US" altLang="en-US" sz="1800" dirty="0">
                <a:latin typeface="Verdana" pitchFamily="34" charset="0"/>
                <a:cs typeface="Arial Unicode MS" pitchFamily="34" charset="-128"/>
              </a:rPr>
              <a:t>= </a:t>
            </a:r>
            <a:r>
              <a:rPr lang="en-US" altLang="en-US" sz="1800" b="1" dirty="0" err="1">
                <a:latin typeface="Verdana" pitchFamily="34" charset="0"/>
                <a:cs typeface="Arial Unicode MS" pitchFamily="34" charset="-128"/>
              </a:rPr>
              <a:t>sqrt</a:t>
            </a:r>
            <a:r>
              <a:rPr lang="en-US" altLang="en-US" sz="1800" b="1" dirty="0">
                <a:latin typeface="Verdana" pitchFamily="34" charset="0"/>
                <a:cs typeface="Arial Unicode MS" pitchFamily="34" charset="-128"/>
              </a:rPr>
              <a:t>(</a:t>
            </a:r>
            <a:r>
              <a:rPr lang="en-US" altLang="en-US" sz="1800" b="1" dirty="0">
                <a:latin typeface="Symbol" pitchFamily="18" charset="2"/>
                <a:cs typeface="Arial Unicode MS" pitchFamily="34" charset="-128"/>
              </a:rPr>
              <a:t>l</a:t>
            </a:r>
            <a:r>
              <a:rPr lang="en-US" altLang="en-US" sz="1800" b="1" baseline="-25000" dirty="0">
                <a:latin typeface="Verdana" pitchFamily="34" charset="0"/>
                <a:cs typeface="Arial Unicode MS" pitchFamily="34" charset="-128"/>
              </a:rPr>
              <a:t>i</a:t>
            </a:r>
            <a:r>
              <a:rPr lang="en-US" altLang="en-US" sz="1800" b="1" dirty="0">
                <a:latin typeface="Verdana" pitchFamily="34" charset="0"/>
                <a:cs typeface="Arial Unicode MS" pitchFamily="34" charset="-128"/>
              </a:rPr>
              <a:t>)  </a:t>
            </a:r>
            <a:r>
              <a:rPr lang="en-US" altLang="en-US" sz="1800" dirty="0">
                <a:latin typeface="Verdana" pitchFamily="34" charset="0"/>
                <a:cs typeface="Arial Unicode MS" pitchFamily="34" charset="-128"/>
              </a:rPr>
              <a:t>(</a:t>
            </a:r>
            <a:r>
              <a:rPr lang="en-US" altLang="en-US" sz="1800" i="1" dirty="0" err="1">
                <a:latin typeface="Verdana" pitchFamily="34" charset="0"/>
                <a:cs typeface="Arial Unicode MS" pitchFamily="34" charset="-128"/>
              </a:rPr>
              <a:t>i</a:t>
            </a:r>
            <a:r>
              <a:rPr lang="en-US" altLang="en-US" sz="1800" dirty="0" err="1">
                <a:latin typeface="Verdana" pitchFamily="34" charset="0"/>
                <a:cs typeface="Arial Unicode MS" pitchFamily="34" charset="-128"/>
              </a:rPr>
              <a:t>th</a:t>
            </a:r>
            <a:r>
              <a:rPr lang="en-US" altLang="en-US" sz="1800" dirty="0">
                <a:latin typeface="Verdana" pitchFamily="34" charset="0"/>
                <a:cs typeface="Arial Unicode MS" pitchFamily="34" charset="-128"/>
              </a:rPr>
              <a:t> eigenvalue)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Verdana" pitchFamily="34" charset="0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Verdana" pitchFamily="34" charset="0"/>
                <a:cs typeface="Arial Unicode MS" pitchFamily="34" charset="-128"/>
              </a:rPr>
              <a:t>		rows of </a:t>
            </a:r>
            <a:r>
              <a:rPr lang="en-US" altLang="en-US" sz="1800" b="1" dirty="0">
                <a:latin typeface="Verdana" pitchFamily="34" charset="0"/>
                <a:cs typeface="Arial Unicode MS" pitchFamily="34" charset="-128"/>
              </a:rPr>
              <a:t>U</a:t>
            </a:r>
            <a:r>
              <a:rPr lang="en-US" altLang="en-US" sz="1800" dirty="0">
                <a:latin typeface="Verdana" pitchFamily="34" charset="0"/>
                <a:cs typeface="Arial Unicode MS" pitchFamily="34" charset="-128"/>
              </a:rPr>
              <a:t> are coefficients for basis functions in </a:t>
            </a:r>
            <a:r>
              <a:rPr lang="en-US" altLang="en-US" sz="1800" b="1" dirty="0">
                <a:latin typeface="Verdana" pitchFamily="34" charset="0"/>
                <a:cs typeface="Arial Unicode MS" pitchFamily="34" charset="-128"/>
              </a:rPr>
              <a:t>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Verdana" pitchFamily="34" charset="0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Verdana" pitchFamily="34" charset="0"/>
                <a:cs typeface="Arial Unicode MS" pitchFamily="34" charset="-128"/>
              </a:rPr>
              <a:t>		(here we assumed that </a:t>
            </a:r>
            <a:r>
              <a:rPr lang="en-US" altLang="en-US" sz="1800" b="1" dirty="0">
                <a:latin typeface="Verdana" pitchFamily="34" charset="0"/>
                <a:cs typeface="Arial Unicode MS" pitchFamily="34" charset="-128"/>
              </a:rPr>
              <a:t>m &gt; n</a:t>
            </a:r>
            <a:r>
              <a:rPr lang="en-US" altLang="en-US" sz="1800" dirty="0">
                <a:latin typeface="Verdana" pitchFamily="34" charset="0"/>
                <a:cs typeface="Arial Unicode MS" pitchFamily="34" charset="-128"/>
              </a:rPr>
              <a:t>, and </a:t>
            </a:r>
            <a:r>
              <a:rPr lang="en-US" altLang="en-US" sz="1800" b="1" dirty="0" smtClean="0">
                <a:latin typeface="Verdana" pitchFamily="34" charset="0"/>
                <a:cs typeface="Arial Unicode MS" pitchFamily="34" charset="-128"/>
              </a:rPr>
              <a:t>rank(D) </a:t>
            </a:r>
            <a:r>
              <a:rPr lang="en-US" altLang="en-US" sz="1800" b="1" dirty="0">
                <a:latin typeface="Verdana" pitchFamily="34" charset="0"/>
                <a:cs typeface="Arial Unicode MS" pitchFamily="34" charset="-128"/>
              </a:rPr>
              <a:t>= n</a:t>
            </a:r>
            <a:r>
              <a:rPr lang="en-US" altLang="en-US" sz="1800" dirty="0">
                <a:latin typeface="Verdana" pitchFamily="34" charset="0"/>
                <a:cs typeface="Arial Unicode MS" pitchFamily="34" charset="-128"/>
              </a:rPr>
              <a:t>)	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37361" y="2042856"/>
            <a:ext cx="4241259" cy="1236379"/>
            <a:chOff x="2237362" y="1653702"/>
            <a:chExt cx="4241259" cy="1236379"/>
          </a:xfrm>
        </p:grpSpPr>
        <p:sp>
          <p:nvSpPr>
            <p:cNvPr id="28675" name="TextBox 6"/>
            <p:cNvSpPr txBox="1">
              <a:spLocks noChangeArrowheads="1"/>
            </p:cNvSpPr>
            <p:nvPr/>
          </p:nvSpPr>
          <p:spPr bwMode="auto">
            <a:xfrm>
              <a:off x="2743199" y="1751843"/>
              <a:ext cx="3344863" cy="1138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CA" altLang="en-US" sz="3200" dirty="0">
                  <a:latin typeface="Century Schoolbook" pitchFamily="18" charset="0"/>
                  <a:cs typeface="Arial Unicode MS" pitchFamily="34" charset="-128"/>
                </a:rPr>
                <a:t>D    =  U    </a:t>
              </a:r>
              <a:r>
                <a:rPr lang="en-CA" altLang="en-US" sz="3600" dirty="0">
                  <a:latin typeface="Symbol" pitchFamily="18" charset="2"/>
                  <a:cs typeface="Arial Unicode MS" pitchFamily="34" charset="-128"/>
                </a:rPr>
                <a:t>S</a:t>
              </a:r>
              <a:r>
                <a:rPr lang="en-CA" altLang="en-US" sz="3200" dirty="0">
                  <a:latin typeface="Century Schoolbook" pitchFamily="18" charset="0"/>
                  <a:cs typeface="Arial Unicode MS" pitchFamily="34" charset="-128"/>
                </a:rPr>
                <a:t>    </a:t>
              </a:r>
              <a:r>
                <a:rPr lang="en-CA" altLang="en-US" sz="3200" dirty="0" err="1">
                  <a:latin typeface="Century Schoolbook" pitchFamily="18" charset="0"/>
                  <a:cs typeface="Arial Unicode MS" pitchFamily="34" charset="-128"/>
                </a:rPr>
                <a:t>V</a:t>
              </a:r>
              <a:r>
                <a:rPr lang="en-CA" altLang="en-US" sz="3200" baseline="30000" dirty="0" err="1">
                  <a:latin typeface="Century Schoolbook" pitchFamily="18" charset="0"/>
                  <a:cs typeface="Arial Unicode MS" pitchFamily="34" charset="-128"/>
                </a:rPr>
                <a:t>t</a:t>
              </a:r>
              <a:r>
                <a:rPr lang="en-CA" altLang="en-US" sz="3200" dirty="0">
                  <a:latin typeface="Century Schoolbook" pitchFamily="18" charset="0"/>
                  <a:cs typeface="Arial Unicode MS" pitchFamily="34" charset="-128"/>
                </a:rPr>
                <a:t>       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CA" altLang="en-US" sz="3200" dirty="0">
                <a:latin typeface="Century Schoolbook" pitchFamily="18" charset="0"/>
                <a:cs typeface="Arial Unicode MS" pitchFamily="34" charset="-128"/>
              </a:endParaRPr>
            </a:p>
          </p:txBody>
        </p:sp>
        <p:sp>
          <p:nvSpPr>
            <p:cNvPr id="28676" name="Text Box 5"/>
            <p:cNvSpPr txBox="1">
              <a:spLocks noChangeArrowheads="1"/>
            </p:cNvSpPr>
            <p:nvPr/>
          </p:nvSpPr>
          <p:spPr bwMode="auto">
            <a:xfrm>
              <a:off x="2530712" y="2317013"/>
              <a:ext cx="8604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Verdana" pitchFamily="34" charset="0"/>
                  <a:cs typeface="Arial Unicode MS" pitchFamily="34" charset="-128"/>
                </a:rPr>
                <a:t> </a:t>
              </a:r>
              <a:r>
                <a:rPr lang="en-US" altLang="en-US" sz="1600" dirty="0">
                  <a:latin typeface="Verdana" pitchFamily="34" charset="0"/>
                  <a:cs typeface="Arial Unicode MS" pitchFamily="34" charset="-128"/>
                </a:rPr>
                <a:t>m </a:t>
              </a:r>
              <a:r>
                <a:rPr lang="en-US" altLang="en-US" sz="1200" dirty="0">
                  <a:latin typeface="Verdana" pitchFamily="34" charset="0"/>
                  <a:cs typeface="Arial Unicode MS" pitchFamily="34" charset="-128"/>
                </a:rPr>
                <a:t>x</a:t>
              </a:r>
              <a:r>
                <a:rPr lang="en-US" altLang="en-US" sz="1600" dirty="0">
                  <a:latin typeface="Verdana" pitchFamily="34" charset="0"/>
                  <a:cs typeface="Arial Unicode MS" pitchFamily="34" charset="-128"/>
                </a:rPr>
                <a:t> n</a:t>
              </a:r>
              <a:endParaRPr lang="en-US" altLang="en-US" sz="1800" dirty="0">
                <a:latin typeface="Verdana" pitchFamily="34" charset="0"/>
                <a:cs typeface="Arial Unicode MS" pitchFamily="34" charset="-128"/>
              </a:endParaRPr>
            </a:p>
          </p:txBody>
        </p:sp>
        <p:sp>
          <p:nvSpPr>
            <p:cNvPr id="28677" name="Text Box 5"/>
            <p:cNvSpPr txBox="1">
              <a:spLocks noChangeArrowheads="1"/>
            </p:cNvSpPr>
            <p:nvPr/>
          </p:nvSpPr>
          <p:spPr bwMode="auto">
            <a:xfrm>
              <a:off x="3763963" y="2320962"/>
              <a:ext cx="8318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Verdana" pitchFamily="34" charset="0"/>
                  <a:cs typeface="Arial Unicode MS" pitchFamily="34" charset="-128"/>
                </a:rPr>
                <a:t> </a:t>
              </a:r>
              <a:r>
                <a:rPr lang="en-US" altLang="en-US" sz="1600">
                  <a:latin typeface="Verdana" pitchFamily="34" charset="0"/>
                  <a:cs typeface="Arial Unicode MS" pitchFamily="34" charset="-128"/>
                </a:rPr>
                <a:t>m </a:t>
              </a:r>
              <a:r>
                <a:rPr lang="en-US" altLang="en-US" sz="1200">
                  <a:latin typeface="Verdana" pitchFamily="34" charset="0"/>
                  <a:cs typeface="Arial Unicode MS" pitchFamily="34" charset="-128"/>
                </a:rPr>
                <a:t>x</a:t>
              </a:r>
              <a:r>
                <a:rPr lang="en-US" altLang="en-US" sz="1600">
                  <a:latin typeface="Verdana" pitchFamily="34" charset="0"/>
                  <a:cs typeface="Arial Unicode MS" pitchFamily="34" charset="-128"/>
                </a:rPr>
                <a:t> n</a:t>
              </a:r>
              <a:endParaRPr lang="en-US" altLang="en-US" sz="1800">
                <a:latin typeface="Verdana" pitchFamily="34" charset="0"/>
                <a:cs typeface="Arial Unicode MS" pitchFamily="34" charset="-128"/>
              </a:endParaRPr>
            </a:p>
          </p:txBody>
        </p:sp>
        <p:sp>
          <p:nvSpPr>
            <p:cNvPr id="28678" name="Text Box 5"/>
            <p:cNvSpPr txBox="1">
              <a:spLocks noChangeArrowheads="1"/>
            </p:cNvSpPr>
            <p:nvPr/>
          </p:nvSpPr>
          <p:spPr bwMode="auto">
            <a:xfrm>
              <a:off x="4589463" y="2320962"/>
              <a:ext cx="762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Verdana" pitchFamily="34" charset="0"/>
                  <a:cs typeface="Arial Unicode MS" pitchFamily="34" charset="-128"/>
                </a:rPr>
                <a:t> </a:t>
              </a:r>
              <a:r>
                <a:rPr lang="en-US" altLang="en-US" sz="1600">
                  <a:latin typeface="Verdana" pitchFamily="34" charset="0"/>
                  <a:cs typeface="Arial Unicode MS" pitchFamily="34" charset="-128"/>
                </a:rPr>
                <a:t>n </a:t>
              </a:r>
              <a:r>
                <a:rPr lang="en-US" altLang="en-US" sz="1200">
                  <a:latin typeface="Verdana" pitchFamily="34" charset="0"/>
                  <a:cs typeface="Arial Unicode MS" pitchFamily="34" charset="-128"/>
                </a:rPr>
                <a:t>x</a:t>
              </a:r>
              <a:r>
                <a:rPr lang="en-US" altLang="en-US" sz="1600">
                  <a:latin typeface="Verdana" pitchFamily="34" charset="0"/>
                  <a:cs typeface="Arial Unicode MS" pitchFamily="34" charset="-128"/>
                </a:rPr>
                <a:t> n</a:t>
              </a:r>
              <a:endParaRPr lang="en-US" altLang="en-US" sz="1800">
                <a:latin typeface="Verdana" pitchFamily="34" charset="0"/>
                <a:cs typeface="Arial Unicode MS" pitchFamily="34" charset="-128"/>
              </a:endParaRPr>
            </a:p>
          </p:txBody>
        </p:sp>
        <p:sp>
          <p:nvSpPr>
            <p:cNvPr id="28679" name="Text Box 5"/>
            <p:cNvSpPr txBox="1">
              <a:spLocks noChangeArrowheads="1"/>
            </p:cNvSpPr>
            <p:nvPr/>
          </p:nvSpPr>
          <p:spPr bwMode="auto">
            <a:xfrm>
              <a:off x="5414963" y="2320962"/>
              <a:ext cx="76041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itchFamily="34" charset="0"/>
                  <a:ea typeface="Arial Unicode MS" pitchFamily="34" charset="-128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Verdana" pitchFamily="34" charset="0"/>
                  <a:cs typeface="Arial Unicode MS" pitchFamily="34" charset="-128"/>
                </a:rPr>
                <a:t> </a:t>
              </a:r>
              <a:r>
                <a:rPr lang="en-US" altLang="en-US" sz="1600" dirty="0">
                  <a:latin typeface="Verdana" pitchFamily="34" charset="0"/>
                  <a:cs typeface="Arial Unicode MS" pitchFamily="34" charset="-128"/>
                </a:rPr>
                <a:t>n </a:t>
              </a:r>
              <a:r>
                <a:rPr lang="en-US" altLang="en-US" sz="1200" dirty="0">
                  <a:latin typeface="Verdana" pitchFamily="34" charset="0"/>
                  <a:cs typeface="Arial Unicode MS" pitchFamily="34" charset="-128"/>
                </a:rPr>
                <a:t>x</a:t>
              </a:r>
              <a:r>
                <a:rPr lang="en-US" altLang="en-US" sz="1600" dirty="0">
                  <a:latin typeface="Verdana" pitchFamily="34" charset="0"/>
                  <a:cs typeface="Arial Unicode MS" pitchFamily="34" charset="-128"/>
                </a:rPr>
                <a:t> n</a:t>
              </a:r>
              <a:endParaRPr lang="en-US" altLang="en-US" sz="1800" dirty="0">
                <a:latin typeface="Verdana" pitchFamily="34" charset="0"/>
                <a:cs typeface="Arial Unicode MS" pitchFamily="34" charset="-128"/>
              </a:endParaRPr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2237362" y="1653702"/>
              <a:ext cx="4241259" cy="1236379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79381" y="6425104"/>
            <a:ext cx="5000016" cy="2446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100" dirty="0" smtClean="0"/>
              <a:t>Credit: Based on lecture notes from </a:t>
            </a:r>
            <a:r>
              <a:rPr lang="en-US" altLang="en-US" sz="1100" b="1" dirty="0" err="1" smtClean="0"/>
              <a:t>Padhraic</a:t>
            </a:r>
            <a:r>
              <a:rPr lang="en-US" altLang="en-US" sz="1100" b="1" dirty="0" smtClean="0"/>
              <a:t> Smyth</a:t>
            </a:r>
            <a:r>
              <a:rPr lang="en-US" altLang="en-US" sz="1100" dirty="0" smtClean="0"/>
              <a:t>, University </a:t>
            </a:r>
            <a:r>
              <a:rPr lang="en-US" altLang="en-US" sz="1100" dirty="0"/>
              <a:t>of California, Irvine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E7F0A7-2A96-4F42-9EEF-4C22E72916D3}" type="slidenum">
              <a:rPr lang="en-US" smtClean="0"/>
              <a:pPr>
                <a:defRPr/>
              </a:pPr>
              <a:t>3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92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Stochastic Gradient Descent (SGD)</a:t>
            </a:r>
          </a:p>
        </p:txBody>
      </p:sp>
      <p:sp>
        <p:nvSpPr>
          <p:cNvPr id="16387" name="TextBox 6"/>
          <p:cNvSpPr txBox="1">
            <a:spLocks noChangeArrowheads="1"/>
          </p:cNvSpPr>
          <p:nvPr/>
        </p:nvSpPr>
        <p:spPr bwMode="auto">
          <a:xfrm>
            <a:off x="1778000" y="3705225"/>
            <a:ext cx="553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 sz="2800">
                <a:latin typeface="Symbol" pitchFamily="18" charset="2"/>
              </a:rPr>
              <a:t>e</a:t>
            </a:r>
            <a:r>
              <a:rPr lang="en-CA" altLang="en-US" sz="2800" baseline="-25000">
                <a:latin typeface="Century Schoolbook" pitchFamily="18" charset="0"/>
              </a:rPr>
              <a:t>ui    </a:t>
            </a:r>
            <a:r>
              <a:rPr lang="en-CA" altLang="en-US" sz="2800">
                <a:latin typeface="Century Schoolbook" pitchFamily="18" charset="0"/>
              </a:rPr>
              <a:t>=</a:t>
            </a:r>
            <a:r>
              <a:rPr lang="en-CA" altLang="en-US" sz="2800" baseline="-25000">
                <a:latin typeface="Century Schoolbook" pitchFamily="18" charset="0"/>
              </a:rPr>
              <a:t>  </a:t>
            </a:r>
            <a:r>
              <a:rPr lang="en-CA" altLang="en-US" sz="2800">
                <a:latin typeface="Century Schoolbook" pitchFamily="18" charset="0"/>
              </a:rPr>
              <a:t>r</a:t>
            </a:r>
            <a:r>
              <a:rPr lang="en-CA" altLang="en-US" sz="2800" baseline="-25000">
                <a:latin typeface="Century Schoolbook" pitchFamily="18" charset="0"/>
              </a:rPr>
              <a:t>ui</a:t>
            </a:r>
            <a:r>
              <a:rPr lang="en-CA" altLang="en-US" sz="2800">
                <a:latin typeface="Century Schoolbook" pitchFamily="18" charset="0"/>
              </a:rPr>
              <a:t>  -  q</a:t>
            </a:r>
            <a:r>
              <a:rPr lang="en-CA" altLang="en-US" sz="2800" baseline="30000">
                <a:latin typeface="Century Schoolbook" pitchFamily="18" charset="0"/>
              </a:rPr>
              <a:t>t</a:t>
            </a:r>
            <a:r>
              <a:rPr lang="en-CA" altLang="en-US" sz="2800" baseline="-25000">
                <a:latin typeface="Century Schoolbook" pitchFamily="18" charset="0"/>
              </a:rPr>
              <a:t>i</a:t>
            </a:r>
            <a:r>
              <a:rPr lang="en-CA" altLang="en-US" sz="2800">
                <a:latin typeface="Century Schoolbook" pitchFamily="18" charset="0"/>
              </a:rPr>
              <a:t>  p</a:t>
            </a:r>
            <a:r>
              <a:rPr lang="en-CA" altLang="en-US" sz="2800" baseline="-25000">
                <a:latin typeface="Century Schoolbook" pitchFamily="18" charset="0"/>
              </a:rPr>
              <a:t>u</a:t>
            </a:r>
            <a:endParaRPr lang="en-CA" altLang="en-US" sz="2800">
              <a:latin typeface="Century Schoolbook" pitchFamily="18" charset="0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CA" altLang="en-US" sz="2800">
              <a:latin typeface="Century Schoolbook" pitchFamily="18" charset="0"/>
            </a:endParaRPr>
          </a:p>
        </p:txBody>
      </p:sp>
      <p:sp>
        <p:nvSpPr>
          <p:cNvPr id="16388" name="TextBox 6"/>
          <p:cNvSpPr txBox="1">
            <a:spLocks noChangeArrowheads="1"/>
          </p:cNvSpPr>
          <p:nvPr/>
        </p:nvSpPr>
        <p:spPr bwMode="auto">
          <a:xfrm>
            <a:off x="1722438" y="4557713"/>
            <a:ext cx="623093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 sz="2800" dirty="0">
                <a:latin typeface="Century Schoolbook" pitchFamily="18" charset="0"/>
              </a:rPr>
              <a:t>q</a:t>
            </a:r>
            <a:r>
              <a:rPr lang="en-CA" altLang="en-US" sz="2800" baseline="-25000" dirty="0">
                <a:latin typeface="Century Schoolbook" pitchFamily="18" charset="0"/>
              </a:rPr>
              <a:t>i </a:t>
            </a:r>
            <a:r>
              <a:rPr lang="en-CA" altLang="en-US" sz="2800" dirty="0">
                <a:latin typeface="Century Schoolbook" pitchFamily="18" charset="0"/>
              </a:rPr>
              <a:t>  </a:t>
            </a:r>
            <a:r>
              <a:rPr lang="en-CA" altLang="en-US" sz="2800" dirty="0" smtClean="0">
                <a:latin typeface="Century Schoolbook" pitchFamily="18" charset="0"/>
                <a:sym typeface="Wingdings" panose="05000000000000000000" pitchFamily="2" charset="2"/>
              </a:rPr>
              <a:t></a:t>
            </a:r>
            <a:r>
              <a:rPr lang="en-CA" altLang="en-US" sz="2800" dirty="0" smtClean="0">
                <a:latin typeface="Century Schoolbook" pitchFamily="18" charset="0"/>
              </a:rPr>
              <a:t>  </a:t>
            </a:r>
            <a:r>
              <a:rPr lang="en-CA" altLang="en-US" sz="2800" dirty="0">
                <a:latin typeface="Century Schoolbook" pitchFamily="18" charset="0"/>
              </a:rPr>
              <a:t>q</a:t>
            </a:r>
            <a:r>
              <a:rPr lang="en-CA" altLang="en-US" sz="2800" baseline="-25000" dirty="0">
                <a:latin typeface="Century Schoolbook" pitchFamily="18" charset="0"/>
              </a:rPr>
              <a:t>i    </a:t>
            </a:r>
            <a:r>
              <a:rPr lang="en-CA" altLang="en-US" sz="2800" dirty="0">
                <a:latin typeface="Century Schoolbook" pitchFamily="18" charset="0"/>
              </a:rPr>
              <a:t>+   </a:t>
            </a:r>
            <a:r>
              <a:rPr lang="en-CA" altLang="en-US" sz="2800" dirty="0">
                <a:latin typeface="Symbol" pitchFamily="18" charset="2"/>
              </a:rPr>
              <a:t>g (</a:t>
            </a:r>
            <a:r>
              <a:rPr lang="en-CA" altLang="en-US" sz="2800" dirty="0">
                <a:latin typeface="Century Schoolbook" pitchFamily="18" charset="0"/>
              </a:rPr>
              <a:t> </a:t>
            </a:r>
            <a:r>
              <a:rPr lang="en-CA" altLang="en-US" sz="2800" dirty="0" err="1">
                <a:latin typeface="Symbol" pitchFamily="18" charset="2"/>
              </a:rPr>
              <a:t>e</a:t>
            </a:r>
            <a:r>
              <a:rPr lang="en-CA" altLang="en-US" sz="2800" baseline="-25000" dirty="0" err="1">
                <a:latin typeface="Century Schoolbook" pitchFamily="18" charset="0"/>
              </a:rPr>
              <a:t>ui</a:t>
            </a:r>
            <a:r>
              <a:rPr lang="en-CA" altLang="en-US" sz="2800" baseline="-25000" dirty="0">
                <a:latin typeface="Century Schoolbook" pitchFamily="18" charset="0"/>
              </a:rPr>
              <a:t> </a:t>
            </a:r>
            <a:r>
              <a:rPr lang="en-CA" altLang="en-US" sz="2800" dirty="0" err="1">
                <a:latin typeface="Century Schoolbook" pitchFamily="18" charset="0"/>
              </a:rPr>
              <a:t>p</a:t>
            </a:r>
            <a:r>
              <a:rPr lang="en-CA" altLang="en-US" sz="2800" baseline="-25000" dirty="0" err="1">
                <a:latin typeface="Century Schoolbook" pitchFamily="18" charset="0"/>
              </a:rPr>
              <a:t>u</a:t>
            </a:r>
            <a:r>
              <a:rPr lang="en-CA" altLang="en-US" sz="2800" baseline="-25000" dirty="0">
                <a:latin typeface="Century Schoolbook" pitchFamily="18" charset="0"/>
              </a:rPr>
              <a:t>  </a:t>
            </a:r>
            <a:r>
              <a:rPr lang="en-CA" altLang="en-US" sz="2800" dirty="0">
                <a:latin typeface="Century Schoolbook" pitchFamily="18" charset="0"/>
              </a:rPr>
              <a:t>-  </a:t>
            </a:r>
            <a:r>
              <a:rPr lang="en-CA" altLang="en-US" sz="2800" dirty="0">
                <a:latin typeface="Symbol" pitchFamily="18" charset="2"/>
              </a:rPr>
              <a:t>l</a:t>
            </a:r>
            <a:r>
              <a:rPr lang="en-CA" altLang="en-US" sz="2800" dirty="0">
                <a:latin typeface="Century Schoolbook" pitchFamily="18" charset="0"/>
              </a:rPr>
              <a:t>  q</a:t>
            </a:r>
            <a:r>
              <a:rPr lang="en-CA" altLang="en-US" sz="2800" baseline="-25000" dirty="0">
                <a:latin typeface="Century Schoolbook" pitchFamily="18" charset="0"/>
              </a:rPr>
              <a:t>i  </a:t>
            </a:r>
            <a:r>
              <a:rPr lang="en-CA" altLang="en-US" sz="2800" dirty="0">
                <a:latin typeface="Century Schoolbook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CA" altLang="en-US" sz="2800" dirty="0">
              <a:latin typeface="Century Schoolbook" pitchFamily="18" charset="0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 sz="2800" dirty="0" err="1" smtClean="0">
                <a:latin typeface="Century Schoolbook" pitchFamily="18" charset="0"/>
              </a:rPr>
              <a:t>p</a:t>
            </a:r>
            <a:r>
              <a:rPr lang="en-CA" altLang="en-US" sz="2800" baseline="-25000" dirty="0" err="1" smtClean="0">
                <a:latin typeface="Century Schoolbook" pitchFamily="18" charset="0"/>
              </a:rPr>
              <a:t>u</a:t>
            </a:r>
            <a:r>
              <a:rPr lang="en-CA" altLang="en-US" sz="2800" baseline="-25000" dirty="0" smtClean="0">
                <a:latin typeface="Century Schoolbook" pitchFamily="18" charset="0"/>
              </a:rPr>
              <a:t> </a:t>
            </a:r>
            <a:r>
              <a:rPr lang="en-CA" altLang="en-US" sz="2800" dirty="0" smtClean="0">
                <a:latin typeface="Century Schoolbook" pitchFamily="18" charset="0"/>
              </a:rPr>
              <a:t>  </a:t>
            </a:r>
            <a:r>
              <a:rPr lang="en-CA" altLang="en-US" sz="2800" dirty="0">
                <a:latin typeface="Century Schoolbook" pitchFamily="18" charset="0"/>
                <a:sym typeface="Wingdings" panose="05000000000000000000" pitchFamily="2" charset="2"/>
              </a:rPr>
              <a:t></a:t>
            </a:r>
            <a:r>
              <a:rPr lang="en-CA" altLang="en-US" sz="2800" dirty="0">
                <a:latin typeface="Century Schoolbook" pitchFamily="18" charset="0"/>
              </a:rPr>
              <a:t>  </a:t>
            </a:r>
            <a:r>
              <a:rPr lang="en-CA" altLang="en-US" sz="2800" dirty="0" err="1" smtClean="0">
                <a:latin typeface="Century Schoolbook" pitchFamily="18" charset="0"/>
              </a:rPr>
              <a:t>p</a:t>
            </a:r>
            <a:r>
              <a:rPr lang="en-CA" altLang="en-US" sz="2800" baseline="-25000" dirty="0" err="1" smtClean="0">
                <a:latin typeface="Century Schoolbook" pitchFamily="18" charset="0"/>
              </a:rPr>
              <a:t>u</a:t>
            </a:r>
            <a:r>
              <a:rPr lang="en-CA" altLang="en-US" sz="2800" baseline="-25000" dirty="0" smtClean="0">
                <a:latin typeface="Century Schoolbook" pitchFamily="18" charset="0"/>
              </a:rPr>
              <a:t>    </a:t>
            </a:r>
            <a:r>
              <a:rPr lang="en-CA" altLang="en-US" sz="2800" dirty="0">
                <a:latin typeface="Century Schoolbook" pitchFamily="18" charset="0"/>
              </a:rPr>
              <a:t>+   </a:t>
            </a:r>
            <a:r>
              <a:rPr lang="en-CA" altLang="en-US" sz="2800" dirty="0">
                <a:latin typeface="Symbol" pitchFamily="18" charset="2"/>
              </a:rPr>
              <a:t>g (</a:t>
            </a:r>
            <a:r>
              <a:rPr lang="en-CA" altLang="en-US" sz="2800" dirty="0">
                <a:latin typeface="Century Schoolbook" pitchFamily="18" charset="0"/>
              </a:rPr>
              <a:t> </a:t>
            </a:r>
            <a:r>
              <a:rPr lang="en-CA" altLang="en-US" sz="2800" dirty="0" err="1">
                <a:latin typeface="Symbol" pitchFamily="18" charset="2"/>
              </a:rPr>
              <a:t>e</a:t>
            </a:r>
            <a:r>
              <a:rPr lang="en-CA" altLang="en-US" sz="2800" baseline="-25000" dirty="0" err="1">
                <a:latin typeface="Century Schoolbook" pitchFamily="18" charset="0"/>
              </a:rPr>
              <a:t>ui</a:t>
            </a:r>
            <a:r>
              <a:rPr lang="en-CA" altLang="en-US" sz="2800" baseline="-25000" dirty="0">
                <a:latin typeface="Century Schoolbook" pitchFamily="18" charset="0"/>
              </a:rPr>
              <a:t> </a:t>
            </a:r>
            <a:r>
              <a:rPr lang="en-CA" altLang="en-US" sz="2800" dirty="0" smtClean="0">
                <a:latin typeface="Century Schoolbook" pitchFamily="18" charset="0"/>
              </a:rPr>
              <a:t>q</a:t>
            </a:r>
            <a:r>
              <a:rPr lang="en-CA" altLang="en-US" sz="2800" baseline="-25000" dirty="0" smtClean="0">
                <a:latin typeface="Century Schoolbook" pitchFamily="18" charset="0"/>
              </a:rPr>
              <a:t>i  </a:t>
            </a:r>
            <a:r>
              <a:rPr lang="en-CA" altLang="en-US" sz="2800" dirty="0" smtClean="0">
                <a:latin typeface="Century Schoolbook" pitchFamily="18" charset="0"/>
              </a:rPr>
              <a:t>-  </a:t>
            </a:r>
            <a:r>
              <a:rPr lang="en-CA" altLang="en-US" sz="2800" dirty="0" smtClean="0">
                <a:latin typeface="Symbol" pitchFamily="18" charset="2"/>
              </a:rPr>
              <a:t>l</a:t>
            </a:r>
            <a:r>
              <a:rPr lang="en-CA" altLang="en-US" sz="2800" dirty="0" smtClean="0">
                <a:latin typeface="Century Schoolbook" pitchFamily="18" charset="0"/>
              </a:rPr>
              <a:t>  </a:t>
            </a:r>
            <a:r>
              <a:rPr lang="en-CA" altLang="en-US" sz="2800" dirty="0" err="1" smtClean="0">
                <a:latin typeface="Century Schoolbook" pitchFamily="18" charset="0"/>
              </a:rPr>
              <a:t>p</a:t>
            </a:r>
            <a:r>
              <a:rPr lang="en-CA" altLang="en-US" sz="2800" baseline="-25000" dirty="0" err="1" smtClean="0">
                <a:latin typeface="Century Schoolbook" pitchFamily="18" charset="0"/>
              </a:rPr>
              <a:t>u</a:t>
            </a:r>
            <a:r>
              <a:rPr lang="en-CA" altLang="en-US" sz="2800" baseline="-25000" dirty="0" smtClean="0">
                <a:latin typeface="Century Schoolbook" pitchFamily="18" charset="0"/>
              </a:rPr>
              <a:t>  </a:t>
            </a:r>
            <a:r>
              <a:rPr lang="en-CA" altLang="en-US" sz="2800" dirty="0" smtClean="0">
                <a:latin typeface="Century Schoolbook" pitchFamily="18" charset="0"/>
              </a:rPr>
              <a:t>)</a:t>
            </a:r>
            <a:endParaRPr lang="en-CA" altLang="en-US" sz="2800" dirty="0">
              <a:latin typeface="Century Schoolbook" pitchFamily="18" charset="0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CA" altLang="en-US" sz="2800" dirty="0">
              <a:latin typeface="Century Schoolbook" pitchFamily="18" charset="0"/>
            </a:endParaRPr>
          </a:p>
        </p:txBody>
      </p:sp>
      <p:sp>
        <p:nvSpPr>
          <p:cNvPr id="16389" name="TextBox 6"/>
          <p:cNvSpPr txBox="1">
            <a:spLocks noChangeArrowheads="1"/>
          </p:cNvSpPr>
          <p:nvPr/>
        </p:nvSpPr>
        <p:spPr bwMode="auto">
          <a:xfrm>
            <a:off x="555625" y="1541463"/>
            <a:ext cx="858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>
                <a:latin typeface="Century Schoolbook" pitchFamily="18" charset="0"/>
              </a:rPr>
              <a:t>min</a:t>
            </a:r>
            <a:r>
              <a:rPr lang="en-CA" altLang="en-US" sz="2400" baseline="-25000">
                <a:latin typeface="Century Schoolbook" pitchFamily="18" charset="0"/>
              </a:rPr>
              <a:t>q,p</a:t>
            </a:r>
            <a:r>
              <a:rPr lang="en-CA" altLang="en-US" sz="4000">
                <a:latin typeface="Symbol" pitchFamily="18" charset="2"/>
              </a:rPr>
              <a:t> </a:t>
            </a:r>
            <a:r>
              <a:rPr lang="en-CA" altLang="en-US" sz="3600">
                <a:latin typeface="Symbol" pitchFamily="18" charset="2"/>
              </a:rPr>
              <a:t>S</a:t>
            </a:r>
            <a:r>
              <a:rPr lang="en-CA" altLang="en-US" sz="3200">
                <a:latin typeface="Symbol" pitchFamily="18" charset="2"/>
              </a:rPr>
              <a:t> </a:t>
            </a:r>
            <a:r>
              <a:rPr lang="en-CA" altLang="en-US" baseline="-25000">
                <a:latin typeface="Symbol" pitchFamily="18" charset="2"/>
              </a:rPr>
              <a:t>(</a:t>
            </a:r>
            <a:r>
              <a:rPr lang="en-CA" altLang="en-US" baseline="-25000">
                <a:latin typeface="Century Schoolbook" pitchFamily="18" charset="0"/>
              </a:rPr>
              <a:t>u,i) </a:t>
            </a:r>
            <a:r>
              <a:rPr lang="en-CA" altLang="en-US" baseline="-25000">
                <a:latin typeface="Symbol" pitchFamily="18" charset="2"/>
              </a:rPr>
              <a:t>e </a:t>
            </a:r>
            <a:r>
              <a:rPr lang="en-CA" altLang="en-US" baseline="-25000">
                <a:latin typeface="Century Schoolbook" pitchFamily="18" charset="0"/>
              </a:rPr>
              <a:t>R</a:t>
            </a:r>
            <a:r>
              <a:rPr lang="en-CA" altLang="en-US" sz="1800" baseline="-25000">
                <a:latin typeface="Century Schoolbook" pitchFamily="18" charset="0"/>
              </a:rPr>
              <a:t> </a:t>
            </a:r>
            <a:r>
              <a:rPr lang="en-CA" altLang="en-US" sz="2800">
                <a:latin typeface="Century Schoolbook" pitchFamily="18" charset="0"/>
              </a:rPr>
              <a:t>( r</a:t>
            </a:r>
            <a:r>
              <a:rPr lang="en-CA" altLang="en-US" sz="2800" baseline="-25000">
                <a:latin typeface="Century Schoolbook" pitchFamily="18" charset="0"/>
              </a:rPr>
              <a:t>ui</a:t>
            </a:r>
            <a:r>
              <a:rPr lang="en-CA" altLang="en-US" sz="2800">
                <a:latin typeface="Century Schoolbook" pitchFamily="18" charset="0"/>
              </a:rPr>
              <a:t>  -  q</a:t>
            </a:r>
            <a:r>
              <a:rPr lang="en-CA" altLang="en-US" sz="2800" baseline="30000">
                <a:latin typeface="Century Schoolbook" pitchFamily="18" charset="0"/>
              </a:rPr>
              <a:t>t</a:t>
            </a:r>
            <a:r>
              <a:rPr lang="en-CA" altLang="en-US" sz="2800" baseline="-25000">
                <a:latin typeface="Century Schoolbook" pitchFamily="18" charset="0"/>
              </a:rPr>
              <a:t>i</a:t>
            </a:r>
            <a:r>
              <a:rPr lang="en-CA" altLang="en-US" sz="2800">
                <a:latin typeface="Century Schoolbook" pitchFamily="18" charset="0"/>
              </a:rPr>
              <a:t>  p</a:t>
            </a:r>
            <a:r>
              <a:rPr lang="en-CA" altLang="en-US" sz="2800" baseline="-25000">
                <a:latin typeface="Century Schoolbook" pitchFamily="18" charset="0"/>
              </a:rPr>
              <a:t>u </a:t>
            </a:r>
            <a:r>
              <a:rPr lang="en-CA" altLang="en-US" sz="2800">
                <a:latin typeface="Century Schoolbook" pitchFamily="18" charset="0"/>
              </a:rPr>
              <a:t>)</a:t>
            </a:r>
            <a:r>
              <a:rPr lang="en-CA" altLang="en-US" sz="2400" baseline="30000">
                <a:latin typeface="Century Schoolbook" pitchFamily="18" charset="0"/>
              </a:rPr>
              <a:t>2  </a:t>
            </a:r>
            <a:r>
              <a:rPr lang="en-CA" altLang="en-US" sz="2400">
                <a:latin typeface="Century Schoolbook" pitchFamily="18" charset="0"/>
              </a:rPr>
              <a:t>+  </a:t>
            </a:r>
            <a:r>
              <a:rPr lang="en-CA" altLang="en-US" sz="2400">
                <a:latin typeface="Symbol" pitchFamily="18" charset="2"/>
              </a:rPr>
              <a:t>l</a:t>
            </a:r>
            <a:r>
              <a:rPr lang="en-CA" altLang="en-US" sz="2400">
                <a:latin typeface="Century Schoolbook" pitchFamily="18" charset="0"/>
              </a:rPr>
              <a:t>  </a:t>
            </a:r>
            <a:r>
              <a:rPr lang="en-CA" altLang="en-US" sz="2800">
                <a:latin typeface="Century Schoolbook" pitchFamily="18" charset="0"/>
              </a:rPr>
              <a:t>(</a:t>
            </a:r>
            <a:r>
              <a:rPr lang="en-CA" altLang="en-US" sz="2400">
                <a:latin typeface="Century Schoolbook" pitchFamily="18" charset="0"/>
              </a:rPr>
              <a:t>|q</a:t>
            </a:r>
            <a:r>
              <a:rPr lang="en-CA" altLang="en-US" sz="2400" baseline="-25000">
                <a:latin typeface="Century Schoolbook" pitchFamily="18" charset="0"/>
              </a:rPr>
              <a:t>i</a:t>
            </a:r>
            <a:r>
              <a:rPr lang="en-CA" altLang="en-US" sz="2400">
                <a:latin typeface="Century Schoolbook" pitchFamily="18" charset="0"/>
              </a:rPr>
              <a:t>|</a:t>
            </a:r>
            <a:r>
              <a:rPr lang="en-CA" altLang="en-US" sz="2400" baseline="30000">
                <a:latin typeface="Century Schoolbook" pitchFamily="18" charset="0"/>
              </a:rPr>
              <a:t>2</a:t>
            </a:r>
            <a:r>
              <a:rPr lang="en-CA" altLang="en-US" sz="2400">
                <a:latin typeface="Century Schoolbook" pitchFamily="18" charset="0"/>
              </a:rPr>
              <a:t> + |p</a:t>
            </a:r>
            <a:r>
              <a:rPr lang="en-CA" altLang="en-US" sz="2400" baseline="-25000">
                <a:latin typeface="Century Schoolbook" pitchFamily="18" charset="0"/>
              </a:rPr>
              <a:t>u</a:t>
            </a:r>
            <a:r>
              <a:rPr lang="en-CA" altLang="en-US" sz="2400">
                <a:latin typeface="Century Schoolbook" pitchFamily="18" charset="0"/>
              </a:rPr>
              <a:t>|</a:t>
            </a:r>
            <a:r>
              <a:rPr lang="en-CA" altLang="en-US" sz="2400" baseline="30000">
                <a:latin typeface="Century Schoolbook" pitchFamily="18" charset="0"/>
              </a:rPr>
              <a:t>2 </a:t>
            </a:r>
            <a:r>
              <a:rPr lang="en-CA" altLang="en-US" sz="2800">
                <a:latin typeface="Century Schoolbook" pitchFamily="18" charset="0"/>
              </a:rPr>
              <a:t>)</a:t>
            </a:r>
            <a:r>
              <a:rPr lang="en-CA" altLang="en-US" sz="2400">
                <a:latin typeface="Century Schoolbook" pitchFamily="18" charset="0"/>
              </a:rPr>
              <a:t>   </a:t>
            </a:r>
            <a:r>
              <a:rPr lang="en-CA" altLang="en-US" sz="2800">
                <a:latin typeface="Century Schoolbook" pitchFamily="18" charset="0"/>
              </a:rPr>
              <a:t>         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CA" altLang="en-US" sz="2800">
              <a:latin typeface="Century Schoolbook" pitchFamily="18" charset="0"/>
            </a:endParaRPr>
          </a:p>
        </p:txBody>
      </p:sp>
      <p:sp>
        <p:nvSpPr>
          <p:cNvPr id="16390" name="TextBox 6"/>
          <p:cNvSpPr txBox="1">
            <a:spLocks noChangeArrowheads="1"/>
          </p:cNvSpPr>
          <p:nvPr/>
        </p:nvSpPr>
        <p:spPr bwMode="auto">
          <a:xfrm>
            <a:off x="5975350" y="1323975"/>
            <a:ext cx="1474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 sz="1800">
                <a:latin typeface="Calibri" pitchFamily="34" charset="0"/>
              </a:rPr>
              <a:t>regularization</a:t>
            </a:r>
          </a:p>
        </p:txBody>
      </p:sp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2803525" y="1357313"/>
            <a:ext cx="1568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 sz="1800">
                <a:latin typeface="Calibri" pitchFamily="34" charset="0"/>
              </a:rPr>
              <a:t>goodness of fit</a:t>
            </a:r>
          </a:p>
        </p:txBody>
      </p:sp>
      <p:sp>
        <p:nvSpPr>
          <p:cNvPr id="16392" name="TextBox 6"/>
          <p:cNvSpPr txBox="1">
            <a:spLocks noChangeArrowheads="1"/>
          </p:cNvSpPr>
          <p:nvPr/>
        </p:nvSpPr>
        <p:spPr bwMode="auto">
          <a:xfrm>
            <a:off x="512763" y="3178175"/>
            <a:ext cx="6207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 sz="2400">
                <a:latin typeface="Calibri" pitchFamily="34" charset="0"/>
              </a:rPr>
              <a:t>Online (“stochastic”) gradient update equations: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30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58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390525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$1 Million Question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9" t="8000" r="14999" b="24001"/>
          <a:stretch>
            <a:fillRect/>
          </a:stretch>
        </p:blipFill>
        <p:spPr bwMode="auto">
          <a:xfrm>
            <a:off x="1527243" y="1110302"/>
            <a:ext cx="6601838" cy="502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E7F0A7-2A96-4F42-9EEF-4C22E72916D3}" type="slidenum">
              <a:rPr lang="en-US" smtClean="0"/>
              <a:pPr>
                <a:defRPr/>
              </a:pPr>
              <a:t>31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Training Data</a:t>
            </a:r>
          </a:p>
        </p:txBody>
      </p:sp>
      <p:sp>
        <p:nvSpPr>
          <p:cNvPr id="5123" name="Content Placeholder 3"/>
          <p:cNvSpPr>
            <a:spLocks noGrp="1"/>
          </p:cNvSpPr>
          <p:nvPr>
            <p:ph idx="1"/>
          </p:nvPr>
        </p:nvSpPr>
        <p:spPr>
          <a:xfrm>
            <a:off x="457200" y="1225684"/>
            <a:ext cx="8229600" cy="4870315"/>
          </a:xfrm>
        </p:spPr>
        <p:txBody>
          <a:bodyPr/>
          <a:lstStyle/>
          <a:p>
            <a:r>
              <a:rPr lang="en-US" altLang="en-US" sz="2400" dirty="0" smtClean="0"/>
              <a:t>100 million ratings  (matrix is 99% sparse)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Rating = [user, movie-id, time-stamp, rating value]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Generated by users between Oct 1998 and Dec 2005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Users randomly chosen among set with at least 20 ratings</a:t>
            </a:r>
          </a:p>
          <a:p>
            <a:pPr lvl="1"/>
            <a:r>
              <a:rPr lang="en-US" altLang="en-US" sz="2000" dirty="0" smtClean="0"/>
              <a:t>Small perturbations to help with anonymity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E7672-3547-4AE5-90A6-59598838265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1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Ratings Data</a:t>
            </a:r>
          </a:p>
        </p:txBody>
      </p:sp>
      <p:graphicFrame>
        <p:nvGraphicFramePr>
          <p:cNvPr id="243800" name="Group 88"/>
          <p:cNvGraphicFramePr>
            <a:graphicFrameLocks noGrp="1"/>
          </p:cNvGraphicFramePr>
          <p:nvPr>
            <p:ph type="tbl" idx="1"/>
          </p:nvPr>
        </p:nvGraphicFramePr>
        <p:xfrm>
          <a:off x="2641600" y="1828800"/>
          <a:ext cx="3390900" cy="4025900"/>
        </p:xfrm>
        <a:graphic>
          <a:graphicData uri="http://schemas.openxmlformats.org/drawingml/2006/table">
            <a:tbl>
              <a:tblPr/>
              <a:tblGrid>
                <a:gridCol w="565150"/>
                <a:gridCol w="565150"/>
                <a:gridCol w="565150"/>
                <a:gridCol w="565150"/>
                <a:gridCol w="565150"/>
                <a:gridCol w="56515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226" name="Text Box 82"/>
          <p:cNvSpPr txBox="1">
            <a:spLocks noChangeArrowheads="1"/>
          </p:cNvSpPr>
          <p:nvPr/>
        </p:nvSpPr>
        <p:spPr bwMode="auto">
          <a:xfrm>
            <a:off x="6483350" y="3803650"/>
            <a:ext cx="2660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/>
              <a:t>Test Data Set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/>
              <a:t>(most recent ratings)</a:t>
            </a:r>
          </a:p>
        </p:txBody>
      </p:sp>
      <p:sp>
        <p:nvSpPr>
          <p:cNvPr id="6227" name="Text Box 83"/>
          <p:cNvSpPr txBox="1">
            <a:spLocks noChangeArrowheads="1"/>
          </p:cNvSpPr>
          <p:nvPr/>
        </p:nvSpPr>
        <p:spPr bwMode="auto">
          <a:xfrm>
            <a:off x="1004888" y="3168650"/>
            <a:ext cx="178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800"/>
              <a:t>480,000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800"/>
              <a:t>users</a:t>
            </a:r>
          </a:p>
        </p:txBody>
      </p:sp>
      <p:sp>
        <p:nvSpPr>
          <p:cNvPr id="6228" name="Line 84"/>
          <p:cNvSpPr>
            <a:spLocks noChangeShapeType="1"/>
          </p:cNvSpPr>
          <p:nvPr/>
        </p:nvSpPr>
        <p:spPr bwMode="auto">
          <a:xfrm>
            <a:off x="2413000" y="1866900"/>
            <a:ext cx="12700" cy="400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9" name="Line 85"/>
          <p:cNvSpPr>
            <a:spLocks noChangeShapeType="1"/>
          </p:cNvSpPr>
          <p:nvPr/>
        </p:nvSpPr>
        <p:spPr bwMode="auto">
          <a:xfrm>
            <a:off x="2628900" y="1701800"/>
            <a:ext cx="3390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30" name="Line 89"/>
          <p:cNvSpPr>
            <a:spLocks noChangeShapeType="1"/>
          </p:cNvSpPr>
          <p:nvPr/>
        </p:nvSpPr>
        <p:spPr bwMode="auto">
          <a:xfrm flipH="1">
            <a:off x="6121400" y="4457700"/>
            <a:ext cx="9017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31" name="Text Box 90"/>
          <p:cNvSpPr txBox="1">
            <a:spLocks noChangeArrowheads="1"/>
          </p:cNvSpPr>
          <p:nvPr/>
        </p:nvSpPr>
        <p:spPr bwMode="auto">
          <a:xfrm>
            <a:off x="3552825" y="1289050"/>
            <a:ext cx="190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/>
              <a:t>17,700 movies</a:t>
            </a:r>
          </a:p>
        </p:txBody>
      </p:sp>
    </p:spTree>
    <p:extLst>
      <p:ext uri="{BB962C8B-B14F-4D97-AF65-F5344CB8AC3E}">
        <p14:creationId xmlns:p14="http://schemas.microsoft.com/office/powerpoint/2010/main" val="295989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Scoring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     Minimize root mean square error  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pPr marL="457200" lvl="1" indent="0">
              <a:buNone/>
            </a:pPr>
            <a:endParaRPr lang="en-US" altLang="en-US" sz="2000" dirty="0" smtClean="0"/>
          </a:p>
          <a:p>
            <a:pPr lvl="1"/>
            <a:r>
              <a:rPr lang="en-US" altLang="en-US" sz="2000" dirty="0" smtClean="0"/>
              <a:t>Does not necessarily correlate well with user satisfaction</a:t>
            </a:r>
          </a:p>
          <a:p>
            <a:pPr lvl="1"/>
            <a:r>
              <a:rPr lang="en-US" altLang="en-US" sz="2000" dirty="0" smtClean="0"/>
              <a:t>But is a widely-used well-understood quantitative measure </a:t>
            </a:r>
          </a:p>
          <a:p>
            <a:endParaRPr lang="en-US" altLang="en-US" sz="2400" dirty="0"/>
          </a:p>
          <a:p>
            <a:r>
              <a:rPr lang="en-US" altLang="en-US" sz="2400" dirty="0"/>
              <a:t>RMSE Baseline Scores on Test </a:t>
            </a:r>
            <a:r>
              <a:rPr lang="en-US" altLang="en-US" sz="2400" dirty="0" smtClean="0"/>
              <a:t>Data</a:t>
            </a:r>
          </a:p>
          <a:p>
            <a:pPr lvl="1"/>
            <a:r>
              <a:rPr lang="en-US" altLang="en-US" sz="2000" dirty="0" smtClean="0"/>
              <a:t>1.054   </a:t>
            </a:r>
            <a:r>
              <a:rPr lang="en-US" altLang="en-US" sz="2000" dirty="0"/>
              <a:t>-  just predict the mean user rating for each </a:t>
            </a:r>
            <a:r>
              <a:rPr lang="en-US" altLang="en-US" sz="2000" dirty="0" smtClean="0"/>
              <a:t>movie</a:t>
            </a:r>
          </a:p>
          <a:p>
            <a:pPr lvl="1"/>
            <a:r>
              <a:rPr lang="en-US" altLang="en-US" sz="2000" dirty="0" smtClean="0"/>
              <a:t>0.953   </a:t>
            </a:r>
            <a:r>
              <a:rPr lang="en-US" altLang="en-US" sz="2000" dirty="0"/>
              <a:t>-  Netflix’s own system (</a:t>
            </a:r>
            <a:r>
              <a:rPr lang="en-US" altLang="en-US" sz="2000" dirty="0" err="1"/>
              <a:t>Cinematch</a:t>
            </a:r>
            <a:r>
              <a:rPr lang="en-US" altLang="en-US" sz="2000" dirty="0"/>
              <a:t>) as of </a:t>
            </a:r>
            <a:r>
              <a:rPr lang="en-US" altLang="en-US" sz="2000" dirty="0" smtClean="0"/>
              <a:t>2006</a:t>
            </a:r>
          </a:p>
          <a:p>
            <a:pPr lvl="1"/>
            <a:r>
              <a:rPr lang="en-US" altLang="en-US" sz="2000" dirty="0" smtClean="0"/>
              <a:t>0.941   </a:t>
            </a:r>
            <a:r>
              <a:rPr lang="en-US" altLang="en-US" sz="2000" dirty="0"/>
              <a:t>-  nearest-neighbor method using </a:t>
            </a:r>
            <a:r>
              <a:rPr lang="en-US" altLang="en-US" sz="2000" dirty="0" smtClean="0"/>
              <a:t>correlation</a:t>
            </a:r>
          </a:p>
          <a:p>
            <a:pPr lvl="1"/>
            <a:r>
              <a:rPr lang="en-US" altLang="en-US" sz="2000" dirty="0" smtClean="0"/>
              <a:t>0.857   </a:t>
            </a:r>
            <a:r>
              <a:rPr lang="en-US" altLang="en-US" sz="2000" dirty="0"/>
              <a:t>-  required 10% reduction to win $1 million</a:t>
            </a:r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  <a:p>
            <a:pPr lvl="1"/>
            <a:endParaRPr lang="en-US" alt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E7672-3547-4AE5-90A6-595988382659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9074" y="1802892"/>
            <a:ext cx="6285858" cy="707886"/>
            <a:chOff x="922338" y="2153093"/>
            <a:chExt cx="7472362" cy="707886"/>
          </a:xfrm>
        </p:grpSpPr>
        <p:sp>
          <p:nvSpPr>
            <p:cNvPr id="7172" name="TextBox 6"/>
            <p:cNvSpPr txBox="1">
              <a:spLocks noChangeArrowheads="1"/>
            </p:cNvSpPr>
            <p:nvPr/>
          </p:nvSpPr>
          <p:spPr bwMode="auto">
            <a:xfrm>
              <a:off x="922338" y="2153093"/>
              <a:ext cx="7472362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CA" altLang="en-US" sz="2400" dirty="0">
                  <a:latin typeface="+mn-lt"/>
                </a:rPr>
                <a:t>  </a:t>
              </a:r>
              <a:r>
                <a:rPr lang="en-CA" altLang="en-US" dirty="0">
                  <a:latin typeface="+mn-lt"/>
                </a:rPr>
                <a:t>Mean square error = 1/|R| </a:t>
              </a:r>
              <a:r>
                <a:rPr lang="en-CA" altLang="en-US" sz="4000" dirty="0">
                  <a:latin typeface="Symbol" panose="05050102010706020507" pitchFamily="18" charset="2"/>
                </a:rPr>
                <a:t>S</a:t>
              </a:r>
              <a:r>
                <a:rPr lang="en-CA" altLang="en-US" sz="3600" dirty="0">
                  <a:latin typeface="+mn-lt"/>
                </a:rPr>
                <a:t> </a:t>
              </a:r>
              <a:r>
                <a:rPr lang="en-CA" altLang="en-US" sz="2400" baseline="-25000" dirty="0">
                  <a:latin typeface="+mn-lt"/>
                </a:rPr>
                <a:t>(</a:t>
              </a:r>
              <a:r>
                <a:rPr lang="en-CA" altLang="en-US" sz="2400" baseline="-25000" dirty="0" err="1">
                  <a:latin typeface="+mn-lt"/>
                </a:rPr>
                <a:t>u,i</a:t>
              </a:r>
              <a:r>
                <a:rPr lang="en-CA" altLang="en-US" sz="2400" baseline="-25000" dirty="0">
                  <a:latin typeface="+mn-lt"/>
                </a:rPr>
                <a:t>) e R</a:t>
              </a:r>
              <a:r>
                <a:rPr lang="en-CA" altLang="en-US" baseline="-25000" dirty="0">
                  <a:latin typeface="+mn-lt"/>
                </a:rPr>
                <a:t> </a:t>
              </a:r>
              <a:r>
                <a:rPr lang="en-CA" altLang="en-US" sz="3200" dirty="0">
                  <a:latin typeface="+mn-lt"/>
                </a:rPr>
                <a:t>( </a:t>
              </a:r>
              <a:r>
                <a:rPr lang="en-CA" altLang="en-US" sz="3200" dirty="0" err="1">
                  <a:latin typeface="+mn-lt"/>
                </a:rPr>
                <a:t>r</a:t>
              </a:r>
              <a:r>
                <a:rPr lang="en-CA" altLang="en-US" sz="3200" baseline="-25000" dirty="0" err="1">
                  <a:latin typeface="+mn-lt"/>
                </a:rPr>
                <a:t>ui</a:t>
              </a:r>
              <a:r>
                <a:rPr lang="en-CA" altLang="en-US" sz="3200" dirty="0">
                  <a:latin typeface="+mn-lt"/>
                </a:rPr>
                <a:t>  -   </a:t>
              </a:r>
              <a:r>
                <a:rPr lang="en-CA" altLang="en-US" sz="3200" dirty="0" err="1">
                  <a:latin typeface="+mn-lt"/>
                </a:rPr>
                <a:t>r</a:t>
              </a:r>
              <a:r>
                <a:rPr lang="en-CA" altLang="en-US" sz="3200" baseline="-25000" dirty="0" err="1">
                  <a:latin typeface="+mn-lt"/>
                </a:rPr>
                <a:t>ui</a:t>
              </a:r>
              <a:r>
                <a:rPr lang="en-CA" altLang="en-US" sz="3200" dirty="0">
                  <a:latin typeface="+mn-lt"/>
                </a:rPr>
                <a:t> )</a:t>
              </a:r>
              <a:r>
                <a:rPr lang="en-CA" altLang="en-US" sz="2800" baseline="30000" dirty="0">
                  <a:latin typeface="+mn-lt"/>
                </a:rPr>
                <a:t>2</a:t>
              </a:r>
              <a:r>
                <a:rPr lang="en-CA" altLang="en-US" sz="3200" dirty="0">
                  <a:latin typeface="+mn-lt"/>
                </a:rPr>
                <a:t>          </a:t>
              </a:r>
              <a:endParaRPr lang="en-CA" altLang="en-US" sz="3600" dirty="0">
                <a:latin typeface="+mn-lt"/>
              </a:endParaRPr>
            </a:p>
          </p:txBody>
        </p:sp>
        <p:sp>
          <p:nvSpPr>
            <p:cNvPr id="7173" name="TextBox 4"/>
            <p:cNvSpPr txBox="1">
              <a:spLocks noChangeArrowheads="1"/>
            </p:cNvSpPr>
            <p:nvPr/>
          </p:nvSpPr>
          <p:spPr bwMode="auto">
            <a:xfrm>
              <a:off x="5897837" y="2245879"/>
              <a:ext cx="4432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b="1" dirty="0">
                  <a:latin typeface="Times New Roman" pitchFamily="18" charset="0"/>
                </a:rPr>
                <a:t>^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59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25450" y="384039"/>
            <a:ext cx="8229600" cy="609600"/>
          </a:xfrm>
        </p:spPr>
        <p:txBody>
          <a:bodyPr/>
          <a:lstStyle/>
          <a:p>
            <a:r>
              <a:rPr lang="en-US" altLang="en-US" dirty="0"/>
              <a:t>Matrix Factorization of Ratings </a:t>
            </a:r>
            <a:r>
              <a:rPr lang="en-US" altLang="en-US" dirty="0" smtClean="0"/>
              <a:t>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7F0A7-2A96-4F42-9EEF-4C22E72916D3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" t="2049"/>
          <a:stretch/>
        </p:blipFill>
        <p:spPr bwMode="auto">
          <a:xfrm>
            <a:off x="1546695" y="1293778"/>
            <a:ext cx="6128325" cy="45682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2" name="TextBox 5"/>
          <p:cNvSpPr txBox="1">
            <a:spLocks noChangeArrowheads="1"/>
          </p:cNvSpPr>
          <p:nvPr/>
        </p:nvSpPr>
        <p:spPr bwMode="auto">
          <a:xfrm>
            <a:off x="360194" y="6425389"/>
            <a:ext cx="4572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100" dirty="0">
                <a:latin typeface="+mn-lt"/>
              </a:rPr>
              <a:t>Figure from Koren, Bell, </a:t>
            </a:r>
            <a:r>
              <a:rPr lang="en-US" altLang="en-US" sz="1100" dirty="0" err="1">
                <a:latin typeface="+mn-lt"/>
              </a:rPr>
              <a:t>Volinksy</a:t>
            </a:r>
            <a:r>
              <a:rPr lang="en-US" altLang="en-US" sz="1100" dirty="0">
                <a:latin typeface="+mn-lt"/>
              </a:rPr>
              <a:t>, IEEE Computer, 2009</a:t>
            </a:r>
          </a:p>
        </p:txBody>
      </p:sp>
    </p:spTree>
    <p:extLst>
      <p:ext uri="{BB962C8B-B14F-4D97-AF65-F5344CB8AC3E}">
        <p14:creationId xmlns:p14="http://schemas.microsoft.com/office/powerpoint/2010/main" val="199541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Modeling Systematic Biases</a:t>
            </a:r>
          </a:p>
        </p:txBody>
      </p:sp>
      <p:grpSp>
        <p:nvGrpSpPr>
          <p:cNvPr id="20483" name="Group 11"/>
          <p:cNvGrpSpPr>
            <a:grpSpLocks/>
          </p:cNvGrpSpPr>
          <p:nvPr/>
        </p:nvGrpSpPr>
        <p:grpSpPr bwMode="auto">
          <a:xfrm>
            <a:off x="851566" y="1366744"/>
            <a:ext cx="7874000" cy="671513"/>
            <a:chOff x="1586680" y="1357729"/>
            <a:chExt cx="7479558" cy="672606"/>
          </a:xfrm>
        </p:grpSpPr>
        <p:sp>
          <p:nvSpPr>
            <p:cNvPr id="20489" name="TextBox 6"/>
            <p:cNvSpPr txBox="1">
              <a:spLocks noChangeArrowheads="1"/>
            </p:cNvSpPr>
            <p:nvPr/>
          </p:nvSpPr>
          <p:spPr bwMode="auto">
            <a:xfrm>
              <a:off x="1586680" y="1379043"/>
              <a:ext cx="7479558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CA" altLang="en-US" sz="3200" dirty="0" err="1">
                  <a:latin typeface="Century Schoolbook" pitchFamily="18" charset="0"/>
                </a:rPr>
                <a:t>r</a:t>
              </a:r>
              <a:r>
                <a:rPr lang="en-CA" altLang="en-US" sz="3200" baseline="-25000" dirty="0" err="1">
                  <a:latin typeface="Century Schoolbook" pitchFamily="18" charset="0"/>
                </a:rPr>
                <a:t>ui</a:t>
              </a:r>
              <a:r>
                <a:rPr lang="en-CA" altLang="en-US" sz="3200" dirty="0">
                  <a:latin typeface="Century Schoolbook" pitchFamily="18" charset="0"/>
                </a:rPr>
                <a:t>        </a:t>
              </a:r>
              <a:r>
                <a:rPr lang="en-CA" altLang="en-US" sz="3200" dirty="0">
                  <a:latin typeface="Symbol" pitchFamily="18" charset="2"/>
                </a:rPr>
                <a:t>m</a:t>
              </a:r>
              <a:r>
                <a:rPr lang="en-CA" altLang="en-US" sz="3200" dirty="0">
                  <a:latin typeface="Century Schoolbook" pitchFamily="18" charset="0"/>
                </a:rPr>
                <a:t>   +   </a:t>
              </a:r>
              <a:r>
                <a:rPr lang="en-CA" altLang="en-US" sz="3200" dirty="0" err="1">
                  <a:latin typeface="Century Schoolbook" pitchFamily="18" charset="0"/>
                </a:rPr>
                <a:t>b</a:t>
              </a:r>
              <a:r>
                <a:rPr lang="en-CA" altLang="en-US" sz="3200" baseline="-25000" dirty="0" err="1">
                  <a:latin typeface="Century Schoolbook" pitchFamily="18" charset="0"/>
                </a:rPr>
                <a:t>u</a:t>
              </a:r>
              <a:r>
                <a:rPr lang="en-CA" altLang="en-US" sz="3200" baseline="-25000" dirty="0">
                  <a:latin typeface="Century Schoolbook" pitchFamily="18" charset="0"/>
                </a:rPr>
                <a:t>   </a:t>
              </a:r>
              <a:r>
                <a:rPr lang="en-CA" altLang="en-US" sz="3200" dirty="0">
                  <a:latin typeface="Century Schoolbook" pitchFamily="18" charset="0"/>
                </a:rPr>
                <a:t>+   b</a:t>
              </a:r>
              <a:r>
                <a:rPr lang="en-CA" altLang="en-US" sz="3200" baseline="-25000" dirty="0">
                  <a:latin typeface="Century Schoolbook" pitchFamily="18" charset="0"/>
                </a:rPr>
                <a:t>i   </a:t>
              </a:r>
              <a:r>
                <a:rPr lang="en-CA" altLang="en-US" sz="3200" dirty="0">
                  <a:latin typeface="Century Schoolbook" pitchFamily="18" charset="0"/>
                </a:rPr>
                <a:t>+   </a:t>
              </a:r>
              <a:r>
                <a:rPr lang="en-CA" altLang="en-US" dirty="0">
                  <a:latin typeface="Century Schoolbook" pitchFamily="18" charset="0"/>
                </a:rPr>
                <a:t>user-movie interactions             </a:t>
              </a:r>
              <a:endParaRPr lang="en-CA" altLang="en-US" sz="3200" dirty="0">
                <a:latin typeface="Century Schoolbook" pitchFamily="18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CA" altLang="en-US" sz="3200" dirty="0">
                <a:latin typeface="Century Schoolbook" pitchFamily="18" charset="0"/>
              </a:endParaRPr>
            </a:p>
          </p:txBody>
        </p:sp>
        <p:grpSp>
          <p:nvGrpSpPr>
            <p:cNvPr id="20490" name="Group 10"/>
            <p:cNvGrpSpPr>
              <a:grpSpLocks/>
            </p:cNvGrpSpPr>
            <p:nvPr/>
          </p:nvGrpSpPr>
          <p:grpSpPr bwMode="auto">
            <a:xfrm>
              <a:off x="2343643" y="1357729"/>
              <a:ext cx="637541" cy="672606"/>
              <a:chOff x="1923909" y="2380107"/>
              <a:chExt cx="637541" cy="672606"/>
            </a:xfrm>
          </p:grpSpPr>
          <p:sp>
            <p:nvSpPr>
              <p:cNvPr id="20491" name="TextBox 8"/>
              <p:cNvSpPr txBox="1">
                <a:spLocks noChangeArrowheads="1"/>
              </p:cNvSpPr>
              <p:nvPr/>
            </p:nvSpPr>
            <p:spPr bwMode="auto">
              <a:xfrm>
                <a:off x="1923909" y="2380107"/>
                <a:ext cx="626204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3200">
                    <a:latin typeface="Times New Roman" pitchFamily="18" charset="0"/>
                  </a:rPr>
                  <a:t>~</a:t>
                </a:r>
              </a:p>
            </p:txBody>
          </p:sp>
          <p:sp>
            <p:nvSpPr>
              <p:cNvPr id="20492" name="TextBox 9"/>
              <p:cNvSpPr txBox="1">
                <a:spLocks noChangeArrowheads="1"/>
              </p:cNvSpPr>
              <p:nvPr/>
            </p:nvSpPr>
            <p:spPr bwMode="auto">
              <a:xfrm>
                <a:off x="1935246" y="2467937"/>
                <a:ext cx="626204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3200">
                    <a:latin typeface="Times New Roman" pitchFamily="18" charset="0"/>
                  </a:rPr>
                  <a:t>~</a:t>
                </a:r>
              </a:p>
            </p:txBody>
          </p:sp>
        </p:grpSp>
      </p:grpSp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1970754" y="2011269"/>
            <a:ext cx="7445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 sz="1600">
                <a:latin typeface="Calibri" pitchFamily="34" charset="0"/>
              </a:rPr>
              <a:t>overall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 sz="1600">
                <a:latin typeface="Calibri" pitchFamily="34" charset="0"/>
              </a:rPr>
              <a:t>mean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 sz="1600">
                <a:latin typeface="Calibri" pitchFamily="34" charset="0"/>
              </a:rPr>
              <a:t>rating</a:t>
            </a:r>
          </a:p>
        </p:txBody>
      </p:sp>
      <p:sp>
        <p:nvSpPr>
          <p:cNvPr id="20485" name="TextBox 6"/>
          <p:cNvSpPr txBox="1">
            <a:spLocks noChangeArrowheads="1"/>
          </p:cNvSpPr>
          <p:nvPr/>
        </p:nvSpPr>
        <p:spPr bwMode="auto">
          <a:xfrm>
            <a:off x="2951829" y="2012857"/>
            <a:ext cx="1295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 sz="1600">
                <a:latin typeface="Calibri" pitchFamily="34" charset="0"/>
              </a:rPr>
              <a:t>mean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 sz="1600">
                <a:latin typeface="Calibri" pitchFamily="34" charset="0"/>
              </a:rPr>
              <a:t>rating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 sz="1600">
                <a:latin typeface="Calibri" pitchFamily="34" charset="0"/>
              </a:rPr>
              <a:t>for user u</a:t>
            </a:r>
          </a:p>
        </p:txBody>
      </p:sp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4126579" y="2014444"/>
            <a:ext cx="143033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 sz="1600">
                <a:latin typeface="Calibri" pitchFamily="34" charset="0"/>
              </a:rPr>
              <a:t>mean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 sz="1600">
                <a:latin typeface="Calibri" pitchFamily="34" charset="0"/>
              </a:rPr>
              <a:t>rating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 sz="1600">
                <a:latin typeface="Calibri" pitchFamily="34" charset="0"/>
              </a:rPr>
              <a:t>for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 sz="1600">
                <a:latin typeface="Calibri" pitchFamily="34" charset="0"/>
              </a:rPr>
              <a:t>movie i</a:t>
            </a:r>
          </a:p>
        </p:txBody>
      </p:sp>
      <p:sp>
        <p:nvSpPr>
          <p:cNvPr id="20487" name="TextBox 6"/>
          <p:cNvSpPr txBox="1">
            <a:spLocks noChangeArrowheads="1"/>
          </p:cNvSpPr>
          <p:nvPr/>
        </p:nvSpPr>
        <p:spPr bwMode="auto">
          <a:xfrm>
            <a:off x="471488" y="3222625"/>
            <a:ext cx="8034337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 sz="2400" b="1">
                <a:latin typeface="Calibri" pitchFamily="34" charset="0"/>
              </a:rPr>
              <a:t>Example: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>
                <a:latin typeface="Calibri" pitchFamily="34" charset="0"/>
              </a:rPr>
              <a:t>Mean rating </a:t>
            </a:r>
            <a:r>
              <a:rPr lang="en-CA" altLang="en-US">
                <a:latin typeface="Symbol" pitchFamily="18" charset="2"/>
              </a:rPr>
              <a:t>m  </a:t>
            </a:r>
            <a:r>
              <a:rPr lang="en-CA" altLang="en-US">
                <a:latin typeface="Calibri" pitchFamily="34" charset="0"/>
              </a:rPr>
              <a:t>= 3.7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CA" altLang="en-US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>
                <a:latin typeface="Calibri" pitchFamily="34" charset="0"/>
              </a:rPr>
              <a:t>You are a critical reviewer: your ratings are 1 lower than the mean -&gt; b</a:t>
            </a:r>
            <a:r>
              <a:rPr lang="en-CA" altLang="en-US" baseline="-25000">
                <a:latin typeface="Calibri" pitchFamily="34" charset="0"/>
              </a:rPr>
              <a:t>u</a:t>
            </a:r>
            <a:r>
              <a:rPr lang="en-CA" altLang="en-US">
                <a:latin typeface="Calibri" pitchFamily="34" charset="0"/>
              </a:rPr>
              <a:t> = -1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CA" altLang="en-US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>
                <a:latin typeface="Calibri" pitchFamily="34" charset="0"/>
              </a:rPr>
              <a:t>Star Wars gets a mean rating of 0.5 higher than average movie:  b</a:t>
            </a:r>
            <a:r>
              <a:rPr lang="en-CA" altLang="en-US" baseline="-25000">
                <a:latin typeface="Calibri" pitchFamily="34" charset="0"/>
              </a:rPr>
              <a:t>i</a:t>
            </a:r>
            <a:r>
              <a:rPr lang="en-CA" altLang="en-US">
                <a:latin typeface="Calibri" pitchFamily="34" charset="0"/>
              </a:rPr>
              <a:t> = + 0.5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CA" altLang="en-US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>
                <a:latin typeface="Calibri" pitchFamily="34" charset="0"/>
              </a:rPr>
              <a:t>Predicted rating for you on Star Wars = 3.7 -  1  +  0.5  = 3.2 </a:t>
            </a:r>
          </a:p>
        </p:txBody>
      </p:sp>
      <p:sp>
        <p:nvSpPr>
          <p:cNvPr id="20488" name="Rectangle 11"/>
          <p:cNvSpPr>
            <a:spLocks noChangeArrowheads="1"/>
          </p:cNvSpPr>
          <p:nvPr/>
        </p:nvSpPr>
        <p:spPr bwMode="auto">
          <a:xfrm>
            <a:off x="6461791" y="1946182"/>
            <a:ext cx="1028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CA" altLang="en-US" sz="2400" dirty="0" err="1">
                <a:latin typeface="Century Schoolbook" pitchFamily="18" charset="0"/>
              </a:rPr>
              <a:t>q</a:t>
            </a:r>
            <a:r>
              <a:rPr lang="en-CA" altLang="en-US" sz="2400" baseline="30000" dirty="0" err="1">
                <a:latin typeface="Century Schoolbook" pitchFamily="18" charset="0"/>
              </a:rPr>
              <a:t>t</a:t>
            </a:r>
            <a:r>
              <a:rPr lang="en-CA" altLang="en-US" sz="2400" baseline="-25000" dirty="0" err="1">
                <a:latin typeface="Century Schoolbook" pitchFamily="18" charset="0"/>
              </a:rPr>
              <a:t>i</a:t>
            </a:r>
            <a:r>
              <a:rPr lang="en-CA" altLang="en-US" sz="2400" dirty="0">
                <a:latin typeface="Century Schoolbook" pitchFamily="18" charset="0"/>
              </a:rPr>
              <a:t>  </a:t>
            </a:r>
            <a:r>
              <a:rPr lang="en-CA" altLang="en-US" sz="2400" dirty="0" err="1">
                <a:latin typeface="Century Schoolbook" pitchFamily="18" charset="0"/>
              </a:rPr>
              <a:t>p</a:t>
            </a:r>
            <a:r>
              <a:rPr lang="en-CA" altLang="en-US" sz="2400" baseline="-25000" dirty="0" err="1">
                <a:latin typeface="Century Schoolbook" pitchFamily="18" charset="0"/>
              </a:rPr>
              <a:t>u</a:t>
            </a:r>
            <a:r>
              <a:rPr lang="en-CA" altLang="en-US" sz="2400" baseline="-25000" dirty="0">
                <a:latin typeface="Century Schoolbook" pitchFamily="18" charset="0"/>
              </a:rPr>
              <a:t> </a:t>
            </a: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36</a:t>
            </a:fld>
            <a:endParaRPr lang="en-US" sz="1400" b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9381" y="6425104"/>
            <a:ext cx="5000016" cy="2446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100" dirty="0" smtClean="0"/>
              <a:t>Credit: </a:t>
            </a:r>
            <a:r>
              <a:rPr lang="en-US" altLang="en-US" sz="1100" dirty="0" err="1" smtClean="0"/>
              <a:t>Padhraic</a:t>
            </a:r>
            <a:r>
              <a:rPr lang="en-US" altLang="en-US" sz="1100" dirty="0" smtClean="0"/>
              <a:t> Smyth, University </a:t>
            </a:r>
            <a:r>
              <a:rPr lang="en-US" altLang="en-US" sz="1100" dirty="0"/>
              <a:t>of California, Irvine</a:t>
            </a:r>
          </a:p>
        </p:txBody>
      </p:sp>
    </p:spTree>
    <p:extLst>
      <p:ext uri="{BB962C8B-B14F-4D97-AF65-F5344CB8AC3E}">
        <p14:creationId xmlns:p14="http://schemas.microsoft.com/office/powerpoint/2010/main" val="419426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Objective Function</a:t>
            </a:r>
          </a:p>
        </p:txBody>
      </p:sp>
      <p:sp>
        <p:nvSpPr>
          <p:cNvPr id="21507" name="TextBox 6"/>
          <p:cNvSpPr txBox="1">
            <a:spLocks noChangeArrowheads="1"/>
          </p:cNvSpPr>
          <p:nvPr/>
        </p:nvSpPr>
        <p:spPr bwMode="auto">
          <a:xfrm>
            <a:off x="244329" y="1541463"/>
            <a:ext cx="8588375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>
                <a:latin typeface="Century Schoolbook" pitchFamily="18" charset="0"/>
              </a:rPr>
              <a:t>       min</a:t>
            </a:r>
            <a:r>
              <a:rPr lang="en-CA" altLang="en-US" sz="2400" baseline="-25000">
                <a:latin typeface="Century Schoolbook" pitchFamily="18" charset="0"/>
              </a:rPr>
              <a:t>q,p</a:t>
            </a:r>
            <a:r>
              <a:rPr lang="en-CA" altLang="en-US" sz="4000">
                <a:latin typeface="Symbol" pitchFamily="18" charset="2"/>
              </a:rPr>
              <a:t>  { </a:t>
            </a:r>
            <a:r>
              <a:rPr lang="en-CA" altLang="en-US" sz="3600">
                <a:latin typeface="Symbol" pitchFamily="18" charset="2"/>
              </a:rPr>
              <a:t>S</a:t>
            </a:r>
            <a:r>
              <a:rPr lang="en-CA" altLang="en-US" sz="3200">
                <a:latin typeface="Symbol" pitchFamily="18" charset="2"/>
              </a:rPr>
              <a:t> </a:t>
            </a:r>
            <a:r>
              <a:rPr lang="en-CA" altLang="en-US" baseline="-25000">
                <a:latin typeface="Symbol" pitchFamily="18" charset="2"/>
              </a:rPr>
              <a:t>(</a:t>
            </a:r>
            <a:r>
              <a:rPr lang="en-CA" altLang="en-US" baseline="-25000">
                <a:latin typeface="Century Schoolbook" pitchFamily="18" charset="0"/>
              </a:rPr>
              <a:t>u,i) </a:t>
            </a:r>
            <a:r>
              <a:rPr lang="en-CA" altLang="en-US" baseline="-25000">
                <a:latin typeface="Symbol" pitchFamily="18" charset="2"/>
              </a:rPr>
              <a:t>e </a:t>
            </a:r>
            <a:r>
              <a:rPr lang="en-CA" altLang="en-US" baseline="-25000">
                <a:latin typeface="Century Schoolbook" pitchFamily="18" charset="0"/>
              </a:rPr>
              <a:t>R</a:t>
            </a:r>
            <a:r>
              <a:rPr lang="en-CA" altLang="en-US" sz="1800" baseline="-25000">
                <a:latin typeface="Century Schoolbook" pitchFamily="18" charset="0"/>
              </a:rPr>
              <a:t> </a:t>
            </a:r>
            <a:r>
              <a:rPr lang="en-CA" altLang="en-US" sz="2400">
                <a:latin typeface="Century Schoolbook" pitchFamily="18" charset="0"/>
              </a:rPr>
              <a:t>( r</a:t>
            </a:r>
            <a:r>
              <a:rPr lang="en-CA" altLang="en-US" sz="2400" baseline="-25000">
                <a:latin typeface="Century Schoolbook" pitchFamily="18" charset="0"/>
              </a:rPr>
              <a:t>ui</a:t>
            </a:r>
            <a:r>
              <a:rPr lang="en-CA" altLang="en-US" sz="2400">
                <a:latin typeface="Century Schoolbook" pitchFamily="18" charset="0"/>
              </a:rPr>
              <a:t>  -  (</a:t>
            </a:r>
            <a:r>
              <a:rPr lang="en-CA" altLang="en-US" sz="2400">
                <a:latin typeface="Symbol" pitchFamily="18" charset="2"/>
              </a:rPr>
              <a:t>m</a:t>
            </a:r>
            <a:r>
              <a:rPr lang="en-CA" altLang="en-US" sz="2400">
                <a:latin typeface="Century Schoolbook" pitchFamily="18" charset="0"/>
              </a:rPr>
              <a:t>   +   b</a:t>
            </a:r>
            <a:r>
              <a:rPr lang="en-CA" altLang="en-US" sz="2400" baseline="-25000">
                <a:latin typeface="Century Schoolbook" pitchFamily="18" charset="0"/>
              </a:rPr>
              <a:t>u   </a:t>
            </a:r>
            <a:r>
              <a:rPr lang="en-CA" altLang="en-US" sz="2400">
                <a:latin typeface="Century Schoolbook" pitchFamily="18" charset="0"/>
              </a:rPr>
              <a:t>+   b</a:t>
            </a:r>
            <a:r>
              <a:rPr lang="en-CA" altLang="en-US" sz="2400" baseline="-25000">
                <a:latin typeface="Century Schoolbook" pitchFamily="18" charset="0"/>
              </a:rPr>
              <a:t>i </a:t>
            </a:r>
            <a:r>
              <a:rPr lang="en-CA" altLang="en-US" sz="2400">
                <a:latin typeface="Century Schoolbook" pitchFamily="18" charset="0"/>
              </a:rPr>
              <a:t>+</a:t>
            </a:r>
            <a:r>
              <a:rPr lang="en-CA" altLang="en-US" sz="2400" baseline="-25000">
                <a:latin typeface="Century Schoolbook" pitchFamily="18" charset="0"/>
              </a:rPr>
              <a:t>  </a:t>
            </a:r>
            <a:r>
              <a:rPr lang="en-CA" altLang="en-US" sz="2400">
                <a:latin typeface="Century Schoolbook" pitchFamily="18" charset="0"/>
              </a:rPr>
              <a:t>q</a:t>
            </a:r>
            <a:r>
              <a:rPr lang="en-CA" altLang="en-US" sz="2400" baseline="30000">
                <a:latin typeface="Century Schoolbook" pitchFamily="18" charset="0"/>
              </a:rPr>
              <a:t>t</a:t>
            </a:r>
            <a:r>
              <a:rPr lang="en-CA" altLang="en-US" sz="2400" baseline="-25000">
                <a:latin typeface="Century Schoolbook" pitchFamily="18" charset="0"/>
              </a:rPr>
              <a:t>i</a:t>
            </a:r>
            <a:r>
              <a:rPr lang="en-CA" altLang="en-US" sz="2400">
                <a:latin typeface="Century Schoolbook" pitchFamily="18" charset="0"/>
              </a:rPr>
              <a:t>  p</a:t>
            </a:r>
            <a:r>
              <a:rPr lang="en-CA" altLang="en-US" sz="2400" baseline="-25000">
                <a:latin typeface="Century Schoolbook" pitchFamily="18" charset="0"/>
              </a:rPr>
              <a:t>u </a:t>
            </a:r>
            <a:r>
              <a:rPr lang="en-CA" altLang="en-US" sz="2400">
                <a:latin typeface="Century Schoolbook" pitchFamily="18" charset="0"/>
              </a:rPr>
              <a:t>) )</a:t>
            </a:r>
            <a:r>
              <a:rPr lang="en-CA" altLang="en-US" sz="2400" baseline="30000">
                <a:latin typeface="Century Schoolbook" pitchFamily="18" charset="0"/>
              </a:rPr>
              <a:t>2 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 sz="2400" baseline="30000">
                <a:latin typeface="Century Schoolbook" pitchFamily="18" charset="0"/>
              </a:rPr>
              <a:t>                     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 sz="2400" baseline="30000">
                <a:latin typeface="Century Schoolbook" pitchFamily="18" charset="0"/>
              </a:rPr>
              <a:t>                       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 sz="2400" baseline="30000">
                <a:latin typeface="Century Schoolbook" pitchFamily="18" charset="0"/>
              </a:rPr>
              <a:t>		                  </a:t>
            </a:r>
            <a:r>
              <a:rPr lang="en-CA" altLang="en-US" sz="2400">
                <a:latin typeface="Century Schoolbook" pitchFamily="18" charset="0"/>
              </a:rPr>
              <a:t>+  </a:t>
            </a:r>
            <a:r>
              <a:rPr lang="en-CA" altLang="en-US" sz="2400">
                <a:latin typeface="Symbol" pitchFamily="18" charset="2"/>
              </a:rPr>
              <a:t>l</a:t>
            </a:r>
            <a:r>
              <a:rPr lang="en-CA" altLang="en-US" sz="2400">
                <a:latin typeface="Century Schoolbook" pitchFamily="18" charset="0"/>
              </a:rPr>
              <a:t>  </a:t>
            </a:r>
            <a:r>
              <a:rPr lang="en-CA" altLang="en-US" sz="2800">
                <a:latin typeface="Century Schoolbook" pitchFamily="18" charset="0"/>
              </a:rPr>
              <a:t>(</a:t>
            </a:r>
            <a:r>
              <a:rPr lang="en-CA" altLang="en-US" sz="2400">
                <a:latin typeface="Century Schoolbook" pitchFamily="18" charset="0"/>
              </a:rPr>
              <a:t>|q</a:t>
            </a:r>
            <a:r>
              <a:rPr lang="en-CA" altLang="en-US" sz="2400" baseline="-25000">
                <a:latin typeface="Century Schoolbook" pitchFamily="18" charset="0"/>
              </a:rPr>
              <a:t>i</a:t>
            </a:r>
            <a:r>
              <a:rPr lang="en-CA" altLang="en-US" sz="2400">
                <a:latin typeface="Century Schoolbook" pitchFamily="18" charset="0"/>
              </a:rPr>
              <a:t>|</a:t>
            </a:r>
            <a:r>
              <a:rPr lang="en-CA" altLang="en-US" sz="2400" baseline="30000">
                <a:latin typeface="Century Schoolbook" pitchFamily="18" charset="0"/>
              </a:rPr>
              <a:t>2</a:t>
            </a:r>
            <a:r>
              <a:rPr lang="en-CA" altLang="en-US" sz="2400">
                <a:latin typeface="Century Schoolbook" pitchFamily="18" charset="0"/>
              </a:rPr>
              <a:t> + |p</a:t>
            </a:r>
            <a:r>
              <a:rPr lang="en-CA" altLang="en-US" sz="2400" baseline="-25000">
                <a:latin typeface="Century Schoolbook" pitchFamily="18" charset="0"/>
              </a:rPr>
              <a:t>u</a:t>
            </a:r>
            <a:r>
              <a:rPr lang="en-CA" altLang="en-US" sz="2400">
                <a:latin typeface="Century Schoolbook" pitchFamily="18" charset="0"/>
              </a:rPr>
              <a:t>|</a:t>
            </a:r>
            <a:r>
              <a:rPr lang="en-CA" altLang="en-US" sz="2400" baseline="30000">
                <a:latin typeface="Century Schoolbook" pitchFamily="18" charset="0"/>
              </a:rPr>
              <a:t>2   </a:t>
            </a:r>
            <a:r>
              <a:rPr lang="en-CA" altLang="en-US" sz="2400">
                <a:latin typeface="Century Schoolbook" pitchFamily="18" charset="0"/>
              </a:rPr>
              <a:t>+ |b</a:t>
            </a:r>
            <a:r>
              <a:rPr lang="en-CA" altLang="en-US" sz="2400" baseline="-25000">
                <a:latin typeface="Century Schoolbook" pitchFamily="18" charset="0"/>
              </a:rPr>
              <a:t>u</a:t>
            </a:r>
            <a:r>
              <a:rPr lang="en-CA" altLang="en-US" sz="2400">
                <a:latin typeface="Century Schoolbook" pitchFamily="18" charset="0"/>
              </a:rPr>
              <a:t>|</a:t>
            </a:r>
            <a:r>
              <a:rPr lang="en-CA" altLang="en-US" sz="2400" baseline="30000">
                <a:latin typeface="Century Schoolbook" pitchFamily="18" charset="0"/>
              </a:rPr>
              <a:t>2</a:t>
            </a:r>
            <a:r>
              <a:rPr lang="en-CA" altLang="en-US" sz="2400">
                <a:latin typeface="Century Schoolbook" pitchFamily="18" charset="0"/>
              </a:rPr>
              <a:t> + |b</a:t>
            </a:r>
            <a:r>
              <a:rPr lang="en-CA" altLang="en-US" sz="2400" baseline="-25000">
                <a:latin typeface="Century Schoolbook" pitchFamily="18" charset="0"/>
              </a:rPr>
              <a:t>i</a:t>
            </a:r>
            <a:r>
              <a:rPr lang="en-CA" altLang="en-US" sz="2400">
                <a:latin typeface="Century Schoolbook" pitchFamily="18" charset="0"/>
              </a:rPr>
              <a:t>|</a:t>
            </a:r>
            <a:r>
              <a:rPr lang="en-CA" altLang="en-US" sz="2400" baseline="30000">
                <a:latin typeface="Century Schoolbook" pitchFamily="18" charset="0"/>
              </a:rPr>
              <a:t>2 </a:t>
            </a:r>
            <a:r>
              <a:rPr lang="en-CA" altLang="en-US" sz="2800">
                <a:latin typeface="Century Schoolbook" pitchFamily="18" charset="0"/>
              </a:rPr>
              <a:t>)  </a:t>
            </a:r>
            <a:r>
              <a:rPr lang="en-CA" altLang="en-US" sz="3600">
                <a:latin typeface="Century Schoolbook" pitchFamily="18" charset="0"/>
              </a:rPr>
              <a:t>}</a:t>
            </a:r>
            <a:r>
              <a:rPr lang="en-CA" altLang="en-US" sz="2400">
                <a:latin typeface="Century Schoolbook" pitchFamily="18" charset="0"/>
              </a:rPr>
              <a:t>   </a:t>
            </a:r>
            <a:r>
              <a:rPr lang="en-CA" altLang="en-US" sz="2800">
                <a:latin typeface="Century Schoolbook" pitchFamily="18" charset="0"/>
              </a:rPr>
              <a:t>         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CA" altLang="en-US" sz="2800">
              <a:latin typeface="Century Schoolbook" pitchFamily="18" charset="0"/>
            </a:endParaRPr>
          </a:p>
        </p:txBody>
      </p: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5310042" y="3228975"/>
            <a:ext cx="1473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 sz="1800">
                <a:latin typeface="Calibri" pitchFamily="34" charset="0"/>
              </a:rPr>
              <a:t>regularization</a:t>
            </a: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5129067" y="1379538"/>
            <a:ext cx="156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 sz="1800">
                <a:latin typeface="Calibri" pitchFamily="34" charset="0"/>
              </a:rPr>
              <a:t>goodness of fit</a:t>
            </a:r>
          </a:p>
        </p:txBody>
      </p:sp>
      <p:sp>
        <p:nvSpPr>
          <p:cNvPr id="21510" name="TextBox 6"/>
          <p:cNvSpPr txBox="1">
            <a:spLocks noChangeArrowheads="1"/>
          </p:cNvSpPr>
          <p:nvPr/>
        </p:nvSpPr>
        <p:spPr bwMode="auto">
          <a:xfrm>
            <a:off x="2316017" y="3990975"/>
            <a:ext cx="46974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 sz="1600">
                <a:latin typeface="Calibri" pitchFamily="34" charset="0"/>
              </a:rPr>
              <a:t>Typically selected via grid-search on a validation set</a:t>
            </a:r>
          </a:p>
        </p:txBody>
      </p:sp>
      <p:cxnSp>
        <p:nvCxnSpPr>
          <p:cNvPr id="21511" name="Straight Arrow Connector 13"/>
          <p:cNvCxnSpPr>
            <a:cxnSpLocks noChangeShapeType="1"/>
          </p:cNvCxnSpPr>
          <p:nvPr/>
        </p:nvCxnSpPr>
        <p:spPr bwMode="auto">
          <a:xfrm rot="5400000" flipH="1" flipV="1">
            <a:off x="3203430" y="3609975"/>
            <a:ext cx="838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37</a:t>
            </a:fld>
            <a:endParaRPr lang="en-US" sz="1400" b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9381" y="6425104"/>
            <a:ext cx="5000016" cy="2446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100" dirty="0" smtClean="0"/>
              <a:t>Credit: </a:t>
            </a:r>
            <a:r>
              <a:rPr lang="en-US" altLang="en-US" sz="1100" dirty="0" err="1" smtClean="0"/>
              <a:t>Padhraic</a:t>
            </a:r>
            <a:r>
              <a:rPr lang="en-US" altLang="en-US" sz="1100" dirty="0" smtClean="0"/>
              <a:t> Smyth, University </a:t>
            </a:r>
            <a:r>
              <a:rPr lang="en-US" altLang="en-US" sz="1100" dirty="0"/>
              <a:t>of California, Irvine</a:t>
            </a:r>
          </a:p>
        </p:txBody>
      </p:sp>
    </p:spTree>
    <p:extLst>
      <p:ext uri="{BB962C8B-B14F-4D97-AF65-F5344CB8AC3E}">
        <p14:creationId xmlns:p14="http://schemas.microsoft.com/office/powerpoint/2010/main" val="82775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1" name="Group 5"/>
          <p:cNvGrpSpPr>
            <a:grpSpLocks/>
          </p:cNvGrpSpPr>
          <p:nvPr/>
        </p:nvGrpSpPr>
        <p:grpSpPr bwMode="auto">
          <a:xfrm>
            <a:off x="538163" y="452438"/>
            <a:ext cx="7793037" cy="5578475"/>
            <a:chOff x="673100" y="539750"/>
            <a:chExt cx="7658100" cy="5491163"/>
          </a:xfrm>
        </p:grpSpPr>
        <p:pic>
          <p:nvPicPr>
            <p:cNvPr id="225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31" t="16444" r="10220" b="3084"/>
            <a:stretch>
              <a:fillRect/>
            </a:stretch>
          </p:blipFill>
          <p:spPr bwMode="auto">
            <a:xfrm>
              <a:off x="673100" y="539750"/>
              <a:ext cx="7658100" cy="549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 bwMode="auto">
            <a:xfrm>
              <a:off x="1431266" y="2530570"/>
              <a:ext cx="6555172" cy="286121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3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22536" name="Rectangle 4"/>
            <p:cNvSpPr>
              <a:spLocks noChangeArrowheads="1"/>
            </p:cNvSpPr>
            <p:nvPr/>
          </p:nvSpPr>
          <p:spPr bwMode="auto">
            <a:xfrm>
              <a:off x="5424247" y="1588417"/>
              <a:ext cx="2303153" cy="725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</p:grpSp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258763" y="1076325"/>
            <a:ext cx="579437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/>
              <a:t>5%</a:t>
            </a:r>
          </a:p>
        </p:txBody>
      </p:sp>
      <p:sp>
        <p:nvSpPr>
          <p:cNvPr id="22533" name="TextBox 7"/>
          <p:cNvSpPr txBox="1">
            <a:spLocks noChangeArrowheads="1"/>
          </p:cNvSpPr>
          <p:nvPr/>
        </p:nvSpPr>
        <p:spPr bwMode="auto">
          <a:xfrm>
            <a:off x="292100" y="5102225"/>
            <a:ext cx="579438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/>
              <a:t>8%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E7F0A7-2A96-4F42-9EEF-4C22E72916D3}" type="slidenum">
              <a:rPr lang="en-US" smtClean="0"/>
              <a:pPr>
                <a:defRPr/>
              </a:pPr>
              <a:t>38</a:t>
            </a:fld>
            <a:endParaRPr lang="en-US" sz="1400" b="0">
              <a:solidFill>
                <a:schemeClr val="tx1"/>
              </a:solidFill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360194" y="6425389"/>
            <a:ext cx="4572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100" dirty="0">
                <a:latin typeface="+mn-lt"/>
              </a:rPr>
              <a:t>Figure from Koren, Bell, </a:t>
            </a:r>
            <a:r>
              <a:rPr lang="en-US" altLang="en-US" sz="1100" dirty="0" err="1">
                <a:latin typeface="+mn-lt"/>
              </a:rPr>
              <a:t>Volinksy</a:t>
            </a:r>
            <a:r>
              <a:rPr lang="en-US" altLang="en-US" sz="1100" dirty="0">
                <a:latin typeface="+mn-lt"/>
              </a:rPr>
              <a:t>, IEEE Computer, 2009</a:t>
            </a:r>
          </a:p>
        </p:txBody>
      </p:sp>
    </p:spTree>
    <p:extLst>
      <p:ext uri="{BB962C8B-B14F-4D97-AF65-F5344CB8AC3E}">
        <p14:creationId xmlns:p14="http://schemas.microsoft.com/office/powerpoint/2010/main" val="5776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Adding Time Effects</a:t>
            </a:r>
          </a:p>
        </p:txBody>
      </p:sp>
      <p:grpSp>
        <p:nvGrpSpPr>
          <p:cNvPr id="25603" name="Group 11"/>
          <p:cNvGrpSpPr>
            <a:grpSpLocks/>
          </p:cNvGrpSpPr>
          <p:nvPr/>
        </p:nvGrpSpPr>
        <p:grpSpPr bwMode="auto">
          <a:xfrm>
            <a:off x="1208088" y="1190625"/>
            <a:ext cx="7935912" cy="3179763"/>
            <a:chOff x="1670469" y="1357729"/>
            <a:chExt cx="7936314" cy="3179430"/>
          </a:xfrm>
        </p:grpSpPr>
        <p:sp>
          <p:nvSpPr>
            <p:cNvPr id="25608" name="TextBox 6"/>
            <p:cNvSpPr txBox="1">
              <a:spLocks noChangeArrowheads="1"/>
            </p:cNvSpPr>
            <p:nvPr/>
          </p:nvSpPr>
          <p:spPr bwMode="auto">
            <a:xfrm>
              <a:off x="1726591" y="1389805"/>
              <a:ext cx="7356870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CA" altLang="en-US" sz="2800">
                  <a:latin typeface="Century Schoolbook" pitchFamily="18" charset="0"/>
                </a:rPr>
                <a:t>r</a:t>
              </a:r>
              <a:r>
                <a:rPr lang="en-CA" altLang="en-US" sz="2800" baseline="-25000">
                  <a:latin typeface="Century Schoolbook" pitchFamily="18" charset="0"/>
                </a:rPr>
                <a:t>ui</a:t>
              </a:r>
              <a:r>
                <a:rPr lang="en-CA" altLang="en-US" sz="2800">
                  <a:latin typeface="Century Schoolbook" pitchFamily="18" charset="0"/>
                </a:rPr>
                <a:t>        </a:t>
              </a:r>
              <a:r>
                <a:rPr lang="en-CA" altLang="en-US" sz="2800">
                  <a:latin typeface="Symbol" pitchFamily="18" charset="2"/>
                </a:rPr>
                <a:t>m</a:t>
              </a:r>
              <a:r>
                <a:rPr lang="en-CA" altLang="en-US" sz="2800">
                  <a:latin typeface="Century Schoolbook" pitchFamily="18" charset="0"/>
                </a:rPr>
                <a:t>  +  b</a:t>
              </a:r>
              <a:r>
                <a:rPr lang="en-CA" altLang="en-US" sz="2800" baseline="-25000">
                  <a:latin typeface="Century Schoolbook" pitchFamily="18" charset="0"/>
                </a:rPr>
                <a:t>u  </a:t>
              </a:r>
              <a:r>
                <a:rPr lang="en-CA" altLang="en-US" sz="2800">
                  <a:latin typeface="Century Schoolbook" pitchFamily="18" charset="0"/>
                </a:rPr>
                <a:t>+  b</a:t>
              </a:r>
              <a:r>
                <a:rPr lang="en-CA" altLang="en-US" sz="2800" baseline="-25000">
                  <a:latin typeface="Century Schoolbook" pitchFamily="18" charset="0"/>
                </a:rPr>
                <a:t>i  </a:t>
              </a:r>
              <a:r>
                <a:rPr lang="en-CA" altLang="en-US" sz="2800">
                  <a:latin typeface="Century Schoolbook" pitchFamily="18" charset="0"/>
                </a:rPr>
                <a:t>+  </a:t>
              </a:r>
              <a:r>
                <a:rPr lang="en-CA" altLang="en-US">
                  <a:latin typeface="Century Schoolbook" pitchFamily="18" charset="0"/>
                </a:rPr>
                <a:t>user-movie interactions             </a:t>
              </a:r>
              <a:endParaRPr lang="en-CA" altLang="en-US" sz="3200">
                <a:latin typeface="Century Schoolbook" pitchFamily="18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CA" altLang="en-US" sz="3200">
                <a:latin typeface="Century Schoolbook" pitchFamily="18" charset="0"/>
              </a:endParaRPr>
            </a:p>
          </p:txBody>
        </p:sp>
        <p:grpSp>
          <p:nvGrpSpPr>
            <p:cNvPr id="25609" name="Group 10"/>
            <p:cNvGrpSpPr>
              <a:grpSpLocks/>
            </p:cNvGrpSpPr>
            <p:nvPr/>
          </p:nvGrpSpPr>
          <p:grpSpPr bwMode="auto">
            <a:xfrm>
              <a:off x="2213084" y="1357729"/>
              <a:ext cx="768100" cy="3179430"/>
              <a:chOff x="1793350" y="2380107"/>
              <a:chExt cx="768100" cy="3179430"/>
            </a:xfrm>
          </p:grpSpPr>
          <p:sp>
            <p:nvSpPr>
              <p:cNvPr id="25611" name="TextBox 8"/>
              <p:cNvSpPr txBox="1">
                <a:spLocks noChangeArrowheads="1"/>
              </p:cNvSpPr>
              <p:nvPr/>
            </p:nvSpPr>
            <p:spPr bwMode="auto">
              <a:xfrm>
                <a:off x="1923909" y="2380107"/>
                <a:ext cx="626204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3200">
                    <a:latin typeface="Times New Roman" pitchFamily="18" charset="0"/>
                  </a:rPr>
                  <a:t>~</a:t>
                </a:r>
              </a:p>
            </p:txBody>
          </p:sp>
          <p:sp>
            <p:nvSpPr>
              <p:cNvPr id="25612" name="TextBox 9"/>
              <p:cNvSpPr txBox="1">
                <a:spLocks noChangeArrowheads="1"/>
              </p:cNvSpPr>
              <p:nvPr/>
            </p:nvSpPr>
            <p:spPr bwMode="auto">
              <a:xfrm>
                <a:off x="1935246" y="2467937"/>
                <a:ext cx="626204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3200">
                    <a:latin typeface="Times New Roman" pitchFamily="18" charset="0"/>
                  </a:rPr>
                  <a:t>~</a:t>
                </a:r>
              </a:p>
            </p:txBody>
          </p:sp>
          <p:sp>
            <p:nvSpPr>
              <p:cNvPr id="25613" name="TextBox 21"/>
              <p:cNvSpPr txBox="1">
                <a:spLocks noChangeArrowheads="1"/>
              </p:cNvSpPr>
              <p:nvPr/>
            </p:nvSpPr>
            <p:spPr bwMode="auto">
              <a:xfrm>
                <a:off x="1793350" y="4897676"/>
                <a:ext cx="626205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3200">
                    <a:latin typeface="Times New Roman" pitchFamily="18" charset="0"/>
                  </a:rPr>
                  <a:t>~</a:t>
                </a:r>
              </a:p>
            </p:txBody>
          </p:sp>
          <p:sp>
            <p:nvSpPr>
              <p:cNvPr id="25614" name="TextBox 23"/>
              <p:cNvSpPr txBox="1">
                <a:spLocks noChangeArrowheads="1"/>
              </p:cNvSpPr>
              <p:nvPr/>
            </p:nvSpPr>
            <p:spPr bwMode="auto">
              <a:xfrm>
                <a:off x="1793350" y="4974761"/>
                <a:ext cx="626204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3200">
                    <a:latin typeface="Times New Roman" pitchFamily="18" charset="0"/>
                  </a:rPr>
                  <a:t>~</a:t>
                </a:r>
              </a:p>
            </p:txBody>
          </p:sp>
        </p:grpSp>
        <p:sp>
          <p:nvSpPr>
            <p:cNvPr id="25610" name="TextBox 15"/>
            <p:cNvSpPr txBox="1">
              <a:spLocks noChangeArrowheads="1"/>
            </p:cNvSpPr>
            <p:nvPr/>
          </p:nvSpPr>
          <p:spPr bwMode="auto">
            <a:xfrm>
              <a:off x="1670469" y="3933857"/>
              <a:ext cx="7936314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CA" altLang="en-US" sz="2800">
                  <a:latin typeface="Century Schoolbook" pitchFamily="18" charset="0"/>
                </a:rPr>
                <a:t>r</a:t>
              </a:r>
              <a:r>
                <a:rPr lang="en-CA" altLang="en-US" sz="2800" baseline="-25000">
                  <a:latin typeface="Century Schoolbook" pitchFamily="18" charset="0"/>
                </a:rPr>
                <a:t>ui</a:t>
              </a:r>
              <a:r>
                <a:rPr lang="en-CA" altLang="en-US" sz="2800">
                  <a:latin typeface="Century Schoolbook" pitchFamily="18" charset="0"/>
                </a:rPr>
                <a:t>        </a:t>
              </a:r>
              <a:r>
                <a:rPr lang="en-CA" altLang="en-US" sz="2800">
                  <a:latin typeface="Symbol" pitchFamily="18" charset="2"/>
                </a:rPr>
                <a:t>m</a:t>
              </a:r>
              <a:r>
                <a:rPr lang="en-CA" altLang="en-US" sz="2800">
                  <a:latin typeface="Century Schoolbook" pitchFamily="18" charset="0"/>
                </a:rPr>
                <a:t>  +  b</a:t>
              </a:r>
              <a:r>
                <a:rPr lang="en-CA" altLang="en-US" sz="2800" baseline="-25000">
                  <a:latin typeface="Century Schoolbook" pitchFamily="18" charset="0"/>
                </a:rPr>
                <a:t>u</a:t>
              </a:r>
              <a:r>
                <a:rPr lang="en-CA" altLang="en-US" sz="2400">
                  <a:solidFill>
                    <a:srgbClr val="FF0000"/>
                  </a:solidFill>
                  <a:latin typeface="Century Schoolbook" pitchFamily="18" charset="0"/>
                </a:rPr>
                <a:t>(t)</a:t>
              </a:r>
              <a:r>
                <a:rPr lang="en-CA" altLang="en-US" sz="2800" baseline="-25000">
                  <a:latin typeface="Century Schoolbook" pitchFamily="18" charset="0"/>
                </a:rPr>
                <a:t>  </a:t>
              </a:r>
              <a:r>
                <a:rPr lang="en-CA" altLang="en-US" sz="2800">
                  <a:latin typeface="Century Schoolbook" pitchFamily="18" charset="0"/>
                </a:rPr>
                <a:t>+  b</a:t>
              </a:r>
              <a:r>
                <a:rPr lang="en-CA" altLang="en-US" sz="2800" baseline="-25000">
                  <a:latin typeface="Century Schoolbook" pitchFamily="18" charset="0"/>
                </a:rPr>
                <a:t>i</a:t>
              </a:r>
              <a:r>
                <a:rPr lang="en-CA" altLang="en-US" sz="2400">
                  <a:solidFill>
                    <a:srgbClr val="FF0000"/>
                  </a:solidFill>
                  <a:latin typeface="Century Schoolbook" pitchFamily="18" charset="0"/>
                </a:rPr>
                <a:t>(t)</a:t>
              </a:r>
              <a:r>
                <a:rPr lang="en-CA" altLang="en-US" sz="2800" baseline="-25000">
                  <a:latin typeface="Century Schoolbook" pitchFamily="18" charset="0"/>
                </a:rPr>
                <a:t>  </a:t>
              </a:r>
              <a:r>
                <a:rPr lang="en-CA" altLang="en-US" sz="2800">
                  <a:latin typeface="Century Schoolbook" pitchFamily="18" charset="0"/>
                </a:rPr>
                <a:t>+  </a:t>
              </a:r>
              <a:r>
                <a:rPr lang="en-CA" altLang="en-US">
                  <a:latin typeface="Century Schoolbook" pitchFamily="18" charset="0"/>
                </a:rPr>
                <a:t>user-movie interactions             </a:t>
              </a:r>
              <a:endParaRPr lang="en-CA" altLang="en-US" sz="3200">
                <a:latin typeface="Century Schoolbook" pitchFamily="18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CA" altLang="en-US" sz="3200">
                <a:latin typeface="Century Schoolbook" pitchFamily="18" charset="0"/>
              </a:endParaRPr>
            </a:p>
          </p:txBody>
        </p:sp>
      </p:grpSp>
      <p:sp>
        <p:nvSpPr>
          <p:cNvPr id="25604" name="TextBox 6"/>
          <p:cNvSpPr txBox="1">
            <a:spLocks noChangeArrowheads="1"/>
          </p:cNvSpPr>
          <p:nvPr/>
        </p:nvSpPr>
        <p:spPr bwMode="auto">
          <a:xfrm>
            <a:off x="3262313" y="209550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 sz="1800">
                <a:latin typeface="Calibri" pitchFamily="34" charset="0"/>
              </a:rPr>
              <a:t>Add time dependence to biases</a:t>
            </a:r>
          </a:p>
        </p:txBody>
      </p:sp>
      <p:cxnSp>
        <p:nvCxnSpPr>
          <p:cNvPr id="25605" name="Straight Arrow Connector 17"/>
          <p:cNvCxnSpPr>
            <a:cxnSpLocks noChangeShapeType="1"/>
          </p:cNvCxnSpPr>
          <p:nvPr/>
        </p:nvCxnSpPr>
        <p:spPr bwMode="auto">
          <a:xfrm rot="5400000">
            <a:off x="3513932" y="3009106"/>
            <a:ext cx="1073150" cy="601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6" name="Straight Arrow Connector 26"/>
          <p:cNvCxnSpPr>
            <a:cxnSpLocks noChangeShapeType="1"/>
          </p:cNvCxnSpPr>
          <p:nvPr/>
        </p:nvCxnSpPr>
        <p:spPr bwMode="auto">
          <a:xfrm rot="16200000" flipH="1">
            <a:off x="4083844" y="3093244"/>
            <a:ext cx="990600" cy="407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/>
          <p:cNvSpPr/>
          <p:nvPr/>
        </p:nvSpPr>
        <p:spPr>
          <a:xfrm>
            <a:off x="1032990" y="4721867"/>
            <a:ext cx="7324725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600" dirty="0">
                <a:latin typeface="+mn-lt"/>
                <a:cs typeface="Arial" pitchFamily="34" charset="0"/>
              </a:rPr>
              <a:t>Time-dependence </a:t>
            </a:r>
            <a:r>
              <a:rPr lang="en-US" sz="1600" dirty="0" err="1">
                <a:latin typeface="+mn-lt"/>
                <a:cs typeface="Arial" pitchFamily="34" charset="0"/>
              </a:rPr>
              <a:t>parametrized</a:t>
            </a:r>
            <a:r>
              <a:rPr lang="en-US" sz="1600" dirty="0">
                <a:latin typeface="+mn-lt"/>
                <a:cs typeface="Arial" pitchFamily="34" charset="0"/>
              </a:rPr>
              <a:t> by linear trends, binning, and other methods</a:t>
            </a:r>
          </a:p>
          <a:p>
            <a:pPr lvl="1">
              <a:defRPr/>
            </a:pPr>
            <a:endParaRPr lang="en-US" sz="1400" dirty="0">
              <a:latin typeface="+mn-lt"/>
              <a:cs typeface="Arial" pitchFamily="34" charset="0"/>
            </a:endParaRPr>
          </a:p>
          <a:p>
            <a:pPr lvl="1">
              <a:defRPr/>
            </a:pPr>
            <a:r>
              <a:rPr lang="en-US" sz="1400" dirty="0" smtClean="0">
                <a:latin typeface="+mn-lt"/>
                <a:cs typeface="Arial" pitchFamily="34" charset="0"/>
              </a:rPr>
              <a:t>For </a:t>
            </a:r>
            <a:r>
              <a:rPr lang="en-US" sz="1400" dirty="0">
                <a:latin typeface="+mn-lt"/>
                <a:cs typeface="Arial" pitchFamily="34" charset="0"/>
              </a:rPr>
              <a:t>details see </a:t>
            </a:r>
          </a:p>
          <a:p>
            <a:pPr lvl="1">
              <a:defRPr/>
            </a:pPr>
            <a:r>
              <a:rPr lang="en-US" sz="1400" dirty="0">
                <a:latin typeface="+mn-lt"/>
                <a:cs typeface="Arial" pitchFamily="34" charset="0"/>
              </a:rPr>
              <a:t>Y. </a:t>
            </a:r>
            <a:r>
              <a:rPr lang="en-US" sz="1400" dirty="0" err="1">
                <a:latin typeface="+mn-lt"/>
                <a:cs typeface="Arial" pitchFamily="34" charset="0"/>
              </a:rPr>
              <a:t>Koren</a:t>
            </a:r>
            <a:r>
              <a:rPr lang="en-US" sz="1400" dirty="0">
                <a:latin typeface="+mn-lt"/>
                <a:cs typeface="Arial" pitchFamily="34" charset="0"/>
              </a:rPr>
              <a:t>, Collaborative filtering with temporal dynamics, ACM SIGKDD Conference 2009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39</a:t>
            </a:fld>
            <a:endParaRPr lang="en-US" sz="1400" b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9381" y="6425104"/>
            <a:ext cx="5000016" cy="2446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100" dirty="0" smtClean="0"/>
              <a:t>Credit: </a:t>
            </a:r>
            <a:r>
              <a:rPr lang="en-US" altLang="en-US" sz="1100" dirty="0" err="1" smtClean="0"/>
              <a:t>Padhraic</a:t>
            </a:r>
            <a:r>
              <a:rPr lang="en-US" altLang="en-US" sz="1100" dirty="0" smtClean="0"/>
              <a:t> Smyth, University </a:t>
            </a:r>
            <a:r>
              <a:rPr lang="en-US" altLang="en-US" sz="1100" dirty="0"/>
              <a:t>of California, Irvine</a:t>
            </a:r>
          </a:p>
        </p:txBody>
      </p:sp>
    </p:spTree>
    <p:extLst>
      <p:ext uri="{BB962C8B-B14F-4D97-AF65-F5344CB8AC3E}">
        <p14:creationId xmlns:p14="http://schemas.microsoft.com/office/powerpoint/2010/main" val="214654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 idx="4294967295"/>
          </p:nvPr>
        </p:nvSpPr>
        <p:spPr>
          <a:xfrm>
            <a:off x="238595" y="319624"/>
            <a:ext cx="8630816" cy="844482"/>
          </a:xfrm>
        </p:spPr>
        <p:txBody>
          <a:bodyPr/>
          <a:lstStyle/>
          <a:p>
            <a:r>
              <a:rPr lang="en-US" altLang="en-US" dirty="0" smtClean="0"/>
              <a:t>Singular Value </a:t>
            </a:r>
            <a:r>
              <a:rPr lang="en-US" altLang="en-US" dirty="0" smtClean="0"/>
              <a:t>Decomposition (SVD</a:t>
            </a:r>
            <a:r>
              <a:rPr lang="en-US" altLang="en-US" dirty="0" smtClean="0"/>
              <a:t>)</a:t>
            </a:r>
          </a:p>
        </p:txBody>
      </p:sp>
      <p:sp>
        <p:nvSpPr>
          <p:cNvPr id="28680" name="Text Box 5"/>
          <p:cNvSpPr txBox="1">
            <a:spLocks noChangeArrowheads="1"/>
          </p:cNvSpPr>
          <p:nvPr/>
        </p:nvSpPr>
        <p:spPr bwMode="auto">
          <a:xfrm>
            <a:off x="421209" y="3761699"/>
            <a:ext cx="826558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Verdana" pitchFamily="34" charset="0"/>
                <a:cs typeface="Arial Unicode MS" pitchFamily="34" charset="-128"/>
              </a:rPr>
              <a:t> where:		rows of </a:t>
            </a:r>
            <a:r>
              <a:rPr lang="en-US" altLang="en-US" sz="1800" b="1" dirty="0" err="1">
                <a:latin typeface="Verdana" pitchFamily="34" charset="0"/>
                <a:cs typeface="Arial Unicode MS" pitchFamily="34" charset="-128"/>
              </a:rPr>
              <a:t>V</a:t>
            </a:r>
            <a:r>
              <a:rPr lang="en-US" altLang="en-US" sz="1800" b="1" baseline="30000" dirty="0" err="1">
                <a:latin typeface="Verdana" pitchFamily="34" charset="0"/>
                <a:cs typeface="Arial Unicode MS" pitchFamily="34" charset="-128"/>
              </a:rPr>
              <a:t>t</a:t>
            </a:r>
            <a:r>
              <a:rPr lang="en-US" altLang="en-US" sz="1800" b="1" dirty="0">
                <a:latin typeface="Verdana" pitchFamily="34" charset="0"/>
                <a:cs typeface="Arial Unicode MS" pitchFamily="34" charset="-128"/>
              </a:rPr>
              <a:t> </a:t>
            </a:r>
            <a:r>
              <a:rPr lang="en-US" altLang="en-US" sz="1800" dirty="0">
                <a:latin typeface="Verdana" pitchFamily="34" charset="0"/>
                <a:cs typeface="Arial Unicode MS" pitchFamily="34" charset="-128"/>
              </a:rPr>
              <a:t>are eigenvectors of </a:t>
            </a:r>
            <a:r>
              <a:rPr lang="en-US" altLang="en-US" sz="1800" b="1" dirty="0">
                <a:latin typeface="Verdana" pitchFamily="34" charset="0"/>
                <a:cs typeface="Arial Unicode MS" pitchFamily="34" charset="-128"/>
              </a:rPr>
              <a:t>D</a:t>
            </a:r>
            <a:r>
              <a:rPr lang="en-US" altLang="en-US" sz="1800" b="1" baseline="30000" dirty="0">
                <a:latin typeface="Verdana" pitchFamily="34" charset="0"/>
                <a:cs typeface="Arial Unicode MS" pitchFamily="34" charset="-128"/>
              </a:rPr>
              <a:t>t</a:t>
            </a:r>
            <a:r>
              <a:rPr lang="en-US" altLang="en-US" sz="1800" b="1" dirty="0">
                <a:latin typeface="Verdana" pitchFamily="34" charset="0"/>
                <a:cs typeface="Arial Unicode MS" pitchFamily="34" charset="-128"/>
              </a:rPr>
              <a:t>D</a:t>
            </a:r>
            <a:r>
              <a:rPr lang="en-US" altLang="en-US" sz="1800" dirty="0">
                <a:latin typeface="Verdana" pitchFamily="34" charset="0"/>
                <a:cs typeface="Arial Unicode MS" pitchFamily="34" charset="-128"/>
              </a:rPr>
              <a:t> = basis functions</a:t>
            </a:r>
          </a:p>
          <a:p>
            <a:pPr eaLnBrk="1" hangingPunct="1">
              <a:spcBef>
                <a:spcPct val="0"/>
              </a:spcBef>
            </a:pPr>
            <a:endParaRPr lang="en-US" altLang="en-US" sz="1800" dirty="0">
              <a:latin typeface="Verdana" pitchFamily="34" charset="0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Verdana" pitchFamily="34" charset="0"/>
                <a:cs typeface="Arial Unicode MS" pitchFamily="34" charset="-128"/>
              </a:rPr>
              <a:t>		</a:t>
            </a:r>
            <a:r>
              <a:rPr lang="en-US" altLang="en-US" sz="1800" b="1" dirty="0">
                <a:latin typeface="Symbol" pitchFamily="18" charset="2"/>
                <a:cs typeface="Arial Unicode MS" pitchFamily="34" charset="-128"/>
              </a:rPr>
              <a:t>S</a:t>
            </a:r>
            <a:r>
              <a:rPr lang="en-US" altLang="en-US" sz="1800" dirty="0">
                <a:latin typeface="Verdana" pitchFamily="34" charset="0"/>
                <a:cs typeface="Arial Unicode MS" pitchFamily="34" charset="-128"/>
              </a:rPr>
              <a:t> is diagonal, with </a:t>
            </a:r>
            <a:r>
              <a:rPr lang="en-US" altLang="en-US" sz="1800" b="1" dirty="0" err="1" smtClean="0">
                <a:latin typeface="Symbol" pitchFamily="18" charset="2"/>
                <a:cs typeface="Arial Unicode MS" pitchFamily="34" charset="-128"/>
              </a:rPr>
              <a:t>s</a:t>
            </a:r>
            <a:r>
              <a:rPr lang="en-US" altLang="en-US" sz="1800" b="1" baseline="-25000" dirty="0" err="1" smtClean="0">
                <a:latin typeface="Verdana" pitchFamily="34" charset="0"/>
                <a:cs typeface="Arial Unicode MS" pitchFamily="34" charset="-128"/>
              </a:rPr>
              <a:t>ii</a:t>
            </a:r>
            <a:r>
              <a:rPr lang="en-US" altLang="en-US" sz="1800" dirty="0" smtClean="0">
                <a:latin typeface="Verdana" pitchFamily="34" charset="0"/>
                <a:cs typeface="Arial Unicode MS" pitchFamily="34" charset="-128"/>
              </a:rPr>
              <a:t> </a:t>
            </a:r>
            <a:r>
              <a:rPr lang="en-US" altLang="en-US" sz="1800" dirty="0">
                <a:latin typeface="Verdana" pitchFamily="34" charset="0"/>
                <a:cs typeface="Arial Unicode MS" pitchFamily="34" charset="-128"/>
              </a:rPr>
              <a:t>= </a:t>
            </a:r>
            <a:r>
              <a:rPr lang="en-US" altLang="en-US" sz="1800" b="1" dirty="0" err="1">
                <a:latin typeface="Verdana" pitchFamily="34" charset="0"/>
                <a:cs typeface="Arial Unicode MS" pitchFamily="34" charset="-128"/>
              </a:rPr>
              <a:t>sqrt</a:t>
            </a:r>
            <a:r>
              <a:rPr lang="en-US" altLang="en-US" sz="1800" b="1" dirty="0">
                <a:latin typeface="Verdana" pitchFamily="34" charset="0"/>
                <a:cs typeface="Arial Unicode MS" pitchFamily="34" charset="-128"/>
              </a:rPr>
              <a:t>(</a:t>
            </a:r>
            <a:r>
              <a:rPr lang="en-US" altLang="en-US" sz="1800" b="1" dirty="0">
                <a:latin typeface="Symbol" pitchFamily="18" charset="2"/>
                <a:cs typeface="Arial Unicode MS" pitchFamily="34" charset="-128"/>
              </a:rPr>
              <a:t>l</a:t>
            </a:r>
            <a:r>
              <a:rPr lang="en-US" altLang="en-US" sz="1800" b="1" baseline="-25000" dirty="0">
                <a:latin typeface="Verdana" pitchFamily="34" charset="0"/>
                <a:cs typeface="Arial Unicode MS" pitchFamily="34" charset="-128"/>
              </a:rPr>
              <a:t>i</a:t>
            </a:r>
            <a:r>
              <a:rPr lang="en-US" altLang="en-US" sz="1800" b="1" dirty="0">
                <a:latin typeface="Verdana" pitchFamily="34" charset="0"/>
                <a:cs typeface="Arial Unicode MS" pitchFamily="34" charset="-128"/>
              </a:rPr>
              <a:t>)  </a:t>
            </a:r>
            <a:r>
              <a:rPr lang="en-US" altLang="en-US" sz="1800" dirty="0">
                <a:latin typeface="Verdana" pitchFamily="34" charset="0"/>
                <a:cs typeface="Arial Unicode MS" pitchFamily="34" charset="-128"/>
              </a:rPr>
              <a:t>(</a:t>
            </a:r>
            <a:r>
              <a:rPr lang="en-US" altLang="en-US" sz="1800" i="1" dirty="0" err="1">
                <a:latin typeface="Verdana" pitchFamily="34" charset="0"/>
                <a:cs typeface="Arial Unicode MS" pitchFamily="34" charset="-128"/>
              </a:rPr>
              <a:t>i</a:t>
            </a:r>
            <a:r>
              <a:rPr lang="en-US" altLang="en-US" sz="1800" dirty="0" err="1">
                <a:latin typeface="Verdana" pitchFamily="34" charset="0"/>
                <a:cs typeface="Arial Unicode MS" pitchFamily="34" charset="-128"/>
              </a:rPr>
              <a:t>th</a:t>
            </a:r>
            <a:r>
              <a:rPr lang="en-US" altLang="en-US" sz="1800" dirty="0">
                <a:latin typeface="Verdana" pitchFamily="34" charset="0"/>
                <a:cs typeface="Arial Unicode MS" pitchFamily="34" charset="-128"/>
              </a:rPr>
              <a:t> eigenvalue)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Verdana" pitchFamily="34" charset="0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Verdana" pitchFamily="34" charset="0"/>
                <a:cs typeface="Arial Unicode MS" pitchFamily="34" charset="-128"/>
              </a:rPr>
              <a:t>		rows of </a:t>
            </a:r>
            <a:r>
              <a:rPr lang="en-US" altLang="en-US" sz="1800" b="1" dirty="0">
                <a:latin typeface="Verdana" pitchFamily="34" charset="0"/>
                <a:cs typeface="Arial Unicode MS" pitchFamily="34" charset="-128"/>
              </a:rPr>
              <a:t>U</a:t>
            </a:r>
            <a:r>
              <a:rPr lang="en-US" altLang="en-US" sz="1800" dirty="0">
                <a:latin typeface="Verdana" pitchFamily="34" charset="0"/>
                <a:cs typeface="Arial Unicode MS" pitchFamily="34" charset="-128"/>
              </a:rPr>
              <a:t> are coefficients for basis functions in </a:t>
            </a:r>
            <a:r>
              <a:rPr lang="en-US" altLang="en-US" sz="1800" b="1" dirty="0">
                <a:latin typeface="Verdana" pitchFamily="34" charset="0"/>
                <a:cs typeface="Arial Unicode MS" pitchFamily="34" charset="-128"/>
              </a:rPr>
              <a:t>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Verdana" pitchFamily="34" charset="0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Verdana" pitchFamily="34" charset="0"/>
                <a:cs typeface="Arial Unicode MS" pitchFamily="34" charset="-128"/>
              </a:rPr>
              <a:t>		(here we assumed that </a:t>
            </a:r>
            <a:r>
              <a:rPr lang="en-US" altLang="en-US" sz="1800" b="1" dirty="0">
                <a:latin typeface="Verdana" pitchFamily="34" charset="0"/>
                <a:cs typeface="Arial Unicode MS" pitchFamily="34" charset="-128"/>
              </a:rPr>
              <a:t>m &gt; n</a:t>
            </a:r>
            <a:r>
              <a:rPr lang="en-US" altLang="en-US" sz="1800" dirty="0">
                <a:latin typeface="Verdana" pitchFamily="34" charset="0"/>
                <a:cs typeface="Arial Unicode MS" pitchFamily="34" charset="-128"/>
              </a:rPr>
              <a:t>, and </a:t>
            </a:r>
            <a:r>
              <a:rPr lang="en-US" altLang="en-US" sz="1800" b="1" dirty="0" smtClean="0">
                <a:latin typeface="Verdana" pitchFamily="34" charset="0"/>
                <a:cs typeface="Arial Unicode MS" pitchFamily="34" charset="-128"/>
              </a:rPr>
              <a:t>rank(D) </a:t>
            </a:r>
            <a:r>
              <a:rPr lang="en-US" altLang="en-US" sz="1800" b="1" dirty="0">
                <a:latin typeface="Verdana" pitchFamily="34" charset="0"/>
                <a:cs typeface="Arial Unicode MS" pitchFamily="34" charset="-128"/>
              </a:rPr>
              <a:t>= n</a:t>
            </a:r>
            <a:r>
              <a:rPr lang="en-US" altLang="en-US" sz="1800" dirty="0">
                <a:latin typeface="Verdana" pitchFamily="34" charset="0"/>
                <a:cs typeface="Arial Unicode MS" pitchFamily="34" charset="-128"/>
              </a:rPr>
              <a:t>)	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9381" y="6425104"/>
            <a:ext cx="5000016" cy="2446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100" dirty="0" smtClean="0"/>
              <a:t>Credit: Based on lecture notes from </a:t>
            </a:r>
            <a:r>
              <a:rPr lang="en-US" altLang="en-US" sz="1100" b="1" dirty="0" err="1" smtClean="0"/>
              <a:t>Padhraic</a:t>
            </a:r>
            <a:r>
              <a:rPr lang="en-US" altLang="en-US" sz="1100" b="1" dirty="0" smtClean="0"/>
              <a:t> Smyth</a:t>
            </a:r>
            <a:r>
              <a:rPr lang="en-US" altLang="en-US" sz="1100" dirty="0" smtClean="0"/>
              <a:t>, University </a:t>
            </a:r>
            <a:r>
              <a:rPr lang="en-US" altLang="en-US" sz="1100" dirty="0"/>
              <a:t>of California, Irvine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E7F0A7-2A96-4F42-9EEF-4C22E72916D3}" type="slidenum">
              <a:rPr lang="en-US" smtClean="0"/>
              <a:pPr>
                <a:defRPr/>
              </a:pPr>
              <a:t>4</a:t>
            </a:fld>
            <a:endParaRPr lang="en-US" sz="1400" b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70" y="1163314"/>
            <a:ext cx="6484937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36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Adding Time Effects</a:t>
            </a:r>
          </a:p>
        </p:txBody>
      </p:sp>
      <p:grpSp>
        <p:nvGrpSpPr>
          <p:cNvPr id="26627" name="Group 11"/>
          <p:cNvGrpSpPr>
            <a:grpSpLocks/>
          </p:cNvGrpSpPr>
          <p:nvPr/>
        </p:nvGrpSpPr>
        <p:grpSpPr bwMode="auto">
          <a:xfrm>
            <a:off x="1263650" y="1143000"/>
            <a:ext cx="7356475" cy="1047750"/>
            <a:chOff x="1726591" y="1357729"/>
            <a:chExt cx="7356870" cy="1047739"/>
          </a:xfrm>
        </p:grpSpPr>
        <p:sp>
          <p:nvSpPr>
            <p:cNvPr id="26630" name="TextBox 6"/>
            <p:cNvSpPr txBox="1">
              <a:spLocks noChangeArrowheads="1"/>
            </p:cNvSpPr>
            <p:nvPr/>
          </p:nvSpPr>
          <p:spPr bwMode="auto">
            <a:xfrm>
              <a:off x="1726591" y="1389805"/>
              <a:ext cx="735687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CA" altLang="en-US" sz="2800">
                  <a:latin typeface="Century Schoolbook" pitchFamily="18" charset="0"/>
                </a:rPr>
                <a:t>r</a:t>
              </a:r>
              <a:r>
                <a:rPr lang="en-CA" altLang="en-US" sz="2800" baseline="-25000">
                  <a:latin typeface="Century Schoolbook" pitchFamily="18" charset="0"/>
                </a:rPr>
                <a:t>ui</a:t>
              </a:r>
              <a:r>
                <a:rPr lang="en-CA" altLang="en-US" sz="2800">
                  <a:latin typeface="Century Schoolbook" pitchFamily="18" charset="0"/>
                </a:rPr>
                <a:t>        </a:t>
              </a:r>
              <a:r>
                <a:rPr lang="en-CA" altLang="en-US" sz="2800">
                  <a:latin typeface="Symbol" pitchFamily="18" charset="2"/>
                </a:rPr>
                <a:t>m</a:t>
              </a:r>
              <a:r>
                <a:rPr lang="en-CA" altLang="en-US" sz="2800">
                  <a:latin typeface="Century Schoolbook" pitchFamily="18" charset="0"/>
                </a:rPr>
                <a:t>  +  b</a:t>
              </a:r>
              <a:r>
                <a:rPr lang="en-CA" altLang="en-US" sz="2800" baseline="-25000">
                  <a:latin typeface="Century Schoolbook" pitchFamily="18" charset="0"/>
                </a:rPr>
                <a:t>u</a:t>
              </a:r>
              <a:r>
                <a:rPr lang="en-CA" altLang="en-US" sz="2400">
                  <a:latin typeface="Century Schoolbook" pitchFamily="18" charset="0"/>
                </a:rPr>
                <a:t>(t)</a:t>
              </a:r>
              <a:r>
                <a:rPr lang="en-CA" altLang="en-US" sz="2800" baseline="-25000">
                  <a:latin typeface="Century Schoolbook" pitchFamily="18" charset="0"/>
                </a:rPr>
                <a:t>  </a:t>
              </a:r>
              <a:r>
                <a:rPr lang="en-CA" altLang="en-US" sz="2800">
                  <a:latin typeface="Century Schoolbook" pitchFamily="18" charset="0"/>
                </a:rPr>
                <a:t>+  b</a:t>
              </a:r>
              <a:r>
                <a:rPr lang="en-CA" altLang="en-US" sz="2800" baseline="-25000">
                  <a:latin typeface="Century Schoolbook" pitchFamily="18" charset="0"/>
                </a:rPr>
                <a:t>i</a:t>
              </a:r>
              <a:r>
                <a:rPr lang="en-CA" altLang="en-US" sz="2400">
                  <a:latin typeface="Century Schoolbook" pitchFamily="18" charset="0"/>
                </a:rPr>
                <a:t>(t)</a:t>
              </a:r>
              <a:r>
                <a:rPr lang="en-CA" altLang="en-US" sz="2800" baseline="-25000">
                  <a:latin typeface="Century Schoolbook" pitchFamily="18" charset="0"/>
                </a:rPr>
                <a:t>  </a:t>
              </a:r>
              <a:r>
                <a:rPr lang="en-CA" altLang="en-US" sz="2800">
                  <a:latin typeface="Century Schoolbook" pitchFamily="18" charset="0"/>
                </a:rPr>
                <a:t>+  q</a:t>
              </a:r>
              <a:r>
                <a:rPr lang="en-CA" altLang="en-US" sz="2800" baseline="30000">
                  <a:latin typeface="Century Schoolbook" pitchFamily="18" charset="0"/>
                </a:rPr>
                <a:t>t</a:t>
              </a:r>
              <a:r>
                <a:rPr lang="en-CA" altLang="en-US" sz="2800" baseline="-25000">
                  <a:latin typeface="Century Schoolbook" pitchFamily="18" charset="0"/>
                </a:rPr>
                <a:t>i</a:t>
              </a:r>
              <a:r>
                <a:rPr lang="en-CA" altLang="en-US" sz="2800">
                  <a:latin typeface="Century Schoolbook" pitchFamily="18" charset="0"/>
                </a:rPr>
                <a:t>  p</a:t>
              </a:r>
              <a:r>
                <a:rPr lang="en-CA" altLang="en-US" sz="2800" baseline="-25000">
                  <a:latin typeface="Century Schoolbook" pitchFamily="18" charset="0"/>
                </a:rPr>
                <a:t>u</a:t>
              </a:r>
              <a:r>
                <a:rPr lang="en-CA" altLang="en-US" sz="2400">
                  <a:latin typeface="Century Schoolbook" pitchFamily="18" charset="0"/>
                </a:rPr>
                <a:t>(t)</a:t>
              </a:r>
              <a:r>
                <a:rPr lang="en-CA" altLang="en-US" sz="2800">
                  <a:latin typeface="Century Schoolbook" pitchFamily="18" charset="0"/>
                </a:rPr>
                <a:t> </a:t>
              </a:r>
              <a:endParaRPr lang="en-US" altLang="en-US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CA" altLang="en-US" sz="3200">
                <a:latin typeface="Century Schoolbook" pitchFamily="18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CA" altLang="en-US" sz="3200">
                <a:latin typeface="Century Schoolbook" pitchFamily="18" charset="0"/>
              </a:endParaRPr>
            </a:p>
          </p:txBody>
        </p:sp>
        <p:grpSp>
          <p:nvGrpSpPr>
            <p:cNvPr id="26631" name="Group 10"/>
            <p:cNvGrpSpPr>
              <a:grpSpLocks/>
            </p:cNvGrpSpPr>
            <p:nvPr/>
          </p:nvGrpSpPr>
          <p:grpSpPr bwMode="auto">
            <a:xfrm>
              <a:off x="2343643" y="1357729"/>
              <a:ext cx="637541" cy="672606"/>
              <a:chOff x="1923909" y="2380107"/>
              <a:chExt cx="637541" cy="672606"/>
            </a:xfrm>
          </p:grpSpPr>
          <p:sp>
            <p:nvSpPr>
              <p:cNvPr id="26632" name="TextBox 8"/>
              <p:cNvSpPr txBox="1">
                <a:spLocks noChangeArrowheads="1"/>
              </p:cNvSpPr>
              <p:nvPr/>
            </p:nvSpPr>
            <p:spPr bwMode="auto">
              <a:xfrm>
                <a:off x="1923909" y="2380107"/>
                <a:ext cx="626204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3200">
                    <a:latin typeface="Times New Roman" pitchFamily="18" charset="0"/>
                  </a:rPr>
                  <a:t>~</a:t>
                </a:r>
              </a:p>
            </p:txBody>
          </p:sp>
          <p:sp>
            <p:nvSpPr>
              <p:cNvPr id="26633" name="TextBox 9"/>
              <p:cNvSpPr txBox="1">
                <a:spLocks noChangeArrowheads="1"/>
              </p:cNvSpPr>
              <p:nvPr/>
            </p:nvSpPr>
            <p:spPr bwMode="auto">
              <a:xfrm>
                <a:off x="1935246" y="2467937"/>
                <a:ext cx="626204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3200">
                    <a:latin typeface="Times New Roman" pitchFamily="18" charset="0"/>
                  </a:rPr>
                  <a:t>~</a:t>
                </a:r>
              </a:p>
            </p:txBody>
          </p:sp>
        </p:grpSp>
      </p:grpSp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4429125" y="2790825"/>
            <a:ext cx="34194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 sz="1800">
                <a:latin typeface="Calibri" pitchFamily="34" charset="0"/>
              </a:rPr>
              <a:t>Add time dependence to user “factor weights”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CA" altLang="en-US" sz="1800">
              <a:latin typeface="Calibri" pitchFamily="34" charset="0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CA" altLang="en-US" sz="1800">
                <a:latin typeface="Calibri" pitchFamily="34" charset="0"/>
              </a:rPr>
              <a:t>Models the fact that user’s interests over “genres” (the q’s) may change over time</a:t>
            </a:r>
          </a:p>
        </p:txBody>
      </p:sp>
      <p:cxnSp>
        <p:nvCxnSpPr>
          <p:cNvPr id="26629" name="Straight Arrow Connector 26"/>
          <p:cNvCxnSpPr>
            <a:cxnSpLocks noChangeShapeType="1"/>
            <a:stCxn id="26628" idx="0"/>
          </p:cNvCxnSpPr>
          <p:nvPr/>
        </p:nvCxnSpPr>
        <p:spPr bwMode="auto">
          <a:xfrm rot="5400000" flipH="1" flipV="1">
            <a:off x="5790406" y="2145507"/>
            <a:ext cx="993775" cy="296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40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8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1" t="16444" r="10220" b="3084"/>
          <a:stretch>
            <a:fillRect/>
          </a:stretch>
        </p:blipFill>
        <p:spPr bwMode="auto">
          <a:xfrm>
            <a:off x="527050" y="434975"/>
            <a:ext cx="7804150" cy="55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Box 2"/>
          <p:cNvSpPr txBox="1">
            <a:spLocks noChangeArrowheads="1"/>
          </p:cNvSpPr>
          <p:nvPr/>
        </p:nvSpPr>
        <p:spPr bwMode="auto">
          <a:xfrm>
            <a:off x="4229100" y="6096000"/>
            <a:ext cx="457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Figure from Koren, Bell, Volinksy, IEEE Computer, 2009</a:t>
            </a: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258763" y="1108075"/>
            <a:ext cx="579437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/>
              <a:t>5%</a:t>
            </a: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292100" y="5135563"/>
            <a:ext cx="579438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/>
              <a:t>8%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E7F0A7-2A96-4F42-9EEF-4C22E72916D3}" type="slidenum">
              <a:rPr lang="en-US" smtClean="0"/>
              <a:pPr>
                <a:defRPr/>
              </a:pPr>
              <a:t>41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6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Kitchen Sink Approach….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Many options for modeling</a:t>
            </a:r>
          </a:p>
          <a:p>
            <a:pPr lvl="1"/>
            <a:r>
              <a:rPr lang="en-US" altLang="en-US" smtClean="0"/>
              <a:t>Variants of the ideas we have seen so far</a:t>
            </a:r>
          </a:p>
          <a:p>
            <a:pPr lvl="2"/>
            <a:r>
              <a:rPr lang="en-US" altLang="en-US" smtClean="0"/>
              <a:t>Different numbers of factors</a:t>
            </a:r>
          </a:p>
          <a:p>
            <a:pPr lvl="2"/>
            <a:r>
              <a:rPr lang="en-US" altLang="en-US" smtClean="0"/>
              <a:t>Different ways to model time</a:t>
            </a:r>
          </a:p>
          <a:p>
            <a:pPr lvl="2"/>
            <a:r>
              <a:rPr lang="en-US" altLang="en-US" smtClean="0"/>
              <a:t>Different ways to handle implicit information</a:t>
            </a:r>
          </a:p>
          <a:p>
            <a:pPr lvl="2"/>
            <a:r>
              <a:rPr lang="en-US" altLang="en-US" smtClean="0"/>
              <a:t>….</a:t>
            </a:r>
          </a:p>
          <a:p>
            <a:pPr lvl="1"/>
            <a:r>
              <a:rPr lang="en-US" altLang="en-US" smtClean="0"/>
              <a:t>Other models (not described here)</a:t>
            </a:r>
          </a:p>
          <a:p>
            <a:pPr lvl="2"/>
            <a:r>
              <a:rPr lang="en-US" altLang="en-US" smtClean="0"/>
              <a:t>Nearest-neighbor models</a:t>
            </a:r>
          </a:p>
          <a:p>
            <a:pPr lvl="2"/>
            <a:r>
              <a:rPr lang="en-US" altLang="en-US" smtClean="0"/>
              <a:t>Restricted Boltzmann machines</a:t>
            </a:r>
          </a:p>
          <a:p>
            <a:pPr lvl="2"/>
            <a:endParaRPr lang="en-US" altLang="en-US" smtClean="0"/>
          </a:p>
          <a:p>
            <a:r>
              <a:rPr lang="en-US" altLang="en-US" smtClean="0"/>
              <a:t>Model averaging was useful….</a:t>
            </a:r>
          </a:p>
          <a:p>
            <a:pPr lvl="1"/>
            <a:r>
              <a:rPr lang="en-US" altLang="en-US" smtClean="0"/>
              <a:t>Linear model combining</a:t>
            </a:r>
          </a:p>
          <a:p>
            <a:pPr lvl="1"/>
            <a:r>
              <a:rPr lang="en-US" altLang="en-US" smtClean="0"/>
              <a:t>Neural network combining</a:t>
            </a:r>
          </a:p>
          <a:p>
            <a:pPr lvl="1"/>
            <a:r>
              <a:rPr lang="en-US" altLang="en-US" smtClean="0"/>
              <a:t>Gradient boosted decision tree combining</a:t>
            </a:r>
          </a:p>
          <a:p>
            <a:pPr lvl="1"/>
            <a:r>
              <a:rPr lang="en-US" altLang="en-US" smtClean="0"/>
              <a:t>Note: combining weights learned on validation set (“stacking”)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42</a:t>
            </a:fld>
            <a:endParaRPr lang="en-US" sz="1400" b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9381" y="6425104"/>
            <a:ext cx="5000016" cy="2446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100" dirty="0" smtClean="0"/>
              <a:t>Credit: </a:t>
            </a:r>
            <a:r>
              <a:rPr lang="en-US" altLang="en-US" sz="1100" dirty="0" err="1" smtClean="0"/>
              <a:t>Padhraic</a:t>
            </a:r>
            <a:r>
              <a:rPr lang="en-US" altLang="en-US" sz="1100" dirty="0" smtClean="0"/>
              <a:t> Smyth, University </a:t>
            </a:r>
            <a:r>
              <a:rPr lang="en-US" altLang="en-US" sz="1100" dirty="0"/>
              <a:t>of California, Irvine</a:t>
            </a:r>
          </a:p>
        </p:txBody>
      </p:sp>
    </p:spTree>
    <p:extLst>
      <p:ext uri="{BB962C8B-B14F-4D97-AF65-F5344CB8AC3E}">
        <p14:creationId xmlns:p14="http://schemas.microsoft.com/office/powerpoint/2010/main" val="97100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959445"/>
              </p:ext>
            </p:extLst>
          </p:nvPr>
        </p:nvGraphicFramePr>
        <p:xfrm>
          <a:off x="611019" y="444499"/>
          <a:ext cx="7742408" cy="5800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Acrobat Document" r:id="rId3" imgW="7562569" imgH="5667167" progId="AcroExch.Document.7">
                  <p:embed/>
                </p:oleObj>
              </mc:Choice>
              <mc:Fallback>
                <p:oleObj name="Acrobat Document" r:id="rId3" imgW="7562569" imgH="5667167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19" y="444499"/>
                        <a:ext cx="7742408" cy="5800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43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7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Progress Prize 2008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/>
              <a:t>Sept 2</a:t>
            </a:r>
            <a:r>
              <a:rPr lang="en-US" altLang="en-US" sz="1800" baseline="30000" dirty="0" smtClean="0"/>
              <a:t>nd	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Wingdings" panose="05000000000000000000" pitchFamily="2" charset="2"/>
              </a:rPr>
              <a:t>   </a:t>
            </a:r>
            <a:r>
              <a:rPr lang="en-US" altLang="en-US" sz="1800" dirty="0" smtClean="0"/>
              <a:t>Only 3 teams qualify for 1% improvement over previous year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/>
              <a:t>Oct 2</a:t>
            </a:r>
            <a:r>
              <a:rPr lang="en-US" altLang="en-US" sz="1800" baseline="30000" dirty="0" smtClean="0"/>
              <a:t>nd	 </a:t>
            </a:r>
            <a:r>
              <a:rPr lang="en-US" altLang="en-US" sz="1800" dirty="0" smtClean="0">
                <a:sym typeface="Wingdings" panose="05000000000000000000" pitchFamily="2" charset="2"/>
              </a:rPr>
              <a:t>   L</a:t>
            </a:r>
            <a:r>
              <a:rPr lang="en-US" altLang="en-US" sz="1800" dirty="0" smtClean="0"/>
              <a:t>eading team has 9.4% overall improvement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/>
              <a:t>		Progress prize ($50,000) awarded to </a:t>
            </a:r>
            <a:r>
              <a:rPr lang="en-US" altLang="en-US" sz="1800" dirty="0" err="1" smtClean="0"/>
              <a:t>BellKor</a:t>
            </a:r>
            <a:r>
              <a:rPr lang="en-US" altLang="en-US" sz="1800" dirty="0" smtClean="0"/>
              <a:t> team of 			3 AT&amp;T researchers (same as before) plus 2 Austrian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/>
              <a:t>		graduate students, Andreas </a:t>
            </a:r>
            <a:r>
              <a:rPr lang="en-US" altLang="en-US" sz="1800" dirty="0" err="1" smtClean="0"/>
              <a:t>Toscher</a:t>
            </a:r>
            <a:r>
              <a:rPr lang="en-US" altLang="en-US" sz="1800" dirty="0" smtClean="0"/>
              <a:t> and Martin </a:t>
            </a:r>
            <a:r>
              <a:rPr lang="en-US" altLang="en-US" sz="1800" dirty="0" err="1" smtClean="0"/>
              <a:t>Jahrer</a:t>
            </a:r>
            <a:endParaRPr lang="en-US" altLang="en-US" sz="1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dirty="0" smtClean="0"/>
              <a:t>	</a:t>
            </a:r>
            <a:r>
              <a:rPr lang="en-US" altLang="en-US" sz="2400" dirty="0" smtClean="0"/>
              <a:t>Key winning strategy: clever “blending” of predictions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	from models used by both teams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		Speculation that 10% would be attained by mid-2009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44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Leading Team for the Final Prize</a:t>
            </a:r>
          </a:p>
        </p:txBody>
      </p:sp>
      <p:sp>
        <p:nvSpPr>
          <p:cNvPr id="63491" name="Content Placeholder 4"/>
          <p:cNvSpPr>
            <a:spLocks noGrp="1"/>
          </p:cNvSpPr>
          <p:nvPr>
            <p:ph idx="1"/>
          </p:nvPr>
        </p:nvSpPr>
        <p:spPr>
          <a:xfrm>
            <a:off x="609600" y="1303506"/>
            <a:ext cx="8305800" cy="4868694"/>
          </a:xfrm>
        </p:spPr>
        <p:txBody>
          <a:bodyPr/>
          <a:lstStyle/>
          <a:p>
            <a:pPr>
              <a:defRPr/>
            </a:pPr>
            <a:r>
              <a:rPr lang="en-US" altLang="en-US" sz="2800" dirty="0" err="1" smtClean="0"/>
              <a:t>BellKorPragmaticChaos</a:t>
            </a:r>
            <a:endParaRPr lang="en-US" altLang="en-US" sz="2800" dirty="0" smtClean="0"/>
          </a:p>
          <a:p>
            <a:pPr lvl="1">
              <a:defRPr/>
            </a:pPr>
            <a:r>
              <a:rPr lang="en-US" altLang="en-US" sz="2000" dirty="0" err="1" smtClean="0"/>
              <a:t>BellKor</a:t>
            </a:r>
            <a:r>
              <a:rPr lang="en-US" altLang="en-US" sz="2000" dirty="0" smtClean="0"/>
              <a:t>: </a:t>
            </a:r>
          </a:p>
          <a:p>
            <a:pPr lvl="2">
              <a:defRPr/>
            </a:pPr>
            <a:r>
              <a:rPr lang="en-US" altLang="en-US" sz="2000" dirty="0" smtClean="0"/>
              <a:t>Yehuda </a:t>
            </a:r>
            <a:r>
              <a:rPr lang="en-US" altLang="en-US" sz="2000" dirty="0" err="1" smtClean="0"/>
              <a:t>Koren</a:t>
            </a:r>
            <a:r>
              <a:rPr lang="en-US" altLang="en-US" sz="2000" dirty="0" smtClean="0"/>
              <a:t> (now Yahoo!), Bob Bell, Chris </a:t>
            </a:r>
            <a:r>
              <a:rPr lang="en-US" altLang="en-US" sz="2000" dirty="0" err="1" smtClean="0"/>
              <a:t>Volinsky</a:t>
            </a:r>
            <a:r>
              <a:rPr lang="en-US" altLang="en-US" sz="2000" dirty="0" smtClean="0"/>
              <a:t>, AT&amp;T</a:t>
            </a:r>
          </a:p>
          <a:p>
            <a:pPr lvl="1">
              <a:defRPr/>
            </a:pPr>
            <a:r>
              <a:rPr lang="en-US" altLang="en-US" sz="2000" dirty="0" err="1" smtClean="0"/>
              <a:t>BigChaos</a:t>
            </a:r>
            <a:r>
              <a:rPr lang="en-US" altLang="en-US" sz="2000" dirty="0" smtClean="0"/>
              <a:t>:</a:t>
            </a:r>
          </a:p>
          <a:p>
            <a:pPr lvl="2">
              <a:defRPr/>
            </a:pPr>
            <a:r>
              <a:rPr lang="en-US" altLang="en-US" sz="2000" dirty="0" smtClean="0"/>
              <a:t> Michael </a:t>
            </a:r>
            <a:r>
              <a:rPr lang="en-US" altLang="en-US" sz="2000" dirty="0" err="1" smtClean="0"/>
              <a:t>Jahrer</a:t>
            </a:r>
            <a:r>
              <a:rPr lang="en-US" altLang="en-US" sz="2000" dirty="0" smtClean="0"/>
              <a:t>, Andreas </a:t>
            </a:r>
            <a:r>
              <a:rPr lang="en-US" altLang="en-US" sz="2000" dirty="0" err="1" smtClean="0"/>
              <a:t>Toscher</a:t>
            </a:r>
            <a:r>
              <a:rPr lang="en-US" altLang="en-US" sz="2000" dirty="0" smtClean="0"/>
              <a:t>, 2 grad students from Austria</a:t>
            </a:r>
          </a:p>
          <a:p>
            <a:pPr lvl="1">
              <a:defRPr/>
            </a:pPr>
            <a:r>
              <a:rPr lang="en-US" altLang="en-US" sz="2000" dirty="0" smtClean="0"/>
              <a:t>Pragmatic Theory</a:t>
            </a:r>
          </a:p>
          <a:p>
            <a:pPr lvl="2">
              <a:defRPr/>
            </a:pPr>
            <a:r>
              <a:rPr lang="en-US" altLang="en-US" sz="2000" dirty="0" smtClean="0"/>
              <a:t>Martin </a:t>
            </a:r>
            <a:r>
              <a:rPr lang="en-US" altLang="en-US" sz="2000" dirty="0" err="1" smtClean="0"/>
              <a:t>Chabert</a:t>
            </a:r>
            <a:r>
              <a:rPr lang="en-US" altLang="en-US" sz="2000" dirty="0" smtClean="0"/>
              <a:t>, Martin </a:t>
            </a:r>
            <a:r>
              <a:rPr lang="en-US" altLang="en-US" sz="2000" dirty="0" err="1" smtClean="0"/>
              <a:t>Piotte</a:t>
            </a:r>
            <a:r>
              <a:rPr lang="en-US" altLang="en-US" sz="2000" dirty="0" smtClean="0"/>
              <a:t>, 2 engineers from Montreal (Quebec) </a:t>
            </a:r>
          </a:p>
          <a:p>
            <a:pPr>
              <a:defRPr/>
            </a:pPr>
            <a:endParaRPr lang="en-US" altLang="en-US" sz="2800" dirty="0" smtClean="0"/>
          </a:p>
          <a:p>
            <a:pPr marL="0" indent="0">
              <a:buFontTx/>
              <a:buNone/>
              <a:defRPr/>
            </a:pPr>
            <a:endParaRPr lang="en-US" altLang="en-US" sz="2800" dirty="0" smtClean="0"/>
          </a:p>
          <a:p>
            <a:pPr>
              <a:defRPr/>
            </a:pPr>
            <a:endParaRPr lang="en-US" alt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45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6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graphicFrame>
        <p:nvGraphicFramePr>
          <p:cNvPr id="3379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0" y="0"/>
          <a:ext cx="9144000" cy="685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Acrobat Document" r:id="rId3" imgW="7562569" imgH="5667167" progId="AcroExch.Document.7">
                  <p:embed/>
                </p:oleObj>
              </mc:Choice>
              <mc:Fallback>
                <p:oleObj name="Acrobat Document" r:id="rId3" imgW="7562569" imgH="5667167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46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4281" y="244605"/>
            <a:ext cx="8657617" cy="609600"/>
          </a:xfrm>
        </p:spPr>
        <p:txBody>
          <a:bodyPr/>
          <a:lstStyle/>
          <a:p>
            <a:r>
              <a:rPr lang="en-US" altLang="en-US" sz="3200" dirty="0" smtClean="0"/>
              <a:t>June 26</a:t>
            </a:r>
            <a:r>
              <a:rPr lang="en-US" altLang="en-US" sz="3200" baseline="30000" dirty="0" smtClean="0"/>
              <a:t>th</a:t>
            </a:r>
            <a:r>
              <a:rPr lang="en-US" altLang="en-US" sz="3200" dirty="0" smtClean="0"/>
              <a:t> 2009: after 1000 days &amp; nights…</a:t>
            </a:r>
          </a:p>
        </p:txBody>
      </p:sp>
      <p:pic>
        <p:nvPicPr>
          <p:cNvPr id="34820" name="Picture 3" descr="netflix_leaderboard_june26_20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" t="15079" r="4500" b="4712"/>
          <a:stretch>
            <a:fillRect/>
          </a:stretch>
        </p:blipFill>
        <p:spPr bwMode="auto">
          <a:xfrm>
            <a:off x="1388870" y="1050583"/>
            <a:ext cx="6495397" cy="5308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47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bigchec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066800"/>
            <a:ext cx="7635875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 txBox="1">
            <a:spLocks noChangeArrowheads="1"/>
          </p:cNvSpPr>
          <p:nvPr/>
        </p:nvSpPr>
        <p:spPr bwMode="auto">
          <a:xfrm>
            <a:off x="571500" y="390525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/>
              <a:t>Million Dollars Awarded Sept 21</a:t>
            </a:r>
            <a:r>
              <a:rPr lang="en-US" altLang="en-US" sz="2400" b="1" baseline="30000"/>
              <a:t>st</a:t>
            </a:r>
            <a:r>
              <a:rPr lang="en-US" altLang="en-US" sz="2400" b="1"/>
              <a:t> 2009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E7F0A7-2A96-4F42-9EEF-4C22E72916D3}" type="slidenum">
              <a:rPr lang="en-US" smtClean="0"/>
              <a:pPr>
                <a:defRPr/>
              </a:pPr>
              <a:t>48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0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SVD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4800600" cy="5029200"/>
          </a:xfrm>
        </p:spPr>
        <p:txBody>
          <a:bodyPr/>
          <a:lstStyle/>
          <a:p>
            <a:r>
              <a:rPr lang="en-US" altLang="en-US" sz="2400" dirty="0" smtClean="0"/>
              <a:t>Data D =       </a:t>
            </a:r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r>
              <a:rPr lang="en-US" altLang="en-US" sz="2400" dirty="0" smtClean="0"/>
              <a:t>    </a:t>
            </a:r>
            <a:r>
              <a:rPr lang="en-US" altLang="en-US" sz="1800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449353"/>
              </p:ext>
            </p:extLst>
          </p:nvPr>
        </p:nvGraphicFramePr>
        <p:xfrm>
          <a:off x="2133600" y="1219200"/>
          <a:ext cx="1752600" cy="198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/>
                <a:gridCol w="584200"/>
                <a:gridCol w="584200"/>
              </a:tblGrid>
              <a:tr h="33539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</a:tr>
              <a:tr h="37096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</a:tr>
              <a:tr h="37096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</a:tr>
              <a:tr h="37096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</a:tr>
              <a:tr h="37096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9381" y="6425104"/>
            <a:ext cx="5000016" cy="2446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100" dirty="0" smtClean="0"/>
              <a:t>Credit: Based on lecture notes from </a:t>
            </a:r>
            <a:r>
              <a:rPr lang="en-US" altLang="en-US" sz="1100" b="1" dirty="0" err="1" smtClean="0"/>
              <a:t>Padhraic</a:t>
            </a:r>
            <a:r>
              <a:rPr lang="en-US" altLang="en-US" sz="1100" b="1" dirty="0" smtClean="0"/>
              <a:t> Smyth</a:t>
            </a:r>
            <a:r>
              <a:rPr lang="en-US" altLang="en-US" sz="1100" dirty="0" smtClean="0"/>
              <a:t>, University </a:t>
            </a:r>
            <a:r>
              <a:rPr lang="en-US" altLang="en-US" sz="1100" dirty="0"/>
              <a:t>of California, Irvine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5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08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SVD Example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017" y="1186543"/>
            <a:ext cx="3352800" cy="5029200"/>
          </a:xfrm>
        </p:spPr>
        <p:txBody>
          <a:bodyPr/>
          <a:lstStyle/>
          <a:p>
            <a:r>
              <a:rPr lang="en-US" altLang="en-US" dirty="0" smtClean="0"/>
              <a:t>Data D =        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    </a:t>
            </a:r>
            <a:r>
              <a:rPr lang="en-US" altLang="en-US" sz="1600" dirty="0" smtClean="0"/>
              <a:t> 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736725" y="3314700"/>
            <a:ext cx="58229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  <a:cs typeface="Arial Unicode MS" pitchFamily="34" charset="-128"/>
              </a:rPr>
              <a:t>Note the pattern in the data above: the center column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  <a:cs typeface="Arial Unicode MS" pitchFamily="34" charset="-128"/>
              </a:rPr>
              <a:t>values are typically about twice the 1</a:t>
            </a:r>
            <a:r>
              <a:rPr lang="en-US" altLang="en-US" sz="1800" baseline="30000" dirty="0">
                <a:latin typeface="Arial" charset="0"/>
                <a:cs typeface="Arial Unicode MS" pitchFamily="34" charset="-128"/>
              </a:rPr>
              <a:t>st</a:t>
            </a:r>
            <a:r>
              <a:rPr lang="en-US" altLang="en-US" sz="1800" dirty="0">
                <a:latin typeface="Arial" charset="0"/>
                <a:cs typeface="Arial Unicode MS" pitchFamily="34" charset="-128"/>
              </a:rPr>
              <a:t> and 3</a:t>
            </a:r>
            <a:r>
              <a:rPr lang="en-US" altLang="en-US" sz="1800" baseline="30000" dirty="0">
                <a:latin typeface="Arial" charset="0"/>
                <a:cs typeface="Arial Unicode MS" pitchFamily="34" charset="-128"/>
              </a:rPr>
              <a:t>rd</a:t>
            </a:r>
            <a:r>
              <a:rPr lang="en-US" altLang="en-US" sz="1800" dirty="0">
                <a:latin typeface="Arial" charset="0"/>
                <a:cs typeface="Arial Unicode MS" pitchFamily="34" charset="-128"/>
              </a:rPr>
              <a:t> column values: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  <a:buFont typeface="Symbol" pitchFamily="18" charset="2"/>
              <a:buChar char="Þ"/>
            </a:pPr>
            <a:r>
              <a:rPr lang="en-US" altLang="en-US" sz="1800" dirty="0">
                <a:latin typeface="Arial" charset="0"/>
                <a:cs typeface="Arial Unicode MS" pitchFamily="34" charset="-128"/>
              </a:rPr>
              <a:t> So there is redundancy in the columns, i.e., the column</a:t>
            </a:r>
          </a:p>
          <a:p>
            <a:pPr eaLnBrk="1" hangingPunct="1">
              <a:spcBef>
                <a:spcPct val="0"/>
              </a:spcBef>
              <a:buFont typeface="Symbol" pitchFamily="18" charset="2"/>
              <a:buNone/>
            </a:pPr>
            <a:r>
              <a:rPr lang="en-US" altLang="en-US" sz="1800" dirty="0">
                <a:latin typeface="Arial" charset="0"/>
                <a:cs typeface="Arial Unicode MS" pitchFamily="34" charset="-128"/>
              </a:rPr>
              <a:t>values are correlated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07500"/>
              </p:ext>
            </p:extLst>
          </p:nvPr>
        </p:nvGraphicFramePr>
        <p:xfrm>
          <a:off x="2133600" y="1219200"/>
          <a:ext cx="1457960" cy="198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"/>
                <a:gridCol w="436880"/>
                <a:gridCol w="584200"/>
              </a:tblGrid>
              <a:tr h="33539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</a:tr>
              <a:tr h="37096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</a:tr>
              <a:tr h="37096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</a:tr>
              <a:tr h="37096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</a:tr>
              <a:tr h="37096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79381" y="6425104"/>
            <a:ext cx="5000016" cy="2446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100" dirty="0" smtClean="0"/>
              <a:t>Credit: Based on lecture notes from </a:t>
            </a:r>
            <a:r>
              <a:rPr lang="en-US" altLang="en-US" sz="1100" b="1" dirty="0" err="1" smtClean="0"/>
              <a:t>Padhraic</a:t>
            </a:r>
            <a:r>
              <a:rPr lang="en-US" altLang="en-US" sz="1100" b="1" dirty="0" smtClean="0"/>
              <a:t> Smyth</a:t>
            </a:r>
            <a:r>
              <a:rPr lang="en-US" altLang="en-US" sz="1100" dirty="0" smtClean="0"/>
              <a:t>, University </a:t>
            </a:r>
            <a:r>
              <a:rPr lang="en-US" altLang="en-US" sz="1100" dirty="0"/>
              <a:t>of California, Irvine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6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96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SVD Example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3352800" cy="5029200"/>
          </a:xfrm>
        </p:spPr>
        <p:txBody>
          <a:bodyPr/>
          <a:lstStyle/>
          <a:p>
            <a:r>
              <a:rPr lang="en-US" altLang="en-US" dirty="0" smtClean="0"/>
              <a:t>Data D =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    </a:t>
            </a:r>
            <a:r>
              <a:rPr lang="en-US" altLang="en-US" sz="1600" dirty="0" smtClean="0"/>
              <a:t> 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495800" y="838200"/>
            <a:ext cx="3657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1800" b="1" dirty="0">
              <a:latin typeface="Arial" charset="0"/>
              <a:cs typeface="Arial Unicode MS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Arial" charset="0"/>
                <a:cs typeface="Arial Unicode MS" pitchFamily="34" charset="-128"/>
              </a:rPr>
              <a:t> D = U </a:t>
            </a:r>
            <a:r>
              <a:rPr lang="en-US" altLang="en-US" b="1" dirty="0">
                <a:latin typeface="Symbol" pitchFamily="18" charset="2"/>
                <a:cs typeface="Arial Unicode MS" pitchFamily="34" charset="-128"/>
              </a:rPr>
              <a:t>S</a:t>
            </a:r>
            <a:r>
              <a:rPr lang="en-US" altLang="en-US" sz="1800" b="1" dirty="0">
                <a:latin typeface="Arial" charset="0"/>
                <a:cs typeface="Arial Unicode MS" pitchFamily="34" charset="-128"/>
              </a:rPr>
              <a:t> </a:t>
            </a:r>
            <a:r>
              <a:rPr lang="en-US" altLang="en-US" sz="1800" b="1" dirty="0" err="1">
                <a:latin typeface="Arial" charset="0"/>
                <a:cs typeface="Arial Unicode MS" pitchFamily="34" charset="-128"/>
              </a:rPr>
              <a:t>V</a:t>
            </a:r>
            <a:r>
              <a:rPr lang="en-US" altLang="en-US" sz="1800" b="1" baseline="30000" dirty="0" err="1">
                <a:latin typeface="Arial" charset="0"/>
                <a:cs typeface="Arial Unicode MS" pitchFamily="34" charset="-128"/>
              </a:rPr>
              <a:t>t</a:t>
            </a:r>
            <a:endParaRPr lang="en-US" altLang="en-US" sz="1800" b="1" baseline="30000" dirty="0">
              <a:latin typeface="Arial" charset="0"/>
              <a:cs typeface="Arial Unicode MS" pitchFamily="34" charset="-128"/>
            </a:endParaRPr>
          </a:p>
          <a:p>
            <a:pPr eaLnBrk="1" hangingPunct="1">
              <a:buFontTx/>
              <a:buNone/>
            </a:pPr>
            <a:endParaRPr lang="en-US" altLang="en-US" sz="1600" b="1" dirty="0">
              <a:latin typeface="Arial" charset="0"/>
              <a:cs typeface="Arial Unicode MS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Arial" charset="0"/>
                <a:cs typeface="Arial Unicode MS" pitchFamily="34" charset="-128"/>
              </a:rPr>
              <a:t>     where U = 0.50    0.14   -0.19             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Arial" charset="0"/>
                <a:cs typeface="Arial Unicode MS" pitchFamily="34" charset="-128"/>
              </a:rPr>
              <a:t>    		       0.12   -0.35    0.07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Arial" charset="0"/>
                <a:cs typeface="Arial Unicode MS" pitchFamily="34" charset="-128"/>
              </a:rPr>
              <a:t>    		       0.41   -0.54    0.66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Arial" charset="0"/>
                <a:cs typeface="Arial Unicode MS" pitchFamily="34" charset="-128"/>
              </a:rPr>
              <a:t>    	                 0.49   -0.35   -0.67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Arial" charset="0"/>
                <a:cs typeface="Arial Unicode MS" pitchFamily="34" charset="-128"/>
              </a:rPr>
              <a:t>                       0.56    0.66    0.27</a:t>
            </a:r>
            <a:r>
              <a:rPr lang="en-US" altLang="en-US" sz="1800" b="1" dirty="0">
                <a:latin typeface="Arial" charset="0"/>
                <a:cs typeface="Arial Unicode MS" pitchFamily="34" charset="-128"/>
              </a:rPr>
              <a:t> </a:t>
            </a:r>
          </a:p>
          <a:p>
            <a:pPr eaLnBrk="1" hangingPunct="1">
              <a:buFontTx/>
              <a:buNone/>
            </a:pPr>
            <a:endParaRPr lang="en-US" altLang="en-US" sz="1800" b="1" dirty="0">
              <a:latin typeface="Arial" charset="0"/>
              <a:cs typeface="Arial Unicode MS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Arial" charset="0"/>
                <a:cs typeface="Arial Unicode MS" pitchFamily="34" charset="-128"/>
              </a:rPr>
              <a:t>   where </a:t>
            </a:r>
            <a:r>
              <a:rPr lang="en-US" altLang="en-US" sz="1800" b="1" dirty="0">
                <a:latin typeface="Symbol" pitchFamily="18" charset="2"/>
                <a:cs typeface="Arial Unicode MS" pitchFamily="34" charset="-128"/>
              </a:rPr>
              <a:t>S</a:t>
            </a:r>
            <a:r>
              <a:rPr lang="en-US" altLang="en-US" sz="1600" b="1" dirty="0">
                <a:latin typeface="Arial" charset="0"/>
                <a:cs typeface="Arial Unicode MS" pitchFamily="34" charset="-128"/>
              </a:rPr>
              <a:t> =   48.6          0         0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Arial" charset="0"/>
                <a:cs typeface="Arial Unicode MS" pitchFamily="34" charset="-128"/>
              </a:rPr>
              <a:t>         	         0           1.5        </a:t>
            </a:r>
            <a:r>
              <a:rPr lang="en-US" altLang="en-US" sz="1600" b="1" dirty="0" smtClean="0">
                <a:latin typeface="Arial" charset="0"/>
                <a:cs typeface="Arial Unicode MS" pitchFamily="34" charset="-128"/>
              </a:rPr>
              <a:t>0</a:t>
            </a:r>
            <a:endParaRPr lang="en-US" altLang="en-US" sz="1600" b="1" dirty="0">
              <a:latin typeface="Arial" charset="0"/>
              <a:cs typeface="Arial Unicode MS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Arial" charset="0"/>
                <a:cs typeface="Arial Unicode MS" pitchFamily="34" charset="-128"/>
              </a:rPr>
              <a:t>                         0             0        1.2</a:t>
            </a:r>
          </a:p>
          <a:p>
            <a:pPr eaLnBrk="1" hangingPunct="1">
              <a:buFontTx/>
              <a:buNone/>
            </a:pPr>
            <a:endParaRPr lang="en-US" altLang="en-US" sz="1600" b="1" dirty="0">
              <a:latin typeface="Arial" charset="0"/>
              <a:cs typeface="Arial Unicode MS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Arial" charset="0"/>
                <a:cs typeface="Arial Unicode MS" pitchFamily="34" charset="-128"/>
              </a:rPr>
              <a:t>    and </a:t>
            </a:r>
            <a:r>
              <a:rPr lang="en-US" altLang="en-US" sz="1600" b="1" dirty="0" err="1">
                <a:latin typeface="Arial" charset="0"/>
                <a:cs typeface="Arial Unicode MS" pitchFamily="34" charset="-128"/>
              </a:rPr>
              <a:t>V</a:t>
            </a:r>
            <a:r>
              <a:rPr lang="en-US" altLang="en-US" sz="1600" b="1" baseline="30000" dirty="0" err="1">
                <a:latin typeface="Arial" charset="0"/>
                <a:cs typeface="Arial Unicode MS" pitchFamily="34" charset="-128"/>
              </a:rPr>
              <a:t>t</a:t>
            </a:r>
            <a:r>
              <a:rPr lang="en-US" altLang="en-US" sz="1600" b="1" dirty="0">
                <a:latin typeface="Arial" charset="0"/>
                <a:cs typeface="Arial Unicode MS" pitchFamily="34" charset="-128"/>
              </a:rPr>
              <a:t>   =</a:t>
            </a:r>
            <a:r>
              <a:rPr lang="en-US" altLang="en-US" sz="1800" b="1" dirty="0">
                <a:latin typeface="Arial" charset="0"/>
                <a:cs typeface="Arial Unicode MS" pitchFamily="34" charset="-128"/>
              </a:rPr>
              <a:t> </a:t>
            </a:r>
            <a:r>
              <a:rPr lang="en-US" altLang="en-US" sz="1600" b="1" dirty="0">
                <a:latin typeface="Arial" charset="0"/>
                <a:cs typeface="Arial Unicode MS" pitchFamily="34" charset="-128"/>
              </a:rPr>
              <a:t> 0.41    0.82    0.40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Arial" charset="0"/>
                <a:cs typeface="Arial Unicode MS" pitchFamily="34" charset="-128"/>
              </a:rPr>
              <a:t>    		     </a:t>
            </a:r>
            <a:r>
              <a:rPr lang="en-US" altLang="en-US" sz="1600" b="1" dirty="0" smtClean="0">
                <a:latin typeface="Arial" charset="0"/>
                <a:cs typeface="Arial Unicode MS" pitchFamily="34" charset="-128"/>
              </a:rPr>
              <a:t> 0.73   </a:t>
            </a:r>
            <a:r>
              <a:rPr lang="en-US" altLang="en-US" sz="1600" b="1" dirty="0">
                <a:latin typeface="Arial" charset="0"/>
                <a:cs typeface="Arial Unicode MS" pitchFamily="34" charset="-128"/>
              </a:rPr>
              <a:t>-0.56    0.41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Arial" charset="0"/>
                <a:cs typeface="Arial Unicode MS" pitchFamily="34" charset="-128"/>
              </a:rPr>
              <a:t>    		     </a:t>
            </a:r>
            <a:r>
              <a:rPr lang="en-US" altLang="en-US" sz="1600" b="1" dirty="0" smtClean="0">
                <a:latin typeface="Arial" charset="0"/>
                <a:cs typeface="Arial Unicode MS" pitchFamily="34" charset="-128"/>
              </a:rPr>
              <a:t> 0.55    </a:t>
            </a:r>
            <a:r>
              <a:rPr lang="en-US" altLang="en-US" sz="1600" b="1" dirty="0">
                <a:latin typeface="Arial" charset="0"/>
                <a:cs typeface="Arial Unicode MS" pitchFamily="34" charset="-128"/>
              </a:rPr>
              <a:t>0.12   -0.82</a:t>
            </a:r>
          </a:p>
          <a:p>
            <a:pPr eaLnBrk="1" hangingPunct="1">
              <a:buFontTx/>
              <a:buNone/>
            </a:pPr>
            <a:endParaRPr lang="en-US" altLang="en-US" sz="1600" b="1" dirty="0">
              <a:latin typeface="Arial" charset="0"/>
              <a:cs typeface="Arial Unicode MS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958187"/>
              </p:ext>
            </p:extLst>
          </p:nvPr>
        </p:nvGraphicFramePr>
        <p:xfrm>
          <a:off x="2133600" y="1219200"/>
          <a:ext cx="1752600" cy="198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/>
                <a:gridCol w="584200"/>
                <a:gridCol w="584200"/>
              </a:tblGrid>
              <a:tr h="33539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</a:tr>
              <a:tr h="37096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</a:tr>
              <a:tr h="37096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</a:tr>
              <a:tr h="37096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</a:tr>
              <a:tr h="37096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79381" y="6425104"/>
            <a:ext cx="5000016" cy="2446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100" dirty="0" smtClean="0"/>
              <a:t>Credit: Based on lecture notes from </a:t>
            </a:r>
            <a:r>
              <a:rPr lang="en-US" altLang="en-US" sz="1100" b="1" dirty="0" err="1" smtClean="0"/>
              <a:t>Padhraic</a:t>
            </a:r>
            <a:r>
              <a:rPr lang="en-US" altLang="en-US" sz="1100" b="1" dirty="0" smtClean="0"/>
              <a:t> Smyth</a:t>
            </a:r>
            <a:r>
              <a:rPr lang="en-US" altLang="en-US" sz="1100" dirty="0" smtClean="0"/>
              <a:t>, University </a:t>
            </a:r>
            <a:r>
              <a:rPr lang="en-US" altLang="en-US" sz="1100" dirty="0"/>
              <a:t>of California, Irvine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7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4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SVD Example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3352800" cy="5029200"/>
          </a:xfrm>
        </p:spPr>
        <p:txBody>
          <a:bodyPr/>
          <a:lstStyle/>
          <a:p>
            <a:r>
              <a:rPr lang="en-US" altLang="en-US" smtClean="0"/>
              <a:t>Data D =</a:t>
            </a:r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    </a:t>
            </a:r>
            <a:r>
              <a:rPr lang="en-US" altLang="en-US" sz="1600" smtClean="0"/>
              <a:t> 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495800" y="838200"/>
            <a:ext cx="3657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1800" b="1">
              <a:latin typeface="Arial" charset="0"/>
              <a:cs typeface="Arial Unicode MS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1800" b="1">
                <a:latin typeface="Arial" charset="0"/>
                <a:cs typeface="Arial Unicode MS" pitchFamily="34" charset="-128"/>
              </a:rPr>
              <a:t> D = U </a:t>
            </a:r>
            <a:r>
              <a:rPr lang="en-US" altLang="en-US" b="1">
                <a:latin typeface="Symbol" pitchFamily="18" charset="2"/>
                <a:cs typeface="Arial Unicode MS" pitchFamily="34" charset="-128"/>
              </a:rPr>
              <a:t>S</a:t>
            </a:r>
            <a:r>
              <a:rPr lang="en-US" altLang="en-US" sz="1800" b="1">
                <a:latin typeface="Arial" charset="0"/>
                <a:cs typeface="Arial Unicode MS" pitchFamily="34" charset="-128"/>
              </a:rPr>
              <a:t> V</a:t>
            </a:r>
            <a:r>
              <a:rPr lang="en-US" altLang="en-US" sz="1800" b="1" baseline="30000">
                <a:latin typeface="Arial" charset="0"/>
                <a:cs typeface="Arial Unicode MS" pitchFamily="34" charset="-128"/>
              </a:rPr>
              <a:t>t</a:t>
            </a:r>
          </a:p>
          <a:p>
            <a:pPr eaLnBrk="1" hangingPunct="1">
              <a:buFontTx/>
              <a:buNone/>
            </a:pPr>
            <a:endParaRPr lang="en-US" altLang="en-US" sz="1600" b="1">
              <a:latin typeface="Arial" charset="0"/>
              <a:cs typeface="Arial Unicode MS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Arial" charset="0"/>
                <a:cs typeface="Arial Unicode MS" pitchFamily="34" charset="-128"/>
              </a:rPr>
              <a:t>     where U = 0.50    0.14   -0.19              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Arial" charset="0"/>
                <a:cs typeface="Arial Unicode MS" pitchFamily="34" charset="-128"/>
              </a:rPr>
              <a:t>    		       0.12   -0.35    0.07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Arial" charset="0"/>
                <a:cs typeface="Arial Unicode MS" pitchFamily="34" charset="-128"/>
              </a:rPr>
              <a:t>    		       0.41   -0.54    0.66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Arial" charset="0"/>
                <a:cs typeface="Arial Unicode MS" pitchFamily="34" charset="-128"/>
              </a:rPr>
              <a:t>    	                 0.49   -0.35   -0.67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Arial" charset="0"/>
                <a:cs typeface="Arial Unicode MS" pitchFamily="34" charset="-128"/>
              </a:rPr>
              <a:t>                       0.56    0.66    0.27</a:t>
            </a:r>
            <a:r>
              <a:rPr lang="en-US" altLang="en-US" sz="1800" b="1">
                <a:latin typeface="Arial" charset="0"/>
                <a:cs typeface="Arial Unicode MS" pitchFamily="34" charset="-128"/>
              </a:rPr>
              <a:t> </a:t>
            </a:r>
          </a:p>
          <a:p>
            <a:pPr eaLnBrk="1" hangingPunct="1">
              <a:buFontTx/>
              <a:buNone/>
            </a:pPr>
            <a:endParaRPr lang="en-US" altLang="en-US" sz="1800" b="1">
              <a:latin typeface="Arial" charset="0"/>
              <a:cs typeface="Arial Unicode MS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Arial" charset="0"/>
                <a:cs typeface="Arial Unicode MS" pitchFamily="34" charset="-128"/>
              </a:rPr>
              <a:t>   where </a:t>
            </a:r>
            <a:r>
              <a:rPr lang="en-US" altLang="en-US" sz="1800" b="1">
                <a:latin typeface="Symbol" pitchFamily="18" charset="2"/>
                <a:cs typeface="Arial Unicode MS" pitchFamily="34" charset="-128"/>
              </a:rPr>
              <a:t>S</a:t>
            </a:r>
            <a:r>
              <a:rPr lang="en-US" altLang="en-US" sz="1600" b="1">
                <a:latin typeface="Arial" charset="0"/>
                <a:cs typeface="Arial Unicode MS" pitchFamily="34" charset="-128"/>
              </a:rPr>
              <a:t> =   48.6          0         0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Arial" charset="0"/>
                <a:cs typeface="Arial Unicode MS" pitchFamily="34" charset="-128"/>
              </a:rPr>
              <a:t>         	         0           1.5         0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Arial" charset="0"/>
                <a:cs typeface="Arial Unicode MS" pitchFamily="34" charset="-128"/>
              </a:rPr>
              <a:t>                         0             0        1.2</a:t>
            </a:r>
          </a:p>
          <a:p>
            <a:pPr eaLnBrk="1" hangingPunct="1">
              <a:buFontTx/>
              <a:buNone/>
            </a:pPr>
            <a:endParaRPr lang="en-US" altLang="en-US" sz="1600" b="1">
              <a:latin typeface="Arial" charset="0"/>
              <a:cs typeface="Arial Unicode MS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Arial" charset="0"/>
                <a:cs typeface="Arial Unicode MS" pitchFamily="34" charset="-128"/>
              </a:rPr>
              <a:t>    and V</a:t>
            </a:r>
            <a:r>
              <a:rPr lang="en-US" altLang="en-US" sz="1600" b="1" baseline="30000">
                <a:latin typeface="Arial" charset="0"/>
                <a:cs typeface="Arial Unicode MS" pitchFamily="34" charset="-128"/>
              </a:rPr>
              <a:t>t</a:t>
            </a:r>
            <a:r>
              <a:rPr lang="en-US" altLang="en-US" sz="1600" b="1">
                <a:latin typeface="Arial" charset="0"/>
                <a:cs typeface="Arial Unicode MS" pitchFamily="34" charset="-128"/>
              </a:rPr>
              <a:t>   =  0.41    0.82    0.40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Arial" charset="0"/>
                <a:cs typeface="Arial Unicode MS" pitchFamily="34" charset="-128"/>
              </a:rPr>
              <a:t>    		     0.73   -0.56    0.41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Arial" charset="0"/>
                <a:cs typeface="Arial Unicode MS" pitchFamily="34" charset="-128"/>
              </a:rPr>
              <a:t>    		     0.55    0.12   -0.82</a:t>
            </a:r>
          </a:p>
          <a:p>
            <a:pPr eaLnBrk="1" hangingPunct="1">
              <a:buFontTx/>
              <a:buNone/>
            </a:pPr>
            <a:endParaRPr lang="en-US" altLang="en-US" sz="1600" b="1">
              <a:latin typeface="Arial" charset="0"/>
              <a:cs typeface="Arial Unicode MS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33600" y="1219200"/>
          <a:ext cx="1752600" cy="1819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/>
                <a:gridCol w="584200"/>
                <a:gridCol w="584200"/>
              </a:tblGrid>
              <a:tr h="3353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</a:tr>
              <a:tr h="37096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</a:tr>
              <a:tr h="37096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</a:tr>
              <a:tr h="37096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</a:tr>
              <a:tr h="37096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799" name="Text Box 5"/>
          <p:cNvSpPr txBox="1">
            <a:spLocks noChangeArrowheads="1"/>
          </p:cNvSpPr>
          <p:nvPr/>
        </p:nvSpPr>
        <p:spPr bwMode="auto">
          <a:xfrm>
            <a:off x="762000" y="4114800"/>
            <a:ext cx="28956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cs typeface="Arial Unicode MS" pitchFamily="34" charset="-128"/>
              </a:rPr>
              <a:t>Note that first singular 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cs typeface="Arial Unicode MS" pitchFamily="34" charset="-128"/>
              </a:rPr>
              <a:t>is much larger than the others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  <a:buFont typeface="Symbol" pitchFamily="18" charset="2"/>
              <a:buChar char="Þ"/>
            </a:pPr>
            <a:endParaRPr lang="en-US" altLang="en-US" sz="1800">
              <a:latin typeface="Arial" charset="0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  <a:buFont typeface="Symbol" pitchFamily="18" charset="2"/>
              <a:buChar char="Þ"/>
            </a:pPr>
            <a:endParaRPr lang="en-US" altLang="en-US" sz="1800">
              <a:latin typeface="Arial" charset="0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  <a:buFont typeface="Symbol" pitchFamily="18" charset="2"/>
              <a:buNone/>
            </a:pPr>
            <a:endParaRPr lang="en-US" altLang="en-US" sz="1800">
              <a:latin typeface="Arial" charset="0"/>
              <a:cs typeface="Arial Unicode MS" pitchFamily="34" charset="-128"/>
            </a:endParaRPr>
          </a:p>
        </p:txBody>
      </p:sp>
      <p:sp>
        <p:nvSpPr>
          <p:cNvPr id="32800" name="Line 6"/>
          <p:cNvSpPr>
            <a:spLocks noChangeShapeType="1"/>
          </p:cNvSpPr>
          <p:nvPr/>
        </p:nvSpPr>
        <p:spPr bwMode="auto">
          <a:xfrm flipV="1">
            <a:off x="3733800" y="3962400"/>
            <a:ext cx="2057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1" name="Rectangle 10"/>
          <p:cNvSpPr>
            <a:spLocks noChangeArrowheads="1"/>
          </p:cNvSpPr>
          <p:nvPr/>
        </p:nvSpPr>
        <p:spPr bwMode="auto">
          <a:xfrm>
            <a:off x="5791200" y="37338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  <a:cs typeface="Arial Unicode MS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9381" y="6425104"/>
            <a:ext cx="5000016" cy="2446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100" dirty="0" smtClean="0"/>
              <a:t>Credit: Based on lecture notes from </a:t>
            </a:r>
            <a:r>
              <a:rPr lang="en-US" altLang="en-US" sz="1100" b="1" dirty="0" err="1" smtClean="0"/>
              <a:t>Padhraic</a:t>
            </a:r>
            <a:r>
              <a:rPr lang="en-US" altLang="en-US" sz="1100" b="1" dirty="0" smtClean="0"/>
              <a:t> Smyth</a:t>
            </a:r>
            <a:r>
              <a:rPr lang="en-US" altLang="en-US" sz="1100" dirty="0" smtClean="0"/>
              <a:t>, University </a:t>
            </a:r>
            <a:r>
              <a:rPr lang="en-US" altLang="en-US" sz="1100" dirty="0"/>
              <a:t>of California, Irvine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8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53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SVD Example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3352800" cy="5029200"/>
          </a:xfrm>
        </p:spPr>
        <p:txBody>
          <a:bodyPr/>
          <a:lstStyle/>
          <a:p>
            <a:r>
              <a:rPr lang="en-US" altLang="en-US" smtClean="0"/>
              <a:t>Data D =</a:t>
            </a:r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    </a:t>
            </a:r>
            <a:r>
              <a:rPr lang="en-US" altLang="en-US" sz="1600" smtClean="0"/>
              <a:t> 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495800" y="838200"/>
            <a:ext cx="3657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1800" b="1" dirty="0">
              <a:latin typeface="Arial" charset="0"/>
              <a:cs typeface="Arial Unicode MS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Arial" charset="0"/>
                <a:cs typeface="Arial Unicode MS" pitchFamily="34" charset="-128"/>
              </a:rPr>
              <a:t> D = U </a:t>
            </a:r>
            <a:r>
              <a:rPr lang="en-US" altLang="en-US" b="1" dirty="0">
                <a:latin typeface="Symbol" pitchFamily="18" charset="2"/>
                <a:cs typeface="Arial Unicode MS" pitchFamily="34" charset="-128"/>
              </a:rPr>
              <a:t>S</a:t>
            </a:r>
            <a:r>
              <a:rPr lang="en-US" altLang="en-US" sz="1800" b="1" dirty="0">
                <a:latin typeface="Arial" charset="0"/>
                <a:cs typeface="Arial Unicode MS" pitchFamily="34" charset="-128"/>
              </a:rPr>
              <a:t> </a:t>
            </a:r>
            <a:r>
              <a:rPr lang="en-US" altLang="en-US" sz="1800" b="1" dirty="0" err="1">
                <a:latin typeface="Arial" charset="0"/>
                <a:cs typeface="Arial Unicode MS" pitchFamily="34" charset="-128"/>
              </a:rPr>
              <a:t>V</a:t>
            </a:r>
            <a:r>
              <a:rPr lang="en-US" altLang="en-US" sz="1800" b="1" baseline="30000" dirty="0" err="1">
                <a:latin typeface="Arial" charset="0"/>
                <a:cs typeface="Arial Unicode MS" pitchFamily="34" charset="-128"/>
              </a:rPr>
              <a:t>t</a:t>
            </a:r>
            <a:endParaRPr lang="en-US" altLang="en-US" sz="1800" b="1" baseline="30000" dirty="0">
              <a:latin typeface="Arial" charset="0"/>
              <a:cs typeface="Arial Unicode MS" pitchFamily="34" charset="-128"/>
            </a:endParaRPr>
          </a:p>
          <a:p>
            <a:pPr eaLnBrk="1" hangingPunct="1">
              <a:buFontTx/>
              <a:buNone/>
            </a:pPr>
            <a:endParaRPr lang="en-US" altLang="en-US" sz="1600" b="1" dirty="0">
              <a:latin typeface="Arial" charset="0"/>
              <a:cs typeface="Arial Unicode MS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Arial" charset="0"/>
                <a:cs typeface="Arial Unicode MS" pitchFamily="34" charset="-128"/>
              </a:rPr>
              <a:t>     where U = 0.50    0.14   -0.19             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Arial" charset="0"/>
                <a:cs typeface="Arial Unicode MS" pitchFamily="34" charset="-128"/>
              </a:rPr>
              <a:t>    		       0.12   -0.35    0.07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Arial" charset="0"/>
                <a:cs typeface="Arial Unicode MS" pitchFamily="34" charset="-128"/>
              </a:rPr>
              <a:t>    		       0.41   -0.54    0.66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Arial" charset="0"/>
                <a:cs typeface="Arial Unicode MS" pitchFamily="34" charset="-128"/>
              </a:rPr>
              <a:t>    	                 0.49   -0.35   -0.67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Arial" charset="0"/>
                <a:cs typeface="Arial Unicode MS" pitchFamily="34" charset="-128"/>
              </a:rPr>
              <a:t>                       0.56    0.66    0.27</a:t>
            </a:r>
            <a:r>
              <a:rPr lang="en-US" altLang="en-US" sz="1800" b="1" dirty="0">
                <a:latin typeface="Arial" charset="0"/>
                <a:cs typeface="Arial Unicode MS" pitchFamily="34" charset="-128"/>
              </a:rPr>
              <a:t> </a:t>
            </a:r>
          </a:p>
          <a:p>
            <a:pPr eaLnBrk="1" hangingPunct="1">
              <a:buFontTx/>
              <a:buNone/>
            </a:pPr>
            <a:endParaRPr lang="en-US" altLang="en-US" sz="1800" b="1" dirty="0">
              <a:latin typeface="Arial" charset="0"/>
              <a:cs typeface="Arial Unicode MS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Arial" charset="0"/>
                <a:cs typeface="Arial Unicode MS" pitchFamily="34" charset="-128"/>
              </a:rPr>
              <a:t>   where </a:t>
            </a:r>
            <a:r>
              <a:rPr lang="en-US" altLang="en-US" sz="1800" b="1" dirty="0">
                <a:latin typeface="Symbol" pitchFamily="18" charset="2"/>
                <a:cs typeface="Arial Unicode MS" pitchFamily="34" charset="-128"/>
              </a:rPr>
              <a:t>S</a:t>
            </a:r>
            <a:r>
              <a:rPr lang="en-US" altLang="en-US" sz="1600" b="1" dirty="0">
                <a:latin typeface="Arial" charset="0"/>
                <a:cs typeface="Arial Unicode MS" pitchFamily="34" charset="-128"/>
              </a:rPr>
              <a:t> =   48.6          0         0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Arial" charset="0"/>
                <a:cs typeface="Arial Unicode MS" pitchFamily="34" charset="-128"/>
              </a:rPr>
              <a:t>         	         0           1.5        </a:t>
            </a:r>
            <a:r>
              <a:rPr lang="en-US" altLang="en-US" sz="1600" b="1" dirty="0" smtClean="0">
                <a:latin typeface="Arial" charset="0"/>
                <a:cs typeface="Arial Unicode MS" pitchFamily="34" charset="-128"/>
              </a:rPr>
              <a:t>0</a:t>
            </a:r>
            <a:endParaRPr lang="en-US" altLang="en-US" sz="1600" b="1" dirty="0">
              <a:latin typeface="Arial" charset="0"/>
              <a:cs typeface="Arial Unicode MS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Arial" charset="0"/>
                <a:cs typeface="Arial Unicode MS" pitchFamily="34" charset="-128"/>
              </a:rPr>
              <a:t>                         0             0        1.2</a:t>
            </a:r>
          </a:p>
          <a:p>
            <a:pPr eaLnBrk="1" hangingPunct="1">
              <a:buFontTx/>
              <a:buNone/>
            </a:pPr>
            <a:endParaRPr lang="en-US" altLang="en-US" sz="1600" b="1" dirty="0">
              <a:latin typeface="Arial" charset="0"/>
              <a:cs typeface="Arial Unicode MS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Arial" charset="0"/>
                <a:cs typeface="Arial Unicode MS" pitchFamily="34" charset="-128"/>
              </a:rPr>
              <a:t>    and </a:t>
            </a:r>
            <a:r>
              <a:rPr lang="en-US" altLang="en-US" sz="1600" b="1" dirty="0" err="1">
                <a:latin typeface="Arial" charset="0"/>
                <a:cs typeface="Arial Unicode MS" pitchFamily="34" charset="-128"/>
              </a:rPr>
              <a:t>V</a:t>
            </a:r>
            <a:r>
              <a:rPr lang="en-US" altLang="en-US" sz="1600" b="1" baseline="30000" dirty="0" err="1">
                <a:latin typeface="Arial" charset="0"/>
                <a:cs typeface="Arial Unicode MS" pitchFamily="34" charset="-128"/>
              </a:rPr>
              <a:t>t</a:t>
            </a:r>
            <a:r>
              <a:rPr lang="en-US" altLang="en-US" sz="1600" b="1" dirty="0">
                <a:latin typeface="Arial" charset="0"/>
                <a:cs typeface="Arial Unicode MS" pitchFamily="34" charset="-128"/>
              </a:rPr>
              <a:t>   =  0.41    0.82    0.40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Arial" charset="0"/>
                <a:cs typeface="Arial Unicode MS" pitchFamily="34" charset="-128"/>
              </a:rPr>
              <a:t>    		     0.73   -0.56    0.41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Arial" charset="0"/>
                <a:cs typeface="Arial Unicode MS" pitchFamily="34" charset="-128"/>
              </a:rPr>
              <a:t>    		     0.55    0.12   -0.82</a:t>
            </a:r>
          </a:p>
          <a:p>
            <a:pPr eaLnBrk="1" hangingPunct="1">
              <a:buFontTx/>
              <a:buNone/>
            </a:pPr>
            <a:endParaRPr lang="en-US" altLang="en-US" sz="1600" b="1" dirty="0">
              <a:latin typeface="Arial" charset="0"/>
              <a:cs typeface="Arial Unicode MS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33600" y="1219200"/>
          <a:ext cx="1752600" cy="1819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/>
                <a:gridCol w="584200"/>
                <a:gridCol w="584200"/>
              </a:tblGrid>
              <a:tr h="3353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</a:tr>
              <a:tr h="37096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</a:tr>
              <a:tr h="37096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</a:tr>
              <a:tr h="37096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</a:tr>
              <a:tr h="37096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36" marB="45736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823" name="Text Box 5"/>
          <p:cNvSpPr txBox="1">
            <a:spLocks noChangeArrowheads="1"/>
          </p:cNvSpPr>
          <p:nvPr/>
        </p:nvSpPr>
        <p:spPr bwMode="auto">
          <a:xfrm>
            <a:off x="762001" y="4114800"/>
            <a:ext cx="484113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  <a:cs typeface="Arial Unicode MS" pitchFamily="34" charset="-128"/>
              </a:rPr>
              <a:t>Note that first singular 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  <a:cs typeface="Arial Unicode MS" pitchFamily="34" charset="-128"/>
              </a:rPr>
              <a:t>is much larger than the others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  <a:buFont typeface="Symbol" pitchFamily="18" charset="2"/>
              <a:buChar char="Þ"/>
            </a:pPr>
            <a:endParaRPr lang="en-US" altLang="en-US" sz="1800" dirty="0">
              <a:latin typeface="Arial" charset="0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  <a:cs typeface="Arial Unicode MS" pitchFamily="34" charset="-128"/>
              </a:rPr>
              <a:t>First basis function (or eigenvector)</a:t>
            </a:r>
          </a:p>
          <a:p>
            <a:pPr eaLnBrk="1" hangingPunct="1">
              <a:spcBef>
                <a:spcPct val="0"/>
              </a:spcBef>
              <a:buFont typeface="Symbol" pitchFamily="18" charset="2"/>
              <a:buNone/>
            </a:pPr>
            <a:r>
              <a:rPr lang="en-US" altLang="en-US" sz="1800" dirty="0">
                <a:latin typeface="Arial" charset="0"/>
                <a:cs typeface="Arial Unicode MS" pitchFamily="34" charset="-128"/>
              </a:rPr>
              <a:t>carries most of the information and it “</a:t>
            </a:r>
            <a:r>
              <a:rPr lang="en-US" altLang="en-US" sz="1800" dirty="0" smtClean="0">
                <a:latin typeface="Arial" charset="0"/>
                <a:cs typeface="Arial Unicode MS" pitchFamily="34" charset="-128"/>
              </a:rPr>
              <a:t>discovers” the </a:t>
            </a:r>
            <a:r>
              <a:rPr lang="en-US" altLang="en-US" sz="1800" dirty="0">
                <a:latin typeface="Arial" charset="0"/>
                <a:cs typeface="Arial Unicode MS" pitchFamily="34" charset="-128"/>
              </a:rPr>
              <a:t>pattern of column </a:t>
            </a:r>
            <a:r>
              <a:rPr lang="en-US" altLang="en-US" sz="1800" dirty="0" smtClean="0">
                <a:latin typeface="Arial" charset="0"/>
                <a:cs typeface="Arial Unicode MS" pitchFamily="34" charset="-128"/>
              </a:rPr>
              <a:t>dependence</a:t>
            </a:r>
            <a:endParaRPr lang="en-US" altLang="en-US" sz="1800" dirty="0">
              <a:latin typeface="Arial" charset="0"/>
              <a:cs typeface="Arial Unicode MS" pitchFamily="34" charset="-128"/>
            </a:endParaRPr>
          </a:p>
        </p:txBody>
      </p:sp>
      <p:sp>
        <p:nvSpPr>
          <p:cNvPr id="33824" name="Line 6"/>
          <p:cNvSpPr>
            <a:spLocks noChangeShapeType="1"/>
          </p:cNvSpPr>
          <p:nvPr/>
        </p:nvSpPr>
        <p:spPr bwMode="auto">
          <a:xfrm flipV="1">
            <a:off x="3733800" y="3962400"/>
            <a:ext cx="2057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5" name="Rectangle 10"/>
          <p:cNvSpPr>
            <a:spLocks noChangeArrowheads="1"/>
          </p:cNvSpPr>
          <p:nvPr/>
        </p:nvSpPr>
        <p:spPr bwMode="auto">
          <a:xfrm>
            <a:off x="5791200" y="37338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  <a:cs typeface="Arial Unicode MS" pitchFamily="34" charset="-128"/>
            </a:endParaRPr>
          </a:p>
        </p:txBody>
      </p:sp>
      <p:sp>
        <p:nvSpPr>
          <p:cNvPr id="33826" name="Rectangle 2"/>
          <p:cNvSpPr>
            <a:spLocks noChangeArrowheads="1"/>
          </p:cNvSpPr>
          <p:nvPr/>
        </p:nvSpPr>
        <p:spPr bwMode="auto">
          <a:xfrm>
            <a:off x="5715000" y="4876800"/>
            <a:ext cx="1828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  <a:cs typeface="Arial Unicode MS" pitchFamily="34" charset="-128"/>
            </a:endParaRPr>
          </a:p>
        </p:txBody>
      </p:sp>
      <p:sp>
        <p:nvSpPr>
          <p:cNvPr id="33827" name="Line 8"/>
          <p:cNvSpPr>
            <a:spLocks noChangeShapeType="1"/>
          </p:cNvSpPr>
          <p:nvPr/>
        </p:nvSpPr>
        <p:spPr bwMode="auto">
          <a:xfrm flipV="1">
            <a:off x="4495800" y="5181600"/>
            <a:ext cx="110733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9381" y="6425104"/>
            <a:ext cx="5000016" cy="2446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100" dirty="0" smtClean="0"/>
              <a:t>Credit: Based on lecture notes from </a:t>
            </a:r>
            <a:r>
              <a:rPr lang="en-US" altLang="en-US" sz="1100" b="1" dirty="0" err="1" smtClean="0"/>
              <a:t>Padhraic</a:t>
            </a:r>
            <a:r>
              <a:rPr lang="en-US" altLang="en-US" sz="1100" b="1" dirty="0" smtClean="0"/>
              <a:t> Smyth</a:t>
            </a:r>
            <a:r>
              <a:rPr lang="en-US" altLang="en-US" sz="1100" dirty="0" smtClean="0"/>
              <a:t>, University </a:t>
            </a:r>
            <a:r>
              <a:rPr lang="en-US" altLang="en-US" sz="1100" dirty="0"/>
              <a:t>of California, Irvine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9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40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Files\MSOffice\Templates\Blank Presentation.pot</Template>
  <TotalTime>5948</TotalTime>
  <Words>2000</Words>
  <Application>Microsoft Office PowerPoint</Application>
  <PresentationFormat>On-screen Show (4:3)</PresentationFormat>
  <Paragraphs>721</Paragraphs>
  <Slides>48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Blank Presentation</vt:lpstr>
      <vt:lpstr>Equation</vt:lpstr>
      <vt:lpstr>Formel</vt:lpstr>
      <vt:lpstr>Acrobat Document</vt:lpstr>
      <vt:lpstr>Matrix Factorization &amp; Singular Value Decomposition </vt:lpstr>
      <vt:lpstr>Matrix Decomposition</vt:lpstr>
      <vt:lpstr>Singular Value Decomposition (SVD)</vt:lpstr>
      <vt:lpstr>Singular Value Decomposition (SVD)</vt:lpstr>
      <vt:lpstr>SVD Example</vt:lpstr>
      <vt:lpstr>SVD Example</vt:lpstr>
      <vt:lpstr>SVD Example</vt:lpstr>
      <vt:lpstr>SVD Example</vt:lpstr>
      <vt:lpstr>SVD Example</vt:lpstr>
      <vt:lpstr>Rows in D = weighted sums of basis vectors</vt:lpstr>
      <vt:lpstr>Summary of SVD Representation</vt:lpstr>
      <vt:lpstr>How do we compute U, S, and V?</vt:lpstr>
      <vt:lpstr>Matrix Approximation with SVD</vt:lpstr>
      <vt:lpstr>Ch. 14 – svdRec.py</vt:lpstr>
      <vt:lpstr>Ch. 14 – svdRec.py</vt:lpstr>
      <vt:lpstr>Collaborative Filtering &amp; Matrix Factorization</vt:lpstr>
      <vt:lpstr>User-Based Collaborative Filtering</vt:lpstr>
      <vt:lpstr>Item-Based Collaborative Filtering</vt:lpstr>
      <vt:lpstr>PowerPoint Presentation</vt:lpstr>
      <vt:lpstr>Item-Based Collaborative Filtering</vt:lpstr>
      <vt:lpstr>Matrix Factorization of Ratings Data</vt:lpstr>
      <vt:lpstr>Predictions as Filling Missing Data</vt:lpstr>
      <vt:lpstr>Matrix Factorization of Ratings Data</vt:lpstr>
      <vt:lpstr>Matrix Factorization of Ratings Data</vt:lpstr>
      <vt:lpstr>Matrix Factorization</vt:lpstr>
      <vt:lpstr>Lower Dimensional Feature Space</vt:lpstr>
      <vt:lpstr>PowerPoint Presentation</vt:lpstr>
      <vt:lpstr>Learning the Factor Matrices</vt:lpstr>
      <vt:lpstr>Learning Factor Matrices</vt:lpstr>
      <vt:lpstr>Stochastic Gradient Descent (SGD)</vt:lpstr>
      <vt:lpstr>The $1 Million Question</vt:lpstr>
      <vt:lpstr>Training Data</vt:lpstr>
      <vt:lpstr>Ratings Data</vt:lpstr>
      <vt:lpstr>Scoring</vt:lpstr>
      <vt:lpstr>Matrix Factorization of Ratings Data</vt:lpstr>
      <vt:lpstr>Modeling Systematic Biases</vt:lpstr>
      <vt:lpstr>Objective Function</vt:lpstr>
      <vt:lpstr>PowerPoint Presentation</vt:lpstr>
      <vt:lpstr>Adding Time Effects</vt:lpstr>
      <vt:lpstr>Adding Time Effects</vt:lpstr>
      <vt:lpstr>PowerPoint Presentation</vt:lpstr>
      <vt:lpstr>The Kitchen Sink Approach….</vt:lpstr>
      <vt:lpstr>PowerPoint Presentation</vt:lpstr>
      <vt:lpstr>Progress Prize 2008</vt:lpstr>
      <vt:lpstr>The Leading Team for the Final Prize</vt:lpstr>
      <vt:lpstr>PowerPoint Presentation</vt:lpstr>
      <vt:lpstr>June 26th 2009: after 1000 days &amp; nights…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Miing and Knowledge Discvoery - Web Data Mining</dc:title>
  <dc:creator>Bamshad Mobasher</dc:creator>
  <cp:lastModifiedBy>Bamshad Mobasher</cp:lastModifiedBy>
  <cp:revision>327</cp:revision>
  <cp:lastPrinted>2001-05-09T08:05:31Z</cp:lastPrinted>
  <dcterms:created xsi:type="dcterms:W3CDTF">1999-03-29T20:01:23Z</dcterms:created>
  <dcterms:modified xsi:type="dcterms:W3CDTF">2016-05-16T17:28:52Z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mobasher@cs.depaul.edu</vt:lpwstr>
  </property>
  <property fmtid="{D5CDD505-2E9C-101B-9397-08002B2CF9AE}" pid="8" name="HomePage">
    <vt:lpwstr>http://maya.cs.depaul.edu/~classes/ect584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C:\Bamshad\CLASS\ECT584\Lectures</vt:lpwstr>
  </property>
</Properties>
</file>