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373" r:id="rId3"/>
    <p:sldId id="362" r:id="rId4"/>
    <p:sldId id="380" r:id="rId5"/>
    <p:sldId id="381" r:id="rId6"/>
    <p:sldId id="382" r:id="rId7"/>
    <p:sldId id="383" r:id="rId8"/>
    <p:sldId id="384" r:id="rId9"/>
    <p:sldId id="361" r:id="rId10"/>
    <p:sldId id="374" r:id="rId11"/>
    <p:sldId id="368" r:id="rId12"/>
    <p:sldId id="376" r:id="rId13"/>
    <p:sldId id="371" r:id="rId14"/>
    <p:sldId id="385" r:id="rId15"/>
    <p:sldId id="377" r:id="rId16"/>
    <p:sldId id="386" r:id="rId17"/>
    <p:sldId id="37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121"/>
    <a:srgbClr val="5F5F5F"/>
    <a:srgbClr val="DFDFDF"/>
    <a:srgbClr val="D9D9D9"/>
    <a:srgbClr val="CCECFF"/>
    <a:srgbClr val="99CCFF"/>
    <a:srgbClr val="FFFFCC"/>
    <a:srgbClr val="99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5" autoAdjust="0"/>
    <p:restoredTop sz="93146" autoAdjust="0"/>
  </p:normalViewPr>
  <p:slideViewPr>
    <p:cSldViewPr snapToGrid="0">
      <p:cViewPr varScale="1">
        <p:scale>
          <a:sx n="97" d="100"/>
          <a:sy n="97" d="100"/>
        </p:scale>
        <p:origin x="-5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612E70D-D6E2-4DEF-B0A2-EC7A77C55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5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C8DE1-C2B2-4AE2-B195-F34D2D1DF23C}" type="slidenum">
              <a:rPr lang="en-US"/>
              <a:pPr/>
              <a:t>1</a:t>
            </a:fld>
            <a:endParaRPr lang="en-US"/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276FF-A89B-4269-BD2A-BE72884FCBE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75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405A9-3E89-4D8D-ACB9-387127E9197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78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3C4D1-CFBD-46C7-A3B9-B87BA2915E8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92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B6D7-9E93-4B27-B56C-9A36513CAEF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96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4848D-44A6-437C-BDFD-BED8C78BBD6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86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9966C-9BA0-4D30-AD5F-C5A07FA4FA52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CD593-CDD8-4A1B-8DF2-EB5FF29CC757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EDCBE-8911-4A23-AD02-55FFB364ED25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E3D6B-85F1-407C-BF71-5B6226ED3602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BE7672-3547-4AE5-90A6-59598838265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C3A41-A442-4A39-9EEF-DC58C8B9DE04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28076-3DF5-467F-A7A9-E315712C9F04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577465-72C6-40C5-AA40-E6CAC68E28D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B10C9F-91A6-470C-8791-F266F8AB353C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E7F0A7-2A96-4F42-9EEF-4C22E72916D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E2D6FD-ED69-4E31-B066-F57CA77DD048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08383B-101E-4851-A1F2-7BC1C4F48E5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812373-7744-4A45-9B23-EBDAF9C9827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dirty="0" smtClean="0"/>
              <a:t>Principal </a:t>
            </a:r>
            <a:r>
              <a:rPr lang="en-US" dirty="0" smtClean="0"/>
              <a:t>Component Analysis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/>
              <a:t>Bamshad Mobasher</a:t>
            </a:r>
          </a:p>
          <a:p>
            <a:pPr algn="ctr">
              <a:defRPr/>
            </a:pPr>
            <a:r>
              <a:rPr lang="en-US" sz="2000" b="1" dirty="0"/>
              <a:t>DePaul University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10</a:t>
            </a:fld>
            <a:endParaRPr 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12352"/>
              </p:ext>
            </p:extLst>
          </p:nvPr>
        </p:nvGraphicFramePr>
        <p:xfrm>
          <a:off x="1113172" y="1676179"/>
          <a:ext cx="2351352" cy="147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Worksheet" r:id="rId3" imgW="1838482" imgH="1152499" progId="Excel.Sheet.12">
                  <p:embed/>
                </p:oleObj>
              </mc:Choice>
              <mc:Fallback>
                <p:oleObj name="Worksheet" r:id="rId3" imgW="1838482" imgH="11524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3172" y="1676179"/>
                        <a:ext cx="2351352" cy="1474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7073" y="2069307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r>
              <a:rPr lang="en-US" b="1" dirty="0" smtClean="0"/>
              <a:t> = </a:t>
            </a:r>
            <a:endParaRPr lang="en-US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97002"/>
              </p:ext>
            </p:extLst>
          </p:nvPr>
        </p:nvGraphicFramePr>
        <p:xfrm>
          <a:off x="5368517" y="1590710"/>
          <a:ext cx="2711281" cy="141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Worksheet" r:id="rId5" imgW="1838482" imgH="962012" progId="Excel.Sheet.12">
                  <p:embed/>
                </p:oleObj>
              </mc:Choice>
              <mc:Fallback>
                <p:oleObj name="Worksheet" r:id="rId5" imgW="1838482" imgH="9620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8517" y="1590710"/>
                        <a:ext cx="2711281" cy="1418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45291" y="2069307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r>
              <a:rPr lang="en-US" b="1" dirty="0" smtClean="0"/>
              <a:t> =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11897" y="11192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Original Data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6933" y="1098469"/>
            <a:ext cx="210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Centered Data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622619"/>
              </p:ext>
            </p:extLst>
          </p:nvPr>
        </p:nvGraphicFramePr>
        <p:xfrm>
          <a:off x="3884687" y="4044295"/>
          <a:ext cx="4047045" cy="129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Worksheet" r:id="rId7" imgW="2448082" imgH="781103" progId="Excel.Sheet.12">
                  <p:embed/>
                </p:oleObj>
              </mc:Choice>
              <mc:Fallback>
                <p:oleObj name="Worksheet" r:id="rId7" imgW="2448082" imgH="7811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4687" y="4044295"/>
                        <a:ext cx="4047045" cy="129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7871" y="4622522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Cov</a:t>
            </a:r>
            <a:r>
              <a:rPr lang="en-US" b="1" dirty="0" smtClean="0"/>
              <a:t>(</a:t>
            </a:r>
            <a:r>
              <a:rPr lang="en-US" b="1" i="1" dirty="0" smtClean="0"/>
              <a:t>X</a:t>
            </a:r>
            <a:r>
              <a:rPr lang="en-US" b="1" dirty="0" smtClean="0"/>
              <a:t>) = 1/(</a:t>
            </a:r>
            <a:r>
              <a:rPr lang="en-US" b="1" i="1" dirty="0" smtClean="0"/>
              <a:t>n</a:t>
            </a:r>
            <a:r>
              <a:rPr lang="en-US" b="1" dirty="0" smtClean="0"/>
              <a:t>-1) </a:t>
            </a:r>
            <a:r>
              <a:rPr lang="en-US" b="1" i="1" dirty="0" smtClean="0"/>
              <a:t>A</a:t>
            </a:r>
            <a:r>
              <a:rPr lang="en-US" b="1" baseline="30000" dirty="0" smtClean="0"/>
              <a:t>T</a:t>
            </a:r>
            <a:r>
              <a:rPr lang="en-US" b="1" i="1" dirty="0" smtClean="0"/>
              <a:t>A</a:t>
            </a:r>
            <a:r>
              <a:rPr lang="en-US" b="1" dirty="0" smtClean="0"/>
              <a:t> =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45291" y="5463468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Covariance Matrix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0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360"/>
            <a:ext cx="8229600" cy="609600"/>
          </a:xfrm>
        </p:spPr>
        <p:txBody>
          <a:bodyPr/>
          <a:lstStyle/>
          <a:p>
            <a:r>
              <a:rPr lang="en-US" altLang="en-US" sz="3200" dirty="0" smtClean="0"/>
              <a:t>Summary: Eigenvalues </a:t>
            </a:r>
            <a:r>
              <a:rPr lang="en-US" altLang="en-US" sz="3200" dirty="0" smtClean="0"/>
              <a:t>and Eigenvectors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8792" y="1142999"/>
            <a:ext cx="8338008" cy="5154106"/>
          </a:xfrm>
        </p:spPr>
        <p:txBody>
          <a:bodyPr/>
          <a:lstStyle/>
          <a:p>
            <a:pPr marL="342900" lvl="1" indent="-342900"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000" b="1" dirty="0" smtClean="0"/>
              <a:t>Finding the principal axes involves finding eigenvalues and eigenvectors of the covariance matrix (</a:t>
            </a:r>
            <a:r>
              <a:rPr lang="en-US" altLang="en-US" sz="2000" b="1" i="1" dirty="0" smtClean="0"/>
              <a:t>C = A</a:t>
            </a:r>
            <a:r>
              <a:rPr lang="en-US" altLang="en-US" sz="2000" b="1" baseline="30000" dirty="0" smtClean="0"/>
              <a:t>T</a:t>
            </a:r>
            <a:r>
              <a:rPr lang="en-US" altLang="en-US" sz="2000" b="1" i="1" dirty="0" smtClean="0"/>
              <a:t>A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dirty="0"/>
              <a:t>eigenvalues </a:t>
            </a:r>
            <a:r>
              <a:rPr lang="en-US" altLang="en-US" dirty="0" smtClean="0"/>
              <a:t>are </a:t>
            </a:r>
            <a:r>
              <a:rPr lang="en-US" altLang="en-US" dirty="0"/>
              <a:t>values (</a:t>
            </a:r>
            <a:r>
              <a:rPr lang="en-US" altLang="en-US" dirty="0">
                <a:sym typeface="Symbol" pitchFamily="18" charset="2"/>
              </a:rPr>
              <a:t>) </a:t>
            </a:r>
            <a:r>
              <a:rPr lang="en-US" altLang="en-US" dirty="0" smtClean="0">
                <a:sym typeface="Symbol" pitchFamily="18" charset="2"/>
              </a:rPr>
              <a:t>such that </a:t>
            </a:r>
            <a:r>
              <a:rPr lang="en-US" altLang="en-US" i="1" dirty="0" smtClean="0">
                <a:sym typeface="Symbol" pitchFamily="18" charset="2"/>
              </a:rPr>
              <a:t>C.Z</a:t>
            </a:r>
            <a:r>
              <a:rPr lang="en-US" altLang="en-US" dirty="0" smtClean="0">
                <a:sym typeface="Symbol" pitchFamily="18" charset="2"/>
              </a:rPr>
              <a:t> = .</a:t>
            </a:r>
            <a:r>
              <a:rPr lang="en-US" altLang="en-US" i="1" dirty="0" smtClean="0">
                <a:sym typeface="Symbol" pitchFamily="18" charset="2"/>
              </a:rPr>
              <a:t>Z (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 </a:t>
            </a:r>
            <a:r>
              <a:rPr lang="en-US" altLang="en-US" dirty="0"/>
              <a:t>are </a:t>
            </a:r>
            <a:r>
              <a:rPr lang="en-US" altLang="en-US" dirty="0" smtClean="0"/>
              <a:t>the eigenvectors</a:t>
            </a:r>
            <a:r>
              <a:rPr lang="en-US" altLang="en-US" dirty="0" smtClean="0"/>
              <a:t>)</a:t>
            </a: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 smtClean="0"/>
              <a:t>this </a:t>
            </a:r>
            <a:r>
              <a:rPr lang="en-US" altLang="en-US" dirty="0" smtClean="0"/>
              <a:t>can be re-written as: (</a:t>
            </a:r>
            <a:r>
              <a:rPr lang="en-US" altLang="en-US" i="1" dirty="0" smtClean="0">
                <a:sym typeface="Symbol" pitchFamily="18" charset="2"/>
              </a:rPr>
              <a:t>C - </a:t>
            </a:r>
            <a:r>
              <a:rPr lang="en-US" altLang="en-US" dirty="0" smtClean="0">
                <a:sym typeface="Symbol" pitchFamily="18" charset="2"/>
              </a:rPr>
              <a:t></a:t>
            </a:r>
            <a:r>
              <a:rPr lang="en-US" altLang="en-US" b="1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</a:t>
            </a:r>
            <a:r>
              <a:rPr lang="en-US" altLang="en-US" i="1" dirty="0" smtClean="0">
                <a:sym typeface="Symbol" pitchFamily="18" charset="2"/>
              </a:rPr>
              <a:t>Z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altLang="en-US" dirty="0" smtClean="0">
                <a:sym typeface="Symbol" pitchFamily="18" charset="2"/>
              </a:rPr>
              <a:t>0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eigenvalues </a:t>
            </a:r>
            <a:r>
              <a:rPr lang="en-US" altLang="en-US" dirty="0" smtClean="0"/>
              <a:t>can be found by solving </a:t>
            </a:r>
            <a:r>
              <a:rPr lang="en-US" altLang="en-US" dirty="0" smtClean="0">
                <a:sym typeface="Symbol" pitchFamily="18" charset="2"/>
              </a:rPr>
              <a:t>the characteristic equation: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err="1" smtClean="0">
                <a:sym typeface="Symbol" pitchFamily="18" charset="2"/>
              </a:rPr>
              <a:t>det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i="1" dirty="0" smtClean="0">
                <a:sym typeface="Symbol" pitchFamily="18" charset="2"/>
              </a:rPr>
              <a:t>C </a:t>
            </a:r>
            <a:r>
              <a:rPr lang="en-US" altLang="en-US" i="1" dirty="0">
                <a:sym typeface="Symbol" pitchFamily="18" charset="2"/>
              </a:rPr>
              <a:t>- </a:t>
            </a:r>
            <a:r>
              <a:rPr lang="en-US" altLang="en-US" dirty="0">
                <a:sym typeface="Symbol" pitchFamily="18" charset="2"/>
              </a:rPr>
              <a:t></a:t>
            </a:r>
            <a:r>
              <a:rPr lang="en-US" altLang="en-US" b="1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0</a:t>
            </a:r>
            <a:endParaRPr lang="en-US" altLang="en-US" sz="1000" dirty="0" smtClean="0">
              <a:sym typeface="Symbol" pitchFamily="18" charset="2"/>
            </a:endParaRPr>
          </a:p>
          <a:p>
            <a:r>
              <a:rPr lang="en-US" altLang="en-US" sz="2000" dirty="0"/>
              <a:t>T</a:t>
            </a:r>
            <a:r>
              <a:rPr lang="en-US" altLang="en-US" sz="2000" dirty="0" smtClean="0"/>
              <a:t>he eigenvalues, </a:t>
            </a:r>
            <a:r>
              <a:rPr lang="en-US" altLang="en-US" sz="2000" dirty="0" smtClean="0">
                <a:sym typeface="Symbol" pitchFamily="18" charset="2"/>
              </a:rPr>
              <a:t></a:t>
            </a:r>
            <a:r>
              <a:rPr lang="en-US" altLang="en-US" sz="2000" baseline="-25000" dirty="0" smtClean="0">
                <a:sym typeface="Symbol" pitchFamily="18" charset="2"/>
              </a:rPr>
              <a:t>1</a:t>
            </a:r>
            <a:r>
              <a:rPr lang="en-US" altLang="en-US" sz="2000" dirty="0" smtClean="0">
                <a:sym typeface="Symbol" pitchFamily="18" charset="2"/>
              </a:rPr>
              <a:t>, </a:t>
            </a:r>
            <a:r>
              <a:rPr lang="en-US" altLang="en-US" sz="2000" baseline="-25000" dirty="0" smtClean="0">
                <a:sym typeface="Symbol" pitchFamily="18" charset="2"/>
              </a:rPr>
              <a:t>2</a:t>
            </a:r>
            <a:r>
              <a:rPr lang="en-US" altLang="en-US" sz="2000" dirty="0" smtClean="0">
                <a:sym typeface="Symbol" pitchFamily="18" charset="2"/>
              </a:rPr>
              <a:t>, ... </a:t>
            </a:r>
            <a:r>
              <a:rPr lang="en-US" altLang="en-US" sz="2000" baseline="-25000" dirty="0" smtClean="0">
                <a:sym typeface="Symbol" pitchFamily="18" charset="2"/>
              </a:rPr>
              <a:t>p</a:t>
            </a:r>
            <a:r>
              <a:rPr lang="en-US" altLang="en-US" sz="2000" dirty="0" smtClean="0"/>
              <a:t>  are the variances of the coordinates on each principal component axis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the sum of 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 eigenvalues equals </a:t>
            </a:r>
            <a:r>
              <a:rPr lang="en-US" altLang="en-US" b="1" i="1" dirty="0" smtClean="0">
                <a:solidFill>
                  <a:srgbClr val="C00000"/>
                </a:solidFill>
                <a:sym typeface="Symbol" pitchFamily="18" charset="2"/>
              </a:rPr>
              <a:t>the trace of C </a:t>
            </a:r>
            <a:r>
              <a:rPr lang="en-US" altLang="en-US" dirty="0" smtClean="0">
                <a:sym typeface="Symbol" pitchFamily="18" charset="2"/>
              </a:rPr>
              <a:t>(the sum of the variances of the original variables)</a:t>
            </a:r>
          </a:p>
          <a:p>
            <a:r>
              <a:rPr lang="en-US" sz="2000" dirty="0"/>
              <a:t>The eigenvectors of the covariance matrix are the axes of </a:t>
            </a:r>
            <a:r>
              <a:rPr lang="en-US" sz="2000" dirty="0" smtClean="0"/>
              <a:t>max variance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approximation of the full matrix can be computed using only a subset of the eigenvectors and </a:t>
            </a:r>
            <a:r>
              <a:rPr lang="en-US" dirty="0" smtClean="0"/>
              <a:t>eigenvalues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eigenvalues are truncated below some </a:t>
            </a:r>
            <a:r>
              <a:rPr lang="en-US" dirty="0" smtClean="0"/>
              <a:t>threshold; then the </a:t>
            </a:r>
            <a:r>
              <a:rPr lang="en-US" dirty="0"/>
              <a:t>data is </a:t>
            </a:r>
            <a:r>
              <a:rPr lang="en-US" dirty="0" err="1" smtClean="0"/>
              <a:t>reprojected</a:t>
            </a:r>
            <a:r>
              <a:rPr lang="en-US" dirty="0" smtClean="0"/>
              <a:t> </a:t>
            </a:r>
            <a:r>
              <a:rPr lang="en-US" dirty="0"/>
              <a:t>onto the remaining</a:t>
            </a:r>
            <a:r>
              <a:rPr lang="en-US" i="1" dirty="0"/>
              <a:t> r </a:t>
            </a:r>
            <a:r>
              <a:rPr lang="en-US" dirty="0"/>
              <a:t>eigenvectors to get a rank-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smtClean="0"/>
              <a:t>approximation</a:t>
            </a:r>
            <a:endParaRPr lang="en-US" dirty="0"/>
          </a:p>
          <a:p>
            <a:pPr lvl="1"/>
            <a:endParaRPr lang="en-US" altLang="en-US" dirty="0" smtClean="0">
              <a:sym typeface="Symbol" pitchFamily="18" charset="2"/>
            </a:endParaRPr>
          </a:p>
          <a:p>
            <a:pPr lvl="1"/>
            <a:endParaRPr lang="en-US" altLang="en-US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11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Eigenvalues and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12</a:t>
            </a:fld>
            <a:endParaRPr 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810232"/>
              </p:ext>
            </p:extLst>
          </p:nvPr>
        </p:nvGraphicFramePr>
        <p:xfrm>
          <a:off x="498246" y="1329377"/>
          <a:ext cx="4047045" cy="129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Worksheet" r:id="rId3" imgW="2448082" imgH="781103" progId="Excel.Sheet.12">
                  <p:embed/>
                </p:oleObj>
              </mc:Choice>
              <mc:Fallback>
                <p:oleObj name="Worksheet" r:id="rId3" imgW="2448082" imgH="7811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246" y="1329377"/>
                        <a:ext cx="4047045" cy="129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0295" y="2691987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Covariance Matrix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22078" y="1341087"/>
            <a:ext cx="16802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ym typeface="Symbol" pitchFamily="18" charset="2"/>
              </a:rPr>
              <a:t></a:t>
            </a:r>
            <a:r>
              <a:rPr lang="en-US" altLang="en-US" baseline="-25000" dirty="0">
                <a:sym typeface="Symbol" pitchFamily="18" charset="2"/>
              </a:rPr>
              <a:t>1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dirty="0" smtClean="0"/>
              <a:t>73.718 </a:t>
            </a:r>
            <a:br>
              <a:rPr lang="en-US" dirty="0" smtClean="0"/>
            </a:br>
            <a:r>
              <a:rPr lang="en-US" altLang="en-US" i="1" dirty="0" smtClean="0">
                <a:sym typeface="Symbol" pitchFamily="18" charset="2"/>
              </a:rPr>
              <a:t></a:t>
            </a:r>
            <a:r>
              <a:rPr lang="en-US" altLang="en-US" baseline="-25000" dirty="0" smtClean="0">
                <a:sym typeface="Symbol" pitchFamily="18" charset="2"/>
              </a:rPr>
              <a:t>2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dirty="0" smtClean="0"/>
              <a:t>0.384 </a:t>
            </a:r>
            <a:br>
              <a:rPr lang="en-US" dirty="0" smtClean="0"/>
            </a:br>
            <a:r>
              <a:rPr lang="en-US" altLang="en-US" i="1" dirty="0" smtClean="0">
                <a:sym typeface="Symbol" pitchFamily="18" charset="2"/>
              </a:rPr>
              <a:t></a:t>
            </a:r>
            <a:r>
              <a:rPr lang="en-US" altLang="en-US" baseline="-25000" dirty="0" smtClean="0">
                <a:sym typeface="Symbol" pitchFamily="18" charset="2"/>
              </a:rPr>
              <a:t>3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dirty="0" smtClean="0"/>
              <a:t>0.298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134" y="2527911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Eigenvalues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9684" y="3153653"/>
            <a:ext cx="35060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dirty="0">
                <a:sym typeface="Symbol" pitchFamily="18" charset="2"/>
              </a:rPr>
              <a:t>Note: </a:t>
            </a:r>
            <a:r>
              <a:rPr lang="en-US" altLang="en-US" i="1" dirty="0">
                <a:sym typeface="Symbol" pitchFamily="18" charset="2"/>
              </a:rPr>
              <a:t>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+</a:t>
            </a:r>
            <a:r>
              <a:rPr lang="en-US" altLang="en-US" i="1" dirty="0">
                <a:sym typeface="Symbol" pitchFamily="18" charset="2"/>
              </a:rPr>
              <a:t>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+</a:t>
            </a:r>
            <a:r>
              <a:rPr lang="en-US" altLang="en-US" i="1" dirty="0">
                <a:sym typeface="Symbol" pitchFamily="18" charset="2"/>
              </a:rPr>
              <a:t></a:t>
            </a:r>
            <a:r>
              <a:rPr lang="en-US" altLang="en-US" baseline="-25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= </a:t>
            </a:r>
            <a:r>
              <a:rPr lang="en-US" dirty="0" smtClean="0"/>
              <a:t>74.4</a:t>
            </a:r>
          </a:p>
          <a:p>
            <a:pPr algn="ctr" eaLnBrk="1" hangingPunct="1"/>
            <a:r>
              <a:rPr lang="en-US" altLang="en-US" dirty="0" smtClean="0">
                <a:sym typeface="Symbol" pitchFamily="18" charset="2"/>
              </a:rPr>
              <a:t>= trace of C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sz="1800" dirty="0" smtClean="0">
                <a:sym typeface="Symbol" pitchFamily="18" charset="2"/>
              </a:rPr>
              <a:t>   (sum of variances in the diagonal)</a:t>
            </a:r>
            <a:endParaRPr lang="en-US" altLang="en-US" sz="1800" dirty="0">
              <a:sym typeface="Symbol" pitchFamily="18" charset="2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28044"/>
              </p:ext>
            </p:extLst>
          </p:nvPr>
        </p:nvGraphicFramePr>
        <p:xfrm>
          <a:off x="1345104" y="4626217"/>
          <a:ext cx="3424580" cy="143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Worksheet" r:id="rId5" imgW="1838280" imgH="771525" progId="Excel.Sheet.12">
                  <p:embed/>
                </p:oleObj>
              </mc:Choice>
              <mc:Fallback>
                <p:oleObj name="Worksheet" r:id="rId5" imgW="183828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5104" y="4626217"/>
                        <a:ext cx="3424580" cy="1437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11414" y="4118665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Eigenvectors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738" y="5172297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Z</a:t>
            </a:r>
            <a:r>
              <a:rPr lang="en-US" b="1" dirty="0" smtClean="0"/>
              <a:t> =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84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Reduced Dimension Space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Coordinates of each object </a:t>
            </a:r>
            <a:r>
              <a:rPr lang="en-US" altLang="en-US" i="1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on the </a:t>
            </a:r>
            <a:r>
              <a:rPr lang="en-US" altLang="en-US" i="1" dirty="0" err="1" smtClean="0">
                <a:sym typeface="Symbol" pitchFamily="18" charset="2"/>
              </a:rPr>
              <a:t>k</a:t>
            </a:r>
            <a:r>
              <a:rPr lang="en-US" altLang="en-US" dirty="0" err="1" smtClean="0">
                <a:sym typeface="Symbol" pitchFamily="18" charset="2"/>
              </a:rPr>
              <a:t>th</a:t>
            </a:r>
            <a:r>
              <a:rPr lang="en-US" altLang="en-US" dirty="0" smtClean="0">
                <a:sym typeface="Symbol" pitchFamily="18" charset="2"/>
              </a:rPr>
              <a:t> principal axis, known as the scores on PC </a:t>
            </a:r>
            <a:r>
              <a:rPr lang="en-US" altLang="en-US" i="1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, are computed as</a:t>
            </a:r>
          </a:p>
          <a:p>
            <a:endParaRPr lang="en-US" altLang="en-US" dirty="0" smtClean="0">
              <a:sym typeface="Symbol" pitchFamily="18" charset="2"/>
            </a:endParaRPr>
          </a:p>
          <a:p>
            <a:pPr>
              <a:buNone/>
            </a:pPr>
            <a:endParaRPr lang="en-US" altLang="en-US" sz="280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en-US" dirty="0" smtClean="0">
                <a:sym typeface="Symbol" pitchFamily="18" charset="2"/>
              </a:rPr>
              <a:t>	where </a:t>
            </a:r>
            <a:r>
              <a:rPr lang="en-US" altLang="en-US" i="1" dirty="0" smtClean="0">
                <a:sym typeface="Symbol" pitchFamily="18" charset="2"/>
              </a:rPr>
              <a:t>Y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is the </a:t>
            </a:r>
            <a:r>
              <a:rPr lang="en-US" altLang="en-US" i="1" dirty="0" smtClean="0">
                <a:sym typeface="Symbol" pitchFamily="18" charset="2"/>
              </a:rPr>
              <a:t>n x k </a:t>
            </a:r>
            <a:r>
              <a:rPr lang="en-US" altLang="en-US" dirty="0" smtClean="0">
                <a:sym typeface="Symbol" pitchFamily="18" charset="2"/>
              </a:rPr>
              <a:t>matrix of PC scores, </a:t>
            </a:r>
            <a:r>
              <a:rPr lang="en-US" altLang="en-US" i="1" dirty="0" smtClean="0">
                <a:sym typeface="Symbol" pitchFamily="18" charset="2"/>
              </a:rPr>
              <a:t>X</a:t>
            </a:r>
            <a:r>
              <a:rPr lang="en-US" altLang="en-US" dirty="0" smtClean="0">
                <a:sym typeface="Symbol" pitchFamily="18" charset="2"/>
              </a:rPr>
              <a:t> is the </a:t>
            </a:r>
            <a:r>
              <a:rPr lang="en-US" altLang="en-US" i="1" dirty="0" smtClean="0">
                <a:sym typeface="Symbol" pitchFamily="18" charset="2"/>
              </a:rPr>
              <a:t>n x p </a:t>
            </a:r>
            <a:r>
              <a:rPr lang="en-US" altLang="en-US" dirty="0" smtClean="0">
                <a:sym typeface="Symbol" pitchFamily="18" charset="2"/>
              </a:rPr>
              <a:t>centered data matrix and </a:t>
            </a:r>
            <a:r>
              <a:rPr lang="en-US" altLang="en-US" i="1" dirty="0" smtClean="0">
                <a:sym typeface="Symbol" pitchFamily="18" charset="2"/>
              </a:rPr>
              <a:t>Z</a:t>
            </a:r>
            <a:r>
              <a:rPr lang="en-US" altLang="en-US" dirty="0" smtClean="0">
                <a:sym typeface="Symbol" pitchFamily="18" charset="2"/>
              </a:rPr>
              <a:t> is the </a:t>
            </a:r>
            <a:r>
              <a:rPr lang="en-US" altLang="en-US" i="1" dirty="0" smtClean="0">
                <a:sym typeface="Symbol" pitchFamily="18" charset="2"/>
              </a:rPr>
              <a:t>p x k </a:t>
            </a:r>
            <a:r>
              <a:rPr lang="en-US" altLang="en-US" dirty="0" smtClean="0">
                <a:sym typeface="Symbol" pitchFamily="18" charset="2"/>
              </a:rPr>
              <a:t>matrix of eigenvectors</a:t>
            </a:r>
          </a:p>
          <a:p>
            <a:r>
              <a:rPr lang="en-US" altLang="en-US" dirty="0" smtClean="0">
                <a:sym typeface="Symbol" pitchFamily="18" charset="2"/>
              </a:rPr>
              <a:t>Variance of the scores on each PC axis is equal to the corresponding eigenvalue for that axis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the eigenvalue represents the variance displayed (“explained” or “extracted”) by the </a:t>
            </a:r>
            <a:r>
              <a:rPr lang="en-US" altLang="en-US" i="1" dirty="0" err="1" smtClean="0">
                <a:sym typeface="Symbol" pitchFamily="18" charset="2"/>
              </a:rPr>
              <a:t>k</a:t>
            </a:r>
            <a:r>
              <a:rPr lang="en-US" altLang="en-US" dirty="0" err="1" smtClean="0">
                <a:sym typeface="Symbol" pitchFamily="18" charset="2"/>
              </a:rPr>
              <a:t>th</a:t>
            </a:r>
            <a:r>
              <a:rPr lang="en-US" altLang="en-US" dirty="0" smtClean="0">
                <a:sym typeface="Symbol" pitchFamily="18" charset="2"/>
              </a:rPr>
              <a:t> axis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the sum of the first </a:t>
            </a:r>
            <a:r>
              <a:rPr lang="en-US" altLang="en-US" i="1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eigenvalues is the variance explained by the </a:t>
            </a:r>
            <a:r>
              <a:rPr lang="en-US" altLang="en-US" i="1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-dimensional reduced matrix</a:t>
            </a:r>
          </a:p>
          <a:p>
            <a:pPr>
              <a:buNone/>
            </a:pP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6359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84821"/>
              </p:ext>
            </p:extLst>
          </p:nvPr>
        </p:nvGraphicFramePr>
        <p:xfrm>
          <a:off x="1628775" y="2038350"/>
          <a:ext cx="61325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1879560" imgH="241200" progId="Equation.3">
                  <p:embed/>
                </p:oleObj>
              </mc:Choice>
              <mc:Fallback>
                <p:oleObj name="Equation" r:id="rId3" imgW="18795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038350"/>
                        <a:ext cx="61325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13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2845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Reduced Dimension Space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3561"/>
            <a:ext cx="8229600" cy="5132439"/>
          </a:xfrm>
        </p:spPr>
        <p:txBody>
          <a:bodyPr/>
          <a:lstStyle/>
          <a:p>
            <a:pPr marL="342900" lvl="1" indent="-342900"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b="1" dirty="0" smtClean="0">
                <a:sym typeface="Symbol" pitchFamily="18" charset="2"/>
              </a:rPr>
              <a:t>Each eigenvalue </a:t>
            </a:r>
            <a:r>
              <a:rPr lang="en-US" altLang="en-US" b="1" dirty="0" smtClean="0">
                <a:sym typeface="Symbol" pitchFamily="18" charset="2"/>
              </a:rPr>
              <a:t>represents the variance displayed (“</a:t>
            </a:r>
            <a:r>
              <a:rPr lang="en-US" altLang="en-US" b="1" dirty="0" smtClean="0">
                <a:sym typeface="Symbol" pitchFamily="18" charset="2"/>
              </a:rPr>
              <a:t>explained”) by </a:t>
            </a:r>
            <a:r>
              <a:rPr lang="en-US" altLang="en-US" b="1" dirty="0" smtClean="0">
                <a:sym typeface="Symbol" pitchFamily="18" charset="2"/>
              </a:rPr>
              <a:t>the </a:t>
            </a:r>
            <a:r>
              <a:rPr lang="en-US" altLang="en-US" b="1" dirty="0" smtClean="0">
                <a:sym typeface="Symbol" pitchFamily="18" charset="2"/>
              </a:rPr>
              <a:t>a PC. T</a:t>
            </a:r>
            <a:r>
              <a:rPr lang="en-US" altLang="en-US" b="1" dirty="0" smtClean="0">
                <a:sym typeface="Symbol" pitchFamily="18" charset="2"/>
              </a:rPr>
              <a:t>he </a:t>
            </a:r>
            <a:r>
              <a:rPr lang="en-US" altLang="en-US" b="1" dirty="0">
                <a:sym typeface="Symbol" pitchFamily="18" charset="2"/>
              </a:rPr>
              <a:t>sum of the first </a:t>
            </a:r>
            <a:r>
              <a:rPr lang="en-US" altLang="en-US" b="1" i="1" dirty="0">
                <a:sym typeface="Symbol" pitchFamily="18" charset="2"/>
              </a:rPr>
              <a:t>k</a:t>
            </a:r>
            <a:r>
              <a:rPr lang="en-US" altLang="en-US" b="1" dirty="0">
                <a:sym typeface="Symbol" pitchFamily="18" charset="2"/>
              </a:rPr>
              <a:t> eigenvalues is the variance explained by the </a:t>
            </a:r>
            <a:r>
              <a:rPr lang="en-US" altLang="en-US" b="1" i="1" dirty="0">
                <a:sym typeface="Symbol" pitchFamily="18" charset="2"/>
              </a:rPr>
              <a:t>k</a:t>
            </a:r>
            <a:r>
              <a:rPr lang="en-US" altLang="en-US" b="1" dirty="0">
                <a:sym typeface="Symbol" pitchFamily="18" charset="2"/>
              </a:rPr>
              <a:t>-dimensional reduced matrix</a:t>
            </a:r>
          </a:p>
          <a:p>
            <a:endParaRPr lang="en-US" altLang="en-US" sz="2000" dirty="0" smtClean="0">
              <a:sym typeface="Symbol" pitchFamily="18" charset="2"/>
            </a:endParaRPr>
          </a:p>
          <a:p>
            <a:pPr>
              <a:buNone/>
            </a:pP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14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2" name="Picture 2" descr="Scree plot of eigenvalues from principal component analysis of physical work factors. A scree-plot reveals the optimal number of components in PCA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08" y="1941164"/>
            <a:ext cx="5447556" cy="4383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9936" y="3563134"/>
            <a:ext cx="2205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Scree Plot 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Reduced Dimension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900"/>
            <a:ext cx="8229600" cy="4795100"/>
          </a:xfrm>
        </p:spPr>
        <p:txBody>
          <a:bodyPr/>
          <a:lstStyle/>
          <a:p>
            <a:r>
              <a:rPr lang="en-US" altLang="en-US" dirty="0" smtClean="0"/>
              <a:t>So, to generate the data in the new space: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RowFeatureVector</a:t>
            </a:r>
            <a:r>
              <a:rPr lang="en-US" altLang="en-US" dirty="0" smtClean="0"/>
              <a:t>: </a:t>
            </a:r>
          </a:p>
          <a:p>
            <a:pPr lvl="1"/>
            <a:r>
              <a:rPr lang="en-US" altLang="en-US" dirty="0" smtClean="0"/>
              <a:t>Matrix with the eigenvectors in the columns transposed so that the eigenvectors are now in the rows, with the most significant eigenvector at the top</a:t>
            </a:r>
          </a:p>
          <a:p>
            <a:pPr lvl="1"/>
            <a:endParaRPr lang="en-US" altLang="en-US" dirty="0" smtClean="0"/>
          </a:p>
          <a:p>
            <a:r>
              <a:rPr lang="en-US" altLang="en-US" dirty="0" err="1" smtClean="0"/>
              <a:t>RowZeroMeanData</a:t>
            </a:r>
            <a:endParaRPr lang="en-US" altLang="en-US" dirty="0" smtClean="0"/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he mean-adjusted data transposed, i.e. the data items are in each column, with each row holding a separate dimension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7672-3547-4AE5-90A6-5959883826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5803" y="2061394"/>
            <a:ext cx="7013542" cy="4616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 err="1"/>
              <a:t>FinalData</a:t>
            </a:r>
            <a:r>
              <a:rPr lang="en-US" altLang="en-US" dirty="0"/>
              <a:t> = </a:t>
            </a:r>
            <a:r>
              <a:rPr lang="en-US" altLang="en-US" dirty="0" err="1"/>
              <a:t>RowFeatureVector</a:t>
            </a:r>
            <a:r>
              <a:rPr lang="en-US" altLang="en-US" dirty="0"/>
              <a:t> </a:t>
            </a:r>
            <a:r>
              <a:rPr lang="en-US" altLang="en-US" dirty="0">
                <a:latin typeface="+mj-lt"/>
              </a:rPr>
              <a:t>x</a:t>
            </a:r>
            <a:r>
              <a:rPr lang="en-US" altLang="en-US" dirty="0"/>
              <a:t> </a:t>
            </a:r>
            <a:r>
              <a:rPr lang="en-US" altLang="en-US" dirty="0" err="1"/>
              <a:t>RowZeroMeanData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62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Revisited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16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22078" y="1341087"/>
            <a:ext cx="16802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ym typeface="Symbol" pitchFamily="18" charset="2"/>
              </a:rPr>
              <a:t></a:t>
            </a:r>
            <a:r>
              <a:rPr lang="en-US" altLang="en-US" baseline="-25000" dirty="0">
                <a:sym typeface="Symbol" pitchFamily="18" charset="2"/>
              </a:rPr>
              <a:t>1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dirty="0" smtClean="0"/>
              <a:t>73.718 </a:t>
            </a:r>
            <a:br>
              <a:rPr lang="en-US" dirty="0" smtClean="0"/>
            </a:br>
            <a:r>
              <a:rPr lang="en-US" altLang="en-US" i="1" dirty="0" smtClean="0">
                <a:sym typeface="Symbol" pitchFamily="18" charset="2"/>
              </a:rPr>
              <a:t></a:t>
            </a:r>
            <a:r>
              <a:rPr lang="en-US" altLang="en-US" baseline="-25000" dirty="0" smtClean="0">
                <a:sym typeface="Symbol" pitchFamily="18" charset="2"/>
              </a:rPr>
              <a:t>2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dirty="0" smtClean="0"/>
              <a:t>0.384 </a:t>
            </a:r>
            <a:br>
              <a:rPr lang="en-US" dirty="0" smtClean="0"/>
            </a:br>
            <a:r>
              <a:rPr lang="en-US" altLang="en-US" i="1" dirty="0" smtClean="0">
                <a:sym typeface="Symbol" pitchFamily="18" charset="2"/>
              </a:rPr>
              <a:t></a:t>
            </a:r>
            <a:r>
              <a:rPr lang="en-US" altLang="en-US" baseline="-25000" dirty="0" smtClean="0">
                <a:sym typeface="Symbol" pitchFamily="18" charset="2"/>
              </a:rPr>
              <a:t>3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dirty="0" smtClean="0"/>
              <a:t>0.298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134" y="2527911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Eigenvalues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67357"/>
              </p:ext>
            </p:extLst>
          </p:nvPr>
        </p:nvGraphicFramePr>
        <p:xfrm>
          <a:off x="3199160" y="4215316"/>
          <a:ext cx="3424580" cy="143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Worksheet" r:id="rId3" imgW="1838280" imgH="771525" progId="Excel.Sheet.12">
                  <p:embed/>
                </p:oleObj>
              </mc:Choice>
              <mc:Fallback>
                <p:oleObj name="Worksheet" r:id="rId3" imgW="183828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9160" y="4215316"/>
                        <a:ext cx="3424580" cy="1437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5470" y="3707764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Eigenvectors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8794" y="4761396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Z</a:t>
            </a:r>
            <a:r>
              <a:rPr lang="en-US" b="1" dirty="0" smtClean="0"/>
              <a:t> = </a:t>
            </a:r>
            <a:endParaRPr lang="en-US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33772"/>
              </p:ext>
            </p:extLst>
          </p:nvPr>
        </p:nvGraphicFramePr>
        <p:xfrm>
          <a:off x="1335571" y="1818482"/>
          <a:ext cx="2711281" cy="141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Worksheet" r:id="rId5" imgW="1838482" imgH="962012" progId="Excel.Sheet.12">
                  <p:embed/>
                </p:oleObj>
              </mc:Choice>
              <mc:Fallback>
                <p:oleObj name="Worksheet" r:id="rId5" imgW="1838482" imgH="9620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5571" y="1818482"/>
                        <a:ext cx="2711281" cy="1418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2345" y="2297079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r>
              <a:rPr lang="en-US" b="1" dirty="0" smtClean="0"/>
              <a:t> = 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63987" y="1326241"/>
            <a:ext cx="210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Centered Data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6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Reduced Dimension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17</a:t>
            </a:fld>
            <a:endParaRPr 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45467"/>
              </p:ext>
            </p:extLst>
          </p:nvPr>
        </p:nvGraphicFramePr>
        <p:xfrm>
          <a:off x="3348020" y="1300062"/>
          <a:ext cx="3496060" cy="219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Worksheet" r:id="rId3" imgW="1838482" imgH="1152499" progId="Excel.Sheet.12">
                  <p:embed/>
                </p:oleObj>
              </mc:Choice>
              <mc:Fallback>
                <p:oleObj name="Worksheet" r:id="rId3" imgW="1838482" imgH="11524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20" y="1300062"/>
                        <a:ext cx="3496060" cy="219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3151" y="2089731"/>
            <a:ext cx="186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</a:t>
            </a:r>
            <a:r>
              <a:rPr lang="en-US" b="1" dirty="0" smtClean="0"/>
              <a:t> = </a:t>
            </a:r>
            <a:r>
              <a:rPr lang="en-US" b="1" i="1" dirty="0" smtClean="0"/>
              <a:t>Z</a:t>
            </a:r>
            <a:r>
              <a:rPr lang="en-US" b="1" baseline="30000" dirty="0" smtClean="0"/>
              <a:t>T</a:t>
            </a:r>
            <a:r>
              <a:rPr lang="en-US" b="1" dirty="0" smtClean="0"/>
              <a:t>.</a:t>
            </a:r>
            <a:r>
              <a:rPr lang="en-US" b="1" i="1" dirty="0" smtClean="0"/>
              <a:t>A</a:t>
            </a:r>
            <a:r>
              <a:rPr lang="en-US" b="1" baseline="30000" dirty="0" smtClean="0"/>
              <a:t>T</a:t>
            </a:r>
            <a:r>
              <a:rPr lang="en-US" b="1" dirty="0" smtClean="0"/>
              <a:t>  </a:t>
            </a:r>
            <a:r>
              <a:rPr lang="en-US" b="1" dirty="0"/>
              <a:t>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1185" y="5018200"/>
            <a:ext cx="201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</a:t>
            </a:r>
            <a:r>
              <a:rPr lang="en-US" b="1" dirty="0" smtClean="0"/>
              <a:t> = </a:t>
            </a:r>
            <a:r>
              <a:rPr lang="en-US" b="1" i="1" dirty="0" smtClean="0"/>
              <a:t>Z</a:t>
            </a:r>
            <a:r>
              <a:rPr lang="en-US" b="1" i="1" baseline="-25000" dirty="0" smtClean="0"/>
              <a:t>k</a:t>
            </a:r>
            <a:r>
              <a:rPr lang="en-US" b="1" baseline="30000" dirty="0" smtClean="0"/>
              <a:t>T</a:t>
            </a:r>
            <a:r>
              <a:rPr lang="en-US" b="1" dirty="0" smtClean="0"/>
              <a:t>.</a:t>
            </a:r>
            <a:r>
              <a:rPr lang="en-US" b="1" i="1" dirty="0" smtClean="0"/>
              <a:t>A</a:t>
            </a:r>
            <a:r>
              <a:rPr lang="en-US" b="1" baseline="30000" dirty="0" smtClean="0"/>
              <a:t>T</a:t>
            </a:r>
            <a:r>
              <a:rPr lang="en-US" b="1" dirty="0" smtClean="0"/>
              <a:t>  </a:t>
            </a:r>
            <a:r>
              <a:rPr lang="en-US" b="1" dirty="0"/>
              <a:t>=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9435" y="3808677"/>
            <a:ext cx="590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Taking only the top k =1 principle component: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53836"/>
              </p:ext>
            </p:extLst>
          </p:nvPr>
        </p:nvGraphicFramePr>
        <p:xfrm>
          <a:off x="4867096" y="4383906"/>
          <a:ext cx="1001270" cy="186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Worksheet" r:id="rId5" imgW="619282" imgH="1152499" progId="Excel.Sheet.12">
                  <p:embed/>
                </p:oleObj>
              </mc:Choice>
              <mc:Fallback>
                <p:oleObj name="Worksheet" r:id="rId5" imgW="619282" imgH="1152499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096" y="4383906"/>
                        <a:ext cx="1001270" cy="186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99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PCA is a widely used data </a:t>
            </a:r>
            <a:r>
              <a:rPr lang="en-US" sz="2400" dirty="0" smtClean="0"/>
              <a:t>compression and dimensionality reduction technique</a:t>
            </a:r>
          </a:p>
          <a:p>
            <a:pPr lvl="1"/>
            <a:r>
              <a:rPr lang="en-US" altLang="en-US" sz="2000" dirty="0"/>
              <a:t>PCA takes a data matrix, </a:t>
            </a:r>
            <a:r>
              <a:rPr lang="en-US" altLang="en-US" sz="2000" i="1" dirty="0"/>
              <a:t>A</a:t>
            </a:r>
            <a:r>
              <a:rPr lang="en-US" altLang="en-US" sz="2000" dirty="0"/>
              <a:t>, of </a:t>
            </a:r>
            <a:r>
              <a:rPr lang="en-US" altLang="en-US" sz="2000" i="1" dirty="0"/>
              <a:t>n</a:t>
            </a:r>
            <a:r>
              <a:rPr lang="en-US" altLang="en-US" sz="2000" dirty="0"/>
              <a:t> objects by </a:t>
            </a:r>
            <a:r>
              <a:rPr lang="en-US" altLang="en-US" sz="2000" i="1" dirty="0"/>
              <a:t>p</a:t>
            </a:r>
            <a:r>
              <a:rPr lang="en-US" altLang="en-US" sz="2000" dirty="0"/>
              <a:t> variables, which may be correlated, and </a:t>
            </a:r>
            <a:r>
              <a:rPr lang="en-US" altLang="en-US" sz="2000" dirty="0" smtClean="0"/>
              <a:t>summarizes it </a:t>
            </a:r>
            <a:r>
              <a:rPr lang="en-US" altLang="en-US" sz="2000" dirty="0"/>
              <a:t>by uncorrelated axes (principal components or principal axes) that are linear combinations of the original </a:t>
            </a:r>
            <a:r>
              <a:rPr lang="en-US" altLang="en-US" sz="2000" i="1" dirty="0"/>
              <a:t>p</a:t>
            </a:r>
            <a:r>
              <a:rPr lang="en-US" altLang="en-US" sz="2000" dirty="0"/>
              <a:t> variables</a:t>
            </a:r>
          </a:p>
          <a:p>
            <a:pPr lvl="2"/>
            <a:r>
              <a:rPr lang="en-US" altLang="en-US" sz="1800" dirty="0"/>
              <a:t>The first </a:t>
            </a:r>
            <a:r>
              <a:rPr lang="en-US" altLang="en-US" sz="1800" i="1" dirty="0"/>
              <a:t>k</a:t>
            </a:r>
            <a:r>
              <a:rPr lang="en-US" altLang="en-US" sz="1800" dirty="0"/>
              <a:t> components display most of the variance among </a:t>
            </a:r>
            <a:r>
              <a:rPr lang="en-US" altLang="en-US" sz="1800" dirty="0" smtClean="0"/>
              <a:t>objects</a:t>
            </a:r>
          </a:p>
          <a:p>
            <a:pPr lvl="2"/>
            <a:r>
              <a:rPr lang="en-US" sz="1800" dirty="0" smtClean="0"/>
              <a:t>The remaining components can be discarded resulting in a lower dimensional representation of the data that still captures most of the relevant information</a:t>
            </a:r>
            <a:endParaRPr lang="en-US" sz="2800" dirty="0" smtClean="0"/>
          </a:p>
          <a:p>
            <a:pPr lvl="1"/>
            <a:r>
              <a:rPr lang="en-US" sz="2400" dirty="0" smtClean="0"/>
              <a:t>PCA </a:t>
            </a:r>
            <a:r>
              <a:rPr lang="en-US" sz="2400" dirty="0"/>
              <a:t>is computed by determining the eigenvectors and eigenvalues of the covariance </a:t>
            </a:r>
            <a:r>
              <a:rPr lang="en-US" sz="2400" dirty="0" smtClean="0"/>
              <a:t>matrix</a:t>
            </a:r>
          </a:p>
          <a:p>
            <a:pPr lvl="2"/>
            <a:r>
              <a:rPr lang="en-US" sz="2000" dirty="0" smtClean="0"/>
              <a:t>Recall: The </a:t>
            </a:r>
            <a:r>
              <a:rPr lang="en-US" sz="2000" dirty="0"/>
              <a:t>covariance of two random variables is their tendency to vary </a:t>
            </a:r>
            <a:r>
              <a:rPr lang="en-US" sz="2000" dirty="0" smtClean="0"/>
              <a:t>together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2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374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Geometric Interpretation of PCA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4642"/>
            <a:ext cx="8229600" cy="5040926"/>
          </a:xfrm>
        </p:spPr>
        <p:txBody>
          <a:bodyPr/>
          <a:lstStyle/>
          <a:p>
            <a:r>
              <a:rPr lang="en-US" altLang="en-US" sz="2000" dirty="0" smtClean="0"/>
              <a:t>The goal is to rotate the axes of the p-dimensional space to new positions (principal axes) that have the following properties:</a:t>
            </a:r>
          </a:p>
          <a:p>
            <a:pPr lvl="1"/>
            <a:r>
              <a:rPr lang="en-US" altLang="en-US" sz="1600" dirty="0" smtClean="0"/>
              <a:t>ordered such that principal axis 1 has the highest variance, axis 2 has the next highest variance, .... , and axis p has the lowest variance</a:t>
            </a:r>
          </a:p>
          <a:p>
            <a:pPr lvl="1"/>
            <a:r>
              <a:rPr lang="en-US" altLang="en-US" sz="1600" dirty="0" smtClean="0"/>
              <a:t>covariance among each pair of the principal axes is zero (the principal axes are uncorrelated).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9" y="2743197"/>
            <a:ext cx="4459663" cy="312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692575" y="2753247"/>
            <a:ext cx="4250457" cy="3114989"/>
            <a:chOff x="150" y="1121"/>
            <a:chExt cx="5432" cy="330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" y="1121"/>
              <a:ext cx="5432" cy="3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1104" y="1401"/>
              <a:ext cx="2999" cy="250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090" y="1327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50000"/>
                </a:spcBef>
                <a:buChar char="•"/>
                <a:defRPr sz="32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00"/>
                  </a:solidFill>
                </a:rPr>
                <a:t>PC 1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661" y="2076"/>
              <a:ext cx="1346" cy="138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196" y="2029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50000"/>
                </a:spcBef>
                <a:buChar char="•"/>
                <a:defRPr sz="32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00"/>
                  </a:solidFill>
                </a:rPr>
                <a:t>PC 2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02901" y="5928976"/>
            <a:ext cx="797839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 smtClean="0"/>
              <a:t>Note: Each principal axis is a linear combination of the original two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</a:t>
            </a:r>
            <a:r>
              <a:rPr lang="en-US" sz="1100" dirty="0" smtClean="0"/>
              <a:t>Loretta </a:t>
            </a:r>
            <a:r>
              <a:rPr lang="en-US" sz="1100" dirty="0" err="1" smtClean="0"/>
              <a:t>Battaglia</a:t>
            </a:r>
            <a:r>
              <a:rPr lang="en-US" altLang="en-US" sz="1100" dirty="0" smtClean="0"/>
              <a:t>, Southern Illinois University</a:t>
            </a:r>
            <a:endParaRPr lang="en-US" altLang="en-US" sz="11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3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 dirty="0"/>
              <a:t>From </a:t>
            </a:r>
            <a:r>
              <a:rPr lang="en-GB" altLang="en-US" sz="2400" i="1" dirty="0" smtClean="0"/>
              <a:t>p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original variables: </a:t>
            </a:r>
            <a:r>
              <a:rPr lang="en-GB" altLang="en-US" sz="2400" i="1" dirty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>
                <a:solidFill>
                  <a:srgbClr val="C00000"/>
                </a:solidFill>
              </a:rPr>
              <a:t>1</a:t>
            </a:r>
            <a:r>
              <a:rPr lang="en-GB" altLang="en-US" sz="2400" dirty="0">
                <a:solidFill>
                  <a:srgbClr val="C00000"/>
                </a:solidFill>
              </a:rPr>
              <a:t>,</a:t>
            </a:r>
            <a:r>
              <a:rPr lang="en-GB" altLang="en-US" sz="2400" i="1" dirty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>
                <a:solidFill>
                  <a:srgbClr val="C00000"/>
                </a:solidFill>
              </a:rPr>
              <a:t>2</a:t>
            </a:r>
            <a:r>
              <a:rPr lang="en-GB" altLang="en-US" sz="2400" dirty="0">
                <a:solidFill>
                  <a:srgbClr val="C00000"/>
                </a:solidFill>
              </a:rPr>
              <a:t>,...,</a:t>
            </a:r>
            <a:r>
              <a:rPr lang="en-GB" altLang="en-US" sz="2400" i="1" dirty="0" err="1" smtClean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 err="1" smtClean="0">
                <a:solidFill>
                  <a:srgbClr val="C00000"/>
                </a:solidFill>
              </a:rPr>
              <a:t>p</a:t>
            </a:r>
            <a:r>
              <a:rPr lang="en-GB" altLang="en-US" sz="2400" dirty="0" smtClean="0"/>
              <a:t>:</a:t>
            </a:r>
            <a:endParaRPr lang="en-GB" altLang="en-US" sz="2400" dirty="0"/>
          </a:p>
          <a:p>
            <a:pPr>
              <a:buFontTx/>
              <a:buNone/>
            </a:pPr>
            <a:r>
              <a:rPr lang="en-GB" altLang="en-US" sz="2400" dirty="0"/>
              <a:t>	Produce </a:t>
            </a:r>
            <a:r>
              <a:rPr lang="en-GB" altLang="en-US" sz="2400" i="1" dirty="0" smtClean="0"/>
              <a:t>p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new variables: 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y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GB" altLang="en-US" sz="2400" dirty="0" smtClean="0">
                <a:solidFill>
                  <a:schemeClr val="accent2"/>
                </a:solidFill>
              </a:rPr>
              <a:t>,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y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GB" altLang="en-US" sz="2400" dirty="0" smtClean="0">
                <a:solidFill>
                  <a:schemeClr val="accent2"/>
                </a:solidFill>
              </a:rPr>
              <a:t>,...,</a:t>
            </a:r>
            <a:r>
              <a:rPr lang="en-GB" altLang="en-US" sz="2400" i="1" dirty="0" err="1" smtClean="0">
                <a:solidFill>
                  <a:schemeClr val="accent2"/>
                </a:solidFill>
              </a:rPr>
              <a:t>y</a:t>
            </a:r>
            <a:r>
              <a:rPr lang="en-GB" altLang="en-US" sz="2400" baseline="-25000" dirty="0" err="1" smtClean="0">
                <a:solidFill>
                  <a:schemeClr val="accent2"/>
                </a:solidFill>
              </a:rPr>
              <a:t>p</a:t>
            </a:r>
            <a:r>
              <a:rPr lang="en-GB" altLang="en-US" sz="2400" dirty="0" smtClean="0"/>
              <a:t>:</a:t>
            </a:r>
          </a:p>
          <a:p>
            <a:pPr>
              <a:buFontTx/>
              <a:buNone/>
            </a:pPr>
            <a:endParaRPr lang="en-GB" altLang="en-US" sz="1100" dirty="0"/>
          </a:p>
          <a:p>
            <a:pPr>
              <a:buFontTx/>
              <a:buNone/>
            </a:pPr>
            <a:r>
              <a:rPr lang="en-GB" altLang="en-US" sz="2400" i="1" dirty="0"/>
              <a:t>	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y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=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11</a:t>
            </a:r>
            <a:r>
              <a:rPr lang="en-GB" altLang="en-US" sz="2400" i="1" dirty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>
                <a:solidFill>
                  <a:srgbClr val="C00000"/>
                </a:solidFill>
              </a:rPr>
              <a:t>1</a:t>
            </a:r>
            <a:r>
              <a:rPr lang="en-GB" altLang="en-US" sz="2400" dirty="0"/>
              <a:t> +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12</a:t>
            </a:r>
            <a:r>
              <a:rPr lang="en-GB" altLang="en-US" sz="2400" i="1" dirty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>
                <a:solidFill>
                  <a:srgbClr val="C00000"/>
                </a:solidFill>
              </a:rPr>
              <a:t>2</a:t>
            </a:r>
            <a:r>
              <a:rPr lang="en-GB" altLang="en-US" sz="2400" dirty="0"/>
              <a:t> + ... + </a:t>
            </a:r>
            <a:r>
              <a:rPr lang="en-GB" altLang="en-US" sz="2400" i="1" dirty="0" smtClean="0"/>
              <a:t>a</a:t>
            </a:r>
            <a:r>
              <a:rPr lang="en-GB" altLang="en-US" sz="2400" baseline="-25000" dirty="0" smtClean="0"/>
              <a:t>1p</a:t>
            </a:r>
            <a:r>
              <a:rPr lang="en-GB" altLang="en-US" sz="2400" i="1" dirty="0" smtClean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 smtClean="0">
                <a:solidFill>
                  <a:srgbClr val="C00000"/>
                </a:solidFill>
              </a:rPr>
              <a:t>p</a:t>
            </a:r>
            <a:endParaRPr lang="en-GB" altLang="en-US" sz="24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GB" altLang="en-US" sz="2400" i="1" dirty="0"/>
              <a:t>	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y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=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21</a:t>
            </a:r>
            <a:r>
              <a:rPr lang="en-GB" altLang="en-US" sz="2400" i="1" dirty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>
                <a:solidFill>
                  <a:srgbClr val="C00000"/>
                </a:solidFill>
              </a:rPr>
              <a:t>1</a:t>
            </a:r>
            <a:r>
              <a:rPr lang="en-GB" altLang="en-US" sz="2400" dirty="0"/>
              <a:t> +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22</a:t>
            </a:r>
            <a:r>
              <a:rPr lang="en-GB" altLang="en-US" sz="2400" i="1" dirty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>
                <a:solidFill>
                  <a:srgbClr val="C00000"/>
                </a:solidFill>
              </a:rPr>
              <a:t>2</a:t>
            </a:r>
            <a:r>
              <a:rPr lang="en-GB" altLang="en-US" sz="2400" dirty="0"/>
              <a:t> + ... + </a:t>
            </a:r>
            <a:r>
              <a:rPr lang="en-GB" altLang="en-US" sz="2400" i="1" dirty="0" smtClean="0"/>
              <a:t>a</a:t>
            </a:r>
            <a:r>
              <a:rPr lang="en-GB" altLang="en-US" sz="2400" baseline="-25000" dirty="0" smtClean="0"/>
              <a:t>2p</a:t>
            </a:r>
            <a:r>
              <a:rPr lang="en-GB" altLang="en-US" sz="2400" i="1" dirty="0" smtClean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 smtClean="0">
                <a:solidFill>
                  <a:srgbClr val="C00000"/>
                </a:solidFill>
              </a:rPr>
              <a:t>p</a:t>
            </a:r>
            <a:endParaRPr lang="en-GB" altLang="en-US" sz="24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GB" altLang="en-US" sz="2400" dirty="0"/>
              <a:t>	...</a:t>
            </a:r>
          </a:p>
          <a:p>
            <a:pPr>
              <a:buFontTx/>
              <a:buNone/>
            </a:pPr>
            <a:r>
              <a:rPr lang="en-GB" altLang="en-US" sz="2400" i="1" dirty="0"/>
              <a:t>	</a:t>
            </a:r>
            <a:r>
              <a:rPr lang="en-GB" altLang="en-US" sz="2400" i="1" dirty="0" err="1" smtClean="0">
                <a:solidFill>
                  <a:schemeClr val="accent2"/>
                </a:solidFill>
              </a:rPr>
              <a:t>y</a:t>
            </a:r>
            <a:r>
              <a:rPr lang="en-GB" altLang="en-US" sz="2400" baseline="-25000" dirty="0" err="1" smtClean="0">
                <a:solidFill>
                  <a:schemeClr val="accent2"/>
                </a:solidFill>
              </a:rPr>
              <a:t>p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= </a:t>
            </a:r>
            <a:r>
              <a:rPr lang="en-GB" altLang="en-US" sz="2400" i="1" dirty="0" smtClean="0"/>
              <a:t>a</a:t>
            </a:r>
            <a:r>
              <a:rPr lang="en-GB" altLang="en-US" sz="2400" baseline="-25000" dirty="0" smtClean="0"/>
              <a:t>p1</a:t>
            </a:r>
            <a:r>
              <a:rPr lang="en-GB" altLang="en-US" sz="2400" i="1" dirty="0" smtClean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 smtClean="0">
                <a:solidFill>
                  <a:srgbClr val="C00000"/>
                </a:solidFill>
              </a:rPr>
              <a:t>1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+ </a:t>
            </a:r>
            <a:r>
              <a:rPr lang="en-GB" altLang="en-US" sz="2400" i="1" dirty="0" smtClean="0"/>
              <a:t>a</a:t>
            </a:r>
            <a:r>
              <a:rPr lang="en-GB" altLang="en-US" sz="2400" baseline="-25000" dirty="0" smtClean="0"/>
              <a:t>p2</a:t>
            </a:r>
            <a:r>
              <a:rPr lang="en-GB" altLang="en-US" sz="2400" i="1" dirty="0" smtClean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 smtClean="0">
                <a:solidFill>
                  <a:srgbClr val="C00000"/>
                </a:solidFill>
              </a:rPr>
              <a:t>2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+ ... + </a:t>
            </a:r>
            <a:r>
              <a:rPr lang="en-GB" altLang="en-US" sz="2400" i="1" dirty="0" err="1" smtClean="0"/>
              <a:t>a</a:t>
            </a:r>
            <a:r>
              <a:rPr lang="en-GB" altLang="en-US" sz="2400" baseline="-25000" dirty="0" err="1" smtClean="0"/>
              <a:t>pp</a:t>
            </a:r>
            <a:r>
              <a:rPr lang="en-GB" altLang="en-US" sz="2400" i="1" dirty="0" err="1" smtClean="0">
                <a:solidFill>
                  <a:srgbClr val="C00000"/>
                </a:solidFill>
              </a:rPr>
              <a:t>x</a:t>
            </a:r>
            <a:r>
              <a:rPr lang="en-GB" altLang="en-US" sz="2400" baseline="-25000" dirty="0" err="1" smtClean="0">
                <a:solidFill>
                  <a:srgbClr val="C00000"/>
                </a:solidFill>
              </a:rPr>
              <a:t>p</a:t>
            </a:r>
            <a:endParaRPr lang="en-GB" altLang="en-US" sz="24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1874948" name="Text Box 4"/>
          <p:cNvSpPr txBox="1">
            <a:spLocks noChangeArrowheads="1"/>
          </p:cNvSpPr>
          <p:nvPr/>
        </p:nvSpPr>
        <p:spPr bwMode="auto">
          <a:xfrm>
            <a:off x="685800" y="4210050"/>
            <a:ext cx="8229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i="1" dirty="0">
                <a:latin typeface="Times New Roman" pitchFamily="18" charset="0"/>
              </a:rPr>
              <a:t>such that:</a:t>
            </a:r>
          </a:p>
          <a:p>
            <a:endParaRPr lang="en-GB" altLang="en-US" sz="1200" i="1" dirty="0">
              <a:latin typeface="Times New Roman" pitchFamily="18" charset="0"/>
            </a:endParaRPr>
          </a:p>
          <a:p>
            <a:r>
              <a:rPr lang="en-GB" altLang="en-US" sz="2400" b="1" i="1" dirty="0" err="1" smtClean="0">
                <a:solidFill>
                  <a:schemeClr val="accent2"/>
                </a:solidFill>
              </a:rPr>
              <a:t>y</a:t>
            </a:r>
            <a:r>
              <a:rPr lang="en-GB" altLang="en-US" b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GB" altLang="en-US" sz="2400" dirty="0" err="1" smtClean="0">
                <a:latin typeface="Times New Roman" pitchFamily="18" charset="0"/>
              </a:rPr>
              <a:t>'s</a:t>
            </a:r>
            <a:r>
              <a:rPr lang="en-GB" altLang="en-US" sz="2400" dirty="0" smtClean="0">
                <a:latin typeface="Times New Roman" pitchFamily="18" charset="0"/>
              </a:rPr>
              <a:t> </a:t>
            </a:r>
            <a:r>
              <a:rPr lang="en-GB" altLang="en-US" sz="2400" dirty="0">
                <a:latin typeface="Times New Roman" pitchFamily="18" charset="0"/>
              </a:rPr>
              <a:t>are uncorrelated (orthogonal)</a:t>
            </a:r>
          </a:p>
          <a:p>
            <a:r>
              <a:rPr lang="en-GB" altLang="en-US" sz="2400" b="1" i="1" dirty="0" smtClean="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en-US" sz="2400" b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GB" altLang="en-US" sz="2400" dirty="0" smtClean="0">
                <a:latin typeface="Times New Roman" pitchFamily="18" charset="0"/>
              </a:rPr>
              <a:t> </a:t>
            </a:r>
            <a:r>
              <a:rPr lang="en-GB" altLang="en-US" sz="2400" dirty="0">
                <a:latin typeface="Times New Roman" pitchFamily="18" charset="0"/>
              </a:rPr>
              <a:t>explains as much as possible of original variance in data set</a:t>
            </a:r>
          </a:p>
          <a:p>
            <a:r>
              <a:rPr lang="en-GB" altLang="en-US" sz="2400" b="1" i="1" dirty="0" smtClean="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en-US" sz="2400" b="1" baseline="-25000" dirty="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GB" altLang="en-US" sz="2400" dirty="0" smtClean="0">
                <a:latin typeface="Times New Roman" pitchFamily="18" charset="0"/>
              </a:rPr>
              <a:t> </a:t>
            </a:r>
            <a:r>
              <a:rPr lang="en-GB" altLang="en-US" sz="2400" dirty="0">
                <a:latin typeface="Times New Roman" pitchFamily="18" charset="0"/>
              </a:rPr>
              <a:t>explains as much as possible of remaining variance</a:t>
            </a:r>
          </a:p>
          <a:p>
            <a:r>
              <a:rPr lang="en-GB" altLang="en-US" sz="2400" dirty="0">
                <a:latin typeface="Times New Roman" pitchFamily="18" charset="0"/>
              </a:rPr>
              <a:t>etc</a:t>
            </a:r>
            <a:r>
              <a:rPr lang="en-GB" altLang="en-US" sz="2400" dirty="0" smtClean="0">
                <a:latin typeface="Times New Roman" pitchFamily="18" charset="0"/>
              </a:rPr>
              <a:t>.</a:t>
            </a:r>
            <a:endParaRPr lang="en-GB" altLang="en-US" sz="2400" dirty="0">
              <a:latin typeface="Times New Roman" pitchFamily="18" charset="0"/>
            </a:endParaRPr>
          </a:p>
        </p:txBody>
      </p:sp>
      <p:sp>
        <p:nvSpPr>
          <p:cNvPr id="187495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58368"/>
            <a:ext cx="7772400" cy="1143000"/>
          </a:xfrm>
          <a:noFill/>
          <a:ln/>
        </p:spPr>
        <p:txBody>
          <a:bodyPr/>
          <a:lstStyle/>
          <a:p>
            <a:r>
              <a:rPr lang="en-US" altLang="en-US" sz="3600" dirty="0"/>
              <a:t>PCA: </a:t>
            </a:r>
            <a:r>
              <a:rPr lang="en-US" altLang="en-US" i="1" dirty="0" smtClean="0"/>
              <a:t>Coordinate Transformation</a:t>
            </a:r>
            <a:endParaRPr lang="en-US" altLang="en-US" sz="3600" i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01582" y="2895600"/>
            <a:ext cx="3134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 b="1" i="1" dirty="0" err="1" smtClean="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en-US" b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GB" altLang="en-US" sz="2400" dirty="0" err="1" smtClean="0">
                <a:latin typeface="Times New Roman" pitchFamily="18" charset="0"/>
              </a:rPr>
              <a:t>'s</a:t>
            </a:r>
            <a:r>
              <a:rPr lang="en-GB" altLang="en-US" sz="2400" dirty="0" smtClean="0">
                <a:latin typeface="Times New Roman" pitchFamily="18" charset="0"/>
              </a:rPr>
              <a:t> </a:t>
            </a:r>
            <a:r>
              <a:rPr lang="en-GB" altLang="en-US" sz="2400" dirty="0">
                <a:latin typeface="Times New Roman" pitchFamily="18" charset="0"/>
              </a:rPr>
              <a:t>are</a:t>
            </a:r>
          </a:p>
          <a:p>
            <a:pPr algn="ctr"/>
            <a:r>
              <a:rPr lang="en-GB" altLang="en-US" sz="2400" b="1" dirty="0">
                <a:latin typeface="Times New Roman" pitchFamily="18" charset="0"/>
              </a:rPr>
              <a:t>Principal Components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5082702" y="2422186"/>
            <a:ext cx="379378" cy="1974715"/>
          </a:xfrm>
          <a:prstGeom prst="rightBrac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6995" name="Picture 3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196512"/>
            <a:ext cx="4217988" cy="4572000"/>
          </a:xfrm>
          <a:noFill/>
          <a:ln/>
        </p:spPr>
      </p:pic>
      <p:grpSp>
        <p:nvGrpSpPr>
          <p:cNvPr id="1876996" name="Group 4"/>
          <p:cNvGrpSpPr>
            <a:grpSpLocks/>
          </p:cNvGrpSpPr>
          <p:nvPr/>
        </p:nvGrpSpPr>
        <p:grpSpPr bwMode="auto">
          <a:xfrm>
            <a:off x="2660650" y="1968240"/>
            <a:ext cx="5407025" cy="2590800"/>
            <a:chOff x="2160" y="1728"/>
            <a:chExt cx="3406" cy="1632"/>
          </a:xfrm>
        </p:grpSpPr>
        <p:sp>
          <p:nvSpPr>
            <p:cNvPr id="1876997" name="Line 5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998" name="Text Box 6"/>
            <p:cNvSpPr txBox="1">
              <a:spLocks noChangeArrowheads="1"/>
            </p:cNvSpPr>
            <p:nvPr/>
          </p:nvSpPr>
          <p:spPr bwMode="auto">
            <a:xfrm>
              <a:off x="4320" y="1728"/>
              <a:ext cx="124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latin typeface="Times New Roman" pitchFamily="18" charset="0"/>
                </a:rPr>
                <a:t>1st Principal </a:t>
              </a:r>
            </a:p>
            <a:p>
              <a:r>
                <a:rPr lang="en-US" altLang="en-US" sz="2400" i="1">
                  <a:latin typeface="Times New Roman" pitchFamily="18" charset="0"/>
                </a:rPr>
                <a:t>Component, </a:t>
              </a:r>
              <a:r>
                <a:rPr lang="en-GB" altLang="en-US" sz="2400" i="1">
                  <a:solidFill>
                    <a:schemeClr val="accent2"/>
                  </a:solidFill>
                  <a:latin typeface="Times New Roman" pitchFamily="18" charset="0"/>
                </a:rPr>
                <a:t>y</a:t>
              </a:r>
              <a:r>
                <a:rPr lang="en-GB" altLang="en-US" sz="2400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altLang="en-US" sz="2400" baseline="-25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76999" name="Group 7"/>
          <p:cNvGrpSpPr>
            <a:grpSpLocks/>
          </p:cNvGrpSpPr>
          <p:nvPr/>
        </p:nvGrpSpPr>
        <p:grpSpPr bwMode="auto">
          <a:xfrm>
            <a:off x="2279650" y="1511040"/>
            <a:ext cx="2895600" cy="2895600"/>
            <a:chOff x="1920" y="1440"/>
            <a:chExt cx="1824" cy="1824"/>
          </a:xfrm>
        </p:grpSpPr>
        <p:sp>
          <p:nvSpPr>
            <p:cNvPr id="1877000" name="Line 8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001" name="Text Box 9"/>
            <p:cNvSpPr txBox="1">
              <a:spLocks noChangeArrowheads="1"/>
            </p:cNvSpPr>
            <p:nvPr/>
          </p:nvSpPr>
          <p:spPr bwMode="auto">
            <a:xfrm>
              <a:off x="1920" y="1440"/>
              <a:ext cx="124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latin typeface="Times New Roman" pitchFamily="18" charset="0"/>
                </a:rPr>
                <a:t>2nd Principal </a:t>
              </a:r>
            </a:p>
            <a:p>
              <a:r>
                <a:rPr lang="en-US" altLang="en-US" sz="2400" i="1">
                  <a:latin typeface="Times New Roman" pitchFamily="18" charset="0"/>
                </a:rPr>
                <a:t>Component, </a:t>
              </a:r>
              <a:r>
                <a:rPr lang="en-GB" altLang="en-US" sz="2400" i="1">
                  <a:solidFill>
                    <a:schemeClr val="accent2"/>
                  </a:solidFill>
                  <a:latin typeface="Times New Roman" pitchFamily="18" charset="0"/>
                </a:rPr>
                <a:t>y</a:t>
              </a:r>
              <a:r>
                <a:rPr lang="en-GB" altLang="en-US" sz="2400" i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altLang="en-US" sz="2400" baseline="-25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dirty="0" smtClean="0"/>
              <a:t>Principal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3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1331" name="Picture 3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494800"/>
            <a:ext cx="4217988" cy="4572000"/>
          </a:xfrm>
          <a:noFill/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FF66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1891332" name="AutoShape 4"/>
          <p:cNvSpPr>
            <a:spLocks noChangeArrowheads="1"/>
          </p:cNvSpPr>
          <p:nvPr/>
        </p:nvSpPr>
        <p:spPr bwMode="auto">
          <a:xfrm>
            <a:off x="4876800" y="2866400"/>
            <a:ext cx="76200" cy="762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91333" name="Group 5"/>
          <p:cNvGrpSpPr>
            <a:grpSpLocks/>
          </p:cNvGrpSpPr>
          <p:nvPr/>
        </p:nvGrpSpPr>
        <p:grpSpPr bwMode="auto">
          <a:xfrm>
            <a:off x="1905000" y="2637803"/>
            <a:ext cx="2971800" cy="461963"/>
            <a:chOff x="1200" y="1968"/>
            <a:chExt cx="1872" cy="291"/>
          </a:xfrm>
        </p:grpSpPr>
        <p:sp>
          <p:nvSpPr>
            <p:cNvPr id="1891334" name="Line 6"/>
            <p:cNvSpPr>
              <a:spLocks noChangeShapeType="1"/>
            </p:cNvSpPr>
            <p:nvPr/>
          </p:nvSpPr>
          <p:spPr bwMode="auto">
            <a:xfrm flipV="1">
              <a:off x="1296" y="2160"/>
              <a:ext cx="177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91335" name="Text Box 7"/>
            <p:cNvSpPr txBox="1">
              <a:spLocks noChangeArrowheads="1"/>
            </p:cNvSpPr>
            <p:nvPr/>
          </p:nvSpPr>
          <p:spPr bwMode="auto">
            <a:xfrm>
              <a:off x="1200" y="1968"/>
              <a:ext cx="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 i="1" dirty="0">
                  <a:solidFill>
                    <a:srgbClr val="C00000"/>
                  </a:solidFill>
                  <a:latin typeface="Times New Roman" pitchFamily="18" charset="0"/>
                </a:rPr>
                <a:t>x</a:t>
              </a:r>
              <a:r>
                <a:rPr lang="en-GB" altLang="en-US" sz="2400" b="1" i="1" baseline="-25000" dirty="0">
                  <a:solidFill>
                    <a:srgbClr val="C00000"/>
                  </a:solidFill>
                  <a:latin typeface="Times New Roman" pitchFamily="18" charset="0"/>
                </a:rPr>
                <a:t>i2</a:t>
              </a:r>
              <a:endParaRPr lang="en-US" altLang="en-US" sz="2400" b="1" baseline="-250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91336" name="Group 8"/>
          <p:cNvGrpSpPr>
            <a:grpSpLocks/>
          </p:cNvGrpSpPr>
          <p:nvPr/>
        </p:nvGrpSpPr>
        <p:grpSpPr bwMode="auto">
          <a:xfrm>
            <a:off x="4724405" y="2942601"/>
            <a:ext cx="498476" cy="3052763"/>
            <a:chOff x="2976" y="2160"/>
            <a:chExt cx="314" cy="1923"/>
          </a:xfrm>
        </p:grpSpPr>
        <p:sp>
          <p:nvSpPr>
            <p:cNvPr id="1891337" name="Line 9"/>
            <p:cNvSpPr>
              <a:spLocks noChangeShapeType="1"/>
            </p:cNvSpPr>
            <p:nvPr/>
          </p:nvSpPr>
          <p:spPr bwMode="auto">
            <a:xfrm>
              <a:off x="3072" y="2160"/>
              <a:ext cx="0" cy="17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91338" name="Text Box 10"/>
            <p:cNvSpPr txBox="1">
              <a:spLocks noChangeArrowheads="1"/>
            </p:cNvSpPr>
            <p:nvPr/>
          </p:nvSpPr>
          <p:spPr bwMode="auto">
            <a:xfrm>
              <a:off x="2976" y="3792"/>
              <a:ext cx="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 i="1" dirty="0">
                  <a:solidFill>
                    <a:srgbClr val="C00000"/>
                  </a:solidFill>
                  <a:latin typeface="Times New Roman" pitchFamily="18" charset="0"/>
                </a:rPr>
                <a:t>x</a:t>
              </a:r>
              <a:r>
                <a:rPr lang="en-GB" altLang="en-US" sz="2400" b="1" i="1" baseline="-25000" dirty="0">
                  <a:solidFill>
                    <a:srgbClr val="C00000"/>
                  </a:solidFill>
                  <a:latin typeface="Times New Roman" pitchFamily="18" charset="0"/>
                </a:rPr>
                <a:t>i1</a:t>
              </a:r>
              <a:endParaRPr lang="en-US" altLang="en-US" sz="2400" b="1" baseline="-250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891339" name="Line 11"/>
          <p:cNvSpPr>
            <a:spLocks noChangeShapeType="1"/>
          </p:cNvSpPr>
          <p:nvPr/>
        </p:nvSpPr>
        <p:spPr bwMode="auto">
          <a:xfrm flipV="1">
            <a:off x="3200400" y="2637800"/>
            <a:ext cx="289560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1340" name="Line 12"/>
          <p:cNvSpPr>
            <a:spLocks noChangeShapeType="1"/>
          </p:cNvSpPr>
          <p:nvPr/>
        </p:nvSpPr>
        <p:spPr bwMode="auto">
          <a:xfrm flipH="1" flipV="1">
            <a:off x="4038600" y="3018800"/>
            <a:ext cx="1676400" cy="182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91341" name="Group 13"/>
          <p:cNvGrpSpPr>
            <a:grpSpLocks/>
          </p:cNvGrpSpPr>
          <p:nvPr/>
        </p:nvGrpSpPr>
        <p:grpSpPr bwMode="auto">
          <a:xfrm>
            <a:off x="4191000" y="2714000"/>
            <a:ext cx="685800" cy="685800"/>
            <a:chOff x="2640" y="2016"/>
            <a:chExt cx="432" cy="432"/>
          </a:xfrm>
        </p:grpSpPr>
        <p:sp>
          <p:nvSpPr>
            <p:cNvPr id="1891342" name="Line 14"/>
            <p:cNvSpPr>
              <a:spLocks noChangeShapeType="1"/>
            </p:cNvSpPr>
            <p:nvPr/>
          </p:nvSpPr>
          <p:spPr bwMode="auto">
            <a:xfrm flipH="1">
              <a:off x="2736" y="2160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91343" name="Rectangle 15"/>
            <p:cNvSpPr>
              <a:spLocks noChangeArrowheads="1"/>
            </p:cNvSpPr>
            <p:nvPr/>
          </p:nvSpPr>
          <p:spPr bwMode="auto">
            <a:xfrm>
              <a:off x="2640" y="2016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 i="1" dirty="0">
                  <a:solidFill>
                    <a:schemeClr val="accent2"/>
                  </a:solidFill>
                  <a:latin typeface="Times New Roman" pitchFamily="18" charset="0"/>
                </a:rPr>
                <a:t>y</a:t>
              </a:r>
              <a:r>
                <a:rPr lang="en-GB" altLang="en-US" sz="2400" b="1" i="1" baseline="-25000" dirty="0">
                  <a:solidFill>
                    <a:schemeClr val="accent2"/>
                  </a:solidFill>
                  <a:latin typeface="Times New Roman" pitchFamily="18" charset="0"/>
                </a:rPr>
                <a:t>i,1</a:t>
              </a:r>
              <a:endParaRPr lang="en-US" altLang="en-US" sz="2400" b="1" i="1" baseline="-250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91344" name="Group 16"/>
          <p:cNvGrpSpPr>
            <a:grpSpLocks/>
          </p:cNvGrpSpPr>
          <p:nvPr/>
        </p:nvGrpSpPr>
        <p:grpSpPr bwMode="auto">
          <a:xfrm>
            <a:off x="4876800" y="2790200"/>
            <a:ext cx="681038" cy="533400"/>
            <a:chOff x="3072" y="2064"/>
            <a:chExt cx="429" cy="336"/>
          </a:xfrm>
        </p:grpSpPr>
        <p:sp>
          <p:nvSpPr>
            <p:cNvPr id="1891345" name="Line 17"/>
            <p:cNvSpPr>
              <a:spLocks noChangeShapeType="1"/>
            </p:cNvSpPr>
            <p:nvPr/>
          </p:nvSpPr>
          <p:spPr bwMode="auto">
            <a:xfrm>
              <a:off x="3072" y="2160"/>
              <a:ext cx="19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91346" name="Rectangle 18"/>
            <p:cNvSpPr>
              <a:spLocks noChangeArrowheads="1"/>
            </p:cNvSpPr>
            <p:nvPr/>
          </p:nvSpPr>
          <p:spPr bwMode="auto">
            <a:xfrm>
              <a:off x="3168" y="2064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y</a:t>
              </a:r>
              <a:r>
                <a:rPr lang="en-GB" alt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i,2</a:t>
              </a:r>
              <a:endParaRPr lang="en-US" altLang="en-US" sz="2400" b="1" i="1" baseline="-25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</a:t>
            </a:r>
            <a:r>
              <a:rPr lang="en-US" dirty="0" smtClean="0"/>
              <a:t>Components: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4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332" grpId="0" animBg="1"/>
      <p:bldP spid="1891339" grpId="0" animBg="1"/>
      <p:bldP spid="18913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5427" name="Picture 3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4638" y="1625706"/>
            <a:ext cx="4217988" cy="4572000"/>
          </a:xfrm>
          <a:noFill/>
          <a:ln/>
        </p:spPr>
      </p:pic>
      <p:grpSp>
        <p:nvGrpSpPr>
          <p:cNvPr id="1895428" name="Group 4"/>
          <p:cNvGrpSpPr>
            <a:grpSpLocks/>
          </p:cNvGrpSpPr>
          <p:nvPr/>
        </p:nvGrpSpPr>
        <p:grpSpPr bwMode="auto">
          <a:xfrm>
            <a:off x="3453638" y="1930506"/>
            <a:ext cx="4114800" cy="3124200"/>
            <a:chOff x="1392" y="1392"/>
            <a:chExt cx="2592" cy="1968"/>
          </a:xfrm>
        </p:grpSpPr>
        <p:sp>
          <p:nvSpPr>
            <p:cNvPr id="1895429" name="Line 5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430" name="AutoShape 6"/>
            <p:cNvSpPr>
              <a:spLocks/>
            </p:cNvSpPr>
            <p:nvPr/>
          </p:nvSpPr>
          <p:spPr bwMode="auto">
            <a:xfrm rot="13800000">
              <a:off x="2288" y="832"/>
              <a:ext cx="345" cy="2138"/>
            </a:xfrm>
            <a:prstGeom prst="rightBrace">
              <a:avLst>
                <a:gd name="adj1" fmla="val 81911"/>
                <a:gd name="adj2" fmla="val 5332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431" name="Rectangle 7"/>
            <p:cNvSpPr>
              <a:spLocks noChangeArrowheads="1"/>
            </p:cNvSpPr>
            <p:nvPr/>
          </p:nvSpPr>
          <p:spPr bwMode="auto">
            <a:xfrm>
              <a:off x="2016" y="1392"/>
              <a:ext cx="3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600">
                  <a:solidFill>
                    <a:schemeClr val="bg2"/>
                  </a:solidFill>
                  <a:latin typeface="Times New Roman" pitchFamily="18" charset="0"/>
                </a:rPr>
                <a:t>λ</a:t>
              </a:r>
              <a:r>
                <a:rPr lang="en-GB" altLang="en-US" sz="3600" baseline="-25000">
                  <a:latin typeface="Times New Roman" pitchFamily="18" charset="0"/>
                </a:rPr>
                <a:t>1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</p:grpSp>
      <p:grpSp>
        <p:nvGrpSpPr>
          <p:cNvPr id="1895432" name="Group 8"/>
          <p:cNvGrpSpPr>
            <a:grpSpLocks/>
          </p:cNvGrpSpPr>
          <p:nvPr/>
        </p:nvGrpSpPr>
        <p:grpSpPr bwMode="auto">
          <a:xfrm>
            <a:off x="5358638" y="1781281"/>
            <a:ext cx="3302000" cy="3121025"/>
            <a:chOff x="2592" y="1298"/>
            <a:chExt cx="2080" cy="1966"/>
          </a:xfrm>
        </p:grpSpPr>
        <p:sp>
          <p:nvSpPr>
            <p:cNvPr id="1895433" name="Line 9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434" name="AutoShape 10"/>
            <p:cNvSpPr>
              <a:spLocks/>
            </p:cNvSpPr>
            <p:nvPr/>
          </p:nvSpPr>
          <p:spPr bwMode="auto">
            <a:xfrm rot="19200000">
              <a:off x="3915" y="1325"/>
              <a:ext cx="345" cy="799"/>
            </a:xfrm>
            <a:prstGeom prst="rightBrace">
              <a:avLst>
                <a:gd name="adj1" fmla="val 30611"/>
                <a:gd name="adj2" fmla="val 53324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435" name="Rectangle 11"/>
            <p:cNvSpPr>
              <a:spLocks noChangeArrowheads="1"/>
            </p:cNvSpPr>
            <p:nvPr/>
          </p:nvSpPr>
          <p:spPr bwMode="auto">
            <a:xfrm>
              <a:off x="4320" y="1298"/>
              <a:ext cx="3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600">
                  <a:solidFill>
                    <a:schemeClr val="bg2"/>
                  </a:solidFill>
                  <a:latin typeface="Times New Roman" pitchFamily="18" charset="0"/>
                </a:rPr>
                <a:t>λ</a:t>
              </a:r>
              <a:r>
                <a:rPr lang="en-GB" altLang="en-US" sz="3600" baseline="-25000">
                  <a:latin typeface="Times New Roman" pitchFamily="18" charset="0"/>
                </a:rPr>
                <a:t>2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457200" y="392349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Principal Components: Eigenvalues</a:t>
            </a:r>
            <a:endParaRPr lang="en-US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345977" y="2738543"/>
            <a:ext cx="3124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Eigenvalues represent variances of along the direction of each principle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468" y="1392677"/>
            <a:ext cx="8492247" cy="3685161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 i="1" dirty="0" smtClean="0">
                <a:solidFill>
                  <a:schemeClr val="accent2"/>
                </a:solidFill>
              </a:rPr>
              <a:t>z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1 </a:t>
            </a:r>
            <a:r>
              <a:rPr lang="en-GB" altLang="en-US" sz="2400" dirty="0" smtClean="0">
                <a:solidFill>
                  <a:schemeClr val="accent2"/>
                </a:solidFill>
              </a:rPr>
              <a:t>= [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11</a:t>
            </a:r>
            <a:r>
              <a:rPr lang="en-GB" altLang="en-US" sz="2400" dirty="0" smtClean="0">
                <a:solidFill>
                  <a:schemeClr val="accent2"/>
                </a:solidFill>
              </a:rPr>
              <a:t>,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12</a:t>
            </a:r>
            <a:r>
              <a:rPr lang="en-GB" altLang="en-US" sz="2400" dirty="0">
                <a:solidFill>
                  <a:schemeClr val="accent2"/>
                </a:solidFill>
              </a:rPr>
              <a:t>,...,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1p</a:t>
            </a:r>
            <a:r>
              <a:rPr lang="en-GB" altLang="en-US" sz="2400" dirty="0" smtClean="0">
                <a:solidFill>
                  <a:schemeClr val="accent2"/>
                </a:solidFill>
              </a:rPr>
              <a:t>]:  </a:t>
            </a:r>
            <a:r>
              <a:rPr lang="en-GB" altLang="en-US" dirty="0" smtClean="0"/>
              <a:t>1</a:t>
            </a:r>
            <a:r>
              <a:rPr lang="en-GB" altLang="en-US" baseline="30000" dirty="0" smtClean="0"/>
              <a:t>st</a:t>
            </a:r>
            <a:r>
              <a:rPr lang="en-GB" altLang="en-US" dirty="0" smtClean="0"/>
              <a:t> </a:t>
            </a:r>
            <a:r>
              <a:rPr lang="en-GB" altLang="en-US" b="1" dirty="0" smtClean="0"/>
              <a:t>Eigenvector</a:t>
            </a:r>
            <a:r>
              <a:rPr lang="en-GB" altLang="en-US" dirty="0" smtClean="0"/>
              <a:t> </a:t>
            </a:r>
            <a:r>
              <a:rPr lang="en-GB" altLang="en-US" dirty="0"/>
              <a:t>of  </a:t>
            </a:r>
            <a:r>
              <a:rPr lang="en-GB" altLang="en-US" dirty="0" smtClean="0"/>
              <a:t>the covariance (or correlation) 	matrix</a:t>
            </a:r>
            <a:r>
              <a:rPr lang="en-GB" altLang="en-US" dirty="0"/>
              <a:t>, and </a:t>
            </a:r>
            <a:r>
              <a:rPr lang="en-GB" altLang="en-US" b="1" dirty="0"/>
              <a:t>coefficients</a:t>
            </a:r>
            <a:r>
              <a:rPr lang="en-GB" altLang="en-US" dirty="0"/>
              <a:t> of first </a:t>
            </a:r>
            <a:r>
              <a:rPr lang="en-GB" altLang="en-US" dirty="0" smtClean="0"/>
              <a:t>principal </a:t>
            </a:r>
            <a:r>
              <a:rPr lang="en-GB" altLang="en-US" dirty="0"/>
              <a:t>component</a:t>
            </a:r>
          </a:p>
          <a:p>
            <a:pPr>
              <a:buFontTx/>
              <a:buNone/>
            </a:pPr>
            <a:r>
              <a:rPr lang="en-GB" altLang="en-US" sz="1800" dirty="0"/>
              <a:t>	</a:t>
            </a:r>
            <a:endParaRPr lang="en-GB" altLang="en-US" sz="1200" dirty="0"/>
          </a:p>
          <a:p>
            <a:pPr>
              <a:buNone/>
            </a:pPr>
            <a:r>
              <a:rPr lang="en-GB" altLang="en-US" sz="2400" i="1" dirty="0" smtClean="0">
                <a:solidFill>
                  <a:schemeClr val="accent2"/>
                </a:solidFill>
              </a:rPr>
              <a:t>z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2 </a:t>
            </a:r>
            <a:r>
              <a:rPr lang="en-GB" altLang="en-US" sz="2400" dirty="0">
                <a:solidFill>
                  <a:schemeClr val="accent2"/>
                </a:solidFill>
              </a:rPr>
              <a:t>=</a:t>
            </a:r>
            <a:r>
              <a:rPr lang="en-GB" altLang="en-US" sz="2400" dirty="0" smtClean="0">
                <a:solidFill>
                  <a:schemeClr val="accent2"/>
                </a:solidFill>
              </a:rPr>
              <a:t>[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21</a:t>
            </a:r>
            <a:r>
              <a:rPr lang="en-GB" altLang="en-US" sz="2400" dirty="0" smtClean="0">
                <a:solidFill>
                  <a:schemeClr val="accent2"/>
                </a:solidFill>
              </a:rPr>
              <a:t>,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22</a:t>
            </a:r>
            <a:r>
              <a:rPr lang="en-GB" altLang="en-US" sz="2400" dirty="0">
                <a:solidFill>
                  <a:schemeClr val="accent2"/>
                </a:solidFill>
              </a:rPr>
              <a:t>,...,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2p</a:t>
            </a:r>
            <a:r>
              <a:rPr lang="en-GB" altLang="en-US" sz="2400" dirty="0" smtClean="0">
                <a:solidFill>
                  <a:schemeClr val="accent2"/>
                </a:solidFill>
              </a:rPr>
              <a:t>]:  </a:t>
            </a:r>
            <a:r>
              <a:rPr lang="en-GB" altLang="en-US" dirty="0" smtClean="0"/>
              <a:t>2</a:t>
            </a:r>
            <a:r>
              <a:rPr lang="en-GB" altLang="en-US" baseline="30000" dirty="0" smtClean="0"/>
              <a:t>nd</a:t>
            </a:r>
            <a:r>
              <a:rPr lang="en-GB" altLang="en-US" dirty="0" smtClean="0"/>
              <a:t> Eigenvector </a:t>
            </a:r>
            <a:r>
              <a:rPr lang="en-GB" altLang="en-US" dirty="0"/>
              <a:t>of  the covariance (or </a:t>
            </a:r>
            <a:r>
              <a:rPr lang="en-GB" altLang="en-US" dirty="0" smtClean="0"/>
              <a:t>correlation</a:t>
            </a:r>
            <a:r>
              <a:rPr lang="en-GB" altLang="en-US" dirty="0"/>
              <a:t>) </a:t>
            </a:r>
            <a:r>
              <a:rPr lang="en-GB" altLang="en-US" dirty="0" smtClean="0"/>
              <a:t>	matrix</a:t>
            </a:r>
            <a:r>
              <a:rPr lang="en-GB" altLang="en-US" dirty="0"/>
              <a:t>, and coefficients of first </a:t>
            </a:r>
            <a:r>
              <a:rPr lang="en-GB" altLang="en-US" dirty="0" smtClean="0"/>
              <a:t>principal component</a:t>
            </a:r>
            <a:endParaRPr lang="en-GB" altLang="en-US" dirty="0"/>
          </a:p>
          <a:p>
            <a:pPr>
              <a:buFontTx/>
              <a:buNone/>
            </a:pPr>
            <a:r>
              <a:rPr lang="en-GB" altLang="en-US" sz="2400" dirty="0" smtClean="0"/>
              <a:t>…</a:t>
            </a:r>
            <a:endParaRPr lang="en-GB" altLang="en-US" sz="2400" dirty="0"/>
          </a:p>
          <a:p>
            <a:pPr>
              <a:buFontTx/>
              <a:buNone/>
            </a:pPr>
            <a:endParaRPr lang="en-GB" altLang="en-US" sz="1200" dirty="0"/>
          </a:p>
          <a:p>
            <a:pPr>
              <a:buFontTx/>
              <a:buNone/>
            </a:pPr>
            <a:r>
              <a:rPr lang="en-GB" altLang="en-US" sz="2400" i="1" dirty="0" err="1" smtClean="0">
                <a:solidFill>
                  <a:schemeClr val="accent2"/>
                </a:solidFill>
              </a:rPr>
              <a:t>z</a:t>
            </a:r>
            <a:r>
              <a:rPr lang="en-GB" altLang="en-US" sz="2400" i="1" baseline="-25000" dirty="0" err="1" smtClean="0">
                <a:solidFill>
                  <a:schemeClr val="accent2"/>
                </a:solidFill>
              </a:rPr>
              <a:t>p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GB" altLang="en-US" sz="2400" dirty="0">
                <a:solidFill>
                  <a:schemeClr val="accent2"/>
                </a:solidFill>
              </a:rPr>
              <a:t>=</a:t>
            </a:r>
            <a:r>
              <a:rPr lang="en-GB" altLang="en-US" sz="2400" dirty="0" smtClean="0">
                <a:solidFill>
                  <a:schemeClr val="accent2"/>
                </a:solidFill>
              </a:rPr>
              <a:t>[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i="1" baseline="-25000" dirty="0" smtClean="0">
                <a:solidFill>
                  <a:schemeClr val="accent2"/>
                </a:solidFill>
              </a:rPr>
              <a:t>p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GB" altLang="en-US" sz="2400" dirty="0" smtClean="0">
                <a:solidFill>
                  <a:schemeClr val="accent2"/>
                </a:solidFill>
              </a:rPr>
              <a:t>,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i="1" baseline="-25000" dirty="0" smtClean="0">
                <a:solidFill>
                  <a:schemeClr val="accent2"/>
                </a:solidFill>
              </a:rPr>
              <a:t>p</a:t>
            </a:r>
            <a:r>
              <a:rPr lang="en-GB" alt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GB" altLang="en-US" sz="2400" dirty="0">
                <a:solidFill>
                  <a:schemeClr val="accent2"/>
                </a:solidFill>
              </a:rPr>
              <a:t>,...,</a:t>
            </a:r>
            <a:r>
              <a:rPr lang="en-GB" altLang="en-US" sz="2400" i="1" dirty="0" smtClean="0">
                <a:solidFill>
                  <a:schemeClr val="accent2"/>
                </a:solidFill>
              </a:rPr>
              <a:t>a</a:t>
            </a:r>
            <a:r>
              <a:rPr lang="en-GB" altLang="en-US" sz="2400" i="1" baseline="-25000" dirty="0" smtClean="0">
                <a:solidFill>
                  <a:schemeClr val="accent2"/>
                </a:solidFill>
              </a:rPr>
              <a:t>pp</a:t>
            </a:r>
            <a:r>
              <a:rPr lang="en-GB" altLang="en-US" sz="2400" dirty="0" smtClean="0">
                <a:solidFill>
                  <a:schemeClr val="accent2"/>
                </a:solidFill>
              </a:rPr>
              <a:t>]:  </a:t>
            </a:r>
            <a:r>
              <a:rPr lang="en-GB" altLang="en-US" i="1" dirty="0" err="1" smtClean="0"/>
              <a:t>p</a:t>
            </a:r>
            <a:r>
              <a:rPr lang="en-GB" altLang="en-US" dirty="0" err="1" smtClean="0"/>
              <a:t>th</a:t>
            </a:r>
            <a:r>
              <a:rPr lang="en-GB" altLang="en-US" dirty="0" smtClean="0"/>
              <a:t> </a:t>
            </a:r>
            <a:r>
              <a:rPr lang="en-GB" altLang="en-US" b="1" dirty="0" smtClean="0"/>
              <a:t>Eigenvector</a:t>
            </a:r>
            <a:r>
              <a:rPr lang="en-GB" altLang="en-US" dirty="0" smtClean="0"/>
              <a:t> of </a:t>
            </a:r>
            <a:r>
              <a:rPr lang="en-GB" altLang="en-US" dirty="0"/>
              <a:t>the covariance (or </a:t>
            </a:r>
            <a:r>
              <a:rPr lang="en-GB" altLang="en-US" dirty="0" smtClean="0"/>
              <a:t>correlation),</a:t>
            </a:r>
            <a:r>
              <a:rPr lang="en-GB" altLang="en-US" dirty="0"/>
              <a:t> </a:t>
            </a:r>
            <a:r>
              <a:rPr lang="en-GB" altLang="en-US" dirty="0" smtClean="0"/>
              <a:t>matrix and </a:t>
            </a:r>
            <a:r>
              <a:rPr lang="en-GB" altLang="en-US" b="1" dirty="0" smtClean="0"/>
              <a:t>coefficients</a:t>
            </a:r>
            <a:r>
              <a:rPr lang="en-GB" altLang="en-US" dirty="0" smtClean="0"/>
              <a:t> </a:t>
            </a:r>
            <a:r>
              <a:rPr lang="en-GB" altLang="en-US" dirty="0"/>
              <a:t>of </a:t>
            </a:r>
            <a:r>
              <a:rPr lang="en-GB" altLang="en-US" i="1" dirty="0" err="1" smtClean="0"/>
              <a:t>p</a:t>
            </a:r>
            <a:r>
              <a:rPr lang="en-GB" altLang="en-US" dirty="0" err="1" smtClean="0"/>
              <a:t>th</a:t>
            </a:r>
            <a:r>
              <a:rPr lang="en-GB" altLang="en-US" dirty="0" smtClean="0"/>
              <a:t> </a:t>
            </a:r>
            <a:r>
              <a:rPr lang="en-GB" altLang="en-US" dirty="0"/>
              <a:t>principal </a:t>
            </a:r>
            <a:r>
              <a:rPr lang="en-GB" altLang="en-US" dirty="0" smtClean="0"/>
              <a:t>component</a:t>
            </a: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</a:t>
            </a:r>
            <a:r>
              <a:rPr lang="en-US" dirty="0" smtClean="0"/>
              <a:t>Components: Eigenvectors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1886" y="5237268"/>
            <a:ext cx="8475678" cy="769441"/>
          </a:xfrm>
          <a:prstGeom prst="rect">
            <a:avLst/>
          </a:prstGeom>
          <a:noFill/>
          <a:ln>
            <a:solidFill>
              <a:srgbClr val="9F212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Dimensionality Reduction </a:t>
            </a:r>
            <a:r>
              <a:rPr lang="en-US" sz="2000" dirty="0" smtClean="0">
                <a:solidFill>
                  <a:srgbClr val="9F2121"/>
                </a:solidFill>
                <a:sym typeface="Wingdings" panose="05000000000000000000" pitchFamily="2" charset="2"/>
              </a:rPr>
              <a:t> We can take only the top </a:t>
            </a:r>
            <a:r>
              <a:rPr lang="en-US" sz="2000" i="1" dirty="0" smtClean="0">
                <a:solidFill>
                  <a:srgbClr val="9F2121"/>
                </a:solidFill>
                <a:sym typeface="Wingdings" panose="05000000000000000000" pitchFamily="2" charset="2"/>
              </a:rPr>
              <a:t>k</a:t>
            </a:r>
            <a:r>
              <a:rPr lang="en-US" sz="2000" dirty="0" smtClean="0">
                <a:solidFill>
                  <a:srgbClr val="9F2121"/>
                </a:solidFill>
                <a:sym typeface="Wingdings" panose="05000000000000000000" pitchFamily="2" charset="2"/>
              </a:rPr>
              <a:t> principal components </a:t>
            </a:r>
            <a:r>
              <a:rPr lang="en-GB" altLang="en-US" b="1" i="1" dirty="0">
                <a:solidFill>
                  <a:schemeClr val="accent2"/>
                </a:solidFill>
              </a:rPr>
              <a:t>y</a:t>
            </a:r>
            <a:r>
              <a:rPr lang="en-GB" altLang="en-US" b="1" baseline="-25000" dirty="0">
                <a:solidFill>
                  <a:schemeClr val="accent2"/>
                </a:solidFill>
              </a:rPr>
              <a:t>1</a:t>
            </a:r>
            <a:r>
              <a:rPr lang="en-GB" altLang="en-US" b="1" dirty="0">
                <a:solidFill>
                  <a:schemeClr val="accent2"/>
                </a:solidFill>
              </a:rPr>
              <a:t>,</a:t>
            </a:r>
            <a:r>
              <a:rPr lang="en-GB" altLang="en-US" b="1" i="1" dirty="0">
                <a:solidFill>
                  <a:schemeClr val="accent2"/>
                </a:solidFill>
              </a:rPr>
              <a:t>y</a:t>
            </a:r>
            <a:r>
              <a:rPr lang="en-GB" altLang="en-US" b="1" baseline="-25000" dirty="0">
                <a:solidFill>
                  <a:schemeClr val="accent2"/>
                </a:solidFill>
              </a:rPr>
              <a:t>2</a:t>
            </a:r>
            <a:r>
              <a:rPr lang="en-GB" altLang="en-US" b="1" dirty="0">
                <a:solidFill>
                  <a:schemeClr val="accent2"/>
                </a:solidFill>
              </a:rPr>
              <a:t>,...,</a:t>
            </a:r>
            <a:r>
              <a:rPr lang="en-GB" altLang="en-US" b="1" i="1" dirty="0" err="1" smtClean="0">
                <a:solidFill>
                  <a:schemeClr val="accent2"/>
                </a:solidFill>
              </a:rPr>
              <a:t>y</a:t>
            </a:r>
            <a:r>
              <a:rPr lang="en-GB" altLang="en-US" b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b="1" dirty="0" smtClean="0">
                <a:solidFill>
                  <a:srgbClr val="9F2121"/>
                </a:solidFill>
                <a:sym typeface="Wingdings" panose="05000000000000000000" pitchFamily="2" charset="2"/>
              </a:rPr>
              <a:t>  </a:t>
            </a:r>
            <a:r>
              <a:rPr lang="en-US" sz="2000" dirty="0" smtClean="0">
                <a:solidFill>
                  <a:srgbClr val="9F2121"/>
                </a:solidFill>
                <a:sym typeface="Wingdings" panose="05000000000000000000" pitchFamily="2" charset="2"/>
              </a:rPr>
              <a:t>effectively transforming the data into a lower dimensional space. </a:t>
            </a:r>
            <a:endParaRPr lang="en-US" sz="2000" dirty="0">
              <a:solidFill>
                <a:srgbClr val="9F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1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5084"/>
            <a:ext cx="8229600" cy="669589"/>
          </a:xfrm>
        </p:spPr>
        <p:txBody>
          <a:bodyPr/>
          <a:lstStyle/>
          <a:p>
            <a:r>
              <a:rPr lang="en-US" altLang="en-US" dirty="0" smtClean="0"/>
              <a:t>Covariance Matrix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653" y="3465954"/>
            <a:ext cx="8429967" cy="3069064"/>
          </a:xfrm>
        </p:spPr>
        <p:txBody>
          <a:bodyPr/>
          <a:lstStyle/>
          <a:p>
            <a:r>
              <a:rPr lang="en-US" altLang="en-US" dirty="0" smtClean="0"/>
              <a:t>Notes:</a:t>
            </a:r>
          </a:p>
          <a:p>
            <a:pPr lvl="1"/>
            <a:r>
              <a:rPr lang="en-US" altLang="en-US" dirty="0" smtClean="0"/>
              <a:t>For a variable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cov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) </a:t>
            </a:r>
            <a:r>
              <a:rPr lang="en-US" altLang="en-US" dirty="0"/>
              <a:t>= 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/>
            <a:r>
              <a:rPr lang="en-US" altLang="en-US" dirty="0"/>
              <a:t>F</a:t>
            </a:r>
            <a:r>
              <a:rPr lang="en-US" altLang="en-US" dirty="0" smtClean="0"/>
              <a:t>or </a:t>
            </a:r>
            <a:r>
              <a:rPr lang="en-US" altLang="en-US" dirty="0"/>
              <a:t>independent </a:t>
            </a:r>
            <a:r>
              <a:rPr lang="en-US" altLang="en-US" dirty="0" smtClean="0"/>
              <a:t>variables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cov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 </a:t>
            </a:r>
            <a:r>
              <a:rPr lang="en-US" altLang="en-US" dirty="0"/>
              <a:t>) = </a:t>
            </a:r>
            <a:r>
              <a:rPr lang="en-US" altLang="en-US" dirty="0" smtClean="0"/>
              <a:t>0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covariance </a:t>
            </a:r>
            <a:r>
              <a:rPr lang="en-US" altLang="en-US" dirty="0" smtClean="0"/>
              <a:t>matrix is a matrix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</a:t>
            </a:r>
            <a:r>
              <a:rPr lang="en-US" altLang="en-US" dirty="0"/>
              <a:t>with elements 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i,j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 smtClean="0"/>
              <a:t>cov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covariance matrix is square and </a:t>
            </a:r>
            <a:r>
              <a:rPr lang="en-US" altLang="en-US" dirty="0" smtClean="0"/>
              <a:t>symmetric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/>
              <a:t>independent variables, the covariance matrix will be a diagonal matrix with the variances along the </a:t>
            </a:r>
            <a:r>
              <a:rPr lang="en-US" altLang="en-US" dirty="0" smtClean="0"/>
              <a:t>diagonal and covariances in the non-diagonal elements </a:t>
            </a:r>
          </a:p>
          <a:p>
            <a:pPr lvl="1"/>
            <a:r>
              <a:rPr lang="en-US" altLang="en-US" dirty="0" smtClean="0"/>
              <a:t>To </a:t>
            </a:r>
            <a:r>
              <a:rPr lang="en-US" altLang="en-US" dirty="0"/>
              <a:t>calculate the covariance matrix from a dataset, ﬁrst center the data by subtracting the mean of </a:t>
            </a:r>
            <a:r>
              <a:rPr lang="en-US" altLang="en-US" dirty="0" smtClean="0"/>
              <a:t>each variable, then compute: </a:t>
            </a:r>
            <a:r>
              <a:rPr lang="en-US" altLang="en-US" b="1" dirty="0" smtClean="0"/>
              <a:t>1/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(</a:t>
            </a:r>
            <a:r>
              <a:rPr lang="en-US" altLang="en-US" b="1" i="1" dirty="0" smtClean="0"/>
              <a:t>A</a:t>
            </a:r>
            <a:r>
              <a:rPr lang="en-US" altLang="en-US" b="1" i="1" baseline="30000" dirty="0" smtClean="0"/>
              <a:t>T</a:t>
            </a:r>
            <a:r>
              <a:rPr lang="en-US" altLang="en-US" b="1" i="1" dirty="0" smtClean="0"/>
              <a:t>.A</a:t>
            </a:r>
            <a:r>
              <a:rPr lang="en-US" altLang="en-US" b="1" dirty="0" smtClean="0"/>
              <a:t>)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9</a:t>
            </a:fld>
            <a:endParaRPr lang="en-US" sz="1400" b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9264" y="1593617"/>
            <a:ext cx="6843054" cy="1986320"/>
            <a:chOff x="1560010" y="1228725"/>
            <a:chExt cx="6843054" cy="1986320"/>
          </a:xfrm>
        </p:grpSpPr>
        <p:graphicFrame>
          <p:nvGraphicFramePr>
            <p:cNvPr id="3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623320"/>
                </p:ext>
              </p:extLst>
            </p:nvPr>
          </p:nvGraphicFramePr>
          <p:xfrm>
            <a:off x="2001838" y="1228725"/>
            <a:ext cx="5603875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Equation" r:id="rId3" imgW="2286000" imgH="431640" progId="Equation.3">
                    <p:embed/>
                  </p:oleObj>
                </mc:Choice>
                <mc:Fallback>
                  <p:oleObj name="Equation" r:id="rId3" imgW="2286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838" y="1228725"/>
                          <a:ext cx="5603875" cy="800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5"/>
            <p:cNvSpPr>
              <a:spLocks noChangeShapeType="1"/>
            </p:cNvSpPr>
            <p:nvPr/>
          </p:nvSpPr>
          <p:spPr bwMode="auto">
            <a:xfrm flipV="1">
              <a:off x="3502432" y="2037096"/>
              <a:ext cx="703735" cy="497430"/>
            </a:xfrm>
            <a:prstGeom prst="line">
              <a:avLst/>
            </a:prstGeom>
            <a:noFill/>
            <a:ln w="38100">
              <a:solidFill>
                <a:srgbClr val="9F212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3087486" y="2586777"/>
              <a:ext cx="995057" cy="523220"/>
            </a:xfrm>
            <a:prstGeom prst="rect">
              <a:avLst/>
            </a:prstGeom>
            <a:noFill/>
            <a:ln w="9525">
              <a:solidFill>
                <a:srgbClr val="9F21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50000"/>
                </a:spcBef>
                <a:buChar char="•"/>
                <a:defRPr sz="32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Sum 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+mn-lt"/>
                </a:rPr>
                <a:t>over</a:t>
              </a: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altLang="en-US" sz="1400" dirty="0">
                  <a:solidFill>
                    <a:schemeClr val="tx1"/>
                  </a:solidFill>
                  <a:latin typeface="+mn-lt"/>
                </a:rPr>
              </a:br>
              <a:r>
                <a:rPr lang="en-US" altLang="en-US" sz="1400" i="1" dirty="0">
                  <a:solidFill>
                    <a:schemeClr val="tx1"/>
                  </a:solidFill>
                  <a:latin typeface="+mn-lt"/>
                </a:rPr>
                <a:t>n </a:t>
              </a: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objects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H="1" flipV="1">
              <a:off x="6576095" y="1842620"/>
              <a:ext cx="171180" cy="588558"/>
            </a:xfrm>
            <a:prstGeom prst="line">
              <a:avLst/>
            </a:prstGeom>
            <a:noFill/>
            <a:ln w="38100">
              <a:solidFill>
                <a:srgbClr val="9F212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6334779" y="2391765"/>
              <a:ext cx="1068689" cy="823280"/>
            </a:xfrm>
            <a:prstGeom prst="rect">
              <a:avLst/>
            </a:prstGeom>
            <a:noFill/>
            <a:ln w="9525">
              <a:solidFill>
                <a:srgbClr val="9F21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50000"/>
                </a:spcBef>
                <a:buChar char="•"/>
                <a:defRPr sz="32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+mn-lt"/>
                </a:rPr>
                <a:t>Value of </a:t>
              </a:r>
              <a:br>
                <a:rPr lang="en-US" altLang="en-US" sz="1400">
                  <a:solidFill>
                    <a:schemeClr val="tx1"/>
                  </a:solidFill>
                  <a:latin typeface="+mn-lt"/>
                </a:rPr>
              </a:br>
              <a:r>
                <a:rPr lang="en-US" altLang="en-US" sz="1400">
                  <a:solidFill>
                    <a:schemeClr val="tx1"/>
                  </a:solidFill>
                  <a:latin typeface="+mn-lt"/>
                </a:rPr>
                <a:t>variable </a:t>
              </a:r>
              <a:r>
                <a:rPr lang="en-US" altLang="en-US" sz="1400" i="1">
                  <a:solidFill>
                    <a:schemeClr val="tx1"/>
                  </a:solidFill>
                  <a:latin typeface="+mn-lt"/>
                </a:rPr>
                <a:t>j</a:t>
              </a:r>
              <a:endParaRPr lang="en-US" altLang="en-US" sz="1400">
                <a:solidFill>
                  <a:schemeClr val="tx1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+mn-lt"/>
                </a:rPr>
                <a:t>in object </a:t>
              </a:r>
              <a:r>
                <a:rPr lang="en-US" altLang="en-US" sz="1400" i="1">
                  <a:solidFill>
                    <a:schemeClr val="tx1"/>
                  </a:solidFill>
                  <a:latin typeface="+mn-lt"/>
                </a:rPr>
                <a:t>m</a:t>
              </a:r>
              <a:endParaRPr lang="en-US" altLang="en-US" sz="14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 flipV="1">
              <a:off x="7446118" y="1939540"/>
              <a:ext cx="431517" cy="574544"/>
            </a:xfrm>
            <a:prstGeom prst="line">
              <a:avLst/>
            </a:prstGeom>
            <a:noFill/>
            <a:ln w="38100">
              <a:solidFill>
                <a:srgbClr val="9F212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7461572" y="2510581"/>
              <a:ext cx="941492" cy="582427"/>
            </a:xfrm>
            <a:prstGeom prst="rect">
              <a:avLst/>
            </a:prstGeom>
            <a:noFill/>
            <a:ln w="9525">
              <a:solidFill>
                <a:srgbClr val="9F21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50000"/>
                </a:spcBef>
                <a:buChar char="•"/>
                <a:defRPr sz="32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Mean of</a:t>
              </a:r>
              <a:br>
                <a:rPr lang="en-US" altLang="en-US" sz="1400" dirty="0">
                  <a:solidFill>
                    <a:schemeClr val="tx1"/>
                  </a:solidFill>
                  <a:latin typeface="+mn-lt"/>
                </a:rPr>
              </a:b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variable </a:t>
              </a:r>
              <a:r>
                <a:rPr lang="en-US" altLang="en-US" sz="1400" i="1" dirty="0">
                  <a:solidFill>
                    <a:schemeClr val="tx1"/>
                  </a:solidFill>
                  <a:latin typeface="+mn-lt"/>
                </a:rPr>
                <a:t>j</a:t>
              </a:r>
              <a:endParaRPr lang="en-US" altLang="en-US" sz="1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V="1">
              <a:off x="4759537" y="1842620"/>
              <a:ext cx="306541" cy="556730"/>
            </a:xfrm>
            <a:prstGeom prst="line">
              <a:avLst/>
            </a:prstGeom>
            <a:noFill/>
            <a:ln w="38100">
              <a:solidFill>
                <a:srgbClr val="9F212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4137819" y="2357310"/>
              <a:ext cx="1068689" cy="823280"/>
            </a:xfrm>
            <a:prstGeom prst="rect">
              <a:avLst/>
            </a:prstGeom>
            <a:noFill/>
            <a:ln w="9525">
              <a:solidFill>
                <a:srgbClr val="9F21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50000"/>
                </a:spcBef>
                <a:buChar char="•"/>
                <a:defRPr sz="32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Value of </a:t>
              </a:r>
              <a:br>
                <a:rPr lang="en-US" altLang="en-US" sz="1400" dirty="0">
                  <a:solidFill>
                    <a:schemeClr val="tx1"/>
                  </a:solidFill>
                  <a:latin typeface="+mn-lt"/>
                </a:rPr>
              </a:b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variable </a:t>
              </a:r>
              <a:r>
                <a:rPr lang="en-US" altLang="en-US" sz="1400" i="1" dirty="0" err="1">
                  <a:solidFill>
                    <a:schemeClr val="tx1"/>
                  </a:solidFill>
                  <a:latin typeface="+mn-lt"/>
                </a:rPr>
                <a:t>i</a:t>
              </a:r>
              <a:endParaRPr lang="en-US" altLang="en-US" sz="1400" dirty="0">
                <a:solidFill>
                  <a:schemeClr val="tx1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in object </a:t>
              </a:r>
              <a:r>
                <a:rPr lang="en-US" altLang="en-US" sz="1400" i="1" dirty="0">
                  <a:solidFill>
                    <a:schemeClr val="tx1"/>
                  </a:solidFill>
                  <a:latin typeface="+mn-lt"/>
                </a:rPr>
                <a:t>m</a:t>
              </a:r>
              <a:endParaRPr lang="en-US" altLang="en-US" sz="1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 flipV="1">
              <a:off x="5771760" y="1842620"/>
              <a:ext cx="70136" cy="686650"/>
            </a:xfrm>
            <a:prstGeom prst="line">
              <a:avLst/>
            </a:prstGeom>
            <a:noFill/>
            <a:ln w="38100">
              <a:solidFill>
                <a:srgbClr val="9F212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5268918" y="2534526"/>
              <a:ext cx="941492" cy="582427"/>
            </a:xfrm>
            <a:prstGeom prst="rect">
              <a:avLst/>
            </a:prstGeom>
            <a:noFill/>
            <a:ln w="9525">
              <a:solidFill>
                <a:srgbClr val="9F21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50000"/>
                </a:spcBef>
                <a:buChar char="•"/>
                <a:defRPr sz="32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+mn-lt"/>
                </a:rPr>
                <a:t>Mean of</a:t>
              </a:r>
              <a:br>
                <a:rPr lang="en-US" altLang="en-US" sz="1400">
                  <a:solidFill>
                    <a:schemeClr val="tx1"/>
                  </a:solidFill>
                  <a:latin typeface="+mn-lt"/>
                </a:rPr>
              </a:br>
              <a:r>
                <a:rPr lang="en-US" altLang="en-US" sz="1400">
                  <a:solidFill>
                    <a:schemeClr val="tx1"/>
                  </a:solidFill>
                  <a:latin typeface="+mn-lt"/>
                </a:rPr>
                <a:t>variable </a:t>
              </a:r>
              <a:r>
                <a:rPr lang="en-US" altLang="en-US" sz="1400" i="1">
                  <a:solidFill>
                    <a:schemeClr val="tx1"/>
                  </a:solidFill>
                  <a:latin typeface="+mn-lt"/>
                </a:rPr>
                <a:t>i</a:t>
              </a:r>
              <a:endParaRPr lang="en-US" altLang="en-US" sz="14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2168651" y="1867185"/>
              <a:ext cx="139084" cy="339822"/>
            </a:xfrm>
            <a:prstGeom prst="line">
              <a:avLst/>
            </a:prstGeom>
            <a:noFill/>
            <a:ln w="38100">
              <a:solidFill>
                <a:srgbClr val="9F212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560010" y="2135189"/>
              <a:ext cx="1457411" cy="582427"/>
            </a:xfrm>
            <a:prstGeom prst="rect">
              <a:avLst/>
            </a:prstGeom>
            <a:noFill/>
            <a:ln w="9525">
              <a:solidFill>
                <a:srgbClr val="9F21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50000"/>
                </a:spcBef>
                <a:buChar char="•"/>
                <a:defRPr sz="32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Covariance of</a:t>
              </a:r>
              <a:br>
                <a:rPr lang="en-US" altLang="en-US" sz="1400" dirty="0">
                  <a:solidFill>
                    <a:schemeClr val="tx1"/>
                  </a:solidFill>
                  <a:latin typeface="+mn-lt"/>
                </a:rPr>
              </a:b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variables </a:t>
              </a:r>
              <a:r>
                <a:rPr lang="en-US" altLang="en-US" sz="1400" i="1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en-US" sz="1400" dirty="0">
                  <a:solidFill>
                    <a:schemeClr val="tx1"/>
                  </a:solidFill>
                  <a:latin typeface="+mn-lt"/>
                </a:rPr>
                <a:t> and </a:t>
              </a:r>
              <a:r>
                <a:rPr lang="en-US" altLang="en-US" sz="1400" i="1" dirty="0">
                  <a:solidFill>
                    <a:schemeClr val="tx1"/>
                  </a:solidFill>
                  <a:latin typeface="+mn-lt"/>
                </a:rPr>
                <a:t>j</a:t>
              </a:r>
              <a:endParaRPr lang="en-US" altLang="en-US" sz="14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77406" y="892801"/>
            <a:ext cx="8435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800" b="1" dirty="0" smtClean="0"/>
              <a:t>Recall: PCA </a:t>
            </a:r>
            <a:r>
              <a:rPr lang="en-US" sz="1800" b="1" dirty="0"/>
              <a:t>is computed by determining the eigenvectors and eigenvalues of the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31363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5943</TotalTime>
  <Words>782</Words>
  <Application>Microsoft Office PowerPoint</Application>
  <PresentationFormat>On-screen Show (4:3)</PresentationFormat>
  <Paragraphs>150</Paragraphs>
  <Slides>17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Blank Presentation</vt:lpstr>
      <vt:lpstr>Microsoft Equation 3.0</vt:lpstr>
      <vt:lpstr>Worksheet</vt:lpstr>
      <vt:lpstr>Microsoft Excel Worksheet</vt:lpstr>
      <vt:lpstr>Principal Component Analysis </vt:lpstr>
      <vt:lpstr>Principal Component Analysis</vt:lpstr>
      <vt:lpstr>Geometric Interpretation of PCA</vt:lpstr>
      <vt:lpstr>PCA: Coordinate Transformation</vt:lpstr>
      <vt:lpstr>Principal Components</vt:lpstr>
      <vt:lpstr>Principal Components: Scores</vt:lpstr>
      <vt:lpstr>PowerPoint Presentation</vt:lpstr>
      <vt:lpstr>Principal Components: Eigenvectors</vt:lpstr>
      <vt:lpstr>Covariance Matrix</vt:lpstr>
      <vt:lpstr>Covariance Matrix - Example</vt:lpstr>
      <vt:lpstr>Summary: Eigenvalues and Eigenvectors</vt:lpstr>
      <vt:lpstr>Eigenvalues and Eigenvectors</vt:lpstr>
      <vt:lpstr>Reduced Dimension Space</vt:lpstr>
      <vt:lpstr>Reduced Dimension Space</vt:lpstr>
      <vt:lpstr>Reduced Dimension Space</vt:lpstr>
      <vt:lpstr>Example: Revisited</vt:lpstr>
      <vt:lpstr>Reduced Dimension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326</cp:revision>
  <cp:lastPrinted>2001-05-09T08:05:31Z</cp:lastPrinted>
  <dcterms:created xsi:type="dcterms:W3CDTF">1999-03-29T20:01:23Z</dcterms:created>
  <dcterms:modified xsi:type="dcterms:W3CDTF">2014-11-04T19:04:27Z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