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435" r:id="rId3"/>
    <p:sldId id="459" r:id="rId4"/>
    <p:sldId id="443" r:id="rId5"/>
    <p:sldId id="436" r:id="rId6"/>
    <p:sldId id="465" r:id="rId7"/>
    <p:sldId id="466" r:id="rId8"/>
    <p:sldId id="467" r:id="rId9"/>
    <p:sldId id="451" r:id="rId10"/>
    <p:sldId id="452" r:id="rId11"/>
    <p:sldId id="453" r:id="rId12"/>
    <p:sldId id="438" r:id="rId13"/>
    <p:sldId id="439" r:id="rId14"/>
    <p:sldId id="416" r:id="rId15"/>
    <p:sldId id="458" r:id="rId16"/>
    <p:sldId id="454" r:id="rId17"/>
    <p:sldId id="455" r:id="rId18"/>
    <p:sldId id="456" r:id="rId19"/>
    <p:sldId id="463" r:id="rId20"/>
    <p:sldId id="46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17CD3E"/>
    <a:srgbClr val="008000"/>
    <a:srgbClr val="FFD7AF"/>
    <a:srgbClr val="FFCC00"/>
    <a:srgbClr val="FFCCFF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 autoAdjust="0"/>
    <p:restoredTop sz="94424" autoAdjust="0"/>
  </p:normalViewPr>
  <p:slideViewPr>
    <p:cSldViewPr snapToGrid="0">
      <p:cViewPr>
        <p:scale>
          <a:sx n="110" d="100"/>
          <a:sy n="110" d="100"/>
        </p:scale>
        <p:origin x="-51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AD1ADD-6B79-47C9-B608-79FD6641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CE14C-2FFE-487D-B020-99FD16DBD04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34CA51B-2576-4917-B0BB-9E913FA67B15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34CA51B-2576-4917-B0BB-9E913FA67B15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34CA51B-2576-4917-B0BB-9E913FA67B15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D1ADD-6B79-47C9-B608-79FD66410A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1D4A642-541C-4C8F-962E-7AC39B5B7331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91D33-FB87-44E1-9EA7-6098497B65EE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DF250-70A0-4298-897F-4FB641B0C28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65C-CE20-4F45-80DB-9AEE4D8735C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F84B-0A1A-4C95-9664-208B2D10F3C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1977-40C1-40AB-B65C-6AD73B7C863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A13A-CBBA-4E25-A12A-3B6997AF96A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4E18-C93D-489D-8E63-35CF8EB8D99A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1944-8056-4FFD-A699-BBA9D2AF16CB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7749-02EE-4A8B-9E24-B0020476922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16A9B-F411-4AE7-AAAE-ACEE702A0F4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86A0-9F21-4983-BD4D-C535441E2FC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0296-77C9-4821-A971-18C0183E9F8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36F2-16F5-49FB-AE0A-FEB66712690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F08F-F865-4F51-8752-60945758151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6C8-7C1F-4D62-8219-4069F6C780B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3E88FC7-9DC3-4E72-A735-1BE4ECF014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Classification and Prediction:</a:t>
            </a:r>
            <a:br>
              <a:rPr lang="en-US" altLang="en-US" dirty="0" smtClean="0"/>
            </a:br>
            <a:r>
              <a:rPr lang="en-US" altLang="en-US" dirty="0" smtClean="0"/>
              <a:t>Regression Analysis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Bamshad Mobasher</a:t>
            </a:r>
          </a:p>
          <a:p>
            <a:pPr algn="ctr"/>
            <a:r>
              <a:rPr lang="en-US" altLang="en-US" sz="2000" b="1"/>
              <a:t>DePaul University</a:t>
            </a:r>
            <a:endParaRPr lang="en-US" altLang="en-US" sz="2000" b="1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>
          <a:xfrm>
            <a:off x="361122" y="510209"/>
            <a:ext cx="8534400" cy="533400"/>
          </a:xfrm>
        </p:spPr>
        <p:txBody>
          <a:bodyPr/>
          <a:lstStyle/>
          <a:p>
            <a:r>
              <a:rPr lang="en-US" sz="2400" dirty="0" smtClean="0"/>
              <a:t>Example of fitting polynomial curve with linear model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890851" y="1702904"/>
            <a:ext cx="5645094" cy="4121426"/>
            <a:chOff x="1644889" y="1524000"/>
            <a:chExt cx="6026036" cy="4399373"/>
          </a:xfrm>
        </p:grpSpPr>
        <p:pic>
          <p:nvPicPr>
            <p:cNvPr id="15364" name="Content Placeholder 7" descr="Figure1.2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1524000"/>
              <a:ext cx="4800598" cy="3566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5" name="Picture 5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4889" y="5105400"/>
              <a:ext cx="6026036" cy="817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r>
              <a:rPr lang="en-US" sz="2000" dirty="0" smtClean="0"/>
              <a:t>Complex models (lots of parameters) are often prone to </a:t>
            </a:r>
            <a:r>
              <a:rPr lang="en-US" sz="2000" dirty="0" err="1" smtClean="0"/>
              <a:t>overfitting</a:t>
            </a:r>
            <a:endParaRPr lang="en-US" sz="2000" dirty="0" smtClean="0"/>
          </a:p>
          <a:p>
            <a:r>
              <a:rPr lang="en-US" sz="2000" dirty="0" err="1" smtClean="0"/>
              <a:t>Overfitting</a:t>
            </a:r>
            <a:r>
              <a:rPr lang="en-US" sz="2000" dirty="0" smtClean="0"/>
              <a:t> can be reduced by imposing a constraint on the overall magnitude of the parameters (i.e., by including coefficients as part of the optimization process)</a:t>
            </a:r>
          </a:p>
          <a:p>
            <a:r>
              <a:rPr lang="en-US" sz="2000" dirty="0" smtClean="0"/>
              <a:t>Two common types of regularization in linear regression:</a:t>
            </a:r>
          </a:p>
          <a:p>
            <a:pPr lvl="1"/>
            <a:r>
              <a:rPr lang="en-US" sz="2000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regularization (a.k.a. </a:t>
            </a:r>
            <a:r>
              <a:rPr lang="en-US" sz="2000" dirty="0" smtClean="0">
                <a:solidFill>
                  <a:srgbClr val="990000"/>
                </a:solidFill>
              </a:rPr>
              <a:t>ridge regression</a:t>
            </a:r>
            <a:r>
              <a:rPr lang="en-US" sz="2000" dirty="0" smtClean="0"/>
              <a:t>).  Find </a:t>
            </a:r>
            <a:r>
              <a:rPr lang="en-US" sz="2000" b="1" dirty="0">
                <a:sym typeface="Symbol" pitchFamily="18" charset="2"/>
              </a:rPr>
              <a:t>w</a:t>
            </a:r>
            <a:r>
              <a:rPr lang="en-US" sz="2000" dirty="0" smtClean="0">
                <a:sym typeface="Symbol" pitchFamily="18" charset="2"/>
              </a:rPr>
              <a:t> which minimizes: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2">
              <a:buFont typeface="Wingdings" pitchFamily="2" charset="2"/>
              <a:buNone/>
            </a:pPr>
            <a:r>
              <a:rPr lang="en-US" sz="1600" dirty="0" smtClean="0">
                <a:sym typeface="Symbol" pitchFamily="18" charset="2"/>
              </a:rPr>
              <a:t> </a:t>
            </a:r>
          </a:p>
          <a:p>
            <a:pPr lvl="2"/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 is the regularization parameter: bigger  imposes more constraint</a:t>
            </a:r>
            <a:endParaRPr lang="en-US" sz="18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regularization (a.k.a. </a:t>
            </a:r>
            <a:r>
              <a:rPr lang="en-US" sz="2000" dirty="0" smtClean="0">
                <a:solidFill>
                  <a:srgbClr val="990000"/>
                </a:solidFill>
              </a:rPr>
              <a:t>lasso</a:t>
            </a:r>
            <a:r>
              <a:rPr lang="en-US" sz="2000" dirty="0" smtClean="0"/>
              <a:t>).  Find </a:t>
            </a:r>
            <a:r>
              <a:rPr lang="en-US" sz="2000" b="1" dirty="0" smtClean="0">
                <a:sym typeface="Symbol" pitchFamily="18" charset="2"/>
              </a:rPr>
              <a:t>w</a:t>
            </a:r>
            <a:r>
              <a:rPr lang="en-US" sz="2000" dirty="0" smtClean="0">
                <a:sym typeface="Symbol" pitchFamily="18" charset="2"/>
              </a:rPr>
              <a:t> which minimizes:</a:t>
            </a:r>
          </a:p>
          <a:p>
            <a:pPr lvl="1"/>
            <a:endParaRPr lang="en-US" sz="2000" dirty="0" smtClean="0"/>
          </a:p>
        </p:txBody>
      </p:sp>
      <p:sp>
        <p:nvSpPr>
          <p:cNvPr id="410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Regularization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282850"/>
              </p:ext>
            </p:extLst>
          </p:nvPr>
        </p:nvGraphicFramePr>
        <p:xfrm>
          <a:off x="2332382" y="3303104"/>
          <a:ext cx="3505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8" name="Equation" r:id="rId3" imgW="1803240" imgH="444240" progId="Equation.3">
                  <p:embed/>
                </p:oleObj>
              </mc:Choice>
              <mc:Fallback>
                <p:oleObj name="Equation" r:id="rId3" imgW="18032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82" y="3303104"/>
                        <a:ext cx="35052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90326"/>
              </p:ext>
            </p:extLst>
          </p:nvPr>
        </p:nvGraphicFramePr>
        <p:xfrm>
          <a:off x="2225675" y="5376863"/>
          <a:ext cx="36036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9" name="Equation" r:id="rId5" imgW="1854000" imgH="444240" progId="Equation.3">
                  <p:embed/>
                </p:oleObj>
              </mc:Choice>
              <mc:Fallback>
                <p:oleObj name="Equation" r:id="rId5" imgW="18540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376863"/>
                        <a:ext cx="3603625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961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D59829-F37A-4304-9D52-76D193E6AB6E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smtClean="0">
              <a:latin typeface="+mn-lt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5275" y="1200149"/>
            <a:ext cx="8610600" cy="50387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Generalized linear model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Logistic regression</a:t>
            </a:r>
            <a:r>
              <a:rPr lang="en-US" altLang="zh-CN" sz="2000" dirty="0" smtClean="0">
                <a:ea typeface="宋体" charset="-122"/>
              </a:rPr>
              <a:t>: models the probability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Poisson regression</a:t>
            </a:r>
            <a:r>
              <a:rPr lang="en-US" altLang="zh-CN" sz="2000" dirty="0" smtClean="0">
                <a:ea typeface="宋体" charset="-122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Log-linear models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Trees to predict continuous values rather than class labels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charset="-122"/>
              </a:rPr>
              <a:t>Other Regression-Based Models</a:t>
            </a:r>
            <a:endParaRPr lang="en-US" altLang="zh-CN" sz="24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8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77050" y="6391275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E173F14-4710-4863-A62F-4641B40E7BF1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81000"/>
            <a:ext cx="8172450" cy="48736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charset="-122"/>
              </a:rPr>
              <a:t>Regression Trees and Model Trees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38225"/>
            <a:ext cx="8458200" cy="55149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Regression tree: proposed in CART system (</a:t>
            </a:r>
            <a:r>
              <a:rPr lang="en-US" altLang="zh-CN" sz="2000" dirty="0" err="1" smtClean="0">
                <a:ea typeface="宋体" charset="-122"/>
              </a:rPr>
              <a:t>Breiman</a:t>
            </a:r>
            <a:r>
              <a:rPr lang="en-US" altLang="zh-CN" sz="2000" dirty="0" smtClean="0">
                <a:ea typeface="宋体" charset="-122"/>
              </a:rPr>
              <a:t> et al. 1984)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CART: Classification And Regression Trees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Each leaf stores a </a:t>
            </a:r>
            <a:r>
              <a:rPr lang="en-US" altLang="zh-CN" sz="2000" i="1" dirty="0" smtClean="0">
                <a:ea typeface="宋体" charset="-122"/>
              </a:rPr>
              <a:t>continuous-valued prediction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It is the </a:t>
            </a:r>
            <a:r>
              <a:rPr lang="en-US" altLang="zh-CN" sz="2000" i="1" dirty="0" smtClean="0">
                <a:ea typeface="宋体" charset="-122"/>
              </a:rPr>
              <a:t>average value of the predicted attribute</a:t>
            </a:r>
            <a:r>
              <a:rPr lang="en-US" altLang="zh-CN" sz="2000" dirty="0" smtClean="0">
                <a:ea typeface="宋体" charset="-122"/>
              </a:rPr>
              <a:t> for the training instances that reach the leaf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Model tree: proposed by Quinlan (1992)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Each leaf holds a regression model—a multivariate linear equation for the predicted attribute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A more general case than regression tree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Regression and model trees tend to be more accurate than linear regression when instances are not represented well by simple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1300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8215DB-E1CD-42F3-BEA9-B9AC864EDEAB}" type="slidenum">
              <a:rPr lang="en-US" altLang="en-US" smtClean="0"/>
              <a:pPr/>
              <a:t>14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8450"/>
            <a:ext cx="8229600" cy="609600"/>
          </a:xfrm>
        </p:spPr>
        <p:txBody>
          <a:bodyPr/>
          <a:lstStyle/>
          <a:p>
            <a:r>
              <a:rPr lang="en-US" altLang="en-US" sz="3200" dirty="0" smtClean="0"/>
              <a:t>Evaluating Numeric Prediction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90599"/>
            <a:ext cx="8688388" cy="5362575"/>
          </a:xfrm>
        </p:spPr>
        <p:txBody>
          <a:bodyPr/>
          <a:lstStyle/>
          <a:p>
            <a:r>
              <a:rPr lang="en-US" altLang="en-US" dirty="0" smtClean="0"/>
              <a:t>Prediction Accuracy</a:t>
            </a:r>
          </a:p>
          <a:p>
            <a:pPr lvl="1"/>
            <a:r>
              <a:rPr lang="en-US" altLang="en-US" dirty="0" smtClean="0"/>
              <a:t>Difference between predicted scores and the actual results (from evaluation set)</a:t>
            </a:r>
          </a:p>
          <a:p>
            <a:pPr lvl="1"/>
            <a:r>
              <a:rPr lang="en-US" altLang="en-US" dirty="0" smtClean="0"/>
              <a:t>Typically the accuracy of the model is measured in terms of variance (i.e., average of the squared differences)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Common Metrics </a:t>
            </a:r>
            <a:r>
              <a:rPr lang="en-US" altLang="en-US" b="0" dirty="0" smtClean="0"/>
              <a:t>(</a:t>
            </a:r>
            <a:r>
              <a:rPr lang="en-US" altLang="en-US" b="0" i="1" dirty="0" smtClean="0"/>
              <a:t>p</a:t>
            </a:r>
            <a:r>
              <a:rPr lang="en-US" altLang="en-US" b="0" i="1" baseline="-25000" dirty="0"/>
              <a:t>i</a:t>
            </a:r>
            <a:r>
              <a:rPr lang="en-US" altLang="en-US" b="0" dirty="0" smtClean="0"/>
              <a:t> = predicted target value for test instance </a:t>
            </a:r>
            <a:r>
              <a:rPr lang="en-US" altLang="en-US" b="0" i="1" dirty="0" err="1" smtClean="0"/>
              <a:t>i</a:t>
            </a:r>
            <a:r>
              <a:rPr lang="en-US" altLang="en-US" b="0" dirty="0" smtClean="0"/>
              <a:t>, </a:t>
            </a:r>
            <a:r>
              <a:rPr lang="en-US" altLang="en-US" b="0" i="1" dirty="0" smtClean="0"/>
              <a:t>a</a:t>
            </a:r>
            <a:r>
              <a:rPr lang="en-US" altLang="en-US" b="0" i="1" baseline="-25000" dirty="0" smtClean="0"/>
              <a:t>i</a:t>
            </a:r>
            <a:r>
              <a:rPr lang="en-US" altLang="en-US" b="0" dirty="0" smtClean="0"/>
              <a:t> = actual target value for instance </a:t>
            </a:r>
            <a:r>
              <a:rPr lang="en-US" altLang="en-US" b="0" i="1" dirty="0" err="1" smtClean="0"/>
              <a:t>i</a:t>
            </a:r>
            <a:r>
              <a:rPr lang="en-US" altLang="en-US" b="0" dirty="0" smtClean="0"/>
              <a:t>)</a:t>
            </a:r>
          </a:p>
          <a:p>
            <a:endParaRPr lang="en-US" altLang="en-US" sz="1000" dirty="0" smtClean="0"/>
          </a:p>
          <a:p>
            <a:pPr lvl="1"/>
            <a:r>
              <a:rPr lang="en-US" altLang="en-US" b="1" dirty="0" smtClean="0"/>
              <a:t>Mean Absolute Error: </a:t>
            </a:r>
            <a:r>
              <a:rPr lang="en-US" altLang="en-US" dirty="0" smtClean="0"/>
              <a:t>Average loss over the test set</a:t>
            </a:r>
          </a:p>
          <a:p>
            <a:pPr lvl="1"/>
            <a:endParaRPr lang="en-US" altLang="en-US" b="1" dirty="0"/>
          </a:p>
          <a:p>
            <a:pPr lvl="1"/>
            <a:endParaRPr lang="en-US" altLang="en-US" b="1" dirty="0" smtClean="0"/>
          </a:p>
          <a:p>
            <a:pPr lvl="1"/>
            <a:endParaRPr lang="en-US" altLang="en-US" sz="1400" b="1" dirty="0" smtClean="0"/>
          </a:p>
          <a:p>
            <a:pPr lvl="1"/>
            <a:r>
              <a:rPr lang="en-US" altLang="en-US" b="1" dirty="0" smtClean="0"/>
              <a:t>Root Mean Squared Error</a:t>
            </a:r>
            <a:r>
              <a:rPr lang="en-US" altLang="en-US" dirty="0" smtClean="0"/>
              <a:t>: compute the standard deviation (i.e., square root of the co-variance between predicted and actual ratings)</a:t>
            </a: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97496"/>
              </p:ext>
            </p:extLst>
          </p:nvPr>
        </p:nvGraphicFramePr>
        <p:xfrm>
          <a:off x="2641600" y="5562600"/>
          <a:ext cx="34766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4" imgW="2286000" imgH="457200" progId="Equation.3">
                  <p:embed/>
                </p:oleObj>
              </mc:Choice>
              <mc:Fallback>
                <p:oleObj name="Equation" r:id="rId4" imgW="2286000" imgH="457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562600"/>
                        <a:ext cx="3476625" cy="692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109784"/>
              </p:ext>
            </p:extLst>
          </p:nvPr>
        </p:nvGraphicFramePr>
        <p:xfrm>
          <a:off x="2901950" y="4133850"/>
          <a:ext cx="2974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6" imgW="1955520" imgH="393480" progId="Equation.3">
                  <p:embed/>
                </p:oleObj>
              </mc:Choice>
              <mc:Fallback>
                <p:oleObj name="Equation" r:id="rId6" imgW="1955520" imgH="39348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133850"/>
                        <a:ext cx="2974975" cy="595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Traffic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15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182274" name="Picture 2" descr="C:\Users\mobasher\AppData\Local\Temp\7zE7B9C.tmp\1400_01_01.pn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913775" y="1122704"/>
            <a:ext cx="7067346" cy="4711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en-US" dirty="0" smtClean="0"/>
              <a:t>Poly </a:t>
            </a:r>
            <a:r>
              <a:rPr lang="en-US" dirty="0"/>
              <a:t>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16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182275" name="Picture 3" descr="C:\Users\mobasher\AppData\Local\Temp\7zEAD37.tmp\1400_01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835" y="1031044"/>
            <a:ext cx="7156799" cy="47711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86560" y="5802243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too much “bias”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underfitting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1D and 2D Poly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17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183298" name="Picture 2" descr="C:\Users\mobasher\AppData\Local\Temp\7zE21DC.tmp\1400_01_03.pn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903835" y="1311548"/>
            <a:ext cx="6948077" cy="4632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1D Ploy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18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184322" name="Picture 2" descr="C:\Users\mobasher\AppData\Local\Temp\7zE88E8.tmp\1400_01_04.pn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1051449" y="1005840"/>
            <a:ext cx="7094220" cy="472947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86560" y="5802243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too much “variance”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overfitting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19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347960"/>
            <a:ext cx="6747510" cy="477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1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6575" y="64008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24FE223-5E89-4933-BCF8-929C5F696798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What Is Numerical Prediction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sz="2800" dirty="0" smtClean="0">
                <a:ea typeface="宋体" charset="-122"/>
              </a:rPr>
              <a:t>(a.k.a. Estimation, Forecasting)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62050"/>
            <a:ext cx="8610600" cy="5391150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charset="-122"/>
              </a:rPr>
              <a:t>(Numerical) prediction is similar to classification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construct a model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Prediction is different from classification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Classification refers to predicting categorical class label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Prediction models continuous-valued functions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Major method for prediction: regression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model the relationship between one or more </a:t>
            </a:r>
            <a:r>
              <a:rPr lang="en-US" altLang="zh-CN" sz="2000" i="1" dirty="0" smtClean="0">
                <a:ea typeface="宋体" charset="-122"/>
              </a:rPr>
              <a:t>independent</a:t>
            </a:r>
            <a:r>
              <a:rPr lang="en-US" altLang="zh-CN" sz="2000" dirty="0" smtClean="0">
                <a:ea typeface="宋体" charset="-122"/>
              </a:rPr>
              <a:t> or </a:t>
            </a:r>
            <a:r>
              <a:rPr lang="en-US" altLang="zh-CN" sz="2000" b="1" dirty="0" smtClean="0">
                <a:ea typeface="宋体" charset="-122"/>
              </a:rPr>
              <a:t>predictor</a:t>
            </a:r>
            <a:r>
              <a:rPr lang="en-US" altLang="zh-CN" sz="2000" dirty="0" smtClean="0">
                <a:ea typeface="宋体" charset="-122"/>
              </a:rPr>
              <a:t> variables and a </a:t>
            </a:r>
            <a:r>
              <a:rPr lang="en-US" altLang="zh-CN" sz="2000" i="1" dirty="0" smtClean="0">
                <a:ea typeface="宋体" charset="-122"/>
              </a:rPr>
              <a:t>dependent</a:t>
            </a:r>
            <a:r>
              <a:rPr lang="en-US" altLang="zh-CN" sz="2000" dirty="0" smtClean="0">
                <a:ea typeface="宋体" charset="-122"/>
              </a:rPr>
              <a:t> or </a:t>
            </a:r>
            <a:r>
              <a:rPr lang="en-US" altLang="zh-CN" sz="2000" b="1" dirty="0" smtClean="0">
                <a:ea typeface="宋体" charset="-122"/>
              </a:rPr>
              <a:t>response</a:t>
            </a:r>
            <a:r>
              <a:rPr lang="en-US" altLang="zh-CN" sz="2000" dirty="0" smtClean="0">
                <a:ea typeface="宋体" charset="-122"/>
              </a:rPr>
              <a:t> variable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Regression analysis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Linear and multiple regression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Non-linear regression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Other regression methods: generalized linear model, Poisson regression, log-linear models, regression trees</a:t>
            </a:r>
          </a:p>
        </p:txBody>
      </p:sp>
    </p:spTree>
    <p:extLst>
      <p:ext uri="{BB962C8B-B14F-4D97-AF65-F5344CB8AC3E}">
        <p14:creationId xmlns:p14="http://schemas.microsoft.com/office/powerpoint/2010/main" val="876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ways of dealing with high bias</a:t>
            </a:r>
          </a:p>
          <a:p>
            <a:pPr lvl="1"/>
            <a:r>
              <a:rPr lang="en-US" sz="2000" dirty="0" smtClean="0"/>
              <a:t>Get additional features</a:t>
            </a:r>
          </a:p>
          <a:p>
            <a:pPr lvl="1"/>
            <a:r>
              <a:rPr lang="en-US" sz="2000" dirty="0" smtClean="0"/>
              <a:t>More complex model (e.g., adding polynomial terms such as </a:t>
            </a:r>
            <a:r>
              <a:rPr lang="en-US" sz="2000" i="1" dirty="0" smtClean="0"/>
              <a:t>x</a:t>
            </a:r>
            <a:r>
              <a:rPr lang="en-US" sz="2000" baseline="-25000" dirty="0"/>
              <a:t>1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,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etc.)</a:t>
            </a:r>
          </a:p>
          <a:p>
            <a:pPr lvl="1"/>
            <a:r>
              <a:rPr lang="en-US" sz="2000" dirty="0" smtClean="0"/>
              <a:t>Use smaller regularization coefficient </a:t>
            </a:r>
            <a:r>
              <a:rPr lang="en-US" sz="2400" b="1" dirty="0" smtClean="0">
                <a:latin typeface="Symbol" panose="05050102010706020507" pitchFamily="18" charset="2"/>
              </a:rPr>
              <a:t>l</a:t>
            </a:r>
            <a:r>
              <a:rPr lang="en-US" sz="2000" dirty="0" smtClean="0"/>
              <a:t>.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getting more training data won’t necessarily help in this case</a:t>
            </a:r>
          </a:p>
          <a:p>
            <a:pPr lvl="1"/>
            <a:endParaRPr lang="en-US" dirty="0"/>
          </a:p>
          <a:p>
            <a:r>
              <a:rPr lang="en-US" dirty="0" smtClean="0"/>
              <a:t>Possible ways dealing with high variance</a:t>
            </a:r>
          </a:p>
          <a:p>
            <a:pPr lvl="1"/>
            <a:r>
              <a:rPr lang="en-US" sz="2000" dirty="0" smtClean="0"/>
              <a:t>Use more training instances</a:t>
            </a:r>
          </a:p>
          <a:p>
            <a:pPr lvl="1"/>
            <a:r>
              <a:rPr lang="en-US" sz="2000" dirty="0" smtClean="0"/>
              <a:t>Reduce the number of features</a:t>
            </a:r>
          </a:p>
          <a:p>
            <a:pPr lvl="1"/>
            <a:r>
              <a:rPr lang="en-US" sz="2000" dirty="0" smtClean="0"/>
              <a:t>Use simpler models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smtClean="0"/>
              <a:t>a larger </a:t>
            </a:r>
            <a:r>
              <a:rPr lang="en-US" sz="2000" dirty="0"/>
              <a:t>regularization coefficient </a:t>
            </a:r>
            <a:r>
              <a:rPr lang="en-US" sz="2400" b="1" dirty="0">
                <a:latin typeface="Symbol" panose="05050102010706020507" pitchFamily="18" charset="2"/>
              </a:rPr>
              <a:t>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20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49DC6D5-F708-4D78-8B81-13E20352FD4B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9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Linear Regression</a:t>
            </a:r>
            <a:r>
              <a:rPr lang="en-US" altLang="zh-CN" sz="3200" b="0" dirty="0" smtClean="0">
                <a:ea typeface="宋体" charset="-122"/>
              </a:rPr>
              <a:t> 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85851"/>
            <a:ext cx="8458200" cy="819951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Linear regression</a:t>
            </a:r>
            <a:r>
              <a:rPr lang="en-US" altLang="zh-CN" sz="2000" dirty="0" smtClean="0">
                <a:ea typeface="宋体" charset="-122"/>
              </a:rPr>
              <a:t>: involves a response variable y and a single predictor variable x     </a:t>
            </a:r>
            <a:r>
              <a:rPr lang="en-US" altLang="zh-CN" sz="2000" dirty="0" smtClean="0">
                <a:ea typeface="宋体" charset="-122"/>
                <a:sym typeface="Wingdings" panose="05000000000000000000" pitchFamily="2" charset="2"/>
              </a:rPr>
              <a:t>      </a:t>
            </a:r>
            <a:r>
              <a:rPr lang="en-US" altLang="zh-CN" sz="2000" dirty="0" smtClean="0">
                <a:ea typeface="宋体" charset="-122"/>
              </a:rPr>
              <a:t>y = 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 + w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 x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zh-CN" sz="2000" dirty="0">
              <a:ea typeface="宋体" charset="-122"/>
              <a:sym typeface="Symbol" pitchFamily="18" charset="2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44" y="2543475"/>
            <a:ext cx="3314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4395" y="21038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731" y="20818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36" y="1978893"/>
            <a:ext cx="3816728" cy="295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84836" y="4994007"/>
            <a:ext cx="8458200" cy="81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i"/>
              <a:defRPr sz="2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arlett" pitchFamily="2" charset="2"/>
              <a:buChar char="4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Marlett" pitchFamily="2" charset="2"/>
              <a:buChar char="h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u="sng" kern="0" dirty="0" smtClean="0">
                <a:ea typeface="宋体" charset="-122"/>
              </a:rPr>
              <a:t>Goal</a:t>
            </a:r>
            <a:r>
              <a:rPr lang="en-US" altLang="zh-CN" sz="2000" kern="0" dirty="0" smtClean="0">
                <a:ea typeface="宋体" charset="-122"/>
              </a:rPr>
              <a:t>: Using the data estimate weights (parameters) 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w</a:t>
            </a:r>
            <a:r>
              <a:rPr lang="en-US" altLang="zh-CN" sz="2000" baseline="-25000" dirty="0">
                <a:ea typeface="宋体" charset="-122"/>
                <a:sym typeface="Symbol" pitchFamily="18" charset="2"/>
              </a:rPr>
              <a:t>0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and 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w</a:t>
            </a:r>
            <a:r>
              <a:rPr lang="en-US" altLang="zh-CN" sz="20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kern="0" dirty="0" smtClean="0">
                <a:ea typeface="宋体" charset="-122"/>
              </a:rPr>
              <a:t> for the line such that the prediction error is minimized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ea typeface="宋体" charset="-122"/>
                <a:sym typeface="Symbol" pitchFamily="18" charset="2"/>
              </a:rPr>
              <a:t>The weights w</a:t>
            </a:r>
            <a:r>
              <a:rPr lang="en-US" altLang="zh-CN" sz="2000" baseline="-25000" dirty="0">
                <a:ea typeface="宋体" charset="-122"/>
                <a:sym typeface="Symbol" pitchFamily="18" charset="2"/>
              </a:rPr>
              <a:t>0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 (y-intercept) and w</a:t>
            </a:r>
            <a:r>
              <a:rPr lang="en-US" altLang="zh-CN" sz="20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dirty="0">
                <a:ea typeface="宋体" charset="-122"/>
                <a:sym typeface="Symbol" pitchFamily="18" charset="2"/>
              </a:rPr>
              <a:t> (slope) are regression coefficients 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kern="0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buFont typeface="Marlett" pitchFamily="2" charset="2"/>
              <a:buNone/>
            </a:pPr>
            <a:endParaRPr lang="en-US" altLang="zh-CN" sz="2000" kern="0" dirty="0">
              <a:ea typeface="宋体" charset="-122"/>
              <a:sym typeface="Symbol" pitchFamily="18" charset="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014762" y="2714324"/>
            <a:ext cx="2810577" cy="1657951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79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  <p:bldP spid="4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H="1" flipV="1">
            <a:off x="2362200" y="4038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H="1" flipV="1">
            <a:off x="2362200" y="2743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4097338" y="28654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2198688" y="27622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5087938" y="4514850"/>
            <a:ext cx="454025" cy="454025"/>
          </a:xfrm>
          <a:custGeom>
            <a:avLst/>
            <a:gdLst/>
            <a:ahLst/>
            <a:cxnLst>
              <a:cxn ang="0">
                <a:pos x="0" y="145"/>
              </a:cxn>
              <a:cxn ang="0">
                <a:pos x="7" y="99"/>
              </a:cxn>
              <a:cxn ang="0">
                <a:pos x="26" y="61"/>
              </a:cxn>
              <a:cxn ang="0">
                <a:pos x="61" y="30"/>
              </a:cxn>
              <a:cxn ang="0">
                <a:pos x="99" y="8"/>
              </a:cxn>
              <a:cxn ang="0">
                <a:pos x="144" y="0"/>
              </a:cxn>
              <a:cxn ang="0">
                <a:pos x="186" y="8"/>
              </a:cxn>
              <a:cxn ang="0">
                <a:pos x="228" y="30"/>
              </a:cxn>
              <a:cxn ang="0">
                <a:pos x="259" y="61"/>
              </a:cxn>
              <a:cxn ang="0">
                <a:pos x="278" y="99"/>
              </a:cxn>
              <a:cxn ang="0">
                <a:pos x="285" y="145"/>
              </a:cxn>
              <a:cxn ang="0">
                <a:pos x="278" y="190"/>
              </a:cxn>
              <a:cxn ang="0">
                <a:pos x="259" y="228"/>
              </a:cxn>
              <a:cxn ang="0">
                <a:pos x="228" y="259"/>
              </a:cxn>
              <a:cxn ang="0">
                <a:pos x="186" y="281"/>
              </a:cxn>
              <a:cxn ang="0">
                <a:pos x="144" y="285"/>
              </a:cxn>
              <a:cxn ang="0">
                <a:pos x="99" y="281"/>
              </a:cxn>
              <a:cxn ang="0">
                <a:pos x="61" y="259"/>
              </a:cxn>
              <a:cxn ang="0">
                <a:pos x="26" y="228"/>
              </a:cxn>
              <a:cxn ang="0">
                <a:pos x="7" y="190"/>
              </a:cxn>
              <a:cxn ang="0">
                <a:pos x="0" y="145"/>
              </a:cxn>
            </a:cxnLst>
            <a:rect l="0" t="0" r="r" b="b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973638" y="51085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887538" y="1695450"/>
            <a:ext cx="409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y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8288338" y="5562600"/>
            <a:ext cx="409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x</a:t>
            </a:r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7831138" y="2457450"/>
            <a:ext cx="455612" cy="454025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8" y="99"/>
              </a:cxn>
              <a:cxn ang="0">
                <a:pos x="26" y="57"/>
              </a:cxn>
              <a:cxn ang="0">
                <a:pos x="57" y="26"/>
              </a:cxn>
              <a:cxn ang="0">
                <a:pos x="99" y="8"/>
              </a:cxn>
              <a:cxn ang="0">
                <a:pos x="141" y="0"/>
              </a:cxn>
              <a:cxn ang="0">
                <a:pos x="187" y="8"/>
              </a:cxn>
              <a:cxn ang="0">
                <a:pos x="224" y="26"/>
              </a:cxn>
              <a:cxn ang="0">
                <a:pos x="259" y="57"/>
              </a:cxn>
              <a:cxn ang="0">
                <a:pos x="278" y="99"/>
              </a:cxn>
              <a:cxn ang="0">
                <a:pos x="286" y="141"/>
              </a:cxn>
              <a:cxn ang="0">
                <a:pos x="278" y="186"/>
              </a:cxn>
              <a:cxn ang="0">
                <a:pos x="259" y="224"/>
              </a:cxn>
              <a:cxn ang="0">
                <a:pos x="224" y="259"/>
              </a:cxn>
              <a:cxn ang="0">
                <a:pos x="187" y="278"/>
              </a:cxn>
              <a:cxn ang="0">
                <a:pos x="141" y="285"/>
              </a:cxn>
              <a:cxn ang="0">
                <a:pos x="99" y="278"/>
              </a:cxn>
              <a:cxn ang="0">
                <a:pos x="57" y="259"/>
              </a:cxn>
              <a:cxn ang="0">
                <a:pos x="26" y="224"/>
              </a:cxn>
              <a:cxn ang="0">
                <a:pos x="8" y="186"/>
              </a:cxn>
              <a:cxn ang="0">
                <a:pos x="0" y="141"/>
              </a:cxn>
            </a:cxnLst>
            <a:rect l="0" t="0" r="r" b="b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8" name="Freeform 14"/>
          <p:cNvSpPr>
            <a:spLocks/>
          </p:cNvSpPr>
          <p:nvPr/>
        </p:nvSpPr>
        <p:spPr bwMode="auto">
          <a:xfrm>
            <a:off x="2578100" y="4445000"/>
            <a:ext cx="455613" cy="455613"/>
          </a:xfrm>
          <a:custGeom>
            <a:avLst/>
            <a:gdLst/>
            <a:ahLst/>
            <a:cxnLst>
              <a:cxn ang="0">
                <a:pos x="0" y="145"/>
              </a:cxn>
              <a:cxn ang="0">
                <a:pos x="8" y="99"/>
              </a:cxn>
              <a:cxn ang="0">
                <a:pos x="27" y="62"/>
              </a:cxn>
              <a:cxn ang="0">
                <a:pos x="58" y="27"/>
              </a:cxn>
              <a:cxn ang="0">
                <a:pos x="99" y="8"/>
              </a:cxn>
              <a:cxn ang="0">
                <a:pos x="141" y="0"/>
              </a:cxn>
              <a:cxn ang="0">
                <a:pos x="187" y="8"/>
              </a:cxn>
              <a:cxn ang="0">
                <a:pos x="225" y="27"/>
              </a:cxn>
              <a:cxn ang="0">
                <a:pos x="260" y="62"/>
              </a:cxn>
              <a:cxn ang="0">
                <a:pos x="278" y="99"/>
              </a:cxn>
              <a:cxn ang="0">
                <a:pos x="286" y="145"/>
              </a:cxn>
              <a:cxn ang="0">
                <a:pos x="278" y="187"/>
              </a:cxn>
              <a:cxn ang="0">
                <a:pos x="260" y="228"/>
              </a:cxn>
              <a:cxn ang="0">
                <a:pos x="225" y="260"/>
              </a:cxn>
              <a:cxn ang="0">
                <a:pos x="187" y="278"/>
              </a:cxn>
              <a:cxn ang="0">
                <a:pos x="141" y="286"/>
              </a:cxn>
              <a:cxn ang="0">
                <a:pos x="99" y="278"/>
              </a:cxn>
              <a:cxn ang="0">
                <a:pos x="58" y="260"/>
              </a:cxn>
              <a:cxn ang="0">
                <a:pos x="27" y="228"/>
              </a:cxn>
              <a:cxn ang="0">
                <a:pos x="8" y="187"/>
              </a:cxn>
              <a:cxn ang="0">
                <a:pos x="0" y="145"/>
              </a:cxn>
            </a:cxnLst>
            <a:rect l="0" t="0" r="r" b="b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214688" y="47085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7086600" y="3581400"/>
            <a:ext cx="455613" cy="4540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8" y="99"/>
              </a:cxn>
              <a:cxn ang="0">
                <a:pos x="26" y="61"/>
              </a:cxn>
              <a:cxn ang="0">
                <a:pos x="58" y="26"/>
              </a:cxn>
              <a:cxn ang="0">
                <a:pos x="99" y="7"/>
              </a:cxn>
              <a:cxn ang="0">
                <a:pos x="141" y="0"/>
              </a:cxn>
              <a:cxn ang="0">
                <a:pos x="187" y="7"/>
              </a:cxn>
              <a:cxn ang="0">
                <a:pos x="225" y="26"/>
              </a:cxn>
              <a:cxn ang="0">
                <a:pos x="260" y="61"/>
              </a:cxn>
              <a:cxn ang="0">
                <a:pos x="278" y="99"/>
              </a:cxn>
              <a:cxn ang="0">
                <a:pos x="286" y="144"/>
              </a:cxn>
              <a:cxn ang="0">
                <a:pos x="278" y="186"/>
              </a:cxn>
              <a:cxn ang="0">
                <a:pos x="260" y="228"/>
              </a:cxn>
              <a:cxn ang="0">
                <a:pos x="225" y="259"/>
              </a:cxn>
              <a:cxn ang="0">
                <a:pos x="187" y="277"/>
              </a:cxn>
              <a:cxn ang="0">
                <a:pos x="141" y="285"/>
              </a:cxn>
              <a:cxn ang="0">
                <a:pos x="99" y="277"/>
              </a:cxn>
              <a:cxn ang="0">
                <a:pos x="58" y="259"/>
              </a:cxn>
              <a:cxn ang="0">
                <a:pos x="26" y="228"/>
              </a:cxn>
              <a:cxn ang="0">
                <a:pos x="8" y="186"/>
              </a:cxn>
              <a:cxn ang="0">
                <a:pos x="0" y="144"/>
              </a:cxn>
            </a:cxnLst>
            <a:rect l="0" t="0" r="r" b="b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5621338" y="2914650"/>
            <a:ext cx="455612" cy="454025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8" y="99"/>
              </a:cxn>
              <a:cxn ang="0">
                <a:pos x="26" y="57"/>
              </a:cxn>
              <a:cxn ang="0">
                <a:pos x="61" y="26"/>
              </a:cxn>
              <a:cxn ang="0">
                <a:pos x="99" y="7"/>
              </a:cxn>
              <a:cxn ang="0">
                <a:pos x="145" y="0"/>
              </a:cxn>
              <a:cxn ang="0">
                <a:pos x="187" y="7"/>
              </a:cxn>
              <a:cxn ang="0">
                <a:pos x="228" y="26"/>
              </a:cxn>
              <a:cxn ang="0">
                <a:pos x="259" y="57"/>
              </a:cxn>
              <a:cxn ang="0">
                <a:pos x="278" y="99"/>
              </a:cxn>
              <a:cxn ang="0">
                <a:pos x="286" y="140"/>
              </a:cxn>
              <a:cxn ang="0">
                <a:pos x="278" y="186"/>
              </a:cxn>
              <a:cxn ang="0">
                <a:pos x="259" y="224"/>
              </a:cxn>
              <a:cxn ang="0">
                <a:pos x="228" y="259"/>
              </a:cxn>
              <a:cxn ang="0">
                <a:pos x="187" y="277"/>
              </a:cxn>
              <a:cxn ang="0">
                <a:pos x="145" y="285"/>
              </a:cxn>
              <a:cxn ang="0">
                <a:pos x="99" y="277"/>
              </a:cxn>
              <a:cxn ang="0">
                <a:pos x="61" y="259"/>
              </a:cxn>
              <a:cxn ang="0">
                <a:pos x="26" y="224"/>
              </a:cxn>
              <a:cxn ang="0">
                <a:pos x="8" y="186"/>
              </a:cxn>
              <a:cxn ang="0">
                <a:pos x="0" y="140"/>
              </a:cxn>
            </a:cxnLst>
            <a:rect l="0" t="0" r="r" b="b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851150" y="388143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4011613" y="27654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011613" y="2825750"/>
            <a:ext cx="184150" cy="92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511675" y="27955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Freeform 22"/>
          <p:cNvSpPr>
            <a:spLocks/>
          </p:cNvSpPr>
          <p:nvPr/>
        </p:nvSpPr>
        <p:spPr bwMode="auto">
          <a:xfrm>
            <a:off x="2362200" y="2209800"/>
            <a:ext cx="6323013" cy="345281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175"/>
              </a:cxn>
              <a:cxn ang="0">
                <a:pos x="3983" y="2175"/>
              </a:cxn>
            </a:cxnLst>
            <a:rect l="0" t="0" r="r" b="b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1976438" y="22875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1976438" y="28479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1976438" y="3162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1976438" y="34702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1976438" y="378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1976438" y="41005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1976438" y="44084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1976438" y="47228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1976438" y="5030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1976438" y="53467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835150" y="40084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5400675" y="59356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228600" y="2438400"/>
            <a:ext cx="205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Observed Value of y for x</a:t>
            </a:r>
            <a:r>
              <a:rPr lang="en-US" sz="2000" baseline="-25000"/>
              <a:t>i</a:t>
            </a:r>
            <a:endParaRPr lang="en-US" sz="2400" b="1" baseline="-25000"/>
          </a:p>
        </p:txBody>
      </p:sp>
      <p:sp>
        <p:nvSpPr>
          <p:cNvPr id="26660" name="AutoShape 36"/>
          <p:cNvSpPr>
            <a:spLocks/>
          </p:cNvSpPr>
          <p:nvPr/>
        </p:nvSpPr>
        <p:spPr bwMode="auto">
          <a:xfrm>
            <a:off x="2039938" y="46672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6781800" y="32766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8458200" y="28194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AutoShape 39"/>
          <p:cNvSpPr>
            <a:spLocks/>
          </p:cNvSpPr>
          <p:nvPr/>
        </p:nvSpPr>
        <p:spPr bwMode="auto">
          <a:xfrm flipH="1">
            <a:off x="4173538" y="29908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Freeform 40"/>
          <p:cNvSpPr>
            <a:spLocks/>
          </p:cNvSpPr>
          <p:nvPr/>
        </p:nvSpPr>
        <p:spPr bwMode="auto">
          <a:xfrm>
            <a:off x="4021138" y="3981450"/>
            <a:ext cx="152400" cy="152400"/>
          </a:xfrm>
          <a:custGeom>
            <a:avLst/>
            <a:gdLst/>
            <a:ahLst/>
            <a:cxnLst>
              <a:cxn ang="0">
                <a:pos x="0" y="145"/>
              </a:cxn>
              <a:cxn ang="0">
                <a:pos x="7" y="99"/>
              </a:cxn>
              <a:cxn ang="0">
                <a:pos x="26" y="61"/>
              </a:cxn>
              <a:cxn ang="0">
                <a:pos x="61" y="30"/>
              </a:cxn>
              <a:cxn ang="0">
                <a:pos x="99" y="8"/>
              </a:cxn>
              <a:cxn ang="0">
                <a:pos x="144" y="0"/>
              </a:cxn>
              <a:cxn ang="0">
                <a:pos x="186" y="8"/>
              </a:cxn>
              <a:cxn ang="0">
                <a:pos x="228" y="30"/>
              </a:cxn>
              <a:cxn ang="0">
                <a:pos x="259" y="61"/>
              </a:cxn>
              <a:cxn ang="0">
                <a:pos x="278" y="99"/>
              </a:cxn>
              <a:cxn ang="0">
                <a:pos x="285" y="145"/>
              </a:cxn>
              <a:cxn ang="0">
                <a:pos x="278" y="190"/>
              </a:cxn>
              <a:cxn ang="0">
                <a:pos x="259" y="228"/>
              </a:cxn>
              <a:cxn ang="0">
                <a:pos x="228" y="259"/>
              </a:cxn>
              <a:cxn ang="0">
                <a:pos x="186" y="281"/>
              </a:cxn>
              <a:cxn ang="0">
                <a:pos x="144" y="285"/>
              </a:cxn>
              <a:cxn ang="0">
                <a:pos x="99" y="281"/>
              </a:cxn>
              <a:cxn ang="0">
                <a:pos x="61" y="259"/>
              </a:cxn>
              <a:cxn ang="0">
                <a:pos x="26" y="228"/>
              </a:cxn>
              <a:cxn ang="0">
                <a:pos x="7" y="190"/>
              </a:cxn>
              <a:cxn ang="0">
                <a:pos x="0" y="145"/>
              </a:cxn>
            </a:cxnLst>
            <a:rect l="0" t="0" r="r" b="b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304800" y="3657600"/>
            <a:ext cx="1981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Predicted Value of y for x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</p:txBody>
      </p:sp>
      <p:graphicFrame>
        <p:nvGraphicFramePr>
          <p:cNvPr id="2666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870971"/>
              </p:ext>
            </p:extLst>
          </p:nvPr>
        </p:nvGraphicFramePr>
        <p:xfrm>
          <a:off x="3214688" y="1123950"/>
          <a:ext cx="28876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6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123950"/>
                        <a:ext cx="2887662" cy="7762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3944938" y="558165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x</a:t>
            </a:r>
            <a:r>
              <a:rPr lang="en-US" sz="2400" baseline="-25000"/>
              <a:t>i</a:t>
            </a:r>
          </a:p>
        </p:txBody>
      </p:sp>
      <p:sp>
        <p:nvSpPr>
          <p:cNvPr id="26668" name="Freeform 44"/>
          <p:cNvSpPr>
            <a:spLocks/>
          </p:cNvSpPr>
          <p:nvPr/>
        </p:nvSpPr>
        <p:spPr bwMode="auto">
          <a:xfrm>
            <a:off x="3868738" y="2533650"/>
            <a:ext cx="455612" cy="4540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8" y="99"/>
              </a:cxn>
              <a:cxn ang="0">
                <a:pos x="26" y="61"/>
              </a:cxn>
              <a:cxn ang="0">
                <a:pos x="61" y="30"/>
              </a:cxn>
              <a:cxn ang="0">
                <a:pos x="99" y="8"/>
              </a:cxn>
              <a:cxn ang="0">
                <a:pos x="145" y="0"/>
              </a:cxn>
              <a:cxn ang="0">
                <a:pos x="187" y="8"/>
              </a:cxn>
              <a:cxn ang="0">
                <a:pos x="228" y="30"/>
              </a:cxn>
              <a:cxn ang="0">
                <a:pos x="259" y="61"/>
              </a:cxn>
              <a:cxn ang="0">
                <a:pos x="278" y="99"/>
              </a:cxn>
              <a:cxn ang="0">
                <a:pos x="286" y="144"/>
              </a:cxn>
              <a:cxn ang="0">
                <a:pos x="278" y="190"/>
              </a:cxn>
              <a:cxn ang="0">
                <a:pos x="259" y="228"/>
              </a:cxn>
              <a:cxn ang="0">
                <a:pos x="228" y="259"/>
              </a:cxn>
              <a:cxn ang="0">
                <a:pos x="187" y="281"/>
              </a:cxn>
              <a:cxn ang="0">
                <a:pos x="145" y="285"/>
              </a:cxn>
              <a:cxn ang="0">
                <a:pos x="99" y="281"/>
              </a:cxn>
              <a:cxn ang="0">
                <a:pos x="61" y="259"/>
              </a:cxn>
              <a:cxn ang="0">
                <a:pos x="26" y="228"/>
              </a:cxn>
              <a:cxn ang="0">
                <a:pos x="8" y="190"/>
              </a:cxn>
              <a:cxn ang="0">
                <a:pos x="0" y="144"/>
              </a:cxn>
            </a:cxnLst>
            <a:rect l="0" t="0" r="r" b="b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 flipH="1" flipV="1">
            <a:off x="4800600" y="3657600"/>
            <a:ext cx="265113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6629400" y="22860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7010400" y="3200400"/>
            <a:ext cx="16764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400" dirty="0"/>
              <a:t>Slope = </a:t>
            </a:r>
            <a:r>
              <a:rPr lang="en-US" sz="2400" dirty="0" smtClean="0">
                <a:cs typeface="Arial" charset="0"/>
              </a:rPr>
              <a:t>w</a:t>
            </a:r>
            <a:r>
              <a:rPr lang="en-US" sz="2400" baseline="-25000" dirty="0" smtClean="0">
                <a:cs typeface="Arial" charset="0"/>
              </a:rPr>
              <a:t>1</a:t>
            </a:r>
            <a:endParaRPr lang="el-GR" sz="2400" baseline="-25000" dirty="0">
              <a:cs typeface="Arial" charset="0"/>
            </a:endParaRPr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152400" y="4876800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Intercept = </a:t>
            </a:r>
            <a:r>
              <a:rPr lang="en-US" sz="2000" dirty="0" smtClean="0">
                <a:cs typeface="Arial" charset="0"/>
              </a:rPr>
              <a:t>w</a:t>
            </a:r>
            <a:r>
              <a:rPr lang="en-US" sz="2000" baseline="-25000" dirty="0" smtClean="0">
                <a:cs typeface="Arial" charset="0"/>
              </a:rPr>
              <a:t>0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4267200" y="3124200"/>
            <a:ext cx="5334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dirty="0" err="1" smtClean="0">
                <a:cs typeface="Arial" charset="0"/>
              </a:rPr>
              <a:t>e</a:t>
            </a:r>
            <a:r>
              <a:rPr lang="en-US" sz="3200" baseline="-25000" dirty="0" err="1" smtClean="0">
                <a:cs typeface="Arial" charset="0"/>
              </a:rPr>
              <a:t>i</a:t>
            </a:r>
            <a:endParaRPr lang="el-GR" sz="3200" baseline="-25000" dirty="0">
              <a:cs typeface="Arial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79988" y="3971608"/>
            <a:ext cx="2438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 smtClean="0"/>
              <a:t>Error </a:t>
            </a:r>
            <a:r>
              <a:rPr lang="en-US" sz="2000" dirty="0"/>
              <a:t>for this x value</a:t>
            </a:r>
            <a:endParaRPr 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49DC6D5-F708-4D78-8B81-13E20352FD4B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9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Linear Regression</a:t>
            </a:r>
            <a:r>
              <a:rPr lang="en-US" altLang="zh-CN" sz="3200" b="0" dirty="0" smtClean="0">
                <a:ea typeface="宋体" charset="-122"/>
              </a:rPr>
              <a:t> 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85852"/>
            <a:ext cx="8458200" cy="1838324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u="sng" dirty="0" smtClean="0">
                <a:ea typeface="宋体" charset="-122"/>
              </a:rPr>
              <a:t>Method of least squares</a:t>
            </a:r>
            <a:r>
              <a:rPr lang="en-US" altLang="zh-CN" sz="2400" dirty="0" smtClean="0">
                <a:ea typeface="宋体" charset="-122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w</a:t>
            </a:r>
            <a:r>
              <a:rPr lang="en-US" sz="2000" baseline="-25000" dirty="0"/>
              <a:t>0</a:t>
            </a:r>
            <a:r>
              <a:rPr lang="en-US" sz="2000" dirty="0"/>
              <a:t>  and  w</a:t>
            </a:r>
            <a:r>
              <a:rPr lang="en-US" sz="2000" baseline="-25000" dirty="0"/>
              <a:t>1</a:t>
            </a:r>
            <a:r>
              <a:rPr lang="en-US" sz="2000" dirty="0"/>
              <a:t>  are obtained by </a:t>
            </a:r>
            <a:r>
              <a:rPr lang="en-US" sz="2000" dirty="0">
                <a:solidFill>
                  <a:srgbClr val="990000"/>
                </a:solidFill>
              </a:rPr>
              <a:t>minimizing the sum of the squared </a:t>
            </a:r>
            <a:r>
              <a:rPr lang="en-US" sz="2000" dirty="0" smtClean="0">
                <a:solidFill>
                  <a:srgbClr val="990000"/>
                </a:solidFill>
              </a:rPr>
              <a:t>errors (a.k.a. residuals)</a:t>
            </a:r>
            <a:endParaRPr lang="en-US" altLang="zh-CN" sz="2400" dirty="0" smtClean="0">
              <a:ea typeface="宋体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zh-CN" sz="3200" dirty="0" smtClean="0">
              <a:ea typeface="宋体" charset="-122"/>
            </a:endParaRPr>
          </a:p>
        </p:txBody>
      </p:sp>
      <p:graphicFrame>
        <p:nvGraphicFramePr>
          <p:cNvPr id="410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15260680"/>
              </p:ext>
            </p:extLst>
          </p:nvPr>
        </p:nvGraphicFramePr>
        <p:xfrm>
          <a:off x="3836988" y="4873625"/>
          <a:ext cx="2805112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Equation" r:id="rId4" imgW="1562040" imgH="660240" progId="Equation.3">
                  <p:embed/>
                </p:oleObj>
              </mc:Choice>
              <mc:Fallback>
                <p:oleObj name="Equation" r:id="rId4" imgW="1562040" imgH="660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4873625"/>
                        <a:ext cx="2805112" cy="11858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10280736"/>
              </p:ext>
            </p:extLst>
          </p:nvPr>
        </p:nvGraphicFramePr>
        <p:xfrm>
          <a:off x="6804025" y="5245099"/>
          <a:ext cx="1924050" cy="47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Equation" r:id="rId6" imgW="1130040" imgH="279360" progId="Equation.3">
                  <p:embed/>
                </p:oleObj>
              </mc:Choice>
              <mc:Fallback>
                <p:oleObj name="Equation" r:id="rId6" imgW="1130040" imgH="2793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245099"/>
                        <a:ext cx="1924050" cy="475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065413"/>
              </p:ext>
            </p:extLst>
          </p:nvPr>
        </p:nvGraphicFramePr>
        <p:xfrm>
          <a:off x="2336800" y="3005138"/>
          <a:ext cx="431958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name="Equation" r:id="rId8" imgW="2222280" imgH="634680" progId="Equation.3">
                  <p:embed/>
                </p:oleObj>
              </mc:Choice>
              <mc:Fallback>
                <p:oleObj name="Equation" r:id="rId8" imgW="222228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005138"/>
                        <a:ext cx="4319588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3838" y="4587855"/>
            <a:ext cx="2934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charset="-122"/>
                <a:sym typeface="Symbol" pitchFamily="18" charset="2"/>
              </a:rPr>
              <a:t>w</a:t>
            </a:r>
            <a:r>
              <a:rPr lang="en-US" altLang="zh-CN" sz="20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sz="2000" dirty="0" smtClean="0"/>
              <a:t> can be obtained by setting the partial derivative of the SSE to 0 and solving for 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sz="2000" dirty="0" smtClean="0"/>
              <a:t>, ultimately resulting in: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3178296" y="5225663"/>
            <a:ext cx="479304" cy="355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49DC6D5-F708-4D78-8B81-13E20352FD4B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>
          <a:xfrm>
            <a:off x="435200" y="224678"/>
            <a:ext cx="8229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Multiple Linear Regression</a:t>
            </a:r>
            <a:r>
              <a:rPr lang="en-US" altLang="zh-CN" sz="3200" b="0" dirty="0" smtClean="0">
                <a:ea typeface="宋体" charset="-122"/>
              </a:rPr>
              <a:t> 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32329"/>
            <a:ext cx="8458200" cy="5392272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Multiple linear regression</a:t>
            </a:r>
            <a:r>
              <a:rPr lang="en-US" altLang="zh-CN" sz="2000" dirty="0" smtClean="0">
                <a:ea typeface="宋体" charset="-122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Features represented as </a:t>
            </a:r>
            <a:r>
              <a:rPr lang="en-US" altLang="zh-CN" sz="2000" b="1" i="1" dirty="0">
                <a:ea typeface="宋体" charset="-122"/>
                <a:sym typeface="Symbol" pitchFamily="18" charset="2"/>
              </a:rPr>
              <a:t>x</a:t>
            </a:r>
            <a:r>
              <a:rPr lang="en-US" altLang="zh-CN" sz="2000" b="1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b="1" i="1" dirty="0" smtClean="0">
                <a:ea typeface="宋体" charset="-122"/>
                <a:sym typeface="Symbol" pitchFamily="18" charset="2"/>
              </a:rPr>
              <a:t>x</a:t>
            </a:r>
            <a:r>
              <a:rPr lang="en-US" altLang="zh-CN" sz="2000" b="1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2000" dirty="0" smtClean="0">
                <a:ea typeface="宋体" charset="-122"/>
              </a:rPr>
              <a:t>, …, </a:t>
            </a:r>
            <a:r>
              <a:rPr lang="en-US" altLang="zh-CN" sz="2000" b="1" i="1" dirty="0" err="1" smtClean="0">
                <a:ea typeface="宋体" charset="-122"/>
                <a:sym typeface="Symbol" pitchFamily="18" charset="2"/>
              </a:rPr>
              <a:t>x</a:t>
            </a:r>
            <a:r>
              <a:rPr lang="en-US" altLang="zh-CN" sz="2000" b="1" i="1" baseline="-25000" dirty="0" err="1" smtClean="0">
                <a:ea typeface="宋体" charset="-122"/>
                <a:sym typeface="Symbol" pitchFamily="18" charset="2"/>
              </a:rPr>
              <a:t>d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Training data is of the form (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b="1" baseline="30000" dirty="0" smtClean="0"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i="1" dirty="0" smtClean="0">
                <a:ea typeface="宋体" charset="-122"/>
              </a:rPr>
              <a:t>y</a:t>
            </a:r>
            <a:r>
              <a:rPr lang="en-US" altLang="zh-CN" sz="2000" baseline="30000" dirty="0" smtClean="0"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), (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b="1" i="1" baseline="30000" dirty="0" smtClean="0">
                <a:ea typeface="宋体" charset="-122"/>
              </a:rPr>
              <a:t>2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i="1" dirty="0" smtClean="0">
                <a:ea typeface="宋体" charset="-122"/>
              </a:rPr>
              <a:t>y</a:t>
            </a:r>
            <a:r>
              <a:rPr lang="en-US" altLang="zh-CN" sz="2000" baseline="30000" dirty="0" smtClean="0">
                <a:ea typeface="宋体" charset="-122"/>
              </a:rPr>
              <a:t>2</a:t>
            </a:r>
            <a:r>
              <a:rPr lang="en-US" altLang="zh-CN" sz="2000" dirty="0" smtClean="0">
                <a:ea typeface="宋体" charset="-122"/>
              </a:rPr>
              <a:t>),…, (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b="1" i="1" baseline="30000" dirty="0">
                <a:ea typeface="宋体" charset="-122"/>
              </a:rPr>
              <a:t>n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i="1" dirty="0" err="1" smtClean="0">
                <a:ea typeface="宋体" charset="-122"/>
              </a:rPr>
              <a:t>y</a:t>
            </a:r>
            <a:r>
              <a:rPr lang="en-US" altLang="zh-CN" sz="2000" i="1" baseline="30000" dirty="0" err="1">
                <a:ea typeface="宋体" charset="-122"/>
              </a:rPr>
              <a:t>n</a:t>
            </a:r>
            <a:r>
              <a:rPr lang="en-US" altLang="zh-CN" sz="2000" dirty="0" smtClean="0">
                <a:ea typeface="宋体" charset="-122"/>
              </a:rPr>
              <a:t>) 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(each </a:t>
            </a:r>
            <a:r>
              <a:rPr lang="en-US" altLang="zh-CN" sz="2000" b="1" dirty="0" err="1" smtClean="0">
                <a:ea typeface="宋体" charset="-122"/>
              </a:rPr>
              <a:t>x</a:t>
            </a:r>
            <a:r>
              <a:rPr lang="en-US" altLang="zh-CN" sz="2000" b="1" i="1" baseline="30000" dirty="0" err="1">
                <a:ea typeface="宋体" charset="-122"/>
              </a:rPr>
              <a:t>j</a:t>
            </a:r>
            <a:r>
              <a:rPr lang="en-US" altLang="zh-CN" sz="2000" dirty="0" smtClean="0">
                <a:ea typeface="宋体" charset="-122"/>
              </a:rPr>
              <a:t> is a row vector in matrix 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dirty="0" smtClean="0">
                <a:ea typeface="宋体" charset="-122"/>
              </a:rPr>
              <a:t>, i.e. a row in the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For a specific value of a feature </a:t>
            </a:r>
            <a:r>
              <a:rPr lang="en-US" altLang="zh-CN" sz="2000" b="1" i="1" dirty="0" smtClean="0">
                <a:ea typeface="宋体" charset="-122"/>
              </a:rPr>
              <a:t>x</a:t>
            </a:r>
            <a:r>
              <a:rPr lang="en-US" altLang="zh-CN" sz="2000" b="1" i="1" baseline="-25000" dirty="0" smtClean="0">
                <a:ea typeface="宋体" charset="-122"/>
              </a:rPr>
              <a:t>i</a:t>
            </a:r>
            <a:r>
              <a:rPr lang="en-US" altLang="zh-CN" sz="2000" dirty="0" smtClean="0">
                <a:ea typeface="宋体" charset="-122"/>
              </a:rPr>
              <a:t> in data item </a:t>
            </a:r>
            <a:r>
              <a:rPr lang="en-US" altLang="zh-CN" sz="2000" b="1" dirty="0" err="1" smtClean="0">
                <a:ea typeface="宋体" charset="-122"/>
              </a:rPr>
              <a:t>x</a:t>
            </a:r>
            <a:r>
              <a:rPr lang="en-US" altLang="zh-CN" sz="2000" b="1" i="1" baseline="30000" dirty="0" err="1" smtClean="0">
                <a:ea typeface="宋体" charset="-122"/>
              </a:rPr>
              <a:t>j</a:t>
            </a:r>
            <a:r>
              <a:rPr lang="en-US" altLang="zh-CN" sz="2000" b="1" i="1" baseline="30000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we use: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Ex. For 2-D data, the regression function is: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000" dirty="0">
              <a:ea typeface="宋体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zh-CN" sz="1000" dirty="0">
              <a:ea typeface="宋体" charset="-122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63" y="3812837"/>
            <a:ext cx="4610474" cy="20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34259" y="34408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70195" y="342417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y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79665" y="343185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42447"/>
              </p:ext>
            </p:extLst>
          </p:nvPr>
        </p:nvGraphicFramePr>
        <p:xfrm>
          <a:off x="6959224" y="2474624"/>
          <a:ext cx="293221" cy="397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4" name="Equation" r:id="rId5" imgW="177480" imgH="241200" progId="Equation.3">
                  <p:embed/>
                </p:oleObj>
              </mc:Choice>
              <mc:Fallback>
                <p:oleObj name="Equation" r:id="rId5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224" y="2474624"/>
                        <a:ext cx="293221" cy="397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352614"/>
              </p:ext>
            </p:extLst>
          </p:nvPr>
        </p:nvGraphicFramePr>
        <p:xfrm>
          <a:off x="5732556" y="2861044"/>
          <a:ext cx="2416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5" name="Equation" r:id="rId7" imgW="1244520" imgH="228600" progId="Equation.3">
                  <p:embed/>
                </p:oleObj>
              </mc:Choice>
              <mc:Fallback>
                <p:oleObj name="Equation" r:id="rId7" imgW="1244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556" y="2861044"/>
                        <a:ext cx="2416175" cy="444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9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0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Multiple dimensions</a:t>
            </a:r>
          </a:p>
          <a:p>
            <a:pPr lvl="1"/>
            <a:r>
              <a:rPr lang="en-US" sz="2400" dirty="0" smtClean="0"/>
              <a:t>To simplify </a:t>
            </a:r>
            <a:r>
              <a:rPr lang="en-US" sz="2400" dirty="0" smtClean="0">
                <a:sym typeface="Symbol" pitchFamily="18" charset="2"/>
              </a:rPr>
              <a:t>add a new feature 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  <a:r>
              <a:rPr lang="en-US" sz="2400" dirty="0" smtClean="0">
                <a:sym typeface="Symbol" pitchFamily="18" charset="2"/>
              </a:rPr>
              <a:t> = </a:t>
            </a:r>
            <a:r>
              <a:rPr lang="en-US" sz="2400" b="1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to feature vector </a:t>
            </a:r>
            <a:r>
              <a:rPr lang="en-US" sz="2400" b="1" dirty="0" smtClean="0">
                <a:sym typeface="Symbol" pitchFamily="18" charset="2"/>
              </a:rPr>
              <a:t>x</a:t>
            </a:r>
            <a:r>
              <a:rPr lang="en-US" sz="2400" dirty="0" smtClean="0">
                <a:sym typeface="Symbol" pitchFamily="18" charset="2"/>
              </a:rPr>
              <a:t>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30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Generalization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00" y="2529546"/>
            <a:ext cx="4961890" cy="219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41265" y="21137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96945" y="211371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1581280" y="2860575"/>
            <a:ext cx="1016000" cy="0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36320" y="2560026"/>
            <a:ext cx="0" cy="2027749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365436" y="20983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68707" y="21087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0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37117" y="2799615"/>
            <a:ext cx="293670" cy="167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 smtClean="0"/>
              <a:t>1</a:t>
            </a:r>
            <a:br>
              <a:rPr lang="en-US" sz="1700" dirty="0" smtClean="0"/>
            </a:br>
            <a:r>
              <a:rPr lang="en-US" sz="1700" dirty="0" smtClean="0"/>
              <a:t>1</a:t>
            </a:r>
            <a:br>
              <a:rPr lang="en-US" sz="1700" dirty="0" smtClean="0"/>
            </a:br>
            <a:r>
              <a:rPr lang="en-US" sz="1700" dirty="0" smtClean="0"/>
              <a:t>1</a:t>
            </a:r>
            <a:br>
              <a:rPr lang="en-US" sz="1700" dirty="0" smtClean="0"/>
            </a:br>
            <a:r>
              <a:rPr lang="en-US" sz="1700" dirty="0" smtClean="0"/>
              <a:t>1</a:t>
            </a:r>
            <a:br>
              <a:rPr lang="en-US" sz="1700" dirty="0" smtClean="0"/>
            </a:br>
            <a:r>
              <a:rPr lang="en-US" sz="1700" dirty="0" smtClean="0"/>
              <a:t>1</a:t>
            </a:r>
          </a:p>
          <a:p>
            <a:pPr algn="ctr">
              <a:spcBef>
                <a:spcPts val="100"/>
              </a:spcBef>
            </a:pPr>
            <a:endParaRPr lang="en-US" sz="1700" dirty="0" smtClean="0"/>
          </a:p>
        </p:txBody>
      </p:sp>
      <p:pic>
        <p:nvPicPr>
          <p:cNvPr id="18024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30" y="4241884"/>
            <a:ext cx="190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863545"/>
              </p:ext>
            </p:extLst>
          </p:nvPr>
        </p:nvGraphicFramePr>
        <p:xfrm>
          <a:off x="1584951" y="4825440"/>
          <a:ext cx="58372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4" name="Equation" r:id="rId5" imgW="3213000" imgH="431640" progId="Equation.3">
                  <p:embed/>
                </p:oleObj>
              </mc:Choice>
              <mc:Fallback>
                <p:oleObj name="Equation" r:id="rId5" imgW="3213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951" y="4825440"/>
                        <a:ext cx="5837237" cy="785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83659"/>
          </a:xfrm>
        </p:spPr>
        <p:txBody>
          <a:bodyPr/>
          <a:lstStyle/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Calculate the error function (SSE) and determine </a:t>
            </a:r>
            <a:r>
              <a:rPr lang="en-US" sz="2400" b="1" dirty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:</a:t>
            </a:r>
            <a:endParaRPr lang="en-US" sz="2400" dirty="0" smtClean="0"/>
          </a:p>
        </p:txBody>
      </p:sp>
      <p:sp>
        <p:nvSpPr>
          <p:cNvPr id="307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Generalization</a:t>
            </a:r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61541"/>
              </p:ext>
            </p:extLst>
          </p:nvPr>
        </p:nvGraphicFramePr>
        <p:xfrm>
          <a:off x="1848601" y="3799441"/>
          <a:ext cx="5335588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0" name="Equation" r:id="rId4" imgW="3060360" imgH="1218960" progId="Equation.3">
                  <p:embed/>
                </p:oleObj>
              </mc:Choice>
              <mc:Fallback>
                <p:oleObj name="Equation" r:id="rId4" imgW="306036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601" y="3799441"/>
                        <a:ext cx="5335588" cy="212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18259"/>
              </p:ext>
            </p:extLst>
          </p:nvPr>
        </p:nvGraphicFramePr>
        <p:xfrm>
          <a:off x="928688" y="2657475"/>
          <a:ext cx="702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1" name="Equation" r:id="rId6" imgW="3619440" imgH="482400" progId="Equation.3">
                  <p:embed/>
                </p:oleObj>
              </mc:Choice>
              <mc:Fallback>
                <p:oleObj name="Equation" r:id="rId6" imgW="3619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657475"/>
                        <a:ext cx="702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1783982" y="5109874"/>
            <a:ext cx="3836894" cy="353942"/>
          </a:xfrm>
          <a:prstGeom prst="rect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8786" y="5109873"/>
            <a:ext cx="262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Closed form solution to</a:t>
            </a:r>
            <a:endParaRPr lang="en-US" sz="2000" dirty="0"/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5734691" y="5163987"/>
            <a:ext cx="460726" cy="233082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4137"/>
              </p:ext>
            </p:extLst>
          </p:nvPr>
        </p:nvGraphicFramePr>
        <p:xfrm>
          <a:off x="958850" y="1133009"/>
          <a:ext cx="66452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2" name="Equation" r:id="rId8" imgW="3657600" imgH="431640" progId="Equation.3">
                  <p:embed/>
                </p:oleObj>
              </mc:Choice>
              <mc:Fallback>
                <p:oleObj name="Equation" r:id="rId8" imgW="3657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133009"/>
                        <a:ext cx="6645275" cy="785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257992"/>
              </p:ext>
            </p:extLst>
          </p:nvPr>
        </p:nvGraphicFramePr>
        <p:xfrm>
          <a:off x="6593355" y="5509983"/>
          <a:ext cx="16287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3" name="Equation" r:id="rId10" imgW="838080" imgH="393480" progId="Equation.3">
                  <p:embed/>
                </p:oleObj>
              </mc:Choice>
              <mc:Fallback>
                <p:oleObj name="Equation" r:id="rId10" imgW="83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355" y="5509983"/>
                        <a:ext cx="1628775" cy="765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7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inputs </a:t>
            </a:r>
            <a:r>
              <a:rPr lang="en-US" sz="2400" b="1" dirty="0" smtClean="0"/>
              <a:t>X</a:t>
            </a:r>
            <a:r>
              <a:rPr lang="en-US" sz="2400" dirty="0" smtClean="0"/>
              <a:t> for linear regression can be:</a:t>
            </a:r>
          </a:p>
          <a:p>
            <a:pPr lvl="1"/>
            <a:r>
              <a:rPr lang="en-US" sz="2400" dirty="0" smtClean="0"/>
              <a:t>Original quantitative inputs</a:t>
            </a:r>
          </a:p>
          <a:p>
            <a:pPr lvl="1"/>
            <a:r>
              <a:rPr lang="en-US" sz="2400" dirty="0" smtClean="0"/>
              <a:t>Transformation of quantitative inputs, e.g. log, exp, square root, square, etc.</a:t>
            </a:r>
          </a:p>
          <a:p>
            <a:pPr lvl="1"/>
            <a:r>
              <a:rPr lang="en-US" sz="2400" dirty="0" smtClean="0"/>
              <a:t>Polynomial transformation</a:t>
            </a:r>
          </a:p>
          <a:p>
            <a:pPr lvl="2"/>
            <a:r>
              <a:rPr lang="en-US" sz="2000" dirty="0" smtClean="0"/>
              <a:t> example:  </a:t>
            </a:r>
            <a:r>
              <a:rPr lang="en-US" sz="2000" i="1" dirty="0" smtClean="0"/>
              <a:t>y</a:t>
            </a:r>
            <a:r>
              <a:rPr lang="en-US" sz="2000" dirty="0" smtClean="0"/>
              <a:t> = </a:t>
            </a:r>
            <a:r>
              <a:rPr lang="en-US" sz="2000" i="1" dirty="0" smtClean="0">
                <a:sym typeface="Symbol" pitchFamily="18" charset="2"/>
              </a:rPr>
              <a:t>w</a:t>
            </a:r>
            <a:r>
              <a:rPr lang="en-US" sz="2000" baseline="-25000" dirty="0" smtClean="0">
                <a:sym typeface="Symbol" pitchFamily="18" charset="2"/>
              </a:rPr>
              <a:t>0</a:t>
            </a:r>
            <a:r>
              <a:rPr lang="en-US" sz="2000" dirty="0" smtClean="0">
                <a:sym typeface="Symbol" pitchFamily="18" charset="2"/>
              </a:rPr>
              <a:t> + </a:t>
            </a:r>
            <a:r>
              <a:rPr lang="en-US" sz="2000" i="1" dirty="0" smtClean="0">
                <a:sym typeface="Symbol" pitchFamily="18" charset="2"/>
              </a:rPr>
              <a:t>w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dirty="0" smtClean="0">
                <a:sym typeface="Symbol" pitchFamily="18" charset="2"/>
              </a:rPr>
              <a:t> + </a:t>
            </a:r>
            <a:r>
              <a:rPr lang="en-US" sz="2000" i="1" dirty="0" smtClean="0">
                <a:sym typeface="Symbol" pitchFamily="18" charset="2"/>
              </a:rPr>
              <a:t>w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baseline="30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 + </a:t>
            </a:r>
            <a:r>
              <a:rPr lang="en-US" sz="2000" i="1" dirty="0" smtClean="0">
                <a:sym typeface="Symbol" pitchFamily="18" charset="2"/>
              </a:rPr>
              <a:t>w</a:t>
            </a:r>
            <a:r>
              <a:rPr lang="en-US" sz="2000" baseline="-25000" dirty="0" smtClean="0">
                <a:sym typeface="Symbol" pitchFamily="18" charset="2"/>
              </a:rPr>
              <a:t>3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baseline="30000" dirty="0" smtClean="0">
                <a:sym typeface="Symbol" pitchFamily="18" charset="2"/>
              </a:rPr>
              <a:t>3</a:t>
            </a:r>
            <a:endParaRPr lang="en-US" dirty="0" smtClean="0"/>
          </a:p>
          <a:p>
            <a:pPr lvl="1"/>
            <a:r>
              <a:rPr lang="en-US" sz="2400" dirty="0" smtClean="0"/>
              <a:t>Dummy coding of categorical inputs</a:t>
            </a:r>
          </a:p>
          <a:p>
            <a:pPr lvl="1"/>
            <a:r>
              <a:rPr lang="en-US" sz="2400" dirty="0" smtClean="0"/>
              <a:t>Interactions between variables</a:t>
            </a:r>
          </a:p>
          <a:p>
            <a:pPr lvl="2"/>
            <a:r>
              <a:rPr lang="en-US" sz="2000" dirty="0" smtClean="0"/>
              <a:t> example: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 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endParaRPr lang="en-US" dirty="0" smtClean="0"/>
          </a:p>
          <a:p>
            <a:r>
              <a:rPr lang="en-US" sz="2400" dirty="0" smtClean="0"/>
              <a:t>This allows use of linear regression techniques to fit much more complicated non-linear datasets.</a:t>
            </a: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Extending Application of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y(x, \bfw) = w_0 + w_1 x + w_2 x^2 + \ldots + w_M x^M =&#10;    \sum_{j=0}^M w_j x^j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236"/>
  <p:tag name="PICTUREFILESIZE" val="7254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4460</TotalTime>
  <Words>939</Words>
  <Application>Microsoft Office PowerPoint</Application>
  <PresentationFormat>On-screen Show (4:3)</PresentationFormat>
  <Paragraphs>161</Paragraphs>
  <Slides>20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Blank Presentation</vt:lpstr>
      <vt:lpstr>Equation</vt:lpstr>
      <vt:lpstr>Classification and Prediction: Regression Analysis</vt:lpstr>
      <vt:lpstr>What Is Numerical Prediction (a.k.a. Estimation, Forecasting)</vt:lpstr>
      <vt:lpstr>Linear Regression </vt:lpstr>
      <vt:lpstr>Linear Regression</vt:lpstr>
      <vt:lpstr>Linear Regression </vt:lpstr>
      <vt:lpstr>Multiple Linear Regression </vt:lpstr>
      <vt:lpstr>Least Squares Generalization</vt:lpstr>
      <vt:lpstr>Least Squares Generalization</vt:lpstr>
      <vt:lpstr>Extending Application of Linear Regression</vt:lpstr>
      <vt:lpstr>Example of fitting polynomial curve with linear model</vt:lpstr>
      <vt:lpstr>Regularization</vt:lpstr>
      <vt:lpstr>Other Regression-Based Models</vt:lpstr>
      <vt:lpstr>Regression Trees and Model Trees</vt:lpstr>
      <vt:lpstr>Evaluating Numeric Prediction</vt:lpstr>
      <vt:lpstr>Example: Web Traffic Data</vt:lpstr>
      <vt:lpstr>1D Poly Fit</vt:lpstr>
      <vt:lpstr>Example: 1D and 2D Poly Fit</vt:lpstr>
      <vt:lpstr>Example: 1D Ploy Fit</vt:lpstr>
      <vt:lpstr>Bias-Variance Tradeoff</vt:lpstr>
      <vt:lpstr>Bias-Variance Tradeoff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313</cp:revision>
  <cp:lastPrinted>2001-05-02T17:00:13Z</cp:lastPrinted>
  <dcterms:created xsi:type="dcterms:W3CDTF">1999-03-29T20:01:23Z</dcterms:created>
  <dcterms:modified xsi:type="dcterms:W3CDTF">2016-10-18T16:32:42Z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