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17CD3E"/>
    <a:srgbClr val="008000"/>
    <a:srgbClr val="FFD7AF"/>
    <a:srgbClr val="FF3300"/>
    <a:srgbClr val="CC3300"/>
    <a:srgbClr val="FFCC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30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18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FB50A8-C160-498E-9845-C0CD4907B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70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BB884-1B89-429E-8CE3-18EF89B5F1A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E5F6B-2E8C-4888-8D2F-427F294488AF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9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AE364C-7AFB-4A8F-B37A-9B65E08B90B7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9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8A5360-D758-4F20-B336-E5376CF1E6D8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8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7E9F1CD-BBF3-4CAE-995F-7B979776DB62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3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648745C-95B6-43C9-ABCD-7C8B833647F2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5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F09B6A-0F8B-4F48-9E91-A1C3E16E66B0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1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66D1A2-B60D-4803-86B0-A5551EB86AE1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58E7CE-A759-4E4B-9F9B-570D01A692A0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3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0DD78E-C06C-4FB3-AB4C-6C849FC0F9DD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4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BF0BE-C979-49E5-967F-9B618AB013B9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189ADC-94B9-4D7C-B7D4-5ADE06E1CEBE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7E1D86-31EC-49A7-B7F2-3D3FAD570447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5ECCC1-A3B6-4512-A365-5FFF247BE6D0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0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</a:defRPr>
            </a:lvl1pPr>
          </a:lstStyle>
          <a:p>
            <a:fld id="{1715F046-C531-4470-BD72-7B8393D21C27}" type="slidenum">
              <a:rPr lang="en-US" altLang="en-US"/>
              <a:pPr/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81000" y="6400800"/>
            <a:ext cx="8382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950913"/>
            <a:ext cx="7772400" cy="2532062"/>
          </a:xfrm>
        </p:spPr>
        <p:txBody>
          <a:bodyPr/>
          <a:lstStyle/>
          <a:p>
            <a:r>
              <a:rPr lang="en-US" altLang="en-US" dirty="0" smtClean="0"/>
              <a:t>CSC 478</a:t>
            </a:r>
            <a:br>
              <a:rPr lang="en-US" altLang="en-US" dirty="0" smtClean="0"/>
            </a:br>
            <a:r>
              <a:rPr lang="en-US" altLang="en-US" sz="2800" dirty="0" smtClean="0"/>
              <a:t>Programming Data Mining Applications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Course Summary</a:t>
            </a:r>
            <a:endParaRPr lang="en-US" alt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452441" y="4510379"/>
            <a:ext cx="2385589" cy="707886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/>
              <a:t>Bamshad Mobasher</a:t>
            </a:r>
          </a:p>
          <a:p>
            <a:pPr algn="ctr"/>
            <a:r>
              <a:rPr lang="en-US" altLang="en-US" sz="2000" b="1" dirty="0" smtClean="0"/>
              <a:t>DePaul </a:t>
            </a:r>
            <a:r>
              <a:rPr lang="en-US" altLang="en-US" sz="2000" b="1" dirty="0"/>
              <a:t>University</a:t>
            </a:r>
            <a:endParaRPr lang="en-US" altLang="en-US" sz="2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24"/>
            <a:ext cx="8229600" cy="5108510"/>
          </a:xfrm>
        </p:spPr>
        <p:txBody>
          <a:bodyPr/>
          <a:lstStyle/>
          <a:p>
            <a:r>
              <a:rPr lang="en-US" dirty="0" smtClean="0"/>
              <a:t>Data Mining Overview</a:t>
            </a:r>
          </a:p>
          <a:p>
            <a:pPr lvl="1"/>
            <a:r>
              <a:rPr lang="en-US" dirty="0" smtClean="0"/>
              <a:t>The KDD Process</a:t>
            </a:r>
          </a:p>
          <a:p>
            <a:r>
              <a:rPr lang="en-US" dirty="0" smtClean="0"/>
              <a:t>Data Preprocessing and Understanding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 modules</a:t>
            </a:r>
          </a:p>
          <a:p>
            <a:pPr lvl="1"/>
            <a:r>
              <a:rPr lang="en-US" dirty="0" smtClean="0"/>
              <a:t>Some emphasis on visualizing and understanding characteristics of the data</a:t>
            </a:r>
          </a:p>
          <a:p>
            <a:r>
              <a:rPr lang="en-US" dirty="0" smtClean="0"/>
              <a:t>Supervised Knowledge Discovery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 smtClean="0"/>
              <a:t>Regression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Techniques </a:t>
            </a:r>
            <a:r>
              <a:rPr lang="en-US" dirty="0" smtClean="0"/>
              <a:t>such as KNN, Ridge Regression, Decision Tree and Bayesian classification</a:t>
            </a:r>
          </a:p>
          <a:p>
            <a:pPr lvl="1"/>
            <a:r>
              <a:rPr lang="en-US" dirty="0" smtClean="0"/>
              <a:t>Lots of emphasis on model evaluation</a:t>
            </a:r>
          </a:p>
          <a:p>
            <a:pPr lvl="2"/>
            <a:r>
              <a:rPr lang="en-US" dirty="0" smtClean="0"/>
              <a:t>Evaluation metrics</a:t>
            </a:r>
          </a:p>
          <a:p>
            <a:pPr lvl="2"/>
            <a:r>
              <a:rPr lang="en-US" dirty="0" smtClean="0"/>
              <a:t>Train-Test methodologies such as </a:t>
            </a:r>
            <a:r>
              <a:rPr lang="en-US" dirty="0" smtClean="0"/>
              <a:t>cross-validation</a:t>
            </a:r>
          </a:p>
          <a:p>
            <a:pPr lvl="2"/>
            <a:r>
              <a:rPr lang="en-US" dirty="0" smtClean="0"/>
              <a:t>Systematic parameter selection (e.g., grid search)</a:t>
            </a: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9B6A-0F8B-4F48-9E91-A1C3E16E66B0}" type="slidenum">
              <a:rPr lang="en-US" altLang="en-US" smtClean="0"/>
              <a:pPr/>
              <a:t>2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8510"/>
          </a:xfrm>
        </p:spPr>
        <p:txBody>
          <a:bodyPr/>
          <a:lstStyle/>
          <a:p>
            <a:r>
              <a:rPr lang="en-US" dirty="0" smtClean="0"/>
              <a:t>Unsupervised Knowledge Discovery</a:t>
            </a:r>
          </a:p>
          <a:p>
            <a:pPr lvl="1"/>
            <a:r>
              <a:rPr lang="en-US" dirty="0" smtClean="0"/>
              <a:t>Cluster analysis</a:t>
            </a:r>
          </a:p>
          <a:p>
            <a:pPr lvl="1"/>
            <a:r>
              <a:rPr lang="en-US" dirty="0" smtClean="0"/>
              <a:t>Using PCA and SVD for dimensionality reduction, data characterization, and noise reduction.</a:t>
            </a:r>
          </a:p>
          <a:p>
            <a:pPr lvl="1"/>
            <a:r>
              <a:rPr lang="en-US" dirty="0" smtClean="0"/>
              <a:t>Association rule discovery</a:t>
            </a:r>
          </a:p>
          <a:p>
            <a:pPr lvl="1"/>
            <a:r>
              <a:rPr lang="en-US" dirty="0" smtClean="0"/>
              <a:t>Emphasis on using unsupervised approaches as components of larger knowledge discovery efforts</a:t>
            </a:r>
          </a:p>
          <a:p>
            <a:pPr lvl="2"/>
            <a:r>
              <a:rPr lang="en-US" dirty="0" smtClean="0"/>
              <a:t>E.g., using PCA before clustering; using clustering as the basis for classification</a:t>
            </a:r>
          </a:p>
          <a:p>
            <a:r>
              <a:rPr lang="en-US" dirty="0" smtClean="0"/>
              <a:t>Real application domains</a:t>
            </a:r>
          </a:p>
          <a:p>
            <a:pPr lvl="1"/>
            <a:r>
              <a:rPr lang="en-US" dirty="0" smtClean="0"/>
              <a:t>Text Mining and document analysis/filtering</a:t>
            </a:r>
          </a:p>
          <a:p>
            <a:pPr lvl="1"/>
            <a:r>
              <a:rPr lang="en-US" dirty="0" smtClean="0"/>
              <a:t>Recommender systems</a:t>
            </a:r>
          </a:p>
          <a:p>
            <a:pPr lvl="1"/>
            <a:r>
              <a:rPr lang="en-US" dirty="0" smtClean="0"/>
              <a:t>Predictive modeling for marketing/business applications</a:t>
            </a:r>
          </a:p>
          <a:p>
            <a:pPr lvl="1"/>
            <a:r>
              <a:rPr lang="en-US" dirty="0" smtClean="0"/>
              <a:t>Image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9B6A-0F8B-4F48-9E91-A1C3E16E66B0}" type="slidenum">
              <a:rPr lang="en-US" altLang="en-US" smtClean="0"/>
              <a:pPr/>
              <a:t>3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not do</a:t>
            </a:r>
            <a:br>
              <a:rPr lang="en-US" dirty="0" smtClean="0"/>
            </a:br>
            <a:r>
              <a:rPr lang="en-US" sz="2800" dirty="0" smtClean="0"/>
              <a:t>(and you should learn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290"/>
            <a:ext cx="8229600" cy="4663710"/>
          </a:xfrm>
        </p:spPr>
        <p:txBody>
          <a:bodyPr/>
          <a:lstStyle/>
          <a:p>
            <a:r>
              <a:rPr lang="en-US" dirty="0" smtClean="0"/>
              <a:t>Approaches for mining sequential/temporal data</a:t>
            </a:r>
          </a:p>
          <a:p>
            <a:pPr lvl="1"/>
            <a:r>
              <a:rPr lang="en-US" dirty="0" smtClean="0"/>
              <a:t>Markov models; time series analysis, sequential pattern mining</a:t>
            </a:r>
          </a:p>
          <a:p>
            <a:r>
              <a:rPr lang="en-US" dirty="0" smtClean="0"/>
              <a:t>More Ensemble </a:t>
            </a:r>
            <a:r>
              <a:rPr lang="en-US" dirty="0" smtClean="0"/>
              <a:t>and Hybrid Classifiers/Predictors</a:t>
            </a:r>
          </a:p>
          <a:p>
            <a:pPr lvl="1"/>
            <a:r>
              <a:rPr lang="en-US" dirty="0" smtClean="0"/>
              <a:t>Combining multiple classifiers</a:t>
            </a:r>
          </a:p>
          <a:p>
            <a:pPr lvl="1"/>
            <a:r>
              <a:rPr lang="en-US" dirty="0" smtClean="0"/>
              <a:t>Random Forest classifiers</a:t>
            </a:r>
          </a:p>
          <a:p>
            <a:pPr lvl="1"/>
            <a:r>
              <a:rPr lang="en-US" dirty="0" smtClean="0"/>
              <a:t>Other M</a:t>
            </a:r>
            <a:r>
              <a:rPr lang="en-US" dirty="0" smtClean="0"/>
              <a:t>eta-learners such as Ada Boost</a:t>
            </a:r>
            <a:endParaRPr lang="en-US" dirty="0" smtClean="0"/>
          </a:p>
          <a:p>
            <a:r>
              <a:rPr lang="en-US" dirty="0" smtClean="0"/>
              <a:t>Support Vector Machines and Kernel-Based Classifiers</a:t>
            </a:r>
          </a:p>
          <a:p>
            <a:r>
              <a:rPr lang="en-US" dirty="0" smtClean="0"/>
              <a:t>Topic modeling with Latent factor models</a:t>
            </a:r>
          </a:p>
          <a:p>
            <a:pPr lvl="1"/>
            <a:r>
              <a:rPr lang="en-US" dirty="0" smtClean="0"/>
              <a:t>LDA </a:t>
            </a:r>
            <a:r>
              <a:rPr lang="en-US" dirty="0" smtClean="0">
                <a:sym typeface="Wingdings" pitchFamily="2" charset="2"/>
              </a:rPr>
              <a:t> Latent </a:t>
            </a:r>
            <a:r>
              <a:rPr lang="en-US" dirty="0" err="1" smtClean="0">
                <a:sym typeface="Wingdings" pitchFamily="2" charset="2"/>
              </a:rPr>
              <a:t>Dirichlet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Allocation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09B6A-0F8B-4F48-9E91-A1C3E16E66B0}" type="slidenum">
              <a:rPr lang="en-US" altLang="en-US" smtClean="0"/>
              <a:pPr/>
              <a:t>4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3628</TotalTime>
  <Words>206</Words>
  <Application>Microsoft Office PowerPoint</Application>
  <PresentationFormat>On-screen Show (4:3)</PresentationFormat>
  <Paragraphs>44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CSC 478 Programming Data Mining Applications  Course Summary</vt:lpstr>
      <vt:lpstr>What we did</vt:lpstr>
      <vt:lpstr>What we did</vt:lpstr>
      <vt:lpstr>What we did not do (and you should learn later)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258</cp:revision>
  <cp:lastPrinted>2001-05-02T17:00:13Z</cp:lastPrinted>
  <dcterms:created xsi:type="dcterms:W3CDTF">1999-03-29T20:01:23Z</dcterms:created>
  <dcterms:modified xsi:type="dcterms:W3CDTF">2015-11-17T06:33:20Z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