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4" r:id="rId2"/>
    <p:sldId id="565" r:id="rId3"/>
    <p:sldId id="572" r:id="rId4"/>
    <p:sldId id="574" r:id="rId5"/>
    <p:sldId id="575" r:id="rId6"/>
    <p:sldId id="576" r:id="rId7"/>
    <p:sldId id="577" r:id="rId8"/>
    <p:sldId id="578" r:id="rId9"/>
    <p:sldId id="579" r:id="rId10"/>
    <p:sldId id="573" r:id="rId11"/>
    <p:sldId id="580" r:id="rId12"/>
    <p:sldId id="581" r:id="rId13"/>
    <p:sldId id="582" r:id="rId14"/>
    <p:sldId id="583" r:id="rId15"/>
  </p:sldIdLst>
  <p:sldSz cx="9144000" cy="6858000" type="screen4x3"/>
  <p:notesSz cx="6858000" cy="91805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8000"/>
    <a:srgbClr val="CCFFFF"/>
    <a:srgbClr val="CCECFF"/>
    <a:srgbClr val="CCCCFF"/>
    <a:srgbClr val="FF66CC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fld id="{70CC1734-E2F1-493D-8ECF-3CA8F3772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13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88975"/>
            <a:ext cx="4589463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747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47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40" tIns="45820" rIns="91640" bIns="4582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fld id="{0D5FDDEC-E895-45AE-A7C0-8DCBC2B17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5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DCAA3-FF52-4DF1-B502-0C5EA06183E6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4E3C8C-36C6-49F1-BA96-AF67B50C46B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09916-460E-4D76-B02B-BCA33B62CAB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2388E0-15D2-4D80-BC67-4F362F86D7D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39D2FE-A015-40E1-8602-90EE484618A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29D93A-B464-4355-8C18-534613BA3F54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8FF8AC-9EB0-4BDB-AC0B-2E41F033EE98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8CD917-0ACA-4E66-B652-78443FF9788B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61F32C-4EB6-4BDE-8822-15338416790C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B1AC85-8206-4C93-B6D7-6DC050CB3D7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5FDC1F-0B9C-41BC-9FC6-4D3D4F4D5CA6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FC6C28-366A-43E1-8477-067817471414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13A0F4-9D6D-427E-BA67-8CB15EAB01F1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BC7F-D024-4895-BFF9-30BC87161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06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3EA8-758D-4B47-8CC7-CB6B0C939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7ED7B-EA36-489F-8D58-86F894188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35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7C58-F4B4-46FE-849B-74F1BB914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7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3222-F43C-4125-B922-750F426C0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9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9DD30-007D-4BCE-952B-CAAA5F450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0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0B1CE-065C-4281-BCAC-9CAEEADD6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54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403EB-FE0B-402B-999C-6234D8D75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9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05860-A12B-4E4B-BFC8-822C844B0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DC807-7843-434B-9607-D893D3695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6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9B1B1-C714-4BAB-9A2C-BDE56F508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6F6B0-303A-4F52-9DF1-8D5C3A66F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3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2938" y="6335713"/>
            <a:ext cx="3429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r>
              <a:rPr lang="en-US" altLang="en-US"/>
              <a:t>Intelligent Information Retrieval</a:t>
            </a:r>
            <a:endParaRPr lang="en-US" altLang="en-US" sz="140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76BA67F-A0EB-488E-BD9D-D6635C00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arlett" pitchFamily="2" charset="2"/>
        <a:buChar char="4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i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Marlett" pitchFamily="2" charset="2"/>
        <a:buChar char="4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4B743C6-4650-4E7B-A7E0-DF4A51A1BBFF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b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Categorization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190625"/>
            <a:ext cx="7270750" cy="4868863"/>
          </a:xfrm>
        </p:spPr>
        <p:txBody>
          <a:bodyPr/>
          <a:lstStyle/>
          <a:p>
            <a:r>
              <a:rPr lang="en-US" altLang="en-US" smtClean="0"/>
              <a:t>Assigning documents to a fixed set of categories</a:t>
            </a:r>
          </a:p>
          <a:p>
            <a:r>
              <a:rPr lang="en-US" altLang="en-US" smtClean="0"/>
              <a:t>Applications:</a:t>
            </a:r>
          </a:p>
          <a:p>
            <a:pPr lvl="1"/>
            <a:r>
              <a:rPr lang="en-US" altLang="en-US" sz="1800" smtClean="0"/>
              <a:t>Web pages </a:t>
            </a:r>
          </a:p>
          <a:p>
            <a:pPr lvl="2"/>
            <a:r>
              <a:rPr lang="en-US" altLang="en-US" sz="1600" smtClean="0"/>
              <a:t>Recommending pages</a:t>
            </a:r>
          </a:p>
          <a:p>
            <a:pPr lvl="2"/>
            <a:r>
              <a:rPr lang="en-US" altLang="en-US" sz="1600" smtClean="0"/>
              <a:t>Yahoo-like classification hierarchies</a:t>
            </a:r>
          </a:p>
          <a:p>
            <a:pPr lvl="2"/>
            <a:r>
              <a:rPr lang="en-US" altLang="en-US" sz="1600" smtClean="0"/>
              <a:t>Categorizing bookmarks</a:t>
            </a:r>
          </a:p>
          <a:p>
            <a:pPr lvl="1"/>
            <a:r>
              <a:rPr lang="en-US" altLang="en-US" sz="1800" smtClean="0"/>
              <a:t>Newsgroup Messages /News Feeds / Micro-blog Posts</a:t>
            </a:r>
          </a:p>
          <a:p>
            <a:pPr lvl="2"/>
            <a:r>
              <a:rPr lang="en-US" altLang="en-US" sz="1600" smtClean="0"/>
              <a:t>Recommending messages, posts, tweets, etc.</a:t>
            </a:r>
          </a:p>
          <a:p>
            <a:pPr lvl="2"/>
            <a:r>
              <a:rPr lang="en-US" altLang="en-US" sz="1600" smtClean="0"/>
              <a:t>Message filtering</a:t>
            </a:r>
          </a:p>
          <a:p>
            <a:pPr lvl="1"/>
            <a:r>
              <a:rPr lang="en-US" altLang="en-US" sz="1800" smtClean="0"/>
              <a:t>News articles </a:t>
            </a:r>
          </a:p>
          <a:p>
            <a:pPr lvl="2"/>
            <a:r>
              <a:rPr lang="en-US" altLang="en-US" sz="1600" smtClean="0"/>
              <a:t>Personalized news</a:t>
            </a:r>
          </a:p>
          <a:p>
            <a:pPr lvl="1"/>
            <a:r>
              <a:rPr lang="en-US" altLang="en-US" sz="1800" smtClean="0"/>
              <a:t>Email messages </a:t>
            </a:r>
          </a:p>
          <a:p>
            <a:pPr lvl="2"/>
            <a:r>
              <a:rPr lang="en-US" altLang="en-US" sz="1600" smtClean="0"/>
              <a:t>Routing</a:t>
            </a:r>
          </a:p>
          <a:p>
            <a:pPr lvl="2"/>
            <a:r>
              <a:rPr lang="en-US" altLang="en-US" sz="1600" smtClean="0"/>
              <a:t>Folderizing</a:t>
            </a:r>
          </a:p>
          <a:p>
            <a:pPr lvl="2"/>
            <a:r>
              <a:rPr lang="en-US" altLang="en-US" sz="1600" smtClean="0"/>
              <a:t>Spam filtering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BEE7641-97A0-48D6-BB79-9276A6308C91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b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 Nearest Neighbor for Text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89000" y="1412875"/>
            <a:ext cx="6943725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Training: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For each each training example &lt;</a:t>
            </a:r>
            <a:r>
              <a:rPr lang="en-US" altLang="en-US" sz="2000" b="0" i="1"/>
              <a:t>x</a:t>
            </a:r>
            <a:r>
              <a:rPr lang="en-US" altLang="en-US" sz="2000" b="0"/>
              <a:t>, </a:t>
            </a:r>
            <a:r>
              <a:rPr lang="en-US" altLang="en-US" sz="2000" b="0" i="1"/>
              <a:t>c</a:t>
            </a:r>
            <a:r>
              <a:rPr lang="en-US" altLang="en-US" sz="2000" b="0"/>
              <a:t>(</a:t>
            </a:r>
            <a:r>
              <a:rPr lang="en-US" altLang="en-US" sz="2000" b="0" i="1"/>
              <a:t>x</a:t>
            </a:r>
            <a:r>
              <a:rPr lang="en-US" altLang="en-US" sz="2000" b="0"/>
              <a:t>)&gt; </a:t>
            </a:r>
            <a:r>
              <a:rPr lang="en-US" altLang="en-US" sz="2000" b="0">
                <a:sym typeface="Symbol" pitchFamily="18" charset="2"/>
              </a:rPr>
              <a:t></a:t>
            </a:r>
            <a:r>
              <a:rPr lang="en-US" altLang="en-US" sz="2000" b="0"/>
              <a:t> </a:t>
            </a:r>
            <a:r>
              <a:rPr lang="en-US" altLang="en-US" sz="2000" b="0" i="1"/>
              <a:t>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i="1"/>
              <a:t>      </a:t>
            </a:r>
            <a:r>
              <a:rPr lang="en-US" altLang="en-US" sz="2000" b="0"/>
              <a:t>Compute the corresponding TF-IDF vector, </a:t>
            </a:r>
            <a:r>
              <a:rPr lang="en-US" altLang="en-US" sz="2000"/>
              <a:t>d</a:t>
            </a:r>
            <a:r>
              <a:rPr lang="en-US" altLang="en-US" sz="2000" i="1" baseline="-25000"/>
              <a:t>x</a:t>
            </a:r>
            <a:r>
              <a:rPr lang="en-US" altLang="en-US" sz="2000" b="0"/>
              <a:t>, for document </a:t>
            </a:r>
            <a:r>
              <a:rPr lang="en-US" altLang="en-US" sz="2000" b="0" i="1"/>
              <a:t>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 i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Test instance </a:t>
            </a:r>
            <a:r>
              <a:rPr lang="en-US" altLang="en-US" i="1"/>
              <a:t>y</a:t>
            </a:r>
            <a:r>
              <a:rPr lang="en-US" altLang="en-US"/>
              <a:t>:</a:t>
            </a:r>
            <a:endParaRPr lang="en-US" altLang="en-US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Compute TF-IDF vector </a:t>
            </a:r>
            <a:r>
              <a:rPr lang="en-US" altLang="en-US" sz="2000"/>
              <a:t>d</a:t>
            </a:r>
            <a:r>
              <a:rPr lang="en-US" altLang="en-US" sz="2000" b="0"/>
              <a:t> for document </a:t>
            </a:r>
            <a:r>
              <a:rPr lang="en-US" altLang="en-US" sz="2000" b="0" i="1"/>
              <a:t>y</a:t>
            </a:r>
            <a:endParaRPr lang="en-US" altLang="en-US" sz="2000" b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cs typeface="Times New Roman" pitchFamily="18" charset="0"/>
                <a:sym typeface="Symbol" pitchFamily="18" charset="2"/>
              </a:rPr>
              <a:t>For each </a:t>
            </a:r>
            <a:r>
              <a:rPr lang="en-US" altLang="en-US" sz="2000" b="0"/>
              <a:t>&lt;</a:t>
            </a:r>
            <a:r>
              <a:rPr lang="en-US" altLang="en-US" sz="2000" b="0" i="1"/>
              <a:t>x</a:t>
            </a:r>
            <a:r>
              <a:rPr lang="en-US" altLang="en-US" sz="2000" b="0"/>
              <a:t>, </a:t>
            </a:r>
            <a:r>
              <a:rPr lang="en-US" altLang="en-US" sz="2000" b="0" i="1"/>
              <a:t>c</a:t>
            </a:r>
            <a:r>
              <a:rPr lang="en-US" altLang="en-US" sz="2000" b="0"/>
              <a:t>(</a:t>
            </a:r>
            <a:r>
              <a:rPr lang="en-US" altLang="en-US" sz="2000" b="0" i="1"/>
              <a:t>x</a:t>
            </a:r>
            <a:r>
              <a:rPr lang="en-US" altLang="en-US" sz="2000" b="0"/>
              <a:t>)&gt; </a:t>
            </a:r>
            <a:r>
              <a:rPr lang="en-US" altLang="en-US" sz="2000" b="0">
                <a:sym typeface="Symbol" pitchFamily="18" charset="2"/>
              </a:rPr>
              <a:t></a:t>
            </a:r>
            <a:r>
              <a:rPr lang="en-US" altLang="en-US" sz="2000" b="0"/>
              <a:t> </a:t>
            </a:r>
            <a:r>
              <a:rPr lang="en-US" altLang="en-US" sz="2000" b="0" i="1"/>
              <a:t>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     Let </a:t>
            </a:r>
            <a:r>
              <a:rPr lang="en-US" altLang="en-US" sz="2000" b="0" i="1"/>
              <a:t>s</a:t>
            </a:r>
            <a:r>
              <a:rPr lang="en-US" altLang="en-US" sz="2000" b="0" i="1" baseline="-25000"/>
              <a:t>x</a:t>
            </a:r>
            <a:r>
              <a:rPr lang="en-US" altLang="en-US" sz="2000" b="0"/>
              <a:t> = cosSim(</a:t>
            </a:r>
            <a:r>
              <a:rPr lang="en-US" altLang="en-US" sz="2000"/>
              <a:t>d</a:t>
            </a:r>
            <a:r>
              <a:rPr lang="en-US" altLang="en-US" sz="2000" b="0"/>
              <a:t>, </a:t>
            </a:r>
            <a:r>
              <a:rPr lang="en-US" altLang="en-US" sz="2000"/>
              <a:t>d</a:t>
            </a:r>
            <a:r>
              <a:rPr lang="en-US" altLang="en-US" sz="2000" b="0" i="1" baseline="-25000"/>
              <a:t>x</a:t>
            </a:r>
            <a:r>
              <a:rPr lang="en-US" altLang="en-US" sz="2000" b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Sort examples, </a:t>
            </a:r>
            <a:r>
              <a:rPr lang="en-US" altLang="en-US" sz="2000" b="0" i="1"/>
              <a:t>x</a:t>
            </a:r>
            <a:r>
              <a:rPr lang="en-US" altLang="en-US" sz="2000" b="0"/>
              <a:t>, in </a:t>
            </a:r>
            <a:r>
              <a:rPr lang="en-US" altLang="en-US" sz="2000" b="0" i="1"/>
              <a:t>D</a:t>
            </a:r>
            <a:r>
              <a:rPr lang="en-US" altLang="en-US" sz="2000" b="0"/>
              <a:t> by decreasing value of </a:t>
            </a:r>
            <a:r>
              <a:rPr lang="en-US" altLang="en-US" sz="2000" b="0" i="1"/>
              <a:t>s</a:t>
            </a:r>
            <a:r>
              <a:rPr lang="en-US" altLang="en-US" sz="2000" b="0" i="1" baseline="-25000"/>
              <a:t>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Let </a:t>
            </a:r>
            <a:r>
              <a:rPr lang="en-US" altLang="en-US" sz="2000" b="0" i="1"/>
              <a:t>N</a:t>
            </a:r>
            <a:r>
              <a:rPr lang="en-US" altLang="en-US" sz="2000" b="0"/>
              <a:t> be the first </a:t>
            </a:r>
            <a:r>
              <a:rPr lang="en-US" altLang="en-US" sz="2000" b="0" i="1"/>
              <a:t>k </a:t>
            </a:r>
            <a:r>
              <a:rPr lang="en-US" altLang="en-US" sz="2000" b="0"/>
              <a:t>examples in D.     </a:t>
            </a:r>
            <a:r>
              <a:rPr lang="en-US" altLang="en-US" sz="2000" b="0">
                <a:solidFill>
                  <a:srgbClr val="CC0000"/>
                </a:solidFill>
              </a:rPr>
              <a:t>(</a:t>
            </a:r>
            <a:r>
              <a:rPr lang="en-US" altLang="en-US" sz="2000" b="0" i="1">
                <a:solidFill>
                  <a:srgbClr val="CC0000"/>
                </a:solidFill>
              </a:rPr>
              <a:t>get most similar neighbors</a:t>
            </a:r>
            <a:r>
              <a:rPr lang="en-US" altLang="en-US" sz="2000" b="0">
                <a:solidFill>
                  <a:srgbClr val="CC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Return the majority class of examples in </a:t>
            </a:r>
            <a:r>
              <a:rPr lang="en-US" altLang="en-US" sz="2000" b="0" i="1"/>
              <a:t>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0" i="1"/>
              <a:t>     </a:t>
            </a:r>
            <a:endParaRPr lang="en-US" altLang="en-US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6D9C26-616C-4532-B693-95FFF1723C1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</a:t>
            </a:r>
            <a:r>
              <a:rPr lang="en-US" altLang="en-US" dirty="0" err="1" smtClean="0"/>
              <a:t>Rocchio</a:t>
            </a:r>
            <a:r>
              <a:rPr lang="en-US" altLang="en-US" dirty="0"/>
              <a:t> </a:t>
            </a:r>
            <a:r>
              <a:rPr lang="en-US" altLang="en-US" dirty="0" smtClean="0"/>
              <a:t>Method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Rocchio</a:t>
            </a:r>
            <a:r>
              <a:rPr lang="en-US" altLang="en-US" dirty="0" smtClean="0"/>
              <a:t> method is typically used for relevance feedback in information retrieval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It can be adapted for text categorization.</a:t>
            </a:r>
          </a:p>
          <a:p>
            <a:r>
              <a:rPr lang="en-US" altLang="en-US" dirty="0" smtClean="0"/>
              <a:t>Use standard TF/IDF weighted vectors to represent text documents</a:t>
            </a:r>
          </a:p>
          <a:p>
            <a:r>
              <a:rPr lang="en-US" altLang="en-US" dirty="0" smtClean="0"/>
              <a:t>For each category, compute a </a:t>
            </a:r>
            <a:r>
              <a:rPr lang="en-US" altLang="en-US" i="1" dirty="0" smtClean="0"/>
              <a:t>prototype</a:t>
            </a:r>
            <a:r>
              <a:rPr lang="en-US" altLang="en-US" dirty="0" smtClean="0"/>
              <a:t> vector by summing the vectors of the training documents in the category.</a:t>
            </a:r>
          </a:p>
          <a:p>
            <a:r>
              <a:rPr lang="en-US" altLang="en-US" dirty="0" smtClean="0"/>
              <a:t>Assign test documents to the category with the closest prototype vector based on cosine similarity.</a:t>
            </a:r>
          </a:p>
        </p:txBody>
      </p:sp>
      <p:pic>
        <p:nvPicPr>
          <p:cNvPr id="6" name="Picture 4" descr="Q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11" y="2248374"/>
            <a:ext cx="5157787" cy="53498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2BAB4-348C-4870-BCAF-123C85AB6A2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304800"/>
            <a:ext cx="8543925" cy="990600"/>
          </a:xfrm>
        </p:spPr>
        <p:txBody>
          <a:bodyPr/>
          <a:lstStyle/>
          <a:p>
            <a:r>
              <a:rPr lang="en-US" altLang="en-US" smtClean="0"/>
              <a:t>Rocchio Text Categorization Algorithm</a:t>
            </a:r>
            <a:br>
              <a:rPr lang="en-US" altLang="en-US" smtClean="0"/>
            </a:br>
            <a:r>
              <a:rPr lang="en-US" altLang="en-US" smtClean="0"/>
              <a:t>(Training)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30250" y="1639888"/>
            <a:ext cx="7699375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dirty="0"/>
              <a:t>Assume the set of categories is </a:t>
            </a:r>
            <a:r>
              <a:rPr lang="en-US" altLang="en-US" sz="2400" dirty="0">
                <a:sym typeface="Symbol" pitchFamily="18" charset="2"/>
              </a:rPr>
              <a:t>{</a:t>
            </a:r>
            <a:r>
              <a:rPr lang="en-US" altLang="en-US" sz="2400" i="1" dirty="0">
                <a:sym typeface="Symbol" pitchFamily="18" charset="2"/>
              </a:rPr>
              <a:t>c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c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,…</a:t>
            </a:r>
            <a:r>
              <a:rPr lang="en-US" altLang="en-US" sz="2400" i="1" dirty="0" err="1">
                <a:sym typeface="Symbol" pitchFamily="18" charset="2"/>
              </a:rPr>
              <a:t>c</a:t>
            </a:r>
            <a:r>
              <a:rPr lang="en-US" altLang="en-US" sz="2400" i="1" baseline="-25000" dirty="0" err="1">
                <a:sym typeface="Symbol" pitchFamily="18" charset="2"/>
              </a:rPr>
              <a:t>n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 algn="l" eaLnBrk="1" hangingPunct="1"/>
            <a:endParaRPr lang="en-US" altLang="en-US" sz="2400" dirty="0"/>
          </a:p>
          <a:p>
            <a:pPr algn="l" eaLnBrk="1" hangingPunct="1"/>
            <a:r>
              <a:rPr lang="en-US" altLang="en-US" sz="2400" dirty="0"/>
              <a:t>For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from 1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let </a:t>
            </a:r>
            <a:r>
              <a:rPr lang="en-US" altLang="en-US" sz="2400" b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&lt;0, 0,…,0&gt;  </a:t>
            </a:r>
            <a:r>
              <a:rPr lang="en-US" altLang="en-US" sz="2400" dirty="0">
                <a:solidFill>
                  <a:srgbClr val="CC0000"/>
                </a:solidFill>
              </a:rPr>
              <a:t>(</a:t>
            </a:r>
            <a:r>
              <a:rPr lang="en-US" altLang="en-US" sz="2400" i="1" dirty="0" err="1">
                <a:solidFill>
                  <a:srgbClr val="CC0000"/>
                </a:solidFill>
              </a:rPr>
              <a:t>init.</a:t>
            </a:r>
            <a:r>
              <a:rPr lang="en-US" altLang="en-US" sz="2400" i="1" dirty="0">
                <a:solidFill>
                  <a:srgbClr val="CC0000"/>
                </a:solidFill>
              </a:rPr>
              <a:t> prototype vectors</a:t>
            </a:r>
            <a:r>
              <a:rPr lang="en-US" altLang="en-US" sz="2400" dirty="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endParaRPr lang="en-US" altLang="en-US" sz="2400" dirty="0">
              <a:solidFill>
                <a:schemeClr val="accent1"/>
              </a:solidFill>
            </a:endParaRPr>
          </a:p>
          <a:p>
            <a:pPr algn="l" eaLnBrk="1" hangingPunct="1"/>
            <a:r>
              <a:rPr lang="en-US" altLang="en-US" sz="2400" dirty="0"/>
              <a:t>For each training example &lt;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c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)&gt; </a:t>
            </a:r>
            <a:r>
              <a:rPr lang="en-US" altLang="en-US" sz="2800" dirty="0">
                <a:sym typeface="Symbol" pitchFamily="18" charset="2"/>
              </a:rPr>
              <a:t>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</a:p>
          <a:p>
            <a:pPr algn="l" eaLnBrk="1" hangingPunct="1"/>
            <a:r>
              <a:rPr lang="en-US" altLang="en-US" sz="2400" i="1" dirty="0"/>
              <a:t>    </a:t>
            </a:r>
            <a:r>
              <a:rPr lang="en-US" altLang="en-US" sz="2400" dirty="0"/>
              <a:t>Let </a:t>
            </a:r>
            <a:r>
              <a:rPr lang="en-US" altLang="en-US" sz="2400" b="1" dirty="0"/>
              <a:t>d </a:t>
            </a:r>
            <a:r>
              <a:rPr lang="en-US" altLang="en-US" sz="2400" dirty="0"/>
              <a:t>be the </a:t>
            </a:r>
            <a:r>
              <a:rPr lang="en-US" altLang="en-US" sz="2400" dirty="0" smtClean="0"/>
              <a:t>TF/IDF </a:t>
            </a:r>
            <a:r>
              <a:rPr lang="en-US" altLang="en-US" sz="2400" dirty="0"/>
              <a:t>term vector for doc </a:t>
            </a:r>
            <a:r>
              <a:rPr lang="en-US" altLang="en-US" sz="2400" i="1" dirty="0"/>
              <a:t>x</a:t>
            </a:r>
          </a:p>
          <a:p>
            <a:pPr algn="l" eaLnBrk="1" hangingPunct="1"/>
            <a:r>
              <a:rPr lang="en-US" altLang="en-US" sz="2400" i="1" dirty="0"/>
              <a:t>    </a:t>
            </a:r>
            <a:r>
              <a:rPr lang="en-US" altLang="en-US" sz="2400" dirty="0"/>
              <a:t>Let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=  </a:t>
            </a:r>
            <a:r>
              <a:rPr lang="en-US" altLang="en-US" sz="2400" i="1" dirty="0" smtClean="0"/>
              <a:t>j</a:t>
            </a:r>
            <a:r>
              <a:rPr lang="en-US" altLang="en-US" sz="2400" dirty="0" smtClean="0"/>
              <a:t> where </a:t>
            </a: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/>
              <a:t>c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 smtClean="0"/>
              <a:t>)</a:t>
            </a:r>
            <a:endParaRPr lang="en-US" altLang="en-US" sz="2400" baseline="-25000" dirty="0"/>
          </a:p>
          <a:p>
            <a:pPr algn="l" eaLnBrk="1" hangingPunct="1"/>
            <a:r>
              <a:rPr lang="en-US" altLang="en-US" sz="2400" i="1" baseline="-25000" dirty="0"/>
              <a:t>       </a:t>
            </a:r>
            <a:r>
              <a:rPr lang="en-US" altLang="en-US" sz="2400" dirty="0">
                <a:solidFill>
                  <a:srgbClr val="CC0000"/>
                </a:solidFill>
              </a:rPr>
              <a:t>(</a:t>
            </a:r>
            <a:r>
              <a:rPr lang="en-US" altLang="en-US" sz="2400" i="1" dirty="0">
                <a:solidFill>
                  <a:srgbClr val="CC0000"/>
                </a:solidFill>
              </a:rPr>
              <a:t>sum all the document vectors in c</a:t>
            </a:r>
            <a:r>
              <a:rPr lang="en-US" altLang="en-US" sz="2400" i="1" baseline="-25000" dirty="0">
                <a:solidFill>
                  <a:srgbClr val="CC0000"/>
                </a:solidFill>
              </a:rPr>
              <a:t>i</a:t>
            </a:r>
            <a:r>
              <a:rPr lang="en-US" altLang="en-US" sz="2400" i="1" dirty="0">
                <a:solidFill>
                  <a:srgbClr val="CC0000"/>
                </a:solidFill>
              </a:rPr>
              <a:t> to get </a:t>
            </a:r>
            <a:r>
              <a:rPr lang="en-US" altLang="en-US" sz="2400" b="1" i="1" dirty="0">
                <a:solidFill>
                  <a:srgbClr val="CC0000"/>
                </a:solidFill>
              </a:rPr>
              <a:t>p</a:t>
            </a:r>
            <a:r>
              <a:rPr lang="en-US" altLang="en-US" sz="2400" i="1" baseline="-25000" dirty="0">
                <a:solidFill>
                  <a:srgbClr val="CC0000"/>
                </a:solidFill>
              </a:rPr>
              <a:t>i</a:t>
            </a:r>
            <a:r>
              <a:rPr lang="en-US" altLang="en-US" sz="2400" dirty="0">
                <a:solidFill>
                  <a:srgbClr val="CC0000"/>
                </a:solidFill>
              </a:rPr>
              <a:t>)</a:t>
            </a:r>
            <a:endParaRPr lang="en-US" altLang="en-US" sz="2400" baseline="-25000" dirty="0">
              <a:solidFill>
                <a:srgbClr val="CC0000"/>
              </a:solidFill>
            </a:endParaRPr>
          </a:p>
          <a:p>
            <a:pPr algn="l" eaLnBrk="1" hangingPunct="1"/>
            <a:r>
              <a:rPr lang="en-US" altLang="en-US" sz="2400" i="1" baseline="-25000" dirty="0"/>
              <a:t>       </a:t>
            </a:r>
            <a:r>
              <a:rPr lang="en-US" altLang="en-US" sz="2400" dirty="0"/>
              <a:t>Let </a:t>
            </a:r>
            <a:r>
              <a:rPr lang="en-US" altLang="en-US" sz="2400" b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</a:t>
            </a:r>
            <a:r>
              <a:rPr lang="en-US" altLang="en-US" sz="2400" b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+ </a:t>
            </a:r>
            <a:r>
              <a:rPr lang="en-US" altLang="en-US" sz="2400" b="1" dirty="0"/>
              <a:t>d     </a:t>
            </a:r>
          </a:p>
        </p:txBody>
      </p:sp>
    </p:spTree>
    <p:extLst>
      <p:ext uri="{BB962C8B-B14F-4D97-AF65-F5344CB8AC3E}">
        <p14:creationId xmlns:p14="http://schemas.microsoft.com/office/powerpoint/2010/main" val="1761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4F8D0-1B60-4EEB-A3FB-522EDF13C8D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04800"/>
            <a:ext cx="8374062" cy="1074738"/>
          </a:xfrm>
        </p:spPr>
        <p:txBody>
          <a:bodyPr/>
          <a:lstStyle/>
          <a:p>
            <a:r>
              <a:rPr lang="en-US" altLang="en-US" smtClean="0"/>
              <a:t>Rocchio Text Categorization Algorithm</a:t>
            </a:r>
            <a:br>
              <a:rPr lang="en-US" altLang="en-US" smtClean="0"/>
            </a:br>
            <a:r>
              <a:rPr lang="en-US" altLang="en-US" smtClean="0"/>
              <a:t>(Test)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519113" y="12604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6646863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dirty="0"/>
              <a:t>Given test document </a:t>
            </a:r>
            <a:r>
              <a:rPr lang="en-US" altLang="en-US" sz="2400" i="1" dirty="0"/>
              <a:t>x</a:t>
            </a:r>
          </a:p>
          <a:p>
            <a:pPr algn="l" eaLnBrk="1" hangingPunct="1"/>
            <a:endParaRPr lang="en-US" altLang="en-US" sz="2400" i="1" dirty="0"/>
          </a:p>
          <a:p>
            <a:pPr algn="l" eaLnBrk="1" hangingPunct="1"/>
            <a:r>
              <a:rPr lang="en-US" altLang="en-US" sz="2400" dirty="0"/>
              <a:t>Let </a:t>
            </a:r>
            <a:r>
              <a:rPr lang="en-US" altLang="en-US" sz="2400" b="1" dirty="0"/>
              <a:t>d </a:t>
            </a:r>
            <a:r>
              <a:rPr lang="en-US" altLang="en-US" sz="2400" dirty="0"/>
              <a:t>be the TF/IDF </a:t>
            </a:r>
            <a:r>
              <a:rPr lang="en-US" altLang="en-US" sz="2400" dirty="0" smtClean="0"/>
              <a:t>term </a:t>
            </a:r>
            <a:r>
              <a:rPr lang="en-US" altLang="en-US" sz="2400" dirty="0"/>
              <a:t>vector for </a:t>
            </a:r>
            <a:r>
              <a:rPr lang="en-US" altLang="en-US" sz="2400" i="1" dirty="0"/>
              <a:t>x</a:t>
            </a:r>
          </a:p>
          <a:p>
            <a:pPr algn="l" eaLnBrk="1" hangingPunct="1"/>
            <a:r>
              <a:rPr lang="en-US" altLang="en-US" sz="2400" dirty="0"/>
              <a:t>Let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–2      </a:t>
            </a:r>
            <a:r>
              <a:rPr lang="en-US" altLang="en-US" sz="2400" dirty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 err="1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init.</a:t>
            </a:r>
            <a:r>
              <a:rPr lang="en-US" altLang="en-US" sz="2400" dirty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maximum </a:t>
            </a:r>
            <a:r>
              <a:rPr lang="en-US" altLang="en-US" sz="2400" i="1" dirty="0" err="1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cosSim</a:t>
            </a:r>
            <a:r>
              <a:rPr lang="en-US" altLang="en-US" sz="2400" dirty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algn="l" eaLnBrk="1" hangingPunct="1"/>
            <a:r>
              <a:rPr lang="en-US" altLang="en-US" sz="2400" dirty="0"/>
              <a:t>For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from 1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:</a:t>
            </a:r>
          </a:p>
          <a:p>
            <a:pPr algn="l" eaLnBrk="1" hangingPunct="1"/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CC0000"/>
                </a:solidFill>
              </a:rPr>
              <a:t>(</a:t>
            </a:r>
            <a:r>
              <a:rPr lang="en-US" altLang="en-US" sz="2400" i="1" dirty="0">
                <a:solidFill>
                  <a:srgbClr val="CC0000"/>
                </a:solidFill>
              </a:rPr>
              <a:t>compute similarity to prototype vector</a:t>
            </a:r>
            <a:r>
              <a:rPr lang="en-US" altLang="en-US" sz="2400" dirty="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r>
              <a:rPr lang="en-US" altLang="en-US" sz="2400" dirty="0"/>
              <a:t>     Let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cosSim</a:t>
            </a:r>
            <a:r>
              <a:rPr lang="en-US" altLang="en-US" sz="2400" dirty="0"/>
              <a:t>(</a:t>
            </a:r>
            <a:r>
              <a:rPr lang="en-US" altLang="en-US" sz="2400" b="1" dirty="0"/>
              <a:t>d</a:t>
            </a:r>
            <a:r>
              <a:rPr lang="en-US" altLang="en-US" sz="2400" dirty="0"/>
              <a:t>, </a:t>
            </a:r>
            <a:r>
              <a:rPr lang="en-US" altLang="en-US" sz="2400" b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</a:t>
            </a:r>
          </a:p>
          <a:p>
            <a:pPr algn="l" eaLnBrk="1" hangingPunct="1"/>
            <a:r>
              <a:rPr lang="en-US" altLang="en-US" sz="2400" dirty="0"/>
              <a:t>     if </a:t>
            </a:r>
            <a:r>
              <a:rPr lang="en-US" altLang="en-US" sz="2400" i="1" dirty="0"/>
              <a:t>s</a:t>
            </a:r>
            <a:r>
              <a:rPr lang="en-US" altLang="en-US" sz="2400" dirty="0"/>
              <a:t> &gt; </a:t>
            </a:r>
            <a:r>
              <a:rPr lang="en-US" altLang="en-US" sz="2400" i="1" dirty="0"/>
              <a:t>m</a:t>
            </a:r>
          </a:p>
          <a:p>
            <a:pPr algn="l" eaLnBrk="1" hangingPunct="1"/>
            <a:r>
              <a:rPr lang="en-US" altLang="en-US" sz="2400" i="1" dirty="0"/>
              <a:t>          </a:t>
            </a:r>
            <a:r>
              <a:rPr lang="en-US" altLang="en-US" sz="2400" dirty="0"/>
              <a:t>let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</a:t>
            </a:r>
            <a:r>
              <a:rPr lang="en-US" altLang="en-US" sz="2400" i="1" dirty="0"/>
              <a:t>s</a:t>
            </a:r>
          </a:p>
          <a:p>
            <a:pPr algn="l" eaLnBrk="1" hangingPunct="1"/>
            <a:r>
              <a:rPr lang="en-US" altLang="en-US" sz="2400" i="1" dirty="0"/>
              <a:t>          </a:t>
            </a:r>
            <a:r>
              <a:rPr lang="en-US" altLang="en-US" sz="2400" dirty="0"/>
              <a:t>let </a:t>
            </a:r>
            <a:r>
              <a:rPr lang="en-US" altLang="en-US" sz="2400" i="1" dirty="0"/>
              <a:t>r = c</a:t>
            </a:r>
            <a:r>
              <a:rPr lang="en-US" altLang="en-US" sz="2400" i="1" baseline="-25000" dirty="0"/>
              <a:t>i  </a:t>
            </a:r>
            <a:r>
              <a:rPr lang="en-US" altLang="en-US" sz="2400" dirty="0">
                <a:solidFill>
                  <a:srgbClr val="CC0000"/>
                </a:solidFill>
              </a:rPr>
              <a:t>(</a:t>
            </a:r>
            <a:r>
              <a:rPr lang="en-US" altLang="en-US" sz="2400" i="1" dirty="0">
                <a:solidFill>
                  <a:srgbClr val="CC0000"/>
                </a:solidFill>
              </a:rPr>
              <a:t>update most similar class prototype</a:t>
            </a:r>
            <a:r>
              <a:rPr lang="en-US" altLang="en-US" sz="2400" dirty="0">
                <a:solidFill>
                  <a:srgbClr val="CC0000"/>
                </a:solidFill>
              </a:rPr>
              <a:t>)</a:t>
            </a:r>
          </a:p>
          <a:p>
            <a:pPr algn="l" eaLnBrk="1" hangingPunct="1"/>
            <a:r>
              <a:rPr lang="en-US" altLang="en-US" sz="2400" dirty="0"/>
              <a:t>Return class </a:t>
            </a:r>
            <a:r>
              <a:rPr lang="en-US" altLang="en-US" sz="2400" i="1" dirty="0"/>
              <a:t>r</a:t>
            </a:r>
            <a:endParaRPr lang="en-US" altLang="en-US" sz="2400" baseline="-25000" dirty="0"/>
          </a:p>
          <a:p>
            <a:pPr algn="l" eaLnBrk="1" hangingPunct="1"/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059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57ECD6-7BE7-4833-AFC9-0BCAFC94B13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Rocchio Properties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Does not guarantee a consistent hypothesis.</a:t>
            </a:r>
          </a:p>
          <a:p>
            <a:r>
              <a:rPr lang="en-US" altLang="en-US" smtClean="0"/>
              <a:t>Forms a simple generalization of the examples in each class (a </a:t>
            </a:r>
            <a:r>
              <a:rPr lang="en-US" altLang="en-US" i="1" smtClean="0"/>
              <a:t>prototype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Prototype vector does not need to be averaged or otherwise normalized for length since cosine similarity is insensitive to vector length.</a:t>
            </a:r>
          </a:p>
          <a:p>
            <a:r>
              <a:rPr lang="en-US" altLang="en-US" smtClean="0"/>
              <a:t>Classification is based on similarity to class prototypes.</a:t>
            </a:r>
          </a:p>
        </p:txBody>
      </p:sp>
    </p:spTree>
    <p:extLst>
      <p:ext uri="{BB962C8B-B14F-4D97-AF65-F5344CB8AC3E}">
        <p14:creationId xmlns:p14="http://schemas.microsoft.com/office/powerpoint/2010/main" val="19916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0AB253B-C0ED-4C34-95B0-92B091EA9A72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b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for Text Categorization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Text Categorization is an application of classification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Typical Learning Algorithms:</a:t>
            </a:r>
          </a:p>
          <a:p>
            <a:pPr lvl="1">
              <a:defRPr/>
            </a:pPr>
            <a:r>
              <a:rPr lang="en-US" altLang="en-US" sz="1800" b="1" dirty="0" smtClean="0"/>
              <a:t>Bayesian (naïve)</a:t>
            </a:r>
          </a:p>
          <a:p>
            <a:pPr lvl="1">
              <a:defRPr/>
            </a:pPr>
            <a:r>
              <a:rPr lang="en-US" altLang="en-US" sz="1800" b="1" dirty="0" smtClean="0"/>
              <a:t>Neural network</a:t>
            </a:r>
          </a:p>
          <a:p>
            <a:pPr lvl="1">
              <a:defRPr/>
            </a:pPr>
            <a:r>
              <a:rPr lang="en-US" altLang="en-US" sz="1800" b="1" dirty="0" smtClean="0">
                <a:solidFill>
                  <a:srgbClr val="FF0000"/>
                </a:solidFill>
              </a:rPr>
              <a:t>Relevance Feedback (</a:t>
            </a:r>
            <a:r>
              <a:rPr lang="en-US" altLang="en-US" sz="1800" b="1" dirty="0" err="1" smtClean="0">
                <a:solidFill>
                  <a:srgbClr val="FF0000"/>
                </a:solidFill>
              </a:rPr>
              <a:t>Rocchio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en-US" altLang="en-US" sz="1800" b="1" dirty="0" smtClean="0">
                <a:solidFill>
                  <a:srgbClr val="FF0000"/>
                </a:solidFill>
              </a:rPr>
              <a:t>Nearest Neighbor 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sz="1800" b="1" dirty="0" smtClean="0"/>
              <a:t>Support Vector Machines (SVM)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2894FCA-72DA-47B1-9706-788A51D9F3ED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Similarity Metrics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Nearest neighbor method depends on a similarity (or distance) metric</a:t>
            </a:r>
          </a:p>
          <a:p>
            <a:r>
              <a:rPr lang="en-US" altLang="en-US" dirty="0" smtClean="0"/>
              <a:t>Simplest for continuous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-dimensional instance space is </a:t>
            </a:r>
            <a:r>
              <a:rPr lang="en-US" altLang="en-US" i="1" dirty="0" smtClean="0"/>
              <a:t>Euclidean distance</a:t>
            </a:r>
            <a:endParaRPr lang="en-US" altLang="en-US" dirty="0" smtClean="0"/>
          </a:p>
          <a:p>
            <a:r>
              <a:rPr lang="en-US" altLang="en-US" dirty="0" smtClean="0"/>
              <a:t>Simplest for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-dimensional binary instance space is </a:t>
            </a:r>
            <a:r>
              <a:rPr lang="en-US" altLang="en-US" i="1" dirty="0" smtClean="0"/>
              <a:t>Hamming distance</a:t>
            </a:r>
            <a:r>
              <a:rPr lang="en-US" altLang="en-US" dirty="0" smtClean="0"/>
              <a:t> (number of feature values that differ)</a:t>
            </a:r>
          </a:p>
          <a:p>
            <a:r>
              <a:rPr lang="en-US" altLang="en-US" dirty="0" smtClean="0"/>
              <a:t>For text, cosine similarity of TF-IDF weighted vectors is typically most effective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838"/>
            <a:ext cx="7772400" cy="762000"/>
          </a:xfrm>
        </p:spPr>
        <p:txBody>
          <a:bodyPr/>
          <a:lstStyle/>
          <a:p>
            <a:r>
              <a:rPr lang="en-US" altLang="en-US" smtClean="0"/>
              <a:t>Basic Automatic Text Processing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022350"/>
            <a:ext cx="8247063" cy="5395913"/>
          </a:xfrm>
        </p:spPr>
        <p:txBody>
          <a:bodyPr/>
          <a:lstStyle/>
          <a:p>
            <a:r>
              <a:rPr lang="en-US" altLang="en-US" sz="2000" smtClean="0"/>
              <a:t>Parse documents to recognize structure and meta-data</a:t>
            </a:r>
          </a:p>
          <a:p>
            <a:pPr lvl="1"/>
            <a:r>
              <a:rPr lang="en-US" altLang="en-US" sz="1800" smtClean="0"/>
              <a:t>e.g. title, date, other fields, html tags, etc. </a:t>
            </a:r>
          </a:p>
          <a:p>
            <a:r>
              <a:rPr lang="en-US" altLang="en-US" sz="2000" smtClean="0"/>
              <a:t>Scan for word tokens </a:t>
            </a:r>
          </a:p>
          <a:p>
            <a:pPr lvl="1"/>
            <a:r>
              <a:rPr lang="en-US" altLang="en-US" sz="1800" smtClean="0"/>
              <a:t>lexical analysis to recognize keywords, numbers, special characters, etc.</a:t>
            </a:r>
          </a:p>
          <a:p>
            <a:r>
              <a:rPr lang="en-US" altLang="en-US" sz="2000" smtClean="0"/>
              <a:t>Stopword removal </a:t>
            </a:r>
          </a:p>
          <a:p>
            <a:pPr lvl="1"/>
            <a:r>
              <a:rPr lang="en-US" altLang="en-US" sz="1800" smtClean="0"/>
              <a:t>common words such as “the”, “and”, “or” which are not semantically meaningful in a document</a:t>
            </a:r>
          </a:p>
          <a:p>
            <a:r>
              <a:rPr lang="en-US" altLang="en-US" sz="2000" smtClean="0"/>
              <a:t>Stem words </a:t>
            </a:r>
          </a:p>
          <a:p>
            <a:pPr lvl="1"/>
            <a:r>
              <a:rPr lang="en-US" altLang="en-US" sz="1800" smtClean="0"/>
              <a:t>morphological processing to group word variants (e.g., “compute”, “computer”, “computing”, “computes”, … can be represented by a single </a:t>
            </a:r>
            <a:r>
              <a:rPr lang="en-US" altLang="en-US" sz="1800" smtClean="0">
                <a:solidFill>
                  <a:srgbClr val="C00000"/>
                </a:solidFill>
              </a:rPr>
              <a:t>stem</a:t>
            </a:r>
            <a:r>
              <a:rPr lang="en-US" altLang="en-US" sz="1800" smtClean="0"/>
              <a:t> “comput” in the index)</a:t>
            </a:r>
          </a:p>
          <a:p>
            <a:r>
              <a:rPr lang="en-US" altLang="en-US" sz="2000" smtClean="0"/>
              <a:t>Assign weight to words </a:t>
            </a:r>
          </a:p>
          <a:p>
            <a:pPr lvl="1"/>
            <a:r>
              <a:rPr lang="en-US" altLang="en-US" sz="1800" smtClean="0"/>
              <a:t>using frequency in documents and across documents</a:t>
            </a:r>
          </a:p>
          <a:p>
            <a:r>
              <a:rPr lang="en-US" altLang="en-US" sz="2000" smtClean="0"/>
              <a:t>Store Index</a:t>
            </a:r>
          </a:p>
          <a:p>
            <a:pPr lvl="1"/>
            <a:r>
              <a:rPr lang="en-US" altLang="en-US" sz="1800" smtClean="0"/>
              <a:t> Stored in a Term-Document Matrix (“inverted index”) which stores each document as a vector of keyword weights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403850" y="6407150"/>
            <a:ext cx="3429000" cy="228600"/>
          </a:xfrm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521FBA9-E6C0-4705-A9F6-115EDFEA76AC}" type="slidenum">
              <a:rPr lang="en-US" altLang="en-US" sz="1000" b="0" smtClean="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BBCD91D-83F3-41DF-9C79-DAE7DFF93A9C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b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tf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Arial" charset="0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idf</a:t>
            </a:r>
            <a:r>
              <a:rPr lang="en-US" altLang="en-US" dirty="0" smtClean="0"/>
              <a:t> </a:t>
            </a:r>
            <a:r>
              <a:rPr lang="en-US" altLang="en-US" dirty="0" smtClean="0"/>
              <a:t>Weights</a:t>
            </a:r>
            <a:endParaRPr lang="en-US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dirty="0" err="1" smtClean="0"/>
              <a:t>tf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Arial" charset="0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idf</a:t>
            </a:r>
            <a:r>
              <a:rPr lang="en-US" altLang="en-US" dirty="0" smtClean="0"/>
              <a:t> measure:</a:t>
            </a:r>
          </a:p>
          <a:p>
            <a:pPr lvl="1"/>
            <a:r>
              <a:rPr lang="en-US" altLang="en-US" dirty="0" smtClean="0"/>
              <a:t>term frequency (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inverse document frequency (</a:t>
            </a:r>
            <a:r>
              <a:rPr lang="en-US" altLang="en-US" dirty="0" err="1" smtClean="0"/>
              <a:t>idf</a:t>
            </a:r>
            <a:r>
              <a:rPr lang="en-US" altLang="en-US" dirty="0" smtClean="0"/>
              <a:t>) -- a way to deal with the problems of the </a:t>
            </a:r>
            <a:r>
              <a:rPr lang="en-US" altLang="en-US" dirty="0" err="1" smtClean="0"/>
              <a:t>Zipf</a:t>
            </a:r>
            <a:r>
              <a:rPr lang="en-US" altLang="en-US" dirty="0" smtClean="0"/>
              <a:t> distribution</a:t>
            </a:r>
          </a:p>
          <a:p>
            <a:pPr lvl="1"/>
            <a:r>
              <a:rPr lang="en-US" altLang="en-US" dirty="0" smtClean="0"/>
              <a:t>Recall the </a:t>
            </a:r>
            <a:r>
              <a:rPr lang="en-US" altLang="en-US" dirty="0" err="1" smtClean="0"/>
              <a:t>Zipf</a:t>
            </a:r>
            <a:r>
              <a:rPr lang="en-US" altLang="en-US" dirty="0" smtClean="0"/>
              <a:t> distribution</a:t>
            </a:r>
          </a:p>
          <a:p>
            <a:pPr lvl="1"/>
            <a:r>
              <a:rPr lang="en-US" altLang="en-US" dirty="0" smtClean="0"/>
              <a:t>Want to weight terms highly if they are</a:t>
            </a:r>
          </a:p>
          <a:p>
            <a:pPr lvl="2"/>
            <a:r>
              <a:rPr lang="en-US" altLang="en-US" dirty="0" smtClean="0"/>
              <a:t>frequent in relevant documents … BUT</a:t>
            </a:r>
          </a:p>
          <a:p>
            <a:pPr lvl="2"/>
            <a:r>
              <a:rPr lang="en-US" altLang="en-US" dirty="0" smtClean="0"/>
              <a:t>infrequent in the collection as a whole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Goal: assign a 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Arial" charset="0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idf</a:t>
            </a:r>
            <a:r>
              <a:rPr lang="en-US" altLang="en-US" dirty="0" smtClean="0"/>
              <a:t> weight to each term in each document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5CA59AF-E59B-461A-8304-8952ACF16512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tf </a:t>
            </a:r>
            <a:r>
              <a:rPr lang="en-US" altLang="en-US" smtClean="0">
                <a:latin typeface="Arial" charset="0"/>
              </a:rPr>
              <a:t>x</a:t>
            </a:r>
            <a:r>
              <a:rPr lang="en-US" altLang="en-US" smtClean="0"/>
              <a:t> idf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133600" y="1219200"/>
          <a:ext cx="4114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1320800" imgH="228600" progId="Equation.DSMT4">
                  <p:embed/>
                </p:oleObj>
              </mc:Choice>
              <mc:Fallback>
                <p:oleObj name="Equation" r:id="rId4" imgW="1320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114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990600" y="2286000"/>
          <a:ext cx="701040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3098800" imgH="1739900" progId="Equation.DSMT4">
                  <p:embed/>
                </p:oleObj>
              </mc:Choice>
              <mc:Fallback>
                <p:oleObj name="Equation" r:id="rId6" imgW="3098800" imgH="173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701040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EBD718-AD4C-4713-8311-8B155EA16EDC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Inverse Document Frequency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IDF provides high values for rare words and low values for common words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276600" y="2286000"/>
          <a:ext cx="2540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270000" imgH="1778000" progId="Equation.DSMT4">
                  <p:embed/>
                </p:oleObj>
              </mc:Choice>
              <mc:Fallback>
                <p:oleObj name="Equation" r:id="rId4" imgW="1270000" imgH="177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25400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tf x idf Example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74F7FF2-D0CC-4459-8030-2D501315E16F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b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16150" y="1304925"/>
          <a:ext cx="6383336" cy="1928817"/>
        </p:xfrm>
        <a:graphic>
          <a:graphicData uri="http://schemas.openxmlformats.org/drawingml/2006/table">
            <a:tbl>
              <a:tblPr/>
              <a:tblGrid>
                <a:gridCol w="634417"/>
                <a:gridCol w="634417"/>
                <a:gridCol w="634417"/>
                <a:gridCol w="634417"/>
                <a:gridCol w="634417"/>
                <a:gridCol w="634417"/>
                <a:gridCol w="634417"/>
                <a:gridCol w="251123"/>
                <a:gridCol w="634417"/>
                <a:gridCol w="1056877"/>
              </a:tblGrid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6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idf = log2(N/df)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T6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T7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T8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6" marR="9526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25738" y="4525963"/>
          <a:ext cx="42672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478" name="TextBox 9"/>
          <p:cNvSpPr txBox="1">
            <a:spLocks noChangeArrowheads="1"/>
          </p:cNvSpPr>
          <p:nvPr/>
        </p:nvSpPr>
        <p:spPr bwMode="auto">
          <a:xfrm>
            <a:off x="228600" y="1981200"/>
            <a:ext cx="17526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>
                <a:solidFill>
                  <a:srgbClr val="C00000"/>
                </a:solidFill>
              </a:rPr>
              <a:t>The initial </a:t>
            </a:r>
            <a:br>
              <a:rPr lang="en-US" altLang="en-US" sz="1600" b="0">
                <a:solidFill>
                  <a:srgbClr val="C00000"/>
                </a:solidFill>
              </a:rPr>
            </a:br>
            <a:r>
              <a:rPr lang="en-US" altLang="en-US" sz="1600" b="0">
                <a:solidFill>
                  <a:srgbClr val="C00000"/>
                </a:solidFill>
              </a:rPr>
              <a:t>Term x Doc matrix</a:t>
            </a:r>
            <a:br>
              <a:rPr lang="en-US" altLang="en-US" sz="1600" b="0">
                <a:solidFill>
                  <a:srgbClr val="C00000"/>
                </a:solidFill>
              </a:rPr>
            </a:br>
            <a:r>
              <a:rPr lang="en-US" altLang="en-US" sz="1600" b="0">
                <a:solidFill>
                  <a:srgbClr val="C00000"/>
                </a:solidFill>
              </a:rPr>
              <a:t>(Inverted Index)</a:t>
            </a:r>
          </a:p>
        </p:txBody>
      </p:sp>
      <p:sp>
        <p:nvSpPr>
          <p:cNvPr id="11479" name="TextBox 10"/>
          <p:cNvSpPr txBox="1">
            <a:spLocks noChangeArrowheads="1"/>
          </p:cNvSpPr>
          <p:nvPr/>
        </p:nvSpPr>
        <p:spPr bwMode="auto">
          <a:xfrm>
            <a:off x="652463" y="5143500"/>
            <a:ext cx="1752600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>
                <a:solidFill>
                  <a:srgbClr val="C00000"/>
                </a:solidFill>
              </a:rPr>
              <a:t>tf x idf</a:t>
            </a:r>
            <a:br>
              <a:rPr lang="en-US" altLang="en-US" sz="1600" b="0">
                <a:solidFill>
                  <a:srgbClr val="C00000"/>
                </a:solidFill>
              </a:rPr>
            </a:br>
            <a:r>
              <a:rPr lang="en-US" altLang="en-US" sz="1600" b="0">
                <a:solidFill>
                  <a:srgbClr val="C00000"/>
                </a:solidFill>
              </a:rPr>
              <a:t>Term x Doc matrix</a:t>
            </a:r>
          </a:p>
        </p:txBody>
      </p:sp>
      <p:sp>
        <p:nvSpPr>
          <p:cNvPr id="11480" name="TextBox 11"/>
          <p:cNvSpPr txBox="1">
            <a:spLocks noChangeArrowheads="1"/>
          </p:cNvSpPr>
          <p:nvPr/>
        </p:nvSpPr>
        <p:spPr bwMode="auto">
          <a:xfrm>
            <a:off x="2600325" y="3759200"/>
            <a:ext cx="42941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>
                <a:solidFill>
                  <a:srgbClr val="C00000"/>
                </a:solidFill>
              </a:rPr>
              <a:t>Documents represented as vectors of words</a:t>
            </a:r>
          </a:p>
        </p:txBody>
      </p:sp>
      <p:cxnSp>
        <p:nvCxnSpPr>
          <p:cNvPr id="11481" name="Straight Arrow Connector 13"/>
          <p:cNvCxnSpPr>
            <a:cxnSpLocks noChangeShapeType="1"/>
            <a:stCxn id="11480" idx="0"/>
          </p:cNvCxnSpPr>
          <p:nvPr/>
        </p:nvCxnSpPr>
        <p:spPr bwMode="auto">
          <a:xfrm flipH="1" flipV="1">
            <a:off x="4746625" y="3263900"/>
            <a:ext cx="0" cy="4953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82" name="Straight Arrow Connector 15"/>
          <p:cNvCxnSpPr>
            <a:cxnSpLocks noChangeShapeType="1"/>
            <a:stCxn id="11480" idx="2"/>
          </p:cNvCxnSpPr>
          <p:nvPr/>
        </p:nvCxnSpPr>
        <p:spPr bwMode="auto">
          <a:xfrm flipH="1">
            <a:off x="4746625" y="4097338"/>
            <a:ext cx="0" cy="4032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1F81DD5-12E6-49CE-B948-4A3CCBA954F9}" type="slidenum">
              <a:rPr lang="en-US" altLang="en-US" sz="1400" b="0" smtClean="0"/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b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Learning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Learning is just storing the representations of the training examples in data set </a:t>
            </a:r>
            <a:r>
              <a:rPr lang="en-US" altLang="en-US" i="1" smtClean="0"/>
              <a:t>D</a:t>
            </a:r>
          </a:p>
          <a:p>
            <a:r>
              <a:rPr lang="en-US" altLang="en-US" smtClean="0"/>
              <a:t>Testing instance </a:t>
            </a:r>
            <a:r>
              <a:rPr lang="en-US" altLang="en-US" i="1" smtClean="0"/>
              <a:t>x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Compute similarity between </a:t>
            </a:r>
            <a:r>
              <a:rPr lang="en-US" altLang="en-US" i="1" smtClean="0"/>
              <a:t>x</a:t>
            </a:r>
            <a:r>
              <a:rPr lang="en-US" altLang="en-US" smtClean="0"/>
              <a:t> and all examples in </a:t>
            </a:r>
            <a:r>
              <a:rPr lang="en-US" altLang="en-US" i="1" smtClean="0"/>
              <a:t>D</a:t>
            </a:r>
            <a:endParaRPr lang="en-US" altLang="en-US" smtClean="0"/>
          </a:p>
          <a:p>
            <a:pPr lvl="1"/>
            <a:r>
              <a:rPr lang="en-US" altLang="en-US" smtClean="0"/>
              <a:t>Assign </a:t>
            </a:r>
            <a:r>
              <a:rPr lang="en-US" altLang="en-US" i="1" smtClean="0"/>
              <a:t>x</a:t>
            </a:r>
            <a:r>
              <a:rPr lang="en-US" altLang="en-US" smtClean="0"/>
              <a:t> the category of the most similar examples in </a:t>
            </a:r>
            <a:r>
              <a:rPr lang="en-US" altLang="en-US" i="1" smtClean="0"/>
              <a:t>D</a:t>
            </a:r>
            <a:endParaRPr lang="en-US" altLang="en-US" smtClean="0"/>
          </a:p>
          <a:p>
            <a:r>
              <a:rPr lang="en-US" altLang="en-US" smtClean="0"/>
              <a:t>Does not explicitly compute a generalization or category prototypes (i.e., no “modeling”)</a:t>
            </a:r>
          </a:p>
          <a:p>
            <a:r>
              <a:rPr lang="en-US" altLang="en-US" smtClean="0"/>
              <a:t>Also called:</a:t>
            </a:r>
          </a:p>
          <a:p>
            <a:pPr lvl="1"/>
            <a:r>
              <a:rPr lang="en-US" altLang="en-US" smtClean="0"/>
              <a:t>Case-based</a:t>
            </a:r>
          </a:p>
          <a:p>
            <a:pPr lvl="1"/>
            <a:r>
              <a:rPr lang="en-US" altLang="en-US" smtClean="0"/>
              <a:t>Memory-based</a:t>
            </a:r>
          </a:p>
          <a:p>
            <a:pPr lvl="1"/>
            <a:r>
              <a:rPr lang="en-US" altLang="en-US" smtClean="0"/>
              <a:t>Lazy learning</a:t>
            </a:r>
          </a:p>
        </p:txBody>
      </p:sp>
    </p:spTree>
    <p:extLst>
      <p:ext uri="{BB962C8B-B14F-4D97-AF65-F5344CB8AC3E}">
        <p14:creationId xmlns:p14="http://schemas.microsoft.com/office/powerpoint/2010/main" val="7556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7847</TotalTime>
  <Words>1011</Words>
  <Application>Microsoft Office PowerPoint</Application>
  <PresentationFormat>On-screen Show (4:3)</PresentationFormat>
  <Paragraphs>299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Blank Presentation</vt:lpstr>
      <vt:lpstr>Equation</vt:lpstr>
      <vt:lpstr>Text Categorization</vt:lpstr>
      <vt:lpstr>Learning for Text Categorization</vt:lpstr>
      <vt:lpstr>Similarity Metrics</vt:lpstr>
      <vt:lpstr>Basic Automatic Text Processing</vt:lpstr>
      <vt:lpstr>tf x idf Weights</vt:lpstr>
      <vt:lpstr>tf x idf</vt:lpstr>
      <vt:lpstr>Inverse Document Frequency</vt:lpstr>
      <vt:lpstr>tf x idf Example</vt:lpstr>
      <vt:lpstr>Nearest-Neighbor Learning Algorithm</vt:lpstr>
      <vt:lpstr>K Nearest Neighbor for Text</vt:lpstr>
      <vt:lpstr>Using Rocchio Method</vt:lpstr>
      <vt:lpstr>Rocchio Text Categorization Algorithm (Training)</vt:lpstr>
      <vt:lpstr>Rocchio Text Categorization Algorithm (Test)</vt:lpstr>
      <vt:lpstr>Rocchio Properties 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</dc:title>
  <dc:creator>Bamshad Mobasher</dc:creator>
  <cp:lastModifiedBy>Bamshad Mobasher</cp:lastModifiedBy>
  <cp:revision>254</cp:revision>
  <cp:lastPrinted>2001-02-21T18:13:42Z</cp:lastPrinted>
  <dcterms:created xsi:type="dcterms:W3CDTF">1997-08-26T12:27:33Z</dcterms:created>
  <dcterms:modified xsi:type="dcterms:W3CDTF">2016-04-18T04:03:13Z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http://maya.cs.depaul.edu/~mobasher/classes/ds575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C:\Bamshad\CLASS\DS575\Lectures</vt:lpwstr>
  </property>
  <property fmtid="{D5CDD505-2E9C-101B-9397-08002B2CF9AE}" pid="22" name="Telephone number">
    <vt:bool>true</vt:bool>
  </property>
</Properties>
</file>