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3"/>
  </p:notesMasterIdLst>
  <p:sldIdLst>
    <p:sldId id="339" r:id="rId2"/>
    <p:sldId id="340" r:id="rId3"/>
    <p:sldId id="341" r:id="rId4"/>
    <p:sldId id="258" r:id="rId5"/>
    <p:sldId id="259" r:id="rId6"/>
    <p:sldId id="342" r:id="rId7"/>
    <p:sldId id="343" r:id="rId8"/>
    <p:sldId id="344" r:id="rId9"/>
    <p:sldId id="346" r:id="rId10"/>
    <p:sldId id="316" r:id="rId11"/>
    <p:sldId id="351" r:id="rId12"/>
    <p:sldId id="352" r:id="rId13"/>
    <p:sldId id="349" r:id="rId14"/>
    <p:sldId id="350" r:id="rId15"/>
    <p:sldId id="347" r:id="rId16"/>
    <p:sldId id="348" r:id="rId17"/>
    <p:sldId id="314" r:id="rId18"/>
    <p:sldId id="353" r:id="rId19"/>
    <p:sldId id="282" r:id="rId20"/>
    <p:sldId id="355" r:id="rId21"/>
    <p:sldId id="354" r:id="rId22"/>
    <p:sldId id="356" r:id="rId23"/>
    <p:sldId id="285" r:id="rId24"/>
    <p:sldId id="286" r:id="rId25"/>
    <p:sldId id="357" r:id="rId26"/>
    <p:sldId id="358" r:id="rId27"/>
    <p:sldId id="359" r:id="rId28"/>
    <p:sldId id="287" r:id="rId29"/>
    <p:sldId id="308" r:id="rId30"/>
    <p:sldId id="330" r:id="rId31"/>
    <p:sldId id="337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DFDFDF"/>
    <a:srgbClr val="D9D9D9"/>
    <a:srgbClr val="CCECFF"/>
    <a:srgbClr val="99CCFF"/>
    <a:srgbClr val="FFFFCC"/>
    <a:srgbClr val="99CC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5" autoAdjust="0"/>
    <p:restoredTop sz="94674" autoAdjust="0"/>
  </p:normalViewPr>
  <p:slideViewPr>
    <p:cSldViewPr snapToGrid="0">
      <p:cViewPr>
        <p:scale>
          <a:sx n="110" d="100"/>
          <a:sy n="110" d="100"/>
        </p:scale>
        <p:origin x="-50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90" y="61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7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6E6645A-39C6-4B78-8802-BEE601C0A6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6592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19EE45-8A33-474C-B7B1-51C377F74E3D}" type="slidenum">
              <a:rPr lang="en-US" altLang="en-US" sz="1200" smtClean="0">
                <a:ea typeface="ＭＳ Ｐゴシック" pitchFamily="34" charset="-128"/>
              </a:rPr>
              <a:pPr/>
              <a:t>3</a:t>
            </a:fld>
            <a:endParaRPr lang="en-US" altLang="en-US" sz="1200" smtClean="0">
              <a:ea typeface="ＭＳ Ｐゴシック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4537" cy="3414712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F88605-4BC5-456C-9DB7-A68D31F9E892}" type="slidenum">
              <a:rPr lang="en-US" altLang="en-US" sz="1200" smtClean="0">
                <a:ea typeface="ＭＳ Ｐゴシック" pitchFamily="34" charset="-128"/>
              </a:rPr>
              <a:pPr/>
              <a:t>12</a:t>
            </a:fld>
            <a:endParaRPr lang="en-US" altLang="en-US" sz="1200" smtClean="0">
              <a:ea typeface="ＭＳ Ｐゴシック" pitchFamily="34" charset="-12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9EEED7-0D49-4626-9853-9D33DA1F2198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0872A0-17C2-4117-90AD-0CA4EB01B9C3}" type="slidenum">
              <a:rPr lang="en-US" altLang="en-US" sz="1200" smtClean="0"/>
              <a:pPr/>
              <a:t>14</a:t>
            </a:fld>
            <a:endParaRPr lang="en-US" altLang="en-US" sz="12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480B16-BB55-4EBD-91E3-387CFDFEE396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AD1605-4557-4101-8283-DDBD0ADC8CCE}" type="slidenum">
              <a:rPr lang="en-US" altLang="en-US" sz="1200" smtClean="0"/>
              <a:pPr/>
              <a:t>16</a:t>
            </a:fld>
            <a:endParaRPr lang="en-US" altLang="en-US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1C662B-4772-4AF7-B42D-ECC5BDAB0CDB}" type="slidenum">
              <a:rPr lang="en-US" altLang="en-US" sz="1200" smtClean="0"/>
              <a:pPr/>
              <a:t>17</a:t>
            </a:fld>
            <a:endParaRPr lang="en-US" altLang="en-US" sz="1200" smtClean="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3284B8-8EDA-481E-B21C-6345EDFA40DA}" type="slidenum">
              <a:rPr lang="en-US" altLang="en-US" sz="1200" smtClean="0"/>
              <a:pPr/>
              <a:t>19</a:t>
            </a:fld>
            <a:endParaRPr lang="en-US" altLang="en-US" sz="1200" smtClean="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A5AC8A-7B21-45A7-9EF7-75C2D86AB295}" type="slidenum">
              <a:rPr lang="en-US" altLang="en-US" sz="1200" smtClean="0"/>
              <a:pPr/>
              <a:t>23</a:t>
            </a:fld>
            <a:endParaRPr lang="en-US" altLang="en-US" sz="1200" smtClean="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72D136-2A95-42A7-89EE-F8AAD40811C5}" type="slidenum">
              <a:rPr lang="en-US" altLang="en-US" sz="1200" smtClean="0"/>
              <a:pPr/>
              <a:t>24</a:t>
            </a:fld>
            <a:endParaRPr lang="en-US" altLang="en-US" sz="1200" smtClean="0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14DDB5-DB02-4121-9B33-7CCE70ED3BDD}" type="slidenum">
              <a:rPr lang="en-US" altLang="en-US" sz="1200" smtClean="0"/>
              <a:pPr/>
              <a:t>28</a:t>
            </a:fld>
            <a:endParaRPr lang="en-US" altLang="en-US" sz="1200" smtClean="0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29A315-5B2B-4EBE-A8C4-5769CE102F19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D8E485-87A5-45A2-A661-09BF01612CDF}" type="slidenum">
              <a:rPr lang="en-US" altLang="en-US" sz="1200" smtClean="0"/>
              <a:pPr/>
              <a:t>29</a:t>
            </a:fld>
            <a:endParaRPr lang="en-US" altLang="en-US" sz="1200" smtClean="0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F91817-60E4-41F6-A34A-110CFE0F5733}" type="slidenum">
              <a:rPr lang="en-US" altLang="en-US" sz="1200" smtClean="0"/>
              <a:pPr/>
              <a:t>30</a:t>
            </a:fld>
            <a:endParaRPr lang="en-US" altLang="en-US" sz="1200" smtClean="0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BE4BA9-4996-4F2F-98BF-DB1F40304E75}" type="slidenum">
              <a:rPr lang="en-US" altLang="en-US" sz="1200" smtClean="0"/>
              <a:pPr/>
              <a:t>31</a:t>
            </a:fld>
            <a:endParaRPr lang="en-US" altLang="en-US" sz="1200" smtClean="0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863D4C-BF75-4D90-A654-61285EB95F22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008FDB-7E56-42E1-A07B-9A2A09934CAC}" type="slidenum">
              <a:rPr lang="en-US" altLang="en-US" sz="1200" smtClean="0">
                <a:ea typeface="ＭＳ Ｐゴシック" pitchFamily="34" charset="-128"/>
              </a:rPr>
              <a:pPr/>
              <a:t>6</a:t>
            </a:fld>
            <a:endParaRPr lang="en-US" altLang="en-US" sz="1200" smtClean="0">
              <a:ea typeface="ＭＳ Ｐゴシック" pitchFamily="34" charset="-128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E0BCDAA-7C74-4046-92DE-313D0655DE73}" type="slidenum">
              <a:rPr lang="en-US" altLang="en-US" sz="1200" smtClean="0">
                <a:ea typeface="ＭＳ Ｐゴシック" pitchFamily="34" charset="-128"/>
              </a:rPr>
              <a:pPr/>
              <a:t>7</a:t>
            </a:fld>
            <a:endParaRPr lang="en-US" altLang="en-US" sz="1200" smtClean="0">
              <a:ea typeface="ＭＳ Ｐゴシック" pitchFamily="34" charset="-128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7C2E9F-4160-468F-BEA9-79DD1929B9C2}" type="slidenum">
              <a:rPr lang="en-US" altLang="en-US" sz="1200" smtClean="0">
                <a:ea typeface="ＭＳ Ｐゴシック" pitchFamily="34" charset="-128"/>
              </a:rPr>
              <a:pPr/>
              <a:t>8</a:t>
            </a:fld>
            <a:endParaRPr lang="en-US" altLang="en-US" sz="1200" smtClean="0">
              <a:ea typeface="ＭＳ Ｐゴシック" pitchFamily="34" charset="-128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35FD9E-AB52-420D-95A5-FA3E6A787052}" type="slidenum">
              <a:rPr lang="en-US" altLang="en-US" sz="1200" smtClean="0">
                <a:ea typeface="ＭＳ Ｐゴシック" pitchFamily="34" charset="-128"/>
              </a:rPr>
              <a:pPr/>
              <a:t>9</a:t>
            </a:fld>
            <a:endParaRPr lang="en-US" altLang="en-US" sz="1200" smtClean="0">
              <a:ea typeface="ＭＳ Ｐゴシック" pitchFamily="34" charset="-128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FA6355-51A9-4B74-914F-613871DA4A7D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41C0DE-B712-4FE5-8114-E4AC9A8EAF5B}" type="slidenum">
              <a:rPr lang="en-US" altLang="en-US" sz="1200" smtClean="0">
                <a:ea typeface="ＭＳ Ｐゴシック" pitchFamily="34" charset="-128"/>
              </a:rPr>
              <a:pPr/>
              <a:t>11</a:t>
            </a:fld>
            <a:endParaRPr lang="en-US" altLang="en-US" sz="1200" smtClean="0">
              <a:ea typeface="ＭＳ Ｐゴシック" pitchFamily="34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4537" cy="3414712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709F3-7681-4325-A2A1-7EC07CD17AEC}" type="slidenum">
              <a:rPr lang="en-US" altLang="en-US"/>
              <a:pPr>
                <a:defRPr/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42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D4F59-2AA3-4855-BE72-27B63ECE0C9C}" type="slidenum">
              <a:rPr lang="en-US" altLang="en-US"/>
              <a:pPr>
                <a:defRPr/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19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8A34D-1072-472E-9DA0-101F0F84F686}" type="slidenum">
              <a:rPr lang="en-US" altLang="en-US"/>
              <a:pPr>
                <a:defRPr/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382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FDED0-25DB-4C50-BD01-30D84822FBA9}" type="slidenum">
              <a:rPr lang="en-US" altLang="en-US"/>
              <a:pPr>
                <a:defRPr/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003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8E50B-6A85-4116-AFDA-3513D35A6A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159040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18E35-1C61-4A25-94FA-2E9AE213A321}" type="slidenum">
              <a:rPr lang="en-US" altLang="en-US"/>
              <a:pPr>
                <a:defRPr/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0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30525-4BD4-4BDB-9D01-3D3385AC466C}" type="slidenum">
              <a:rPr lang="en-US" altLang="en-US"/>
              <a:pPr>
                <a:defRPr/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0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D21D3-4F34-44D2-930C-61F1FBC5184E}" type="slidenum">
              <a:rPr lang="en-US" altLang="en-US"/>
              <a:pPr>
                <a:defRPr/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0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B81A3-5016-46F0-B8DB-4083D5DC015D}" type="slidenum">
              <a:rPr lang="en-US" altLang="en-US"/>
              <a:pPr>
                <a:defRPr/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10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06B7-4EEE-42A8-A533-C8CA3AC04D3D}" type="slidenum">
              <a:rPr lang="en-US" altLang="en-US"/>
              <a:pPr>
                <a:defRPr/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72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E422D-9658-424D-92CA-6810CC129048}" type="slidenum">
              <a:rPr lang="en-US" altLang="en-US"/>
              <a:pPr>
                <a:defRPr/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5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B5D61-2ACD-4527-8F27-913F5F56B7ED}" type="slidenum">
              <a:rPr lang="en-US" altLang="en-US"/>
              <a:pPr>
                <a:defRPr/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71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00B68-C5F2-419A-B87D-553C79E9436E}" type="slidenum">
              <a:rPr lang="en-US" altLang="en-US"/>
              <a:pPr>
                <a:defRPr/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70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95AD0CBB-AC95-4C45-8D82-83898F55EAA8}" type="slidenum">
              <a:rPr lang="en-US" altLang="en-US"/>
              <a:pPr>
                <a:defRPr/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381000" y="6400800"/>
            <a:ext cx="8382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i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arlett" pitchFamily="2" charset="2"/>
        <a:buChar char="4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Marlett" pitchFamily="2" charset="2"/>
        <a:buChar char="h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FF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9.png"/><Relationship Id="rId5" Type="http://schemas.openxmlformats.org/officeDocument/2006/relationships/image" Target="../media/image14.wmf"/><Relationship Id="rId10" Type="http://schemas.openxmlformats.org/officeDocument/2006/relationships/image" Target="../media/image18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3.emf"/><Relationship Id="rId5" Type="http://schemas.openxmlformats.org/officeDocument/2006/relationships/image" Target="../media/image20.e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2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2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43.e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3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Distance and Similarity Measures</a:t>
            </a:r>
          </a:p>
        </p:txBody>
      </p:sp>
      <p:sp>
        <p:nvSpPr>
          <p:cNvPr id="1945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Bamshad Mobasher</a:t>
            </a:r>
          </a:p>
          <a:p>
            <a:r>
              <a:rPr lang="en-US" altLang="en-US" smtClean="0"/>
              <a:t>DePaul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84A836-65F0-411F-8DB7-D7D79D4006DB}" type="slidenum">
              <a:rPr lang="en-US" altLang="en-US" sz="1200" smtClean="0">
                <a:solidFill>
                  <a:schemeClr val="accent2"/>
                </a:solidFill>
              </a:rPr>
              <a:pPr/>
              <a:t>10</a:t>
            </a:fld>
            <a:endParaRPr lang="en-US" altLang="en-US" sz="1400" b="0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6700"/>
            <a:ext cx="8229600" cy="523875"/>
          </a:xfrm>
        </p:spPr>
        <p:txBody>
          <a:bodyPr/>
          <a:lstStyle/>
          <a:p>
            <a:r>
              <a:rPr lang="en-US" altLang="en-US" sz="2800" smtClean="0"/>
              <a:t>Common Distance Measures for Numeric Data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74738"/>
            <a:ext cx="7924800" cy="4983162"/>
          </a:xfrm>
        </p:spPr>
        <p:txBody>
          <a:bodyPr/>
          <a:lstStyle/>
          <a:p>
            <a:r>
              <a:rPr lang="en-US" altLang="en-US" smtClean="0"/>
              <a:t>Consider two vectors</a:t>
            </a:r>
          </a:p>
          <a:p>
            <a:pPr lvl="1"/>
            <a:r>
              <a:rPr lang="en-US" altLang="en-US" smtClean="0"/>
              <a:t>Rows in the data matrix</a:t>
            </a:r>
          </a:p>
          <a:p>
            <a:r>
              <a:rPr lang="en-US" altLang="en-US" smtClean="0"/>
              <a:t>Common Distance Measures:</a:t>
            </a:r>
          </a:p>
          <a:p>
            <a:endParaRPr lang="en-US" altLang="en-US" sz="400" smtClean="0"/>
          </a:p>
          <a:p>
            <a:pPr lvl="1"/>
            <a:r>
              <a:rPr lang="en-US" altLang="en-US" smtClean="0"/>
              <a:t>Manhattan distance:</a:t>
            </a:r>
          </a:p>
          <a:p>
            <a:pPr lvl="1"/>
            <a:endParaRPr lang="en-US" altLang="en-US" smtClean="0"/>
          </a:p>
          <a:p>
            <a:pPr lvl="1">
              <a:buFont typeface="Marlett" pitchFamily="2" charset="2"/>
              <a:buNone/>
            </a:pPr>
            <a:endParaRPr lang="en-US" altLang="en-US" smtClean="0"/>
          </a:p>
          <a:p>
            <a:pPr lvl="1"/>
            <a:r>
              <a:rPr lang="en-US" altLang="en-US" smtClean="0"/>
              <a:t>Euclidean distance:</a:t>
            </a:r>
          </a:p>
          <a:p>
            <a:pPr lvl="1"/>
            <a:endParaRPr lang="en-US" altLang="en-US" smtClean="0"/>
          </a:p>
          <a:p>
            <a:pPr lvl="1"/>
            <a:endParaRPr lang="en-US" altLang="en-US" sz="2400" smtClean="0"/>
          </a:p>
          <a:p>
            <a:pPr lvl="1"/>
            <a:endParaRPr lang="en-US" altLang="en-US" sz="1100" smtClean="0"/>
          </a:p>
          <a:p>
            <a:pPr lvl="1"/>
            <a:r>
              <a:rPr lang="en-US" altLang="en-US" smtClean="0"/>
              <a:t>Distance can be defined as a dual of a similarity measure</a:t>
            </a:r>
          </a:p>
        </p:txBody>
      </p:sp>
      <p:graphicFrame>
        <p:nvGraphicFramePr>
          <p:cNvPr id="5122" name="Object 11"/>
          <p:cNvGraphicFramePr>
            <a:graphicFrameLocks noChangeAspect="1"/>
          </p:cNvGraphicFramePr>
          <p:nvPr/>
        </p:nvGraphicFramePr>
        <p:xfrm>
          <a:off x="1408113" y="5468938"/>
          <a:ext cx="2767012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4" imgW="2373870" imgH="266584" progId="Equation.DSMT4">
                  <p:embed/>
                </p:oleObj>
              </mc:Choice>
              <mc:Fallback>
                <p:oleObj name="Equation" r:id="rId4" imgW="2373870" imgH="266584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5468938"/>
                        <a:ext cx="2767012" cy="3095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70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2"/>
          <p:cNvGraphicFramePr>
            <a:graphicFrameLocks noChangeAspect="1"/>
          </p:cNvGraphicFramePr>
          <p:nvPr/>
        </p:nvGraphicFramePr>
        <p:xfrm>
          <a:off x="4452938" y="5068888"/>
          <a:ext cx="3032125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6" imgW="2540000" imgH="977900" progId="Equation.DSMT4">
                  <p:embed/>
                </p:oleObj>
              </mc:Choice>
              <mc:Fallback>
                <p:oleObj name="Equation" r:id="rId6" imgW="2540000" imgH="977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8" y="5068888"/>
                        <a:ext cx="3032125" cy="1165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70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7" name="Picture 15" descr="x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0" y="1373188"/>
            <a:ext cx="1965325" cy="3778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16" descr="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1381125"/>
            <a:ext cx="1943100" cy="3778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17" descr="manhatta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2728913"/>
            <a:ext cx="4800600" cy="3778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8" descr="euclid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3740150"/>
            <a:ext cx="4435475" cy="51435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defRPr/>
            </a:pPr>
            <a:fld id="{58823715-CBB5-454E-AFCD-9A6630C2366A}" type="slidenum">
              <a:rPr lang="en-US" altLang="en-US" sz="1200" b="0">
                <a:latin typeface="+mn-lt"/>
              </a:rPr>
              <a:pPr eaLnBrk="1" hangingPunct="1">
                <a:defRPr/>
              </a:pPr>
              <a:t>11</a:t>
            </a:fld>
            <a:endParaRPr lang="en-US" altLang="en-US" sz="1200" b="0">
              <a:latin typeface="+mn-lt"/>
            </a:endParaRPr>
          </a:p>
        </p:txBody>
      </p:sp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5413"/>
            <a:ext cx="8763000" cy="762000"/>
          </a:xfrm>
        </p:spPr>
        <p:txBody>
          <a:bodyPr/>
          <a:lstStyle/>
          <a:p>
            <a:pPr eaLnBrk="1" hangingPunct="1"/>
            <a:r>
              <a:rPr lang="en-US" altLang="en-US" sz="3200" smtClean="0">
                <a:ea typeface="ＭＳ Ｐゴシック" pitchFamily="34" charset="-128"/>
              </a:rPr>
              <a:t>Example: Data Matrix and Distance Matrix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5748338" y="957263"/>
          <a:ext cx="2947987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Worksheet" r:id="rId4" imgW="1838249" imgH="857402" progId="Excel.Sheet.8">
                  <p:embed/>
                </p:oleObj>
              </mc:Choice>
              <mc:Fallback>
                <p:oleObj name="Worksheet" r:id="rId4" imgW="1838249" imgH="857402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338" y="957263"/>
                        <a:ext cx="2947987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5"/>
          <p:cNvSpPr txBox="1">
            <a:spLocks noChangeArrowheads="1"/>
          </p:cNvSpPr>
          <p:nvPr/>
        </p:nvSpPr>
        <p:spPr bwMode="auto">
          <a:xfrm>
            <a:off x="3935413" y="4638675"/>
            <a:ext cx="480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  <a:ea typeface="ＭＳ Ｐゴシック" pitchFamily="34" charset="-128"/>
              </a:rPr>
              <a:t>Distance Matrix (</a:t>
            </a:r>
            <a:r>
              <a:rPr lang="en-US" altLang="en-US" sz="2000" b="1">
                <a:solidFill>
                  <a:schemeClr val="tx2"/>
                </a:solidFill>
                <a:latin typeface="Tahoma" pitchFamily="34" charset="0"/>
                <a:ea typeface="ＭＳ Ｐゴシック" pitchFamily="34" charset="-128"/>
              </a:rPr>
              <a:t>Euclidean)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008438" y="5029200"/>
          <a:ext cx="4906962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Worksheet" r:id="rId6" imgW="3057441" imgH="866747" progId="Excel.Sheet.8">
                  <p:embed/>
                </p:oleObj>
              </mc:Choice>
              <mc:Fallback>
                <p:oleObj name="Worksheet" r:id="rId6" imgW="3057441" imgH="866747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5029200"/>
                        <a:ext cx="4906962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7"/>
          <p:cNvSpPr txBox="1">
            <a:spLocks noChangeArrowheads="1"/>
          </p:cNvSpPr>
          <p:nvPr/>
        </p:nvSpPr>
        <p:spPr bwMode="auto">
          <a:xfrm>
            <a:off x="2392363" y="1347788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000" b="1">
                <a:latin typeface="Arial" pitchFamily="34" charset="0"/>
                <a:ea typeface="ＭＳ Ｐゴシック" pitchFamily="34" charset="-128"/>
              </a:rPr>
              <a:t>Data Matrix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406400" y="1487488"/>
          <a:ext cx="3306763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SmartDraw" r:id="rId8" imgW="4379976" imgH="5551932" progId="">
                  <p:embed/>
                </p:oleObj>
              </mc:Choice>
              <mc:Fallback>
                <p:oleObj name="SmartDraw" r:id="rId8" imgW="4379976" imgH="5551932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1487488"/>
                        <a:ext cx="3306763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5"/>
          <p:cNvSpPr txBox="1">
            <a:spLocks noChangeArrowheads="1"/>
          </p:cNvSpPr>
          <p:nvPr/>
        </p:nvSpPr>
        <p:spPr bwMode="auto">
          <a:xfrm>
            <a:off x="3938588" y="2703513"/>
            <a:ext cx="480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  <a:ea typeface="ＭＳ Ｐゴシック" pitchFamily="34" charset="-128"/>
              </a:rPr>
              <a:t>Distance Matrix (</a:t>
            </a:r>
            <a:r>
              <a:rPr lang="en-US" altLang="en-US" sz="2000" b="1">
                <a:solidFill>
                  <a:schemeClr val="tx2"/>
                </a:solidFill>
                <a:latin typeface="Tahoma" pitchFamily="34" charset="0"/>
                <a:ea typeface="ＭＳ Ｐゴシック" pitchFamily="34" charset="-128"/>
              </a:rPr>
              <a:t>Manhattan)</a:t>
            </a: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4041775" y="3163888"/>
          <a:ext cx="4906963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Worksheet" r:id="rId10" imgW="3057650" imgH="866865" progId="Excel.Sheet.8">
                  <p:embed/>
                </p:oleObj>
              </mc:Choice>
              <mc:Fallback>
                <p:oleObj name="Worksheet" r:id="rId10" imgW="3057650" imgH="866865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775" y="3163888"/>
                        <a:ext cx="4906963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Distance on Numeric Data: </a:t>
            </a:r>
            <a:br>
              <a:rPr lang="en-US" altLang="en-US" sz="3200" smtClean="0"/>
            </a:br>
            <a:r>
              <a:rPr lang="en-US" altLang="en-US" sz="3200" smtClean="0"/>
              <a:t>Minkowski Distance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62075"/>
            <a:ext cx="8229600" cy="4889500"/>
          </a:xfrm>
        </p:spPr>
        <p:txBody>
          <a:bodyPr/>
          <a:lstStyle/>
          <a:p>
            <a:r>
              <a:rPr lang="en-US" altLang="en-US" smtClean="0"/>
              <a:t>Minkowski distance: A popular distance measure</a:t>
            </a:r>
          </a:p>
          <a:p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where  </a:t>
            </a:r>
            <a:r>
              <a:rPr lang="en-US" altLang="en-US" i="1" smtClean="0"/>
              <a:t>i</a:t>
            </a:r>
            <a:r>
              <a:rPr lang="en-US" altLang="en-US" smtClean="0"/>
              <a:t> = (</a:t>
            </a:r>
            <a:r>
              <a:rPr lang="en-US" altLang="en-US" i="1" smtClean="0"/>
              <a:t>x</a:t>
            </a:r>
            <a:r>
              <a:rPr lang="en-US" altLang="en-US" i="1" baseline="-25000" smtClean="0"/>
              <a:t>i</a:t>
            </a:r>
            <a:r>
              <a:rPr lang="en-US" altLang="en-US" baseline="-25000" smtClean="0"/>
              <a:t>1</a:t>
            </a:r>
            <a:r>
              <a:rPr lang="en-US" altLang="en-US" smtClean="0"/>
              <a:t>, </a:t>
            </a:r>
            <a:r>
              <a:rPr lang="en-US" altLang="en-US" i="1" smtClean="0"/>
              <a:t>x</a:t>
            </a:r>
            <a:r>
              <a:rPr lang="en-US" altLang="en-US" i="1" baseline="-25000" smtClean="0"/>
              <a:t>i</a:t>
            </a:r>
            <a:r>
              <a:rPr lang="en-US" altLang="en-US" baseline="-25000" smtClean="0"/>
              <a:t>2</a:t>
            </a:r>
            <a:r>
              <a:rPr lang="en-US" altLang="en-US" smtClean="0"/>
              <a:t>, …, </a:t>
            </a:r>
            <a:r>
              <a:rPr lang="en-US" altLang="en-US" i="1" smtClean="0"/>
              <a:t>x</a:t>
            </a:r>
            <a:r>
              <a:rPr lang="en-US" altLang="en-US" i="1" baseline="-25000" smtClean="0"/>
              <a:t>ip</a:t>
            </a:r>
            <a:r>
              <a:rPr lang="en-US" altLang="en-US" smtClean="0"/>
              <a:t>) and</a:t>
            </a:r>
            <a:r>
              <a:rPr lang="en-US" altLang="en-US" i="1" smtClean="0"/>
              <a:t> j </a:t>
            </a:r>
            <a:r>
              <a:rPr lang="en-US" altLang="en-US" smtClean="0"/>
              <a:t>= (</a:t>
            </a:r>
            <a:r>
              <a:rPr lang="en-US" altLang="en-US" i="1" smtClean="0"/>
              <a:t>x</a:t>
            </a:r>
            <a:r>
              <a:rPr lang="en-US" altLang="en-US" i="1" baseline="-25000" smtClean="0"/>
              <a:t>j</a:t>
            </a:r>
            <a:r>
              <a:rPr lang="en-US" altLang="en-US" baseline="-25000" smtClean="0"/>
              <a:t>1</a:t>
            </a:r>
            <a:r>
              <a:rPr lang="en-US" altLang="en-US" smtClean="0"/>
              <a:t>, </a:t>
            </a:r>
            <a:r>
              <a:rPr lang="en-US" altLang="en-US" i="1" smtClean="0"/>
              <a:t>x</a:t>
            </a:r>
            <a:r>
              <a:rPr lang="en-US" altLang="en-US" i="1" baseline="-25000" smtClean="0"/>
              <a:t>j</a:t>
            </a:r>
            <a:r>
              <a:rPr lang="en-US" altLang="en-US" baseline="-25000" smtClean="0"/>
              <a:t>2</a:t>
            </a:r>
            <a:r>
              <a:rPr lang="en-US" altLang="en-US" smtClean="0"/>
              <a:t>, …, </a:t>
            </a:r>
            <a:r>
              <a:rPr lang="en-US" altLang="en-US" i="1" smtClean="0"/>
              <a:t>x</a:t>
            </a:r>
            <a:r>
              <a:rPr lang="en-US" altLang="en-US" i="1" baseline="-25000" smtClean="0"/>
              <a:t>jp</a:t>
            </a:r>
            <a:r>
              <a:rPr lang="en-US" altLang="en-US" smtClean="0"/>
              <a:t>) are two p-dimensional data objects, and h is the order (the distance so defined is also called L-</a:t>
            </a:r>
            <a:r>
              <a:rPr lang="en-US" altLang="en-US" i="1" smtClean="0"/>
              <a:t>h</a:t>
            </a:r>
            <a:r>
              <a:rPr lang="en-US" altLang="en-US" smtClean="0"/>
              <a:t> norm)</a:t>
            </a:r>
          </a:p>
          <a:p>
            <a:r>
              <a:rPr lang="en-US" altLang="en-US" smtClean="0"/>
              <a:t>Note that Euclidean and Manhattan distances are special cases</a:t>
            </a:r>
          </a:p>
          <a:p>
            <a:pPr lvl="1" eaLnBrk="1" hangingPunct="1"/>
            <a:r>
              <a:rPr lang="en-US" altLang="en-US" i="1" smtClean="0">
                <a:ea typeface="ＭＳ Ｐゴシック" pitchFamily="34" charset="-128"/>
                <a:cs typeface="Times New Roman" pitchFamily="18" charset="0"/>
              </a:rPr>
              <a:t>h</a:t>
            </a:r>
            <a:r>
              <a:rPr lang="en-US" altLang="en-US" smtClean="0">
                <a:ea typeface="ＭＳ Ｐゴシック" pitchFamily="34" charset="-128"/>
                <a:cs typeface="Times New Roman" pitchFamily="18" charset="0"/>
              </a:rPr>
              <a:t> = 1: (L</a:t>
            </a:r>
            <a:r>
              <a:rPr lang="en-US" altLang="en-US" baseline="-30000" smtClean="0">
                <a:ea typeface="ＭＳ Ｐゴシック" pitchFamily="34" charset="-128"/>
                <a:cs typeface="Times New Roman" pitchFamily="18" charset="0"/>
              </a:rPr>
              <a:t>1</a:t>
            </a:r>
            <a:r>
              <a:rPr lang="en-US" altLang="en-US" smtClean="0">
                <a:ea typeface="ＭＳ Ｐゴシック" pitchFamily="34" charset="-128"/>
                <a:cs typeface="Times New Roman" pitchFamily="18" charset="0"/>
              </a:rPr>
              <a:t> norm) Manhattan distance </a:t>
            </a:r>
          </a:p>
          <a:p>
            <a:pPr lvl="1" eaLnBrk="1" hangingPunct="1"/>
            <a:endParaRPr lang="en-US" altLang="en-US" smtClean="0">
              <a:ea typeface="ＭＳ Ｐゴシック" pitchFamily="34" charset="-128"/>
              <a:cs typeface="Times New Roman" pitchFamily="18" charset="0"/>
            </a:endParaRPr>
          </a:p>
          <a:p>
            <a:pPr eaLnBrk="1" hangingPunct="1"/>
            <a:endParaRPr lang="en-US" altLang="en-US" sz="3200" i="1" smtClean="0">
              <a:latin typeface="Calibri" pitchFamily="34" charset="0"/>
              <a:ea typeface="ＭＳ Ｐゴシック" pitchFamily="34" charset="-128"/>
              <a:cs typeface="Times New Roman" pitchFamily="18" charset="0"/>
            </a:endParaRPr>
          </a:p>
          <a:p>
            <a:pPr lvl="1" eaLnBrk="1" hangingPunct="1"/>
            <a:r>
              <a:rPr lang="en-US" altLang="en-US" i="1" smtClean="0">
                <a:ea typeface="ＭＳ Ｐゴシック" pitchFamily="34" charset="-128"/>
                <a:cs typeface="Times New Roman" pitchFamily="18" charset="0"/>
              </a:rPr>
              <a:t>h </a:t>
            </a:r>
            <a:r>
              <a:rPr lang="en-US" altLang="en-US" smtClean="0">
                <a:ea typeface="ＭＳ Ｐゴシック" pitchFamily="34" charset="-128"/>
                <a:cs typeface="Times New Roman" pitchFamily="18" charset="0"/>
              </a:rPr>
              <a:t>= 2:  (L</a:t>
            </a:r>
            <a:r>
              <a:rPr lang="en-US" altLang="en-US" baseline="-25000" smtClean="0">
                <a:ea typeface="ＭＳ Ｐゴシック" pitchFamily="34" charset="-128"/>
                <a:cs typeface="Times New Roman" pitchFamily="18" charset="0"/>
              </a:rPr>
              <a:t>2</a:t>
            </a:r>
            <a:r>
              <a:rPr lang="en-US" altLang="en-US" smtClean="0">
                <a:ea typeface="ＭＳ Ｐゴシック" pitchFamily="34" charset="-128"/>
                <a:cs typeface="Times New Roman" pitchFamily="18" charset="0"/>
              </a:rPr>
              <a:t> norm) Euclidean distance</a:t>
            </a:r>
          </a:p>
          <a:p>
            <a:endParaRPr lang="en-US" altLang="en-US" smtClean="0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B58EDF-2584-447D-99D3-63F258CB8638}" type="slidenum">
              <a:rPr lang="en-US" altLang="en-US" sz="1200" b="0" smtClean="0">
                <a:ea typeface="ＭＳ Ｐゴシック" pitchFamily="34" charset="-128"/>
                <a:cs typeface="Times New Roman" pitchFamily="18" charset="0"/>
              </a:rPr>
              <a:pPr/>
              <a:t>12</a:t>
            </a:fld>
            <a:endParaRPr lang="en-US" altLang="en-US" sz="1200" b="0" smtClean="0">
              <a:ea typeface="ＭＳ Ｐゴシック" pitchFamily="34" charset="-128"/>
              <a:cs typeface="Times New Roman" pitchFamily="18" charset="0"/>
            </a:endParaRPr>
          </a:p>
        </p:txBody>
      </p:sp>
      <p:pic>
        <p:nvPicPr>
          <p:cNvPr id="7175" name="Picture 7" descr="eqminkowsk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66913"/>
            <a:ext cx="6705600" cy="70643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097088" y="5600700"/>
          <a:ext cx="55213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5" imgW="5003800" imgH="584200" progId="Equation.3">
                  <p:embed/>
                </p:oleObj>
              </mc:Choice>
              <mc:Fallback>
                <p:oleObj name="Equation" r:id="rId5" imgW="5003800" imgH="584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5600700"/>
                        <a:ext cx="5521325" cy="631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Grp="1" noChangeAspect="1"/>
          </p:cNvGraphicFramePr>
          <p:nvPr/>
        </p:nvGraphicFramePr>
        <p:xfrm>
          <a:off x="2398713" y="4403725"/>
          <a:ext cx="49307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Microsoft Equation 3.0" r:id="rId7" imgW="4292600" imgH="431800" progId="Equation.3">
                  <p:embed/>
                </p:oleObj>
              </mc:Choice>
              <mc:Fallback>
                <p:oleObj name="Microsoft Equation 3.0" r:id="rId7" imgW="4292600" imgH="431800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4403725"/>
                        <a:ext cx="4930775" cy="4857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794500" y="6426200"/>
            <a:ext cx="19050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00A9C4-0E76-4F37-98B9-7B8F6778E611}" type="slidenum">
              <a:rPr lang="en-US" altLang="en-US" sz="1200" smtClean="0">
                <a:solidFill>
                  <a:schemeClr val="accent2"/>
                </a:solidFill>
              </a:rPr>
              <a:pPr/>
              <a:t>13</a:t>
            </a:fld>
            <a:endParaRPr lang="en-US" altLang="en-US" sz="1200" smtClean="0">
              <a:solidFill>
                <a:schemeClr val="accent2"/>
              </a:solidFill>
            </a:endParaRPr>
          </a:p>
        </p:txBody>
      </p:sp>
      <p:sp>
        <p:nvSpPr>
          <p:cNvPr id="820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255588"/>
            <a:ext cx="8763000" cy="609600"/>
          </a:xfrm>
        </p:spPr>
        <p:txBody>
          <a:bodyPr/>
          <a:lstStyle/>
          <a:p>
            <a:r>
              <a:rPr lang="en-US" altLang="en-US" sz="3200" smtClean="0"/>
              <a:t>Vector-Based Similarity Measures</a:t>
            </a:r>
          </a:p>
        </p:txBody>
      </p:sp>
      <p:sp>
        <p:nvSpPr>
          <p:cNvPr id="6154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66725" y="935038"/>
            <a:ext cx="8229600" cy="5157787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In some situations, distance measures provide a skewed view of data</a:t>
            </a:r>
          </a:p>
          <a:p>
            <a:pPr lvl="1">
              <a:defRPr/>
            </a:pPr>
            <a:r>
              <a:rPr lang="en-US" dirty="0" smtClean="0"/>
              <a:t>E.g., when the data is very sparse and 0’s in the vectors are not significant</a:t>
            </a:r>
          </a:p>
          <a:p>
            <a:pPr lvl="1">
              <a:defRPr/>
            </a:pPr>
            <a:r>
              <a:rPr lang="en-US" dirty="0" smtClean="0"/>
              <a:t>In such cases, typically vector-based similarity measures are used</a:t>
            </a:r>
          </a:p>
          <a:p>
            <a:pPr lvl="1">
              <a:defRPr/>
            </a:pPr>
            <a:r>
              <a:rPr lang="en-US" dirty="0" smtClean="0"/>
              <a:t>Most common measure: Cosine similarity</a:t>
            </a:r>
          </a:p>
          <a:p>
            <a:pPr lvl="1">
              <a:defRPr/>
            </a:pPr>
            <a:endParaRPr lang="en-US" sz="1600" dirty="0" smtClean="0"/>
          </a:p>
          <a:p>
            <a:pPr lvl="1">
              <a:defRPr/>
            </a:pPr>
            <a:endParaRPr lang="en-US" sz="2400" dirty="0" smtClean="0"/>
          </a:p>
          <a:p>
            <a:pPr lvl="1">
              <a:defRPr/>
            </a:pPr>
            <a:r>
              <a:rPr lang="en-US" dirty="0" smtClean="0"/>
              <a:t>Dot product of two vectors:</a:t>
            </a:r>
          </a:p>
          <a:p>
            <a:pPr lvl="1">
              <a:buFont typeface="Marlett" pitchFamily="2" charset="2"/>
              <a:buNone/>
              <a:defRPr/>
            </a:pPr>
            <a:endParaRPr lang="en-US" sz="1600" dirty="0" smtClean="0"/>
          </a:p>
          <a:p>
            <a:pPr lvl="1">
              <a:buFont typeface="Marlett" pitchFamily="2" charset="2"/>
              <a:buNone/>
              <a:defRPr/>
            </a:pPr>
            <a:endParaRPr lang="en-US" sz="1050" dirty="0" smtClean="0"/>
          </a:p>
          <a:p>
            <a:pPr lvl="1">
              <a:defRPr/>
            </a:pPr>
            <a:r>
              <a:rPr lang="en-US" dirty="0" smtClean="0"/>
              <a:t>Cosine Similarity = normalized dot product</a:t>
            </a:r>
          </a:p>
          <a:p>
            <a:pPr lvl="1">
              <a:defRPr/>
            </a:pPr>
            <a:endParaRPr lang="en-US" sz="700" dirty="0" smtClean="0"/>
          </a:p>
          <a:p>
            <a:pPr lvl="1">
              <a:defRPr/>
            </a:pPr>
            <a:endParaRPr lang="en-US" sz="1100" dirty="0" smtClean="0"/>
          </a:p>
          <a:p>
            <a:pPr lvl="1">
              <a:defRPr/>
            </a:pPr>
            <a:r>
              <a:rPr lang="en-US" dirty="0" smtClean="0"/>
              <a:t>the norm of a vector X is: </a:t>
            </a:r>
          </a:p>
          <a:p>
            <a:pPr lvl="1">
              <a:defRPr/>
            </a:pPr>
            <a:endParaRPr lang="en-US" sz="1600" dirty="0" smtClean="0"/>
          </a:p>
          <a:p>
            <a:pPr lvl="1">
              <a:defRPr/>
            </a:pPr>
            <a:r>
              <a:rPr lang="en-US" dirty="0" smtClean="0"/>
              <a:t>the cosine similarity is:</a:t>
            </a:r>
          </a:p>
        </p:txBody>
      </p:sp>
      <p:graphicFrame>
        <p:nvGraphicFramePr>
          <p:cNvPr id="8194" name="Object 1042"/>
          <p:cNvGraphicFramePr>
            <a:graphicFrameLocks noChangeAspect="1"/>
          </p:cNvGraphicFramePr>
          <p:nvPr/>
        </p:nvGraphicFramePr>
        <p:xfrm>
          <a:off x="3886200" y="4357688"/>
          <a:ext cx="133985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4" imgW="850680" imgH="393480" progId="Equation.3">
                  <p:embed/>
                </p:oleObj>
              </mc:Choice>
              <mc:Fallback>
                <p:oleObj name="Equation" r:id="rId4" imgW="850680" imgH="39348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357688"/>
                        <a:ext cx="1339850" cy="620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43"/>
          <p:cNvGraphicFramePr>
            <a:graphicFrameLocks noChangeAspect="1"/>
          </p:cNvGraphicFramePr>
          <p:nvPr/>
        </p:nvGraphicFramePr>
        <p:xfrm>
          <a:off x="3484563" y="5187950"/>
          <a:ext cx="3910012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6" imgW="2527200" imgH="711000" progId="Equation.3">
                  <p:embed/>
                </p:oleObj>
              </mc:Choice>
              <mc:Fallback>
                <p:oleObj name="Equation" r:id="rId6" imgW="2527200" imgH="711000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3" y="5187950"/>
                        <a:ext cx="3910012" cy="11001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044"/>
          <p:cNvGraphicFramePr>
            <a:graphicFrameLocks noChangeAspect="1"/>
          </p:cNvGraphicFramePr>
          <p:nvPr/>
        </p:nvGraphicFramePr>
        <p:xfrm>
          <a:off x="2663825" y="2443163"/>
          <a:ext cx="1817688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8" imgW="1638000" imgH="317160" progId="">
                  <p:embed/>
                </p:oleObj>
              </mc:Choice>
              <mc:Fallback>
                <p:oleObj name="Equation" r:id="rId8" imgW="1638000" imgH="317160" progId="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2443163"/>
                        <a:ext cx="1817688" cy="3508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045"/>
          <p:cNvGraphicFramePr>
            <a:graphicFrameLocks noChangeAspect="1"/>
          </p:cNvGraphicFramePr>
          <p:nvPr/>
        </p:nvGraphicFramePr>
        <p:xfrm>
          <a:off x="4630738" y="2454275"/>
          <a:ext cx="1828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10" imgW="1625400" imgH="317160" progId="">
                  <p:embed/>
                </p:oleObj>
              </mc:Choice>
              <mc:Fallback>
                <p:oleObj name="Equation" r:id="rId10" imgW="1625400" imgH="317160" progId="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738" y="2454275"/>
                        <a:ext cx="1828800" cy="355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046"/>
          <p:cNvGraphicFramePr>
            <a:graphicFrameLocks noChangeAspect="1"/>
          </p:cNvGraphicFramePr>
          <p:nvPr>
            <p:ph sz="quarter" idx="3"/>
          </p:nvPr>
        </p:nvGraphicFramePr>
        <p:xfrm>
          <a:off x="4014788" y="3138488"/>
          <a:ext cx="2728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12" imgW="1841400" imgH="342720" progId="">
                  <p:embed/>
                </p:oleObj>
              </mc:Choice>
              <mc:Fallback>
                <p:oleObj name="Equation" r:id="rId12" imgW="1841400" imgH="342720" progId="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788" y="3138488"/>
                        <a:ext cx="2728912" cy="508000"/>
                      </a:xfrm>
                      <a:prstGeom prst="rect">
                        <a:avLst/>
                      </a:prstGeom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94500" y="6426200"/>
            <a:ext cx="19050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703BDD-CBDE-4B22-B837-25D8D6DB53A4}" type="slidenum">
              <a:rPr lang="en-US" altLang="en-US" sz="1200" smtClean="0">
                <a:solidFill>
                  <a:schemeClr val="accent2"/>
                </a:solidFill>
              </a:rPr>
              <a:pPr/>
              <a:t>14</a:t>
            </a:fld>
            <a:endParaRPr lang="en-US" altLang="en-US" sz="1200" smtClean="0">
              <a:solidFill>
                <a:schemeClr val="accent2"/>
              </a:solidFill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Vector-Based Similarity Measures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r>
              <a:rPr lang="en-US" altLang="en-US" sz="2000" smtClean="0"/>
              <a:t>Why divide by the norm?</a:t>
            </a:r>
          </a:p>
          <a:p>
            <a:pPr lvl="1"/>
            <a:endParaRPr lang="en-US" altLang="en-US" sz="1600" smtClean="0"/>
          </a:p>
          <a:p>
            <a:pPr lvl="1"/>
            <a:endParaRPr lang="en-US" altLang="en-US" sz="1600" smtClean="0"/>
          </a:p>
          <a:p>
            <a:pPr lvl="1"/>
            <a:endParaRPr lang="en-US" altLang="en-US" sz="1600" smtClean="0"/>
          </a:p>
          <a:p>
            <a:pPr lvl="1"/>
            <a:r>
              <a:rPr lang="en-US" altLang="en-US" sz="1600" smtClean="0"/>
              <a:t>Example:</a:t>
            </a:r>
          </a:p>
          <a:p>
            <a:pPr lvl="2"/>
            <a:r>
              <a:rPr lang="en-US" altLang="en-US" sz="1400" i="1" smtClean="0"/>
              <a:t>X</a:t>
            </a:r>
            <a:r>
              <a:rPr lang="en-US" altLang="en-US" sz="1400" smtClean="0"/>
              <a:t> =  &lt;2, 0, 3, 2, 1, 4&gt;</a:t>
            </a:r>
          </a:p>
          <a:p>
            <a:pPr lvl="1"/>
            <a:endParaRPr lang="en-US" altLang="en-US" sz="700" smtClean="0"/>
          </a:p>
          <a:p>
            <a:pPr lvl="2"/>
            <a:r>
              <a:rPr lang="en-US" altLang="en-US" sz="1400" smtClean="0"/>
              <a:t>||</a:t>
            </a:r>
            <a:r>
              <a:rPr lang="en-US" altLang="en-US" sz="1400" i="1" smtClean="0"/>
              <a:t>X</a:t>
            </a:r>
            <a:r>
              <a:rPr lang="en-US" altLang="en-US" sz="1400" smtClean="0"/>
              <a:t>||</a:t>
            </a:r>
            <a:r>
              <a:rPr lang="en-US" altLang="en-US" smtClean="0"/>
              <a:t> = SQRT(4+0+9+4+1+16) = 5.83</a:t>
            </a:r>
          </a:p>
          <a:p>
            <a:pPr lvl="2"/>
            <a:endParaRPr lang="en-US" altLang="en-US" smtClean="0"/>
          </a:p>
          <a:p>
            <a:pPr lvl="2"/>
            <a:r>
              <a:rPr lang="en-US" altLang="en-US" i="1" smtClean="0"/>
              <a:t>X</a:t>
            </a:r>
            <a:r>
              <a:rPr lang="en-US" altLang="en-US" smtClean="0"/>
              <a:t>*</a:t>
            </a:r>
            <a:r>
              <a:rPr lang="en-US" altLang="en-US" i="1" smtClean="0"/>
              <a:t> = X</a:t>
            </a:r>
            <a:r>
              <a:rPr lang="en-US" altLang="en-US" smtClean="0"/>
              <a:t> / ||</a:t>
            </a:r>
            <a:r>
              <a:rPr lang="en-US" altLang="en-US" i="1" smtClean="0"/>
              <a:t>X</a:t>
            </a:r>
            <a:r>
              <a:rPr lang="en-US" altLang="en-US" smtClean="0"/>
              <a:t>|| = &lt;0.343, 0, 0.514, 0.343, 0.171, 0.686&gt;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z="1600" smtClean="0"/>
              <a:t>Now, note that ||X*|| = 1</a:t>
            </a:r>
          </a:p>
          <a:p>
            <a:pPr lvl="1"/>
            <a:endParaRPr lang="en-US" altLang="en-US" sz="1600" smtClean="0"/>
          </a:p>
          <a:p>
            <a:pPr lvl="1"/>
            <a:r>
              <a:rPr lang="en-US" altLang="en-US" sz="1600" smtClean="0"/>
              <a:t>So, dividing a vector by its norm, turns it into a </a:t>
            </a:r>
            <a:r>
              <a:rPr lang="en-US" altLang="en-US" sz="1600" i="1" smtClean="0"/>
              <a:t>unit-length</a:t>
            </a:r>
            <a:r>
              <a:rPr lang="en-US" altLang="en-US" sz="1600" smtClean="0"/>
              <a:t> vector</a:t>
            </a:r>
          </a:p>
          <a:p>
            <a:pPr lvl="1"/>
            <a:r>
              <a:rPr lang="en-US" altLang="en-US" sz="1600" smtClean="0"/>
              <a:t>Cosine similarity measures the angle between two unit length vectors (i.e., the magnitude of the vectors are ignored).</a:t>
            </a:r>
          </a:p>
        </p:txBody>
      </p:sp>
      <p:graphicFrame>
        <p:nvGraphicFramePr>
          <p:cNvPr id="9218" name="Object 1024"/>
          <p:cNvGraphicFramePr>
            <a:graphicFrameLocks noChangeAspect="1"/>
          </p:cNvGraphicFramePr>
          <p:nvPr>
            <p:ph sz="half" idx="2"/>
          </p:nvPr>
        </p:nvGraphicFramePr>
        <p:xfrm>
          <a:off x="1974850" y="2038350"/>
          <a:ext cx="1638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4" imgW="1638000" imgH="317160" progId="">
                  <p:embed/>
                </p:oleObj>
              </mc:Choice>
              <mc:Fallback>
                <p:oleObj name="Equation" r:id="rId4" imgW="1638000" imgH="317160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2038350"/>
                        <a:ext cx="1638300" cy="317500"/>
                      </a:xfrm>
                      <a:prstGeom prst="rect">
                        <a:avLst/>
                      </a:prstGeom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025"/>
          <p:cNvGraphicFramePr>
            <a:graphicFrameLocks noChangeAspect="1"/>
          </p:cNvGraphicFramePr>
          <p:nvPr/>
        </p:nvGraphicFramePr>
        <p:xfrm>
          <a:off x="3965575" y="1827213"/>
          <a:ext cx="15430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6" imgW="850680" imgH="393480" progId="Equation.3">
                  <p:embed/>
                </p:oleObj>
              </mc:Choice>
              <mc:Fallback>
                <p:oleObj name="Equation" r:id="rId6" imgW="850680" imgH="3934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1827213"/>
                        <a:ext cx="1543050" cy="714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94500" y="6426200"/>
            <a:ext cx="1905000" cy="228600"/>
          </a:xfrm>
        </p:spPr>
        <p:txBody>
          <a:bodyPr/>
          <a:lstStyle/>
          <a:p>
            <a:pPr>
              <a:defRPr/>
            </a:pPr>
            <a:fld id="{E6C3EADD-ADDC-400F-905A-DEB0E53367A7}" type="slidenum">
              <a:rPr lang="en-US">
                <a:latin typeface="+mj-lt"/>
              </a:rPr>
              <a:pPr>
                <a:defRPr/>
              </a:pPr>
              <a:t>15</a:t>
            </a:fld>
            <a:endParaRPr lang="en-US" dirty="0">
              <a:latin typeface="+mj-lt"/>
            </a:endParaRPr>
          </a:p>
        </p:txBody>
      </p:sp>
      <p:sp>
        <p:nvSpPr>
          <p:cNvPr id="1024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28613" y="228600"/>
            <a:ext cx="8497887" cy="609600"/>
          </a:xfrm>
        </p:spPr>
        <p:txBody>
          <a:bodyPr/>
          <a:lstStyle/>
          <a:p>
            <a:r>
              <a:rPr lang="en-US" altLang="en-US" sz="3200" smtClean="0"/>
              <a:t>Example Application: Information Retrieval</a:t>
            </a:r>
            <a:endParaRPr lang="en-US" altLang="en-US" sz="2000" smtClean="0"/>
          </a:p>
        </p:txBody>
      </p:sp>
      <p:sp>
        <p:nvSpPr>
          <p:cNvPr id="1024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0772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smtClean="0"/>
              <a:t>Documents are represented as “bags of words”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Represented as vectors when used computationally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 vector is an array of floating point (or binary in case of bit maps)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Has direction and magnitude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Each vector has a place for </a:t>
            </a:r>
            <a:r>
              <a:rPr lang="en-US" altLang="en-US" smtClean="0">
                <a:solidFill>
                  <a:srgbClr val="FF3300"/>
                </a:solidFill>
              </a:rPr>
              <a:t>every</a:t>
            </a:r>
            <a:r>
              <a:rPr lang="en-US" altLang="en-US" smtClean="0"/>
              <a:t> term in collection (most are sparse)</a:t>
            </a:r>
          </a:p>
        </p:txBody>
      </p:sp>
      <p:sp>
        <p:nvSpPr>
          <p:cNvPr id="10246" name="Rectangle 1028"/>
          <p:cNvSpPr>
            <a:spLocks noChangeArrowheads="1"/>
          </p:cNvSpPr>
          <p:nvPr/>
        </p:nvSpPr>
        <p:spPr bwMode="auto">
          <a:xfrm>
            <a:off x="638175" y="4352925"/>
            <a:ext cx="4533900" cy="228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7" name="Rectangle 1029"/>
          <p:cNvSpPr>
            <a:spLocks noChangeArrowheads="1"/>
          </p:cNvSpPr>
          <p:nvPr/>
        </p:nvSpPr>
        <p:spPr bwMode="auto">
          <a:xfrm>
            <a:off x="714375" y="3133725"/>
            <a:ext cx="5791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Marlett" pitchFamily="2" charset="2"/>
              <a:buNone/>
            </a:pPr>
            <a:r>
              <a:rPr lang="en-US" altLang="en-US" sz="1600" b="1"/>
              <a:t>	 nova     galaxy     heat      actor     film     role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Marlett" pitchFamily="2" charset="2"/>
              <a:buNone/>
            </a:pPr>
            <a:r>
              <a:rPr lang="en-US" altLang="en-US" sz="1600" b="1"/>
              <a:t>A      1.0	     0.5	  0.3			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Marlett" pitchFamily="2" charset="2"/>
              <a:buNone/>
            </a:pPr>
            <a:r>
              <a:rPr lang="en-US" altLang="en-US" sz="1600" b="1"/>
              <a:t>B      0.5	     1.0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Marlett" pitchFamily="2" charset="2"/>
              <a:buNone/>
            </a:pPr>
            <a:r>
              <a:rPr lang="en-US" altLang="en-US" sz="1600" b="1"/>
              <a:t>C		     1.0	  0.8         0.7	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Marlett" pitchFamily="2" charset="2"/>
              <a:buNone/>
            </a:pPr>
            <a:r>
              <a:rPr lang="en-US" altLang="en-US" sz="1600" b="1"/>
              <a:t>D		     0.9	  1.0         0.5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Marlett" pitchFamily="2" charset="2"/>
              <a:buNone/>
            </a:pPr>
            <a:r>
              <a:rPr lang="en-US" altLang="en-US" sz="1600" b="1"/>
              <a:t>E			                1.0	      1.0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Marlett" pitchFamily="2" charset="2"/>
              <a:buNone/>
            </a:pPr>
            <a:r>
              <a:rPr lang="en-US" altLang="en-US" sz="1600" b="1"/>
              <a:t>F				            0.7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Marlett" pitchFamily="2" charset="2"/>
              <a:buNone/>
            </a:pPr>
            <a:r>
              <a:rPr lang="en-US" altLang="en-US" sz="1600" b="1"/>
              <a:t>G      0.5	    	  0.7	                        0.9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Marlett" pitchFamily="2" charset="2"/>
              <a:buNone/>
            </a:pPr>
            <a:r>
              <a:rPr lang="en-US" altLang="en-US" sz="1600" b="1"/>
              <a:t>H		     0.6	                1.0         0.3       0.2	     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Marlett" pitchFamily="2" charset="2"/>
              <a:buNone/>
            </a:pPr>
            <a:r>
              <a:rPr lang="en-US" altLang="en-US" sz="1600" b="1"/>
              <a:t>I			  0.7         0.5	      0.3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</a:pPr>
            <a:endParaRPr lang="en-US" altLang="en-US" sz="1600" b="1"/>
          </a:p>
        </p:txBody>
      </p:sp>
      <p:sp>
        <p:nvSpPr>
          <p:cNvPr id="10248" name="Text Box 1030"/>
          <p:cNvSpPr txBox="1">
            <a:spLocks noChangeArrowheads="1"/>
          </p:cNvSpPr>
          <p:nvPr/>
        </p:nvSpPr>
        <p:spPr bwMode="auto">
          <a:xfrm>
            <a:off x="252413" y="2616200"/>
            <a:ext cx="1255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400" b="1"/>
              <a:t>Document Ids</a:t>
            </a:r>
          </a:p>
        </p:txBody>
      </p:sp>
      <p:sp>
        <p:nvSpPr>
          <p:cNvPr id="10249" name="Line 1031"/>
          <p:cNvSpPr>
            <a:spLocks noChangeShapeType="1"/>
          </p:cNvSpPr>
          <p:nvPr/>
        </p:nvSpPr>
        <p:spPr bwMode="auto">
          <a:xfrm>
            <a:off x="866775" y="2981325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32"/>
          <p:cNvSpPr>
            <a:spLocks noChangeShapeType="1"/>
          </p:cNvSpPr>
          <p:nvPr/>
        </p:nvSpPr>
        <p:spPr bwMode="auto">
          <a:xfrm>
            <a:off x="790575" y="3438525"/>
            <a:ext cx="438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033"/>
          <p:cNvSpPr>
            <a:spLocks noChangeShapeType="1"/>
          </p:cNvSpPr>
          <p:nvPr/>
        </p:nvSpPr>
        <p:spPr bwMode="auto">
          <a:xfrm>
            <a:off x="1095375" y="3209925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1034"/>
          <p:cNvSpPr txBox="1">
            <a:spLocks noChangeArrowheads="1"/>
          </p:cNvSpPr>
          <p:nvPr/>
        </p:nvSpPr>
        <p:spPr bwMode="auto">
          <a:xfrm>
            <a:off x="5681663" y="3019425"/>
            <a:ext cx="1076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400" b="1"/>
              <a:t>a document</a:t>
            </a:r>
          </a:p>
          <a:p>
            <a:pPr algn="ctr"/>
            <a:r>
              <a:rPr lang="en-US" altLang="en-US" sz="1400" b="1"/>
              <a:t>vector</a:t>
            </a:r>
          </a:p>
        </p:txBody>
      </p:sp>
      <p:cxnSp>
        <p:nvCxnSpPr>
          <p:cNvPr id="10253" name="AutoShape 1035"/>
          <p:cNvCxnSpPr>
            <a:cxnSpLocks noChangeShapeType="1"/>
            <a:stCxn id="10252" idx="1"/>
            <a:endCxn id="10246" idx="3"/>
          </p:cNvCxnSpPr>
          <p:nvPr/>
        </p:nvCxnSpPr>
        <p:spPr bwMode="auto">
          <a:xfrm rot="10800000" flipV="1">
            <a:off x="5172075" y="3281363"/>
            <a:ext cx="509588" cy="11858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242" name="Object 1036"/>
          <p:cNvGraphicFramePr>
            <a:graphicFrameLocks noChangeAspect="1"/>
          </p:cNvGraphicFramePr>
          <p:nvPr/>
        </p:nvGraphicFramePr>
        <p:xfrm>
          <a:off x="6013450" y="4699000"/>
          <a:ext cx="2852738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4" imgW="1790640" imgH="685800" progId="">
                  <p:embed/>
                </p:oleObj>
              </mc:Choice>
              <mc:Fallback>
                <p:oleObj name="Equation" r:id="rId4" imgW="1790640" imgH="685800" progId="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26000" contrast="1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5588"/>
                      <a:stretch>
                        <a:fillRect/>
                      </a:stretch>
                    </p:blipFill>
                    <p:spPr bwMode="auto">
                      <a:xfrm>
                        <a:off x="6013450" y="4699000"/>
                        <a:ext cx="2852738" cy="1292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Rectangle 1037"/>
          <p:cNvSpPr>
            <a:spLocks noChangeArrowheads="1"/>
          </p:cNvSpPr>
          <p:nvPr/>
        </p:nvSpPr>
        <p:spPr bwMode="auto">
          <a:xfrm>
            <a:off x="5864225" y="4492625"/>
            <a:ext cx="3013075" cy="16986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2413"/>
            <a:ext cx="8229600" cy="609600"/>
          </a:xfrm>
        </p:spPr>
        <p:txBody>
          <a:bodyPr/>
          <a:lstStyle/>
          <a:p>
            <a:r>
              <a:rPr lang="en-US" altLang="en-US" sz="2800" smtClean="0"/>
              <a:t>Documents &amp; Query in n-dimensional Space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1650" y="6456363"/>
            <a:ext cx="19050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586DEF-D646-4CBE-B344-568146417ADA}" type="slidenum">
              <a:rPr lang="en-US" altLang="en-US" sz="1200" smtClean="0">
                <a:solidFill>
                  <a:schemeClr val="accent2"/>
                </a:solidFill>
              </a:rPr>
              <a:pPr/>
              <a:t>16</a:t>
            </a:fld>
            <a:endParaRPr lang="en-US" altLang="en-US" sz="1200" smtClean="0">
              <a:solidFill>
                <a:schemeClr val="accent2"/>
              </a:solidFill>
            </a:endParaRPr>
          </a:p>
        </p:txBody>
      </p:sp>
      <p:pic>
        <p:nvPicPr>
          <p:cNvPr id="24580" name="Picture 3" descr="RR-vs-c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40576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330200" y="4051300"/>
            <a:ext cx="83947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</a:pPr>
            <a:r>
              <a:rPr lang="en-US" altLang="en-US" sz="2200" b="1"/>
              <a:t>Documents are represented as vectors in the term space</a:t>
            </a:r>
          </a:p>
          <a:p>
            <a:pPr lvl="1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</a:pPr>
            <a:r>
              <a:rPr lang="en-US" altLang="en-US" sz="1800"/>
              <a:t>Typically values in each dimension correspond to the frequency of the corresponding term in the document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</a:pPr>
            <a:r>
              <a:rPr lang="en-US" altLang="en-US" sz="2200" b="1"/>
              <a:t>Queries represented as vectors in the same vector-space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</a:pPr>
            <a:r>
              <a:rPr lang="en-US" altLang="en-US" sz="2200" b="1"/>
              <a:t>Cosine similarity between the query and documents is often used to rank retrieved documents</a:t>
            </a:r>
            <a:endParaRPr lang="en-US" altLang="en-US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7F7544-5AEB-451F-8259-F32972A9C266}" type="slidenum">
              <a:rPr lang="en-US" altLang="en-US" sz="1200" smtClean="0">
                <a:solidFill>
                  <a:schemeClr val="accent2"/>
                </a:solidFill>
              </a:rPr>
              <a:pPr/>
              <a:t>17</a:t>
            </a:fld>
            <a:endParaRPr lang="en-US" altLang="en-US" sz="1400" b="0" smtClean="0"/>
          </a:p>
        </p:txBody>
      </p:sp>
      <p:sp>
        <p:nvSpPr>
          <p:cNvPr id="11268" name="Rectangle 1032"/>
          <p:cNvSpPr>
            <a:spLocks noGrp="1" noChangeArrowheads="1"/>
          </p:cNvSpPr>
          <p:nvPr>
            <p:ph type="title"/>
          </p:nvPr>
        </p:nvSpPr>
        <p:spPr>
          <a:xfrm>
            <a:off x="457200" y="220663"/>
            <a:ext cx="8229600" cy="609600"/>
          </a:xfrm>
        </p:spPr>
        <p:txBody>
          <a:bodyPr/>
          <a:lstStyle/>
          <a:p>
            <a:r>
              <a:rPr lang="en-US" altLang="en-US" sz="3200" smtClean="0"/>
              <a:t>Example: Similarities among Documents</a:t>
            </a:r>
          </a:p>
        </p:txBody>
      </p:sp>
      <p:sp>
        <p:nvSpPr>
          <p:cNvPr id="11269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457200" y="971550"/>
            <a:ext cx="82296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smtClean="0"/>
              <a:t>Consider the following document-term matrix</a:t>
            </a:r>
          </a:p>
        </p:txBody>
      </p:sp>
      <p:graphicFrame>
        <p:nvGraphicFramePr>
          <p:cNvPr id="11266" name="Object 1027"/>
          <p:cNvGraphicFramePr>
            <a:graphicFrameLocks noChangeAspect="1"/>
          </p:cNvGraphicFramePr>
          <p:nvPr/>
        </p:nvGraphicFramePr>
        <p:xfrm>
          <a:off x="1879600" y="1698625"/>
          <a:ext cx="5191125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Worksheet" r:id="rId4" imgW="3029431" imgH="981416" progId="Excel.Sheet.8">
                  <p:embed/>
                </p:oleObj>
              </mc:Choice>
              <mc:Fallback>
                <p:oleObj name="Worksheet" r:id="rId4" imgW="3029431" imgH="981416" progId="Excel.Sheet.8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1698625"/>
                        <a:ext cx="5191125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1035"/>
          <p:cNvSpPr>
            <a:spLocks noChangeArrowheads="1"/>
          </p:cNvSpPr>
          <p:nvPr/>
        </p:nvSpPr>
        <p:spPr bwMode="auto">
          <a:xfrm>
            <a:off x="1719263" y="2185988"/>
            <a:ext cx="5526087" cy="2286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5" name="Text Box 1038"/>
          <p:cNvSpPr txBox="1">
            <a:spLocks noChangeArrowheads="1"/>
          </p:cNvSpPr>
          <p:nvPr/>
        </p:nvSpPr>
        <p:spPr bwMode="auto">
          <a:xfrm>
            <a:off x="1825625" y="3649663"/>
            <a:ext cx="5727700" cy="2062162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1376363" algn="l"/>
              </a:tabLst>
              <a:defRPr/>
            </a:pPr>
            <a:r>
              <a:rPr lang="en-US" altLang="en-US" sz="1600" dirty="0"/>
              <a:t>Dot-Product(Doc2,Doc4)   =   &lt;3,1,4,3,1,2,0,1&gt; * &lt;0,1,0,3,0,0,2,0&gt;</a:t>
            </a:r>
          </a:p>
          <a:p>
            <a:pPr>
              <a:tabLst>
                <a:tab pos="1376363" algn="l"/>
              </a:tabLst>
              <a:defRPr/>
            </a:pPr>
            <a:r>
              <a:rPr lang="en-US" altLang="en-US" sz="1600" dirty="0"/>
              <a:t>		             0 + 1 + 0 + 9 + 0 + 0 + 0 + 0 = 10 </a:t>
            </a:r>
          </a:p>
          <a:p>
            <a:pPr>
              <a:tabLst>
                <a:tab pos="1376363" algn="l"/>
              </a:tabLst>
              <a:defRPr/>
            </a:pPr>
            <a:endParaRPr lang="en-US" altLang="en-US" sz="1600" dirty="0"/>
          </a:p>
          <a:p>
            <a:pPr>
              <a:tabLst>
                <a:tab pos="1376363" algn="l"/>
              </a:tabLst>
              <a:defRPr/>
            </a:pPr>
            <a:r>
              <a:rPr lang="en-US" altLang="en-US" sz="1600" dirty="0"/>
              <a:t>Norm (Doc2) = SQRT(9+1+16+9+1+4+0+1) = 6.4</a:t>
            </a:r>
          </a:p>
          <a:p>
            <a:pPr>
              <a:tabLst>
                <a:tab pos="1376363" algn="l"/>
              </a:tabLst>
              <a:defRPr/>
            </a:pPr>
            <a:r>
              <a:rPr lang="en-US" altLang="en-US" sz="1600" dirty="0"/>
              <a:t>Norm (Doc4) = SQRT(0+1+0+9+0+0+4+0) = 3.74</a:t>
            </a:r>
          </a:p>
          <a:p>
            <a:pPr>
              <a:tabLst>
                <a:tab pos="1376363" algn="l"/>
              </a:tabLst>
              <a:defRPr/>
            </a:pPr>
            <a:endParaRPr lang="en-US" altLang="en-US" sz="1600" dirty="0"/>
          </a:p>
          <a:p>
            <a:pPr>
              <a:tabLst>
                <a:tab pos="1376363" algn="l"/>
              </a:tabLst>
              <a:defRPr/>
            </a:pPr>
            <a:r>
              <a:rPr lang="en-US" altLang="en-US" sz="1600" dirty="0"/>
              <a:t>Cosine(Doc2, Doc4) = 10 / (6.4 * 3.74) = 0.42</a:t>
            </a:r>
          </a:p>
          <a:p>
            <a:pPr>
              <a:tabLst>
                <a:tab pos="1376363" algn="l"/>
              </a:tabLst>
              <a:defRPr/>
            </a:pPr>
            <a:endParaRPr lang="en-US" altLang="en-US" sz="1600" dirty="0"/>
          </a:p>
        </p:txBody>
      </p:sp>
      <p:sp>
        <p:nvSpPr>
          <p:cNvPr id="11272" name="Rectangle 1035"/>
          <p:cNvSpPr>
            <a:spLocks noChangeArrowheads="1"/>
          </p:cNvSpPr>
          <p:nvPr/>
        </p:nvSpPr>
        <p:spPr bwMode="auto">
          <a:xfrm>
            <a:off x="1731963" y="2657475"/>
            <a:ext cx="5527675" cy="2286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Correlation as Similarity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r>
              <a:rPr lang="en-US" altLang="en-US" smtClean="0"/>
              <a:t>In cases where there could be high mean variance across data objects (e.g., movie ratings), Pearson Correlation coefficient is the best option</a:t>
            </a:r>
          </a:p>
          <a:p>
            <a:r>
              <a:rPr lang="en-US" altLang="en-US" smtClean="0"/>
              <a:t>Pearson Correlation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Often used in recommender systems based on Collaborative Filtering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B04420-EE87-44CE-9BB3-215B3D3ADF5C}" type="slidenum">
              <a:rPr lang="en-US" altLang="en-US" sz="1200" smtClean="0">
                <a:solidFill>
                  <a:schemeClr val="accent2"/>
                </a:solidFill>
              </a:rPr>
              <a:pPr/>
              <a:t>18</a:t>
            </a:fld>
            <a:endParaRPr lang="en-US" altLang="en-US" sz="1400" b="0" smtClean="0"/>
          </a:p>
        </p:txBody>
      </p:sp>
      <p:pic>
        <p:nvPicPr>
          <p:cNvPr id="25605" name="Picture 4" descr="http://facweb.cs.depaul.edu/mobasher/classes/csc478/Assignments/correl.gif"/>
          <p:cNvPicPr>
            <a:picLocks noChangeAspect="1" noChangeArrowheads="1"/>
          </p:cNvPicPr>
          <p:nvPr/>
        </p:nvPicPr>
        <p:blipFill>
          <a:blip r:embed="rId2"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563" y="3287713"/>
            <a:ext cx="3630612" cy="7874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9F2E53C-B571-4453-9153-7ECFF5C28B7E}" type="slidenum">
              <a:rPr lang="en-US" altLang="en-US" sz="1200" smtClean="0">
                <a:solidFill>
                  <a:schemeClr val="accent2"/>
                </a:solidFill>
              </a:rPr>
              <a:pPr/>
              <a:t>19</a:t>
            </a:fld>
            <a:endParaRPr lang="en-US" altLang="en-US" sz="1400" b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0200"/>
            <a:ext cx="8229600" cy="609600"/>
          </a:xfrm>
        </p:spPr>
        <p:txBody>
          <a:bodyPr/>
          <a:lstStyle/>
          <a:p>
            <a:r>
              <a:rPr lang="en-US" altLang="en-US" smtClean="0"/>
              <a:t>Distance-Based Classification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95900"/>
          </a:xfrm>
        </p:spPr>
        <p:txBody>
          <a:bodyPr/>
          <a:lstStyle/>
          <a:p>
            <a:r>
              <a:rPr lang="en-US" altLang="en-US" smtClean="0"/>
              <a:t>Basic Idea: classify new instances based on their similarity to or distance from instances we have seen before</a:t>
            </a:r>
          </a:p>
          <a:p>
            <a:pPr lvl="1"/>
            <a:r>
              <a:rPr lang="en-US" altLang="en-US" smtClean="0"/>
              <a:t>also called “</a:t>
            </a:r>
            <a:r>
              <a:rPr lang="en-US" altLang="en-US" smtClean="0">
                <a:solidFill>
                  <a:srgbClr val="FF0701"/>
                </a:solidFill>
              </a:rPr>
              <a:t>instance-based learning</a:t>
            </a:r>
            <a:r>
              <a:rPr lang="en-US" altLang="en-US" smtClean="0"/>
              <a:t>”</a:t>
            </a:r>
          </a:p>
          <a:p>
            <a:pPr lvl="1"/>
            <a:endParaRPr lang="en-US" altLang="en-US" sz="800" smtClean="0"/>
          </a:p>
          <a:p>
            <a:r>
              <a:rPr lang="en-US" altLang="en-US" smtClean="0"/>
              <a:t>Simplest form of MBR: </a:t>
            </a:r>
            <a:r>
              <a:rPr lang="en-US" altLang="en-US" i="1" smtClean="0">
                <a:solidFill>
                  <a:srgbClr val="FF0701"/>
                </a:solidFill>
              </a:rPr>
              <a:t>Rote Learning</a:t>
            </a:r>
            <a:endParaRPr lang="en-US" altLang="en-US" smtClean="0"/>
          </a:p>
          <a:p>
            <a:pPr lvl="1"/>
            <a:r>
              <a:rPr lang="en-US" altLang="en-US" smtClean="0"/>
              <a:t>learning by memorization</a:t>
            </a:r>
          </a:p>
          <a:p>
            <a:pPr lvl="1"/>
            <a:r>
              <a:rPr lang="en-US" altLang="en-US" smtClean="0"/>
              <a:t>save all previously encountered instance; given a new instance, find one from the memorized set that most closely “resembles” the new one; assign new instance to the same class as the “nearest neighbor”</a:t>
            </a:r>
          </a:p>
          <a:p>
            <a:pPr lvl="1"/>
            <a:r>
              <a:rPr lang="en-US" altLang="en-US" smtClean="0"/>
              <a:t>more general methods try to find </a:t>
            </a:r>
            <a:r>
              <a:rPr lang="en-US" altLang="en-US" i="1" smtClean="0"/>
              <a:t>k</a:t>
            </a:r>
            <a:r>
              <a:rPr lang="en-US" altLang="en-US" smtClean="0"/>
              <a:t> nearest neighbors rather than just one</a:t>
            </a:r>
          </a:p>
          <a:p>
            <a:pPr lvl="1"/>
            <a:r>
              <a:rPr lang="en-US" altLang="en-US" smtClean="0"/>
              <a:t>but, how do we define “resembles?”</a:t>
            </a:r>
          </a:p>
          <a:p>
            <a:pPr lvl="1"/>
            <a:endParaRPr lang="en-US" altLang="en-US" sz="800" smtClean="0"/>
          </a:p>
          <a:p>
            <a:r>
              <a:rPr lang="en-US" altLang="en-US" smtClean="0"/>
              <a:t>MBR is “lazy”</a:t>
            </a:r>
          </a:p>
          <a:p>
            <a:pPr lvl="1"/>
            <a:r>
              <a:rPr lang="en-US" altLang="en-US" smtClean="0"/>
              <a:t>defers all of the real work until new instance is obtained; no attempt is made to learn a generalized model from the training set</a:t>
            </a:r>
          </a:p>
          <a:p>
            <a:pPr lvl="1"/>
            <a:r>
              <a:rPr lang="en-US" altLang="en-US" smtClean="0"/>
              <a:t>less data preprocessing and model evaluation, but more work has to be done at classification 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Distance or Similarity Measures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72075"/>
          </a:xfrm>
        </p:spPr>
        <p:txBody>
          <a:bodyPr/>
          <a:lstStyle/>
          <a:p>
            <a:r>
              <a:rPr lang="en-US" altLang="en-US" smtClean="0"/>
              <a:t>Many data mining and analytics tasks involve the comparison of objects and determining in terms of their similarities (or dissimilarities)</a:t>
            </a:r>
          </a:p>
          <a:p>
            <a:pPr lvl="1"/>
            <a:r>
              <a:rPr lang="en-US" altLang="en-US" smtClean="0"/>
              <a:t>Clustering</a:t>
            </a:r>
          </a:p>
          <a:p>
            <a:pPr lvl="1"/>
            <a:r>
              <a:rPr lang="en-US" altLang="en-US" smtClean="0"/>
              <a:t>Nearest-neighbor search, classification, and prediction</a:t>
            </a:r>
          </a:p>
          <a:p>
            <a:pPr lvl="1"/>
            <a:r>
              <a:rPr lang="en-US" altLang="en-US" smtClean="0"/>
              <a:t>Characterization and discrimination</a:t>
            </a:r>
          </a:p>
          <a:p>
            <a:pPr lvl="1"/>
            <a:r>
              <a:rPr lang="en-US" altLang="en-US" smtClean="0"/>
              <a:t>Automatic categorization</a:t>
            </a:r>
          </a:p>
          <a:p>
            <a:pPr lvl="1"/>
            <a:r>
              <a:rPr lang="en-US" altLang="en-US" smtClean="0"/>
              <a:t>Correlation analysis</a:t>
            </a:r>
          </a:p>
          <a:p>
            <a:r>
              <a:rPr lang="en-US" altLang="en-US" smtClean="0"/>
              <a:t>Many of todays real-world applications rely on the computation similarities or distances among objects</a:t>
            </a:r>
          </a:p>
          <a:p>
            <a:pPr lvl="1"/>
            <a:r>
              <a:rPr lang="en-US" altLang="en-US" smtClean="0"/>
              <a:t>Personalization</a:t>
            </a:r>
          </a:p>
          <a:p>
            <a:pPr lvl="1"/>
            <a:r>
              <a:rPr lang="en-US" altLang="en-US" smtClean="0"/>
              <a:t>Recommender systems</a:t>
            </a:r>
          </a:p>
          <a:p>
            <a:pPr lvl="1"/>
            <a:r>
              <a:rPr lang="en-US" altLang="en-US" smtClean="0"/>
              <a:t>Document categorization</a:t>
            </a:r>
          </a:p>
          <a:p>
            <a:pPr lvl="1"/>
            <a:r>
              <a:rPr lang="en-US" altLang="en-US" smtClean="0"/>
              <a:t>Information retrieval</a:t>
            </a:r>
          </a:p>
          <a:p>
            <a:pPr lvl="1"/>
            <a:r>
              <a:rPr lang="en-US" altLang="en-US" smtClean="0"/>
              <a:t>Target marketing</a:t>
            </a:r>
          </a:p>
          <a:p>
            <a:pPr lvl="1"/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1E63A63-EAE7-456E-B23B-9651E9B1D55A}" type="slidenum">
              <a:rPr lang="en-US" altLang="en-US" sz="1200" smtClean="0">
                <a:solidFill>
                  <a:schemeClr val="accent2"/>
                </a:solidFill>
              </a:rPr>
              <a:pPr/>
              <a:t>2</a:t>
            </a:fld>
            <a:endParaRPr lang="en-US" altLang="en-US" sz="1400" b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Nearest Neighbor Classifiers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143000"/>
          </a:xfrm>
        </p:spPr>
        <p:txBody>
          <a:bodyPr/>
          <a:lstStyle/>
          <a:p>
            <a:r>
              <a:rPr lang="en-US" altLang="zh-CN" sz="2400" smtClean="0">
                <a:ea typeface="SimSun" pitchFamily="2" charset="-122"/>
              </a:rPr>
              <a:t>Basic idea:</a:t>
            </a:r>
          </a:p>
          <a:p>
            <a:pPr lvl="1"/>
            <a:r>
              <a:rPr lang="en-US" altLang="zh-CN" sz="2000" smtClean="0">
                <a:ea typeface="SimSun" pitchFamily="2" charset="-122"/>
              </a:rPr>
              <a:t>If it walks like a duck, quacks like a duck, then it’s probably a duck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1025" y="6477000"/>
            <a:ext cx="1905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05BF99-BB71-4023-A91F-21C9B4FD1B16}" type="slidenum">
              <a:rPr lang="zh-CN" altLang="en-US" sz="1200" smtClean="0">
                <a:solidFill>
                  <a:schemeClr val="accent2"/>
                </a:solidFill>
                <a:ea typeface="SimSun" pitchFamily="2" charset="-122"/>
              </a:rPr>
              <a:pPr/>
              <a:t>20</a:t>
            </a:fld>
            <a:endParaRPr lang="en-US" altLang="zh-CN" sz="1200" smtClean="0">
              <a:solidFill>
                <a:schemeClr val="accent2"/>
              </a:solidFill>
              <a:ea typeface="SimSun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392363"/>
            <a:ext cx="8259763" cy="3429000"/>
            <a:chOff x="192" y="1776"/>
            <a:chExt cx="5203" cy="2160"/>
          </a:xfrm>
        </p:grpSpPr>
        <p:pic>
          <p:nvPicPr>
            <p:cNvPr id="27667" name="Picture 5" descr="j034580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6" y="2283"/>
              <a:ext cx="537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8" name="Picture 6" descr="j023958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3" y="2756"/>
              <a:ext cx="732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9" name="Picture 7" descr="j035038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3" y="2094"/>
              <a:ext cx="451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70" name="Picture 8" descr="j033063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" y="3087"/>
              <a:ext cx="379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71" name="Picture 9" descr="j035038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72" name="Picture 10" descr="j035035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" y="2567"/>
              <a:ext cx="733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73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74" name="Text Box 12"/>
            <p:cNvSpPr txBox="1">
              <a:spLocks noChangeArrowheads="1"/>
            </p:cNvSpPr>
            <p:nvPr/>
          </p:nvSpPr>
          <p:spPr bwMode="auto">
            <a:xfrm>
              <a:off x="192" y="3312"/>
              <a:ext cx="114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pitchFamily="34" charset="0"/>
                  <a:ea typeface="SimSun" pitchFamily="2" charset="-122"/>
                </a:rPr>
                <a:t>Training Records</a:t>
              </a:r>
            </a:p>
          </p:txBody>
        </p:sp>
        <p:sp>
          <p:nvSpPr>
            <p:cNvPr id="27675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Arial" pitchFamily="34" charset="0"/>
                  <a:ea typeface="SimSun" pitchFamily="2" charset="-122"/>
                </a:rPr>
                <a:t>Test Record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667000" y="2620963"/>
            <a:ext cx="4572000" cy="2286000"/>
            <a:chOff x="1680" y="1920"/>
            <a:chExt cx="2880" cy="1440"/>
          </a:xfrm>
        </p:grpSpPr>
        <p:sp>
          <p:nvSpPr>
            <p:cNvPr id="27660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102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pitchFamily="34" charset="0"/>
                  <a:ea typeface="SimSun" pitchFamily="2" charset="-122"/>
                </a:rPr>
                <a:t>Compute Distance</a:t>
              </a:r>
            </a:p>
          </p:txBody>
        </p:sp>
        <p:grpSp>
          <p:nvGrpSpPr>
            <p:cNvPr id="27661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27662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3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4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5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6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038600" y="4144963"/>
            <a:ext cx="4011613" cy="1735137"/>
            <a:chOff x="2544" y="2880"/>
            <a:chExt cx="2527" cy="1093"/>
          </a:xfrm>
        </p:grpSpPr>
        <p:sp>
          <p:nvSpPr>
            <p:cNvPr id="27656" name="Text Box 23"/>
            <p:cNvSpPr txBox="1">
              <a:spLocks noChangeArrowheads="1"/>
            </p:cNvSpPr>
            <p:nvPr/>
          </p:nvSpPr>
          <p:spPr bwMode="auto">
            <a:xfrm>
              <a:off x="3239" y="3450"/>
              <a:ext cx="183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pitchFamily="34" charset="0"/>
                  <a:ea typeface="SimSun" pitchFamily="2" charset="-122"/>
                </a:rPr>
                <a:t>Choose k of the “nearest” records</a:t>
              </a:r>
            </a:p>
          </p:txBody>
        </p:sp>
        <p:grpSp>
          <p:nvGrpSpPr>
            <p:cNvPr id="27657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27658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9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smtClean="0"/>
              <a:t>K</a:t>
            </a:r>
            <a:r>
              <a:rPr lang="en-US" altLang="en-US" smtClean="0"/>
              <a:t>-Nearest-Neighbor Strategy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Given object </a:t>
            </a:r>
            <a:r>
              <a:rPr lang="en-US" altLang="en-US" i="1" smtClean="0"/>
              <a:t>x</a:t>
            </a:r>
            <a:r>
              <a:rPr lang="en-US" altLang="en-US" smtClean="0"/>
              <a:t>, find the </a:t>
            </a:r>
            <a:r>
              <a:rPr lang="en-US" altLang="en-US" i="1" smtClean="0"/>
              <a:t>k</a:t>
            </a:r>
            <a:r>
              <a:rPr lang="en-US" altLang="en-US" smtClean="0"/>
              <a:t> most similar objects to </a:t>
            </a:r>
            <a:r>
              <a:rPr lang="en-US" altLang="en-US" i="1" smtClean="0"/>
              <a:t>x</a:t>
            </a:r>
          </a:p>
          <a:p>
            <a:pPr lvl="1"/>
            <a:r>
              <a:rPr lang="en-US" altLang="en-US" smtClean="0"/>
              <a:t>The </a:t>
            </a:r>
            <a:r>
              <a:rPr lang="en-US" altLang="en-US" i="1" smtClean="0"/>
              <a:t>k</a:t>
            </a:r>
            <a:r>
              <a:rPr lang="en-US" altLang="en-US" smtClean="0"/>
              <a:t> nearest neighbors</a:t>
            </a:r>
          </a:p>
          <a:p>
            <a:pPr lvl="1"/>
            <a:r>
              <a:rPr lang="en-US" altLang="en-US" smtClean="0"/>
              <a:t>Variety of distance or similarity measures can be used to identify and rank neighbors</a:t>
            </a:r>
          </a:p>
          <a:p>
            <a:pPr lvl="1"/>
            <a:r>
              <a:rPr lang="en-US" altLang="en-US" smtClean="0"/>
              <a:t>Note that this requires comparison between </a:t>
            </a:r>
            <a:r>
              <a:rPr lang="en-US" altLang="en-US" i="1" smtClean="0"/>
              <a:t>x</a:t>
            </a:r>
            <a:r>
              <a:rPr lang="en-US" altLang="en-US" smtClean="0"/>
              <a:t> and all objects in the database</a:t>
            </a:r>
          </a:p>
          <a:p>
            <a:r>
              <a:rPr lang="en-US" altLang="en-US" smtClean="0"/>
              <a:t>Classification:</a:t>
            </a:r>
          </a:p>
          <a:p>
            <a:pPr lvl="1"/>
            <a:r>
              <a:rPr lang="en-US" altLang="en-US" smtClean="0"/>
              <a:t>Find the class label for each of the </a:t>
            </a:r>
            <a:r>
              <a:rPr lang="en-US" altLang="en-US" i="1" smtClean="0"/>
              <a:t>k</a:t>
            </a:r>
            <a:r>
              <a:rPr lang="en-US" altLang="en-US" smtClean="0"/>
              <a:t> neighbor</a:t>
            </a:r>
          </a:p>
          <a:p>
            <a:pPr lvl="1"/>
            <a:r>
              <a:rPr lang="en-US" altLang="en-US" smtClean="0"/>
              <a:t>Use a voting or weighted voting approach to determine the majority class among the neighbors (a combination function)</a:t>
            </a:r>
          </a:p>
          <a:p>
            <a:pPr lvl="2"/>
            <a:r>
              <a:rPr lang="en-US" altLang="en-US" smtClean="0"/>
              <a:t>Weighted voting means the closest neighbors count more</a:t>
            </a:r>
          </a:p>
          <a:p>
            <a:pPr lvl="1"/>
            <a:r>
              <a:rPr lang="en-US" altLang="en-US" smtClean="0"/>
              <a:t>Assign the majority class label to </a:t>
            </a:r>
            <a:r>
              <a:rPr lang="en-US" altLang="en-US" i="1" smtClean="0"/>
              <a:t>x</a:t>
            </a:r>
          </a:p>
          <a:p>
            <a:r>
              <a:rPr lang="en-US" altLang="en-US" smtClean="0"/>
              <a:t>Prediction:</a:t>
            </a:r>
          </a:p>
          <a:p>
            <a:pPr lvl="1"/>
            <a:r>
              <a:rPr lang="en-US" altLang="en-US" smtClean="0"/>
              <a:t>Identify the value of the target attribute for the </a:t>
            </a:r>
            <a:r>
              <a:rPr lang="en-US" altLang="en-US" i="1" smtClean="0"/>
              <a:t>k</a:t>
            </a:r>
            <a:r>
              <a:rPr lang="en-US" altLang="en-US" smtClean="0"/>
              <a:t> neighbors</a:t>
            </a:r>
          </a:p>
          <a:p>
            <a:pPr lvl="1"/>
            <a:r>
              <a:rPr lang="en-US" altLang="en-US" smtClean="0"/>
              <a:t>Return the weighted average as the predicted value of the target attribute for </a:t>
            </a:r>
            <a:r>
              <a:rPr lang="en-US" altLang="en-US" i="1" smtClean="0"/>
              <a:t>x</a:t>
            </a:r>
          </a:p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8E55B7-E2A1-4458-AB5B-FA36C14B16BD}" type="slidenum">
              <a:rPr lang="en-US" altLang="en-US" sz="1200" smtClean="0">
                <a:solidFill>
                  <a:schemeClr val="accent2"/>
                </a:solidFill>
              </a:rPr>
              <a:pPr/>
              <a:t>21</a:t>
            </a:fld>
            <a:endParaRPr lang="en-US" altLang="en-US" sz="1400" b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81813" y="6477000"/>
            <a:ext cx="1905000" cy="381000"/>
          </a:xfrm>
        </p:spPr>
        <p:txBody>
          <a:bodyPr/>
          <a:lstStyle/>
          <a:p>
            <a:pPr>
              <a:defRPr/>
            </a:pPr>
            <a:fld id="{FA01750A-1F29-45B0-BDEF-0A3FD1BE4B37}" type="slidenum">
              <a:rPr lang="zh-CN" altLang="en-US" smtClean="0">
                <a:latin typeface="+mn-lt"/>
                <a:ea typeface="SimSun" pitchFamily="2" charset="-122"/>
              </a:rPr>
              <a:pPr>
                <a:defRPr/>
              </a:pPr>
              <a:t>22</a:t>
            </a:fld>
            <a:endParaRPr lang="en-US" altLang="zh-CN" dirty="0" smtClean="0">
              <a:latin typeface="+mn-lt"/>
              <a:ea typeface="SimSun" pitchFamily="2" charset="-122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 smtClean="0">
                <a:ea typeface="SimSun" pitchFamily="2" charset="-122"/>
              </a:rPr>
              <a:t>K</a:t>
            </a:r>
            <a:r>
              <a:rPr lang="en-US" altLang="zh-CN" smtClean="0">
                <a:ea typeface="SimSun" pitchFamily="2" charset="-122"/>
              </a:rPr>
              <a:t>-Nearest-Neighbor Strategy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533400" y="1301750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VISIO" r:id="rId3" imgW="9761220" imgH="4517136" progId="Visio.Drawing.6">
                  <p:embed/>
                </p:oleObj>
              </mc:Choice>
              <mc:Fallback>
                <p:oleObj name="VISIO" r:id="rId3" imgW="9761220" imgH="4517136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01750"/>
                        <a:ext cx="7848600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762000" y="495935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/>
              <a:buNone/>
            </a:pPr>
            <a:r>
              <a:rPr lang="zh-CN" altLang="en-US">
                <a:latin typeface="Arial" pitchFamily="34" charset="0"/>
                <a:ea typeface="SimSun" pitchFamily="2" charset="-122"/>
              </a:rPr>
              <a:t>    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K-nearest neighbors of a record x are data points that have the k smallest distance to 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B6821C-BF39-45E8-A073-D99AB936D784}" type="slidenum">
              <a:rPr lang="en-US" altLang="en-US" sz="1200" smtClean="0">
                <a:solidFill>
                  <a:schemeClr val="accent2"/>
                </a:solidFill>
              </a:rPr>
              <a:pPr/>
              <a:t>23</a:t>
            </a:fld>
            <a:endParaRPr lang="en-US" altLang="en-US" sz="1400" b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317500"/>
            <a:ext cx="8229600" cy="609600"/>
          </a:xfrm>
        </p:spPr>
        <p:txBody>
          <a:bodyPr/>
          <a:lstStyle/>
          <a:p>
            <a:r>
              <a:rPr lang="en-US" altLang="en-US" smtClean="0"/>
              <a:t>Combination Functions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Voting: the “democracy” approach</a:t>
            </a:r>
          </a:p>
          <a:p>
            <a:pPr lvl="1"/>
            <a:r>
              <a:rPr lang="en-US" altLang="en-US" smtClean="0"/>
              <a:t>poll the neighbors for the answer and use the majority vote</a:t>
            </a:r>
          </a:p>
          <a:p>
            <a:pPr lvl="1"/>
            <a:r>
              <a:rPr lang="en-US" altLang="en-US" smtClean="0"/>
              <a:t>the number of neighbors (</a:t>
            </a:r>
            <a:r>
              <a:rPr lang="en-US" altLang="en-US" i="1" smtClean="0"/>
              <a:t>k</a:t>
            </a:r>
            <a:r>
              <a:rPr lang="en-US" altLang="en-US" smtClean="0"/>
              <a:t>) is often taken to be odd in order to avoid ties</a:t>
            </a:r>
          </a:p>
          <a:p>
            <a:pPr lvl="2"/>
            <a:r>
              <a:rPr lang="en-US" altLang="en-US" smtClean="0"/>
              <a:t>works when the number of classes is two</a:t>
            </a:r>
          </a:p>
          <a:p>
            <a:pPr lvl="2"/>
            <a:r>
              <a:rPr lang="en-US" altLang="en-US" smtClean="0"/>
              <a:t>if there are more than two classes, take k to be the number of classes plus 1</a:t>
            </a:r>
          </a:p>
          <a:p>
            <a:pPr lvl="2"/>
            <a:endParaRPr lang="en-US" altLang="en-US" smtClean="0"/>
          </a:p>
          <a:p>
            <a:r>
              <a:rPr lang="en-US" altLang="en-US" smtClean="0"/>
              <a:t>Impact of </a:t>
            </a:r>
            <a:r>
              <a:rPr lang="en-US" altLang="en-US" i="1" smtClean="0"/>
              <a:t>k</a:t>
            </a:r>
            <a:r>
              <a:rPr lang="en-US" altLang="en-US" smtClean="0"/>
              <a:t> on predictions</a:t>
            </a:r>
          </a:p>
          <a:p>
            <a:pPr lvl="1"/>
            <a:r>
              <a:rPr lang="en-US" altLang="en-US" smtClean="0"/>
              <a:t>in general different values of </a:t>
            </a:r>
            <a:r>
              <a:rPr lang="en-US" altLang="en-US" i="1" smtClean="0"/>
              <a:t>k</a:t>
            </a:r>
            <a:r>
              <a:rPr lang="en-US" altLang="en-US" smtClean="0"/>
              <a:t> affect the outcome of classification</a:t>
            </a:r>
          </a:p>
          <a:p>
            <a:pPr lvl="1"/>
            <a:r>
              <a:rPr lang="en-US" altLang="en-US" smtClean="0"/>
              <a:t>we can associate a confidence level with predictions (this can be the % of neighbors that are in agreement)</a:t>
            </a:r>
          </a:p>
          <a:p>
            <a:pPr lvl="1"/>
            <a:r>
              <a:rPr lang="en-US" altLang="en-US" smtClean="0"/>
              <a:t>problem is that no single category may get a majority vote</a:t>
            </a:r>
          </a:p>
          <a:p>
            <a:pPr lvl="1"/>
            <a:r>
              <a:rPr lang="en-US" altLang="en-US" smtClean="0"/>
              <a:t>if there is strong variations in results for different choices of </a:t>
            </a:r>
            <a:r>
              <a:rPr lang="en-US" altLang="en-US" i="1" smtClean="0"/>
              <a:t>k</a:t>
            </a:r>
            <a:r>
              <a:rPr lang="en-US" altLang="en-US" smtClean="0"/>
              <a:t>, this an indication that the training set is not large enough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D4673F-A88E-4C00-AE14-77F57603E4E7}" type="slidenum">
              <a:rPr lang="en-US" altLang="en-US" sz="1200" smtClean="0">
                <a:solidFill>
                  <a:schemeClr val="accent2"/>
                </a:solidFill>
              </a:rPr>
              <a:pPr/>
              <a:t>24</a:t>
            </a:fld>
            <a:endParaRPr lang="en-US" altLang="en-US" sz="1400" b="0" smtClean="0"/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523875"/>
          </a:xfrm>
        </p:spPr>
        <p:txBody>
          <a:bodyPr/>
          <a:lstStyle/>
          <a:p>
            <a:r>
              <a:rPr lang="en-US" altLang="en-US" smtClean="0"/>
              <a:t>Voting Approach - Example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4000500" y="1130300"/>
          <a:ext cx="41148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Worksheet" r:id="rId4" imgW="4048386" imgH="1810151" progId="Excel.Sheet.8">
                  <p:embed/>
                </p:oleObj>
              </mc:Choice>
              <mc:Fallback>
                <p:oleObj name="Worksheet" r:id="rId4" imgW="4048386" imgH="1810151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1130300"/>
                        <a:ext cx="41148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1550988" y="3736975"/>
          <a:ext cx="5840412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Worksheet" r:id="rId6" imgW="5838706" imgH="781179" progId="Excel.Sheet.8">
                  <p:embed/>
                </p:oleObj>
              </mc:Choice>
              <mc:Fallback>
                <p:oleObj name="Worksheet" r:id="rId6" imgW="5838706" imgH="781179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3736975"/>
                        <a:ext cx="5840412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5"/>
          <p:cNvGraphicFramePr>
            <a:graphicFrameLocks noChangeAspect="1"/>
          </p:cNvGraphicFramePr>
          <p:nvPr/>
        </p:nvGraphicFramePr>
        <p:xfrm>
          <a:off x="1435100" y="5384800"/>
          <a:ext cx="6172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Worksheet" r:id="rId8" imgW="6086427" imgH="781179" progId="Excel.Sheet.8">
                  <p:embed/>
                </p:oleObj>
              </mc:Choice>
              <mc:Fallback>
                <p:oleObj name="Worksheet" r:id="rId8" imgW="6086427" imgH="781179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5384800"/>
                        <a:ext cx="6172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898525" y="1549400"/>
            <a:ext cx="2327275" cy="650875"/>
          </a:xfrm>
          <a:prstGeom prst="rect">
            <a:avLst/>
          </a:prstGeom>
          <a:solidFill>
            <a:srgbClr val="FFD7A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800"/>
              <a:t>Will a new customer</a:t>
            </a:r>
          </a:p>
          <a:p>
            <a:pPr>
              <a:defRPr/>
            </a:pPr>
            <a:r>
              <a:rPr lang="en-US" altLang="en-US" sz="1800"/>
              <a:t>respond to solicitation?</a:t>
            </a:r>
          </a:p>
        </p:txBody>
      </p:sp>
      <p:cxnSp>
        <p:nvCxnSpPr>
          <p:cNvPr id="13320" name="AutoShape 7"/>
          <p:cNvCxnSpPr>
            <a:cxnSpLocks noChangeShapeType="1"/>
            <a:stCxn id="20487" idx="3"/>
          </p:cNvCxnSpPr>
          <p:nvPr/>
        </p:nvCxnSpPr>
        <p:spPr bwMode="auto">
          <a:xfrm>
            <a:off x="3225800" y="1874838"/>
            <a:ext cx="774700" cy="1762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70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1558925" y="3289300"/>
            <a:ext cx="5813425" cy="376238"/>
          </a:xfrm>
          <a:prstGeom prst="rect">
            <a:avLst/>
          </a:prstGeom>
          <a:noFill/>
          <a:ln w="9525">
            <a:solidFill>
              <a:srgbClr val="FF07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/>
              <a:t>Using the voting method without confidence</a:t>
            </a:r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1457325" y="4940300"/>
            <a:ext cx="6143625" cy="376238"/>
          </a:xfrm>
          <a:prstGeom prst="rect">
            <a:avLst/>
          </a:prstGeom>
          <a:noFill/>
          <a:ln w="9525">
            <a:solidFill>
              <a:srgbClr val="FF07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/>
              <a:t>Using the voting method with a confidence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for Document Categorization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18E35-1C61-4A25-94FA-2E9AE213A321}" type="slidenum">
              <a:rPr lang="en-US" altLang="en-US" smtClean="0"/>
              <a:pPr>
                <a:defRPr/>
              </a:pPr>
              <a:t>25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771047"/>
              </p:ext>
            </p:extLst>
          </p:nvPr>
        </p:nvGraphicFramePr>
        <p:xfrm>
          <a:off x="1098311" y="1613139"/>
          <a:ext cx="6464302" cy="2554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593"/>
                <a:gridCol w="609301"/>
                <a:gridCol w="609301"/>
                <a:gridCol w="609301"/>
                <a:gridCol w="609301"/>
                <a:gridCol w="609301"/>
                <a:gridCol w="609301"/>
                <a:gridCol w="609301"/>
                <a:gridCol w="609301"/>
                <a:gridCol w="609301"/>
              </a:tblGrid>
              <a:tr h="778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T1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T2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T3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T4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T5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T6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T7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T8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Cat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Cat1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Cat1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DOC3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Cat2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DOC4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smtClean="0">
                          <a:effectLst/>
                        </a:rPr>
                        <a:t>Cat1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DOC5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Cat1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DOC6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Cat2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DOC7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Cat2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DOC8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?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723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for Document Categorization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18E35-1C61-4A25-94FA-2E9AE213A321}" type="slidenum">
              <a:rPr lang="en-US" altLang="en-US" smtClean="0"/>
              <a:pPr>
                <a:defRPr/>
              </a:pPr>
              <a:t>26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73632"/>
              </p:ext>
            </p:extLst>
          </p:nvPr>
        </p:nvGraphicFramePr>
        <p:xfrm>
          <a:off x="438507" y="2192187"/>
          <a:ext cx="8239666" cy="2005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6458"/>
                <a:gridCol w="655551"/>
                <a:gridCol w="760746"/>
                <a:gridCol w="760746"/>
                <a:gridCol w="760746"/>
                <a:gridCol w="760746"/>
                <a:gridCol w="760746"/>
                <a:gridCol w="760746"/>
                <a:gridCol w="760746"/>
                <a:gridCol w="700783"/>
                <a:gridCol w="931652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Norm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Sim(D8,Di)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DOC1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5.83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DOC2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5.74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DOC3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5.29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DOC4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DOC5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4.47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DOC6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4.12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0.73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DOC7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6.16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DOC8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5.66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88854" y="1296043"/>
            <a:ext cx="6442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Using Cosine Similarity to find K=3 neighbors:</a:t>
            </a:r>
            <a:endParaRPr 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056" y="4631589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E.g.:</a:t>
            </a:r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2293" y="4641987"/>
            <a:ext cx="79031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Sim(D8,D7) 	= (D8 </a:t>
            </a:r>
            <a:r>
              <a:rPr lang="en-US" dirty="0" smtClean="0">
                <a:latin typeface="+mj-lt"/>
                <a:sym typeface="Symbol"/>
              </a:rPr>
              <a:t></a:t>
            </a:r>
            <a:r>
              <a:rPr lang="en-US" dirty="0" smtClean="0">
                <a:latin typeface="+mj-lt"/>
              </a:rPr>
              <a:t> D7) / (Norm(D8).Norm(D7)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	= (3x2+1x1+0x3+4x4+1x0+0x2+2x0+1x2) /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	   (5.66 x 6.16)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	= 25 / 34.87 = 0.72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391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for Document Categorization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21502"/>
            <a:ext cx="8229600" cy="2274498"/>
          </a:xfrm>
        </p:spPr>
        <p:txBody>
          <a:bodyPr/>
          <a:lstStyle/>
          <a:p>
            <a:r>
              <a:rPr lang="en-US" dirty="0" smtClean="0"/>
              <a:t>Simple voting:  </a:t>
            </a:r>
          </a:p>
          <a:p>
            <a:pPr lvl="1"/>
            <a:r>
              <a:rPr lang="en-US" dirty="0" smtClean="0"/>
              <a:t>Cat for DOC 8 = Cat2 with confidence 2/3 = 0.67</a:t>
            </a:r>
          </a:p>
          <a:p>
            <a:r>
              <a:rPr lang="en-US" dirty="0" smtClean="0"/>
              <a:t>Weighted voting:</a:t>
            </a:r>
          </a:p>
          <a:p>
            <a:pPr lvl="1"/>
            <a:r>
              <a:rPr lang="en-US" dirty="0" smtClean="0"/>
              <a:t>Cat for DOC 8 = Cat2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onfidence: (0.84 + 0.73) / (0.84 + 0.79 + 0.73) = 0.66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18E35-1C61-4A25-94FA-2E9AE213A321}" type="slidenum">
              <a:rPr lang="en-US" altLang="en-US" smtClean="0"/>
              <a:pPr>
                <a:defRPr/>
              </a:pPr>
              <a:t>27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195408"/>
              </p:ext>
            </p:extLst>
          </p:nvPr>
        </p:nvGraphicFramePr>
        <p:xfrm>
          <a:off x="1896521" y="1260536"/>
          <a:ext cx="4750496" cy="2280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3725"/>
                <a:gridCol w="301625"/>
                <a:gridCol w="301625"/>
                <a:gridCol w="301625"/>
                <a:gridCol w="301625"/>
                <a:gridCol w="301625"/>
                <a:gridCol w="301625"/>
                <a:gridCol w="301625"/>
                <a:gridCol w="301625"/>
                <a:gridCol w="700783"/>
                <a:gridCol w="1042988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</a:rPr>
                        <a:t>Cat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Sim(D8,Di)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DOC1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Cat1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DOC2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Cat1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DOC3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Cat2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DOC4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</a:rPr>
                        <a:t>Cat1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DOC5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Cat1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DOC6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Cat2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0.73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DOC7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Cat2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DOC8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5.66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159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0987D9-E1C4-4339-862E-93E96CAA15D9}" type="slidenum">
              <a:rPr lang="en-US" altLang="en-US" sz="1200" smtClean="0">
                <a:solidFill>
                  <a:schemeClr val="accent2"/>
                </a:solidFill>
              </a:rPr>
              <a:pPr/>
              <a:t>28</a:t>
            </a:fld>
            <a:endParaRPr lang="en-US" altLang="en-US" sz="1400" b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241300"/>
            <a:ext cx="8229600" cy="609600"/>
          </a:xfrm>
        </p:spPr>
        <p:txBody>
          <a:bodyPr/>
          <a:lstStyle/>
          <a:p>
            <a:r>
              <a:rPr lang="en-US" altLang="en-US" smtClean="0"/>
              <a:t>Combination Functions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27100"/>
            <a:ext cx="8407400" cy="5168900"/>
          </a:xfrm>
        </p:spPr>
        <p:txBody>
          <a:bodyPr/>
          <a:lstStyle/>
          <a:p>
            <a:r>
              <a:rPr lang="en-US" altLang="en-US" smtClean="0"/>
              <a:t>Weighted Voting: not so “democratic”</a:t>
            </a:r>
          </a:p>
          <a:p>
            <a:pPr lvl="1"/>
            <a:r>
              <a:rPr lang="en-US" altLang="en-US" smtClean="0"/>
              <a:t>similar to voting, but the vote some neighbors counts more</a:t>
            </a:r>
          </a:p>
          <a:p>
            <a:pPr lvl="1"/>
            <a:r>
              <a:rPr lang="en-US" altLang="en-US" smtClean="0"/>
              <a:t>“shareholder democracy?”</a:t>
            </a:r>
          </a:p>
          <a:p>
            <a:pPr lvl="1"/>
            <a:r>
              <a:rPr lang="en-US" altLang="en-US" smtClean="0"/>
              <a:t>question is which neighbor’s vote counts more?</a:t>
            </a:r>
          </a:p>
          <a:p>
            <a:pPr lvl="2"/>
            <a:endParaRPr lang="en-US" altLang="en-US" sz="800" smtClean="0"/>
          </a:p>
          <a:p>
            <a:r>
              <a:rPr lang="en-US" altLang="en-US" smtClean="0"/>
              <a:t>How can weights be obtained?</a:t>
            </a:r>
          </a:p>
          <a:p>
            <a:pPr lvl="1"/>
            <a:r>
              <a:rPr lang="en-US" altLang="en-US" smtClean="0"/>
              <a:t>Distance-based</a:t>
            </a:r>
          </a:p>
          <a:p>
            <a:pPr lvl="2"/>
            <a:r>
              <a:rPr lang="en-US" altLang="en-US" smtClean="0"/>
              <a:t>closer neighbors get higher weights</a:t>
            </a:r>
          </a:p>
          <a:p>
            <a:pPr lvl="2"/>
            <a:r>
              <a:rPr lang="en-US" altLang="en-US" smtClean="0"/>
              <a:t>“value” of the vote is the inverse of the distance (may need to add a small constant)</a:t>
            </a:r>
          </a:p>
          <a:p>
            <a:pPr lvl="2"/>
            <a:r>
              <a:rPr lang="en-US" altLang="en-US" smtClean="0"/>
              <a:t>the weighted sum for each class gives the combined score for that class</a:t>
            </a:r>
          </a:p>
          <a:p>
            <a:pPr lvl="2"/>
            <a:r>
              <a:rPr lang="en-US" altLang="en-US" smtClean="0"/>
              <a:t>to compute confidence, need to take weighted average</a:t>
            </a:r>
          </a:p>
          <a:p>
            <a:pPr lvl="1"/>
            <a:r>
              <a:rPr lang="en-US" altLang="en-US" smtClean="0"/>
              <a:t>Heuristic</a:t>
            </a:r>
          </a:p>
          <a:p>
            <a:pPr lvl="2"/>
            <a:r>
              <a:rPr lang="en-US" altLang="en-US" smtClean="0"/>
              <a:t>weight for each neighbor is based on domain-specific characteristics of that neighbor</a:t>
            </a:r>
          </a:p>
          <a:p>
            <a:pPr lvl="2"/>
            <a:endParaRPr lang="en-US" altLang="en-US" sz="800" smtClean="0"/>
          </a:p>
          <a:p>
            <a:r>
              <a:rPr lang="en-US" altLang="en-US" smtClean="0"/>
              <a:t>Advantage of weighted voting</a:t>
            </a:r>
          </a:p>
          <a:p>
            <a:pPr lvl="1"/>
            <a:r>
              <a:rPr lang="en-US" altLang="en-US" smtClean="0"/>
              <a:t>introduces enough variation to prevent ties in most cases</a:t>
            </a:r>
          </a:p>
          <a:p>
            <a:pPr lvl="1"/>
            <a:r>
              <a:rPr lang="en-US" altLang="en-US" smtClean="0"/>
              <a:t>helps distinguish between competing neighbors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472AE7-0E57-4B51-AA03-58B4A763BED1}" type="slidenum">
              <a:rPr lang="en-US" altLang="en-US" sz="1200" smtClean="0">
                <a:solidFill>
                  <a:schemeClr val="accent2"/>
                </a:solidFill>
              </a:rPr>
              <a:pPr/>
              <a:t>29</a:t>
            </a:fld>
            <a:endParaRPr lang="en-US" altLang="en-US" sz="1400" b="0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0" y="177800"/>
            <a:ext cx="7772400" cy="673100"/>
          </a:xfrm>
        </p:spPr>
        <p:txBody>
          <a:bodyPr/>
          <a:lstStyle/>
          <a:p>
            <a:r>
              <a:rPr lang="en-US" altLang="en-US" i="1" smtClean="0"/>
              <a:t>K</a:t>
            </a:r>
            <a:r>
              <a:rPr lang="en-US" altLang="en-US" smtClean="0"/>
              <a:t>NN and Collaborative Filtering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990600"/>
            <a:ext cx="8432800" cy="5181600"/>
          </a:xfrm>
        </p:spPr>
        <p:txBody>
          <a:bodyPr/>
          <a:lstStyle/>
          <a:p>
            <a:r>
              <a:rPr lang="en-US" altLang="en-US" smtClean="0"/>
              <a:t>Collaborative Filtering Example</a:t>
            </a:r>
          </a:p>
          <a:p>
            <a:pPr lvl="1"/>
            <a:r>
              <a:rPr lang="en-US" altLang="en-US" smtClean="0"/>
              <a:t>A movie rating system</a:t>
            </a:r>
          </a:p>
          <a:p>
            <a:pPr lvl="1"/>
            <a:r>
              <a:rPr lang="en-US" altLang="en-US" smtClean="0"/>
              <a:t>Ratings scale: 1 = “hate it”; 7 = “love it”</a:t>
            </a:r>
          </a:p>
          <a:p>
            <a:pPr lvl="1"/>
            <a:r>
              <a:rPr lang="en-US" altLang="en-US" smtClean="0"/>
              <a:t>Historical DB of users includes ratings of movies by Sally, Bob, Chris, and Lynn</a:t>
            </a:r>
          </a:p>
          <a:p>
            <a:pPr lvl="1"/>
            <a:r>
              <a:rPr lang="en-US" altLang="en-US" smtClean="0"/>
              <a:t>Karen is a new user who has rated 3 movies, but has not yet seen “Independence Day”; should we recommend it to her?</a:t>
            </a:r>
          </a:p>
        </p:txBody>
      </p:sp>
      <p:graphicFrame>
        <p:nvGraphicFramePr>
          <p:cNvPr id="1433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14363" y="3398838"/>
          <a:ext cx="7585075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Document" r:id="rId4" imgW="7324344" imgH="1938528" progId="Word.Document.8">
                  <p:embed/>
                </p:oleObj>
              </mc:Choice>
              <mc:Fallback>
                <p:oleObj name="Document" r:id="rId4" imgW="7324344" imgH="1938528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30400"/>
                      <a:stretch>
                        <a:fillRect/>
                      </a:stretch>
                    </p:blipFill>
                    <p:spPr bwMode="auto">
                      <a:xfrm>
                        <a:off x="614363" y="3398838"/>
                        <a:ext cx="7585075" cy="148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2667000" y="5308600"/>
            <a:ext cx="4068763" cy="406400"/>
          </a:xfrm>
          <a:prstGeom prst="rect">
            <a:avLst/>
          </a:prstGeom>
          <a:solidFill>
            <a:srgbClr val="FFD7A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/>
              <a:t>Will Karen like “Independence Day?”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Similarity and Dissimilarity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Similarity</a:t>
            </a:r>
          </a:p>
          <a:p>
            <a:pPr lvl="1"/>
            <a:r>
              <a:rPr lang="en-US" altLang="en-US" sz="2000" smtClean="0"/>
              <a:t>Numerical measure of how alike two data objects are</a:t>
            </a:r>
          </a:p>
          <a:p>
            <a:pPr lvl="1"/>
            <a:r>
              <a:rPr lang="en-US" altLang="en-US" sz="2000" smtClean="0"/>
              <a:t>Value is higher when objects are more alike</a:t>
            </a:r>
          </a:p>
          <a:p>
            <a:pPr lvl="1"/>
            <a:r>
              <a:rPr lang="en-US" altLang="en-US" sz="2000" smtClean="0"/>
              <a:t>Often falls in the range [0,1]</a:t>
            </a:r>
          </a:p>
          <a:p>
            <a:pPr lvl="1"/>
            <a:endParaRPr lang="en-US" altLang="en-US" sz="1400" smtClean="0"/>
          </a:p>
          <a:p>
            <a:r>
              <a:rPr lang="en-US" altLang="en-US" sz="2400" smtClean="0"/>
              <a:t>Dissimilarity (e.g., distance)</a:t>
            </a:r>
          </a:p>
          <a:p>
            <a:pPr lvl="1"/>
            <a:r>
              <a:rPr lang="en-US" altLang="en-US" sz="2000" smtClean="0"/>
              <a:t>Numerical measure of how different two data objects are</a:t>
            </a:r>
          </a:p>
          <a:p>
            <a:pPr lvl="1"/>
            <a:r>
              <a:rPr lang="en-US" altLang="en-US" sz="2000" smtClean="0"/>
              <a:t>Lower when objects are more alike</a:t>
            </a:r>
          </a:p>
          <a:p>
            <a:pPr lvl="1"/>
            <a:r>
              <a:rPr lang="en-US" altLang="en-US" sz="2000" smtClean="0"/>
              <a:t>Minimum dissimilarity is often 0</a:t>
            </a:r>
          </a:p>
          <a:p>
            <a:pPr lvl="1"/>
            <a:r>
              <a:rPr lang="en-US" altLang="en-US" sz="2000" smtClean="0"/>
              <a:t>Upper limit varies</a:t>
            </a:r>
          </a:p>
          <a:p>
            <a:pPr lvl="1"/>
            <a:endParaRPr lang="en-US" altLang="en-US" sz="1400" smtClean="0"/>
          </a:p>
          <a:p>
            <a:r>
              <a:rPr lang="en-US" altLang="en-US" sz="2400" smtClean="0"/>
              <a:t>Proximity refers to a similarity or dissimilarity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A0AA21-0FA9-4285-8CF0-2F3A8337032C}" type="slidenum">
              <a:rPr lang="en-US" altLang="en-US" sz="1100" b="0" smtClean="0">
                <a:latin typeface="Tahoma" pitchFamily="34" charset="0"/>
                <a:ea typeface="ＭＳ Ｐゴシック" pitchFamily="34" charset="-128"/>
              </a:rPr>
              <a:pPr/>
              <a:t>3</a:t>
            </a:fld>
            <a:endParaRPr lang="en-US" altLang="en-US" sz="1100" b="0" smtClean="0">
              <a:latin typeface="Tahom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13177E-ED53-4127-98FF-5242B03D12A9}" type="slidenum">
              <a:rPr lang="en-US" altLang="en-US" sz="1200" smtClean="0">
                <a:solidFill>
                  <a:schemeClr val="accent2"/>
                </a:solidFill>
              </a:rPr>
              <a:pPr/>
              <a:t>30</a:t>
            </a:fld>
            <a:endParaRPr lang="en-US" altLang="en-US" sz="1400" b="0" smtClean="0"/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266700" y="292100"/>
            <a:ext cx="8445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3600" b="1">
                <a:solidFill>
                  <a:schemeClr val="accent2"/>
                </a:solidFill>
              </a:rPr>
              <a:t>Collaborative Filtering</a:t>
            </a:r>
          </a:p>
          <a:p>
            <a:pPr algn="ctr">
              <a:lnSpc>
                <a:spcPct val="90000"/>
              </a:lnSpc>
            </a:pPr>
            <a:r>
              <a:rPr lang="en-US" altLang="en-US" b="1">
                <a:solidFill>
                  <a:schemeClr val="accent2"/>
                </a:solidFill>
              </a:rPr>
              <a:t>(</a:t>
            </a:r>
            <a:r>
              <a:rPr lang="en-US" altLang="en-US" b="1" i="1">
                <a:solidFill>
                  <a:schemeClr val="accent2"/>
                </a:solidFill>
              </a:rPr>
              <a:t>k</a:t>
            </a:r>
            <a:r>
              <a:rPr lang="en-US" altLang="en-US" b="1">
                <a:solidFill>
                  <a:schemeClr val="accent2"/>
                </a:solidFill>
              </a:rPr>
              <a:t> Nearest Neighbor Example)</a:t>
            </a:r>
            <a:endParaRPr lang="en-US" altLang="en-US" sz="3600" b="1">
              <a:solidFill>
                <a:srgbClr val="9933FF"/>
              </a:solidFill>
              <a:latin typeface="Arial" pitchFamily="34" charset="0"/>
            </a:endParaRP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217488" y="1633538"/>
          <a:ext cx="865505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Worksheet" r:id="rId4" imgW="6753214" imgH="1971672" progId="Excel.Sheet.8">
                  <p:embed/>
                </p:oleObj>
              </mc:Choice>
              <mc:Fallback>
                <p:oleObj name="Worksheet" r:id="rId4" imgW="6753214" imgH="1971672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633538"/>
                        <a:ext cx="865505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417513" y="4583113"/>
            <a:ext cx="7816850" cy="95726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 b="1"/>
              <a:t>Example computation:</a:t>
            </a:r>
          </a:p>
          <a:p>
            <a:endParaRPr lang="en-US" altLang="en-US" sz="800" b="1"/>
          </a:p>
          <a:p>
            <a:r>
              <a:rPr lang="en-US" altLang="en-US" sz="1600"/>
              <a:t>     Pearson(Sally, Karen) = ( (7-5.33)*(7-4.67) + (6-5.33)*(4-4.67) + (3-5.33)*(3-4.67) )</a:t>
            </a:r>
          </a:p>
          <a:p>
            <a:r>
              <a:rPr lang="en-US" altLang="en-US" sz="1600"/>
              <a:t>           / </a:t>
            </a:r>
            <a:r>
              <a:rPr lang="en-US" altLang="en-US" sz="1600">
                <a:solidFill>
                  <a:srgbClr val="FF0701"/>
                </a:solidFill>
              </a:rPr>
              <a:t>SQRT(</a:t>
            </a:r>
            <a:r>
              <a:rPr lang="en-US" altLang="en-US" sz="1600"/>
              <a:t> ((7-5.33)</a:t>
            </a:r>
            <a:r>
              <a:rPr lang="en-US" altLang="en-US" sz="1600" baseline="40000"/>
              <a:t>2</a:t>
            </a:r>
            <a:r>
              <a:rPr lang="en-US" altLang="en-US" sz="1600"/>
              <a:t> +(6-5.33)</a:t>
            </a:r>
            <a:r>
              <a:rPr lang="en-US" altLang="en-US" sz="1600" baseline="40000"/>
              <a:t>2</a:t>
            </a:r>
            <a:r>
              <a:rPr lang="en-US" altLang="en-US" sz="1600"/>
              <a:t> +(3-5.33)</a:t>
            </a:r>
            <a:r>
              <a:rPr lang="en-US" altLang="en-US" sz="1600" baseline="40000"/>
              <a:t>2</a:t>
            </a:r>
            <a:r>
              <a:rPr lang="en-US" altLang="en-US" sz="1600"/>
              <a:t>) * ((7- 4.67)</a:t>
            </a:r>
            <a:r>
              <a:rPr lang="en-US" altLang="en-US" sz="1600" baseline="40000"/>
              <a:t>2</a:t>
            </a:r>
            <a:r>
              <a:rPr lang="en-US" altLang="en-US" sz="1600"/>
              <a:t> +(4- 4.67)</a:t>
            </a:r>
            <a:r>
              <a:rPr lang="en-US" altLang="en-US" sz="1600" baseline="40000"/>
              <a:t>2</a:t>
            </a:r>
            <a:r>
              <a:rPr lang="en-US" altLang="en-US" sz="1600"/>
              <a:t> +(3- 4.67)</a:t>
            </a:r>
            <a:r>
              <a:rPr lang="en-US" altLang="en-US" sz="1600" baseline="40000"/>
              <a:t>2</a:t>
            </a:r>
            <a:r>
              <a:rPr lang="en-US" altLang="en-US" sz="1600"/>
              <a:t>)</a:t>
            </a:r>
            <a:r>
              <a:rPr lang="en-US" altLang="en-US" sz="1600">
                <a:solidFill>
                  <a:srgbClr val="FF0701"/>
                </a:solidFill>
              </a:rPr>
              <a:t>) </a:t>
            </a:r>
            <a:r>
              <a:rPr lang="en-US" altLang="en-US" sz="1600"/>
              <a:t>= 0.85</a:t>
            </a:r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4668838" y="3373438"/>
            <a:ext cx="2352675" cy="955675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400" b="1"/>
              <a:t>K is the number of nearest</a:t>
            </a:r>
          </a:p>
          <a:p>
            <a:pPr>
              <a:defRPr/>
            </a:pPr>
            <a:r>
              <a:rPr lang="en-US" altLang="en-US" sz="1400" b="1"/>
              <a:t>neighbors used in to find the</a:t>
            </a:r>
          </a:p>
          <a:p>
            <a:pPr>
              <a:defRPr/>
            </a:pPr>
            <a:r>
              <a:rPr lang="en-US" altLang="en-US" sz="1400" b="1"/>
              <a:t>average predicted ratings of</a:t>
            </a:r>
          </a:p>
          <a:p>
            <a:pPr>
              <a:defRPr/>
            </a:pPr>
            <a:r>
              <a:rPr lang="en-US" altLang="en-US" sz="1400" b="1"/>
              <a:t>Karen on Indep. Day.</a:t>
            </a:r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 flipH="1" flipV="1">
            <a:off x="3868738" y="3652838"/>
            <a:ext cx="779462" cy="12541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Freeform 9"/>
          <p:cNvSpPr>
            <a:spLocks/>
          </p:cNvSpPr>
          <p:nvPr/>
        </p:nvSpPr>
        <p:spPr bwMode="auto">
          <a:xfrm>
            <a:off x="5346700" y="1143000"/>
            <a:ext cx="3019425" cy="473075"/>
          </a:xfrm>
          <a:custGeom>
            <a:avLst/>
            <a:gdLst>
              <a:gd name="T0" fmla="*/ 0 w 1981"/>
              <a:gd name="T1" fmla="*/ 2147483647 h 255"/>
              <a:gd name="T2" fmla="*/ 2147483647 w 1981"/>
              <a:gd name="T3" fmla="*/ 2147483647 h 255"/>
              <a:gd name="T4" fmla="*/ 2147483647 w 1981"/>
              <a:gd name="T5" fmla="*/ 2147483647 h 255"/>
              <a:gd name="T6" fmla="*/ 0 60000 65536"/>
              <a:gd name="T7" fmla="*/ 0 60000 65536"/>
              <a:gd name="T8" fmla="*/ 0 60000 65536"/>
              <a:gd name="T9" fmla="*/ 0 w 1981"/>
              <a:gd name="T10" fmla="*/ 0 h 255"/>
              <a:gd name="T11" fmla="*/ 1981 w 198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1" h="255">
                <a:moveTo>
                  <a:pt x="0" y="255"/>
                </a:moveTo>
                <a:cubicBezTo>
                  <a:pt x="402" y="129"/>
                  <a:pt x="805" y="4"/>
                  <a:pt x="1135" y="2"/>
                </a:cubicBezTo>
                <a:cubicBezTo>
                  <a:pt x="1465" y="0"/>
                  <a:pt x="1723" y="120"/>
                  <a:pt x="1981" y="241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12"/>
          <p:cNvSpPr>
            <a:spLocks noChangeArrowheads="1"/>
          </p:cNvSpPr>
          <p:nvPr/>
        </p:nvSpPr>
        <p:spPr bwMode="auto">
          <a:xfrm>
            <a:off x="2936875" y="3325813"/>
            <a:ext cx="766763" cy="160337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2846388" y="3279775"/>
            <a:ext cx="10620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latin typeface="Arial" pitchFamily="34" charset="0"/>
              </a:rPr>
              <a:t>Prediction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7D891F7-0BE6-4AFF-917E-ACEEE03D55B7}" type="slidenum">
              <a:rPr lang="en-US" altLang="en-US" sz="1200" smtClean="0">
                <a:solidFill>
                  <a:schemeClr val="accent2"/>
                </a:solidFill>
              </a:rPr>
              <a:pPr/>
              <a:t>31</a:t>
            </a:fld>
            <a:endParaRPr lang="en-US" altLang="en-US" sz="1400" b="0" smtClean="0"/>
          </a:p>
        </p:txBody>
      </p:sp>
      <p:sp>
        <p:nvSpPr>
          <p:cNvPr id="16388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Collaborative Filtering</a:t>
            </a:r>
            <a:br>
              <a:rPr lang="en-US" altLang="en-US" sz="3200" smtClean="0"/>
            </a:br>
            <a:r>
              <a:rPr lang="en-US" altLang="en-US" sz="3200" smtClean="0"/>
              <a:t>(</a:t>
            </a:r>
            <a:r>
              <a:rPr lang="en-US" altLang="en-US" sz="3200" i="1" smtClean="0"/>
              <a:t>k</a:t>
            </a:r>
            <a:r>
              <a:rPr lang="en-US" altLang="en-US" sz="3200" smtClean="0"/>
              <a:t> Nearest Neighbor)</a:t>
            </a:r>
            <a:endParaRPr lang="en-US" altLang="en-US" sz="3200" smtClean="0">
              <a:solidFill>
                <a:srgbClr val="9933FF"/>
              </a:solidFill>
            </a:endParaRPr>
          </a:p>
        </p:txBody>
      </p:sp>
      <p:sp>
        <p:nvSpPr>
          <p:cNvPr id="16389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142288" cy="4953000"/>
          </a:xfrm>
        </p:spPr>
        <p:txBody>
          <a:bodyPr/>
          <a:lstStyle/>
          <a:p>
            <a:r>
              <a:rPr lang="en-US" altLang="en-US" sz="1800" smtClean="0"/>
              <a:t>In practice a more sophisticated approach is used to generate the predictions based on the nearest neighbors</a:t>
            </a:r>
          </a:p>
          <a:p>
            <a:r>
              <a:rPr lang="en-US" altLang="en-US" sz="1800" smtClean="0"/>
              <a:t>To generate predictions for a target user </a:t>
            </a:r>
            <a:r>
              <a:rPr lang="en-US" altLang="en-US" sz="1800" i="1" smtClean="0"/>
              <a:t>a</a:t>
            </a:r>
            <a:r>
              <a:rPr lang="en-US" altLang="en-US" sz="1800" smtClean="0"/>
              <a:t> on an item </a:t>
            </a:r>
            <a:r>
              <a:rPr lang="en-US" altLang="en-US" sz="1800" i="1" smtClean="0"/>
              <a:t>i</a:t>
            </a:r>
            <a:r>
              <a:rPr lang="en-US" altLang="en-US" sz="1800" smtClean="0"/>
              <a:t>:</a:t>
            </a:r>
          </a:p>
          <a:p>
            <a:endParaRPr lang="en-US" altLang="en-US" sz="1800" smtClean="0"/>
          </a:p>
          <a:p>
            <a:endParaRPr lang="en-US" altLang="en-US" sz="1800" smtClean="0"/>
          </a:p>
          <a:p>
            <a:endParaRPr lang="en-US" altLang="en-US" sz="1800" smtClean="0"/>
          </a:p>
          <a:p>
            <a:endParaRPr lang="en-US" altLang="en-US" sz="1800" smtClean="0"/>
          </a:p>
          <a:p>
            <a:endParaRPr lang="en-US" altLang="en-US" sz="1800" smtClean="0"/>
          </a:p>
          <a:p>
            <a:pPr lvl="1"/>
            <a:r>
              <a:rPr lang="en-US" altLang="en-US" sz="1600" i="1" smtClean="0"/>
              <a:t>r</a:t>
            </a:r>
            <a:r>
              <a:rPr lang="en-US" altLang="en-US" sz="1600" i="1" baseline="-25000" smtClean="0"/>
              <a:t>a  </a:t>
            </a:r>
            <a:r>
              <a:rPr lang="en-US" altLang="en-US" sz="1600" smtClean="0"/>
              <a:t>= mean rating for user </a:t>
            </a:r>
            <a:r>
              <a:rPr lang="en-US" altLang="en-US" sz="1600" i="1" smtClean="0"/>
              <a:t>a</a:t>
            </a:r>
          </a:p>
          <a:p>
            <a:pPr lvl="1"/>
            <a:r>
              <a:rPr lang="en-US" altLang="en-US" sz="1600" i="1" smtClean="0"/>
              <a:t>u</a:t>
            </a:r>
            <a:r>
              <a:rPr lang="en-US" altLang="en-US" sz="1600" i="1" baseline="-25000" smtClean="0"/>
              <a:t>1</a:t>
            </a:r>
            <a:r>
              <a:rPr lang="en-US" altLang="en-US" sz="1600" i="1" smtClean="0"/>
              <a:t>, …, u</a:t>
            </a:r>
            <a:r>
              <a:rPr lang="en-US" altLang="en-US" sz="1600" i="1" baseline="-25000" smtClean="0"/>
              <a:t>k</a:t>
            </a:r>
            <a:r>
              <a:rPr lang="en-US" altLang="en-US" sz="1600" i="1" smtClean="0"/>
              <a:t> </a:t>
            </a:r>
            <a:r>
              <a:rPr lang="en-US" altLang="en-US" sz="1600" smtClean="0"/>
              <a:t>are the </a:t>
            </a:r>
            <a:r>
              <a:rPr lang="en-US" altLang="en-US" sz="1600" i="1" smtClean="0"/>
              <a:t>k</a:t>
            </a:r>
            <a:r>
              <a:rPr lang="en-US" altLang="en-US" sz="1600" smtClean="0"/>
              <a:t>-nearest-neighbors to</a:t>
            </a:r>
            <a:r>
              <a:rPr lang="en-US" altLang="en-US" sz="1600" i="1" smtClean="0"/>
              <a:t> a</a:t>
            </a:r>
          </a:p>
          <a:p>
            <a:pPr lvl="1"/>
            <a:r>
              <a:rPr lang="en-US" altLang="en-US" sz="1600" i="1" smtClean="0"/>
              <a:t>r</a:t>
            </a:r>
            <a:r>
              <a:rPr lang="en-US" altLang="en-US" sz="1600" i="1" baseline="-25000" smtClean="0"/>
              <a:t>u,i</a:t>
            </a:r>
            <a:r>
              <a:rPr lang="en-US" altLang="en-US" sz="1600" smtClean="0"/>
              <a:t> = rating of user u on item </a:t>
            </a:r>
            <a:r>
              <a:rPr lang="en-US" altLang="en-US" sz="1600" i="1" smtClean="0"/>
              <a:t>I</a:t>
            </a:r>
          </a:p>
          <a:p>
            <a:pPr lvl="1"/>
            <a:r>
              <a:rPr lang="en-US" altLang="en-US" sz="1600" i="1" smtClean="0"/>
              <a:t>sim</a:t>
            </a:r>
            <a:r>
              <a:rPr lang="en-US" altLang="en-US" sz="1600" smtClean="0"/>
              <a:t>(</a:t>
            </a:r>
            <a:r>
              <a:rPr lang="en-US" altLang="en-US" sz="1600" i="1" smtClean="0"/>
              <a:t>a,u</a:t>
            </a:r>
            <a:r>
              <a:rPr lang="en-US" altLang="en-US" sz="1600" smtClean="0"/>
              <a:t>)</a:t>
            </a:r>
            <a:r>
              <a:rPr lang="en-US" altLang="en-US" sz="1600" i="1" smtClean="0"/>
              <a:t> = </a:t>
            </a:r>
            <a:r>
              <a:rPr lang="en-US" altLang="en-US" sz="1600" smtClean="0"/>
              <a:t>Pearson correlation between</a:t>
            </a:r>
            <a:r>
              <a:rPr lang="en-US" altLang="en-US" sz="1600" i="1" smtClean="0"/>
              <a:t> a </a:t>
            </a:r>
            <a:r>
              <a:rPr lang="en-US" altLang="en-US" sz="1600" smtClean="0"/>
              <a:t>and </a:t>
            </a:r>
            <a:r>
              <a:rPr lang="en-US" altLang="en-US" sz="1600" i="1" smtClean="0"/>
              <a:t>u</a:t>
            </a:r>
          </a:p>
          <a:p>
            <a:pPr lvl="1"/>
            <a:endParaRPr lang="en-US" altLang="en-US" sz="1600" i="1" smtClean="0"/>
          </a:p>
          <a:p>
            <a:r>
              <a:rPr lang="en-US" altLang="en-US" sz="2000" smtClean="0"/>
              <a:t>This is a weighted average of deviations from the neighbors’ mean ratings (and closer neighbors count more)</a:t>
            </a:r>
            <a:endParaRPr lang="en-US" altLang="en-US" sz="1800" smtClean="0"/>
          </a:p>
        </p:txBody>
      </p:sp>
      <p:graphicFrame>
        <p:nvGraphicFramePr>
          <p:cNvPr id="16386" name="Object 13"/>
          <p:cNvGraphicFramePr>
            <a:graphicFrameLocks noChangeAspect="1"/>
          </p:cNvGraphicFramePr>
          <p:nvPr>
            <p:ph sz="half" idx="2"/>
          </p:nvPr>
        </p:nvGraphicFramePr>
        <p:xfrm>
          <a:off x="2092325" y="2355850"/>
          <a:ext cx="4525963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4" imgW="2171700" imgH="558800" progId="Equation.3">
                  <p:embed/>
                </p:oleObj>
              </mc:Choice>
              <mc:Fallback>
                <p:oleObj name="Equation" r:id="rId4" imgW="2171700" imgH="558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2355850"/>
                        <a:ext cx="4525963" cy="1165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Line 15"/>
          <p:cNvSpPr>
            <a:spLocks noChangeShapeType="1"/>
          </p:cNvSpPr>
          <p:nvPr/>
        </p:nvSpPr>
        <p:spPr bwMode="auto">
          <a:xfrm>
            <a:off x="1292225" y="3838575"/>
            <a:ext cx="10795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D3EDA2-5E4D-4179-B33B-AC0265BA4220}" type="slidenum">
              <a:rPr lang="en-US" altLang="en-US" sz="1200" smtClean="0">
                <a:solidFill>
                  <a:schemeClr val="accent2"/>
                </a:solidFill>
              </a:rPr>
              <a:pPr/>
              <a:t>4</a:t>
            </a:fld>
            <a:endParaRPr lang="en-US" altLang="en-US" sz="1400" b="0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523875"/>
          </a:xfrm>
        </p:spPr>
        <p:txBody>
          <a:bodyPr/>
          <a:lstStyle/>
          <a:p>
            <a:r>
              <a:rPr lang="en-US" altLang="en-US" smtClean="0"/>
              <a:t>Distance or Similarity Measures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79500"/>
            <a:ext cx="7924800" cy="17272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Measuring Distance</a:t>
            </a:r>
          </a:p>
          <a:p>
            <a:pPr lvl="1">
              <a:defRPr/>
            </a:pPr>
            <a:r>
              <a:rPr lang="en-US" altLang="en-US" dirty="0" smtClean="0"/>
              <a:t>In order to group similar items, we need a way to measure the distance between objects (e.g., records)</a:t>
            </a:r>
          </a:p>
          <a:p>
            <a:pPr lvl="1">
              <a:defRPr/>
            </a:pPr>
            <a:r>
              <a:rPr lang="en-US" altLang="en-US" dirty="0" smtClean="0"/>
              <a:t>Often requires the representation of objects as “feature vectors”</a:t>
            </a:r>
          </a:p>
          <a:p>
            <a:pPr marL="0" indent="0">
              <a:buFont typeface="Marlett" pitchFamily="2" charset="2"/>
              <a:buNone/>
              <a:defRPr/>
            </a:pPr>
            <a:endParaRPr lang="en-US" altLang="en-US" dirty="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519113" y="3535363"/>
          <a:ext cx="3394075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4" imgW="2924396" imgH="1552796" progId="Excel.Sheet.8">
                  <p:embed/>
                </p:oleObj>
              </mc:Choice>
              <mc:Fallback>
                <p:oleObj name="Worksheet" r:id="rId4" imgW="2924396" imgH="1552796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3535363"/>
                        <a:ext cx="3394075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343400" y="3486150"/>
          <a:ext cx="43434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Worksheet" r:id="rId6" imgW="2295986" imgH="981416" progId="Excel.Sheet.8">
                  <p:embed/>
                </p:oleObj>
              </mc:Choice>
              <mc:Fallback>
                <p:oleObj name="Worksheet" r:id="rId6" imgW="2295986" imgH="981416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486150"/>
                        <a:ext cx="434340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1000125" y="2981325"/>
            <a:ext cx="2376488" cy="466725"/>
          </a:xfrm>
          <a:prstGeom prst="rect">
            <a:avLst/>
          </a:prstGeom>
          <a:solidFill>
            <a:srgbClr val="FFD7A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An Employee DB</a:t>
            </a: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4391025" y="2943225"/>
            <a:ext cx="4295775" cy="466725"/>
          </a:xfrm>
          <a:prstGeom prst="rect">
            <a:avLst/>
          </a:prstGeom>
          <a:solidFill>
            <a:srgbClr val="FFD7A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Term Frequencies for Documents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703263" y="5524500"/>
            <a:ext cx="2857500" cy="584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>
                <a:solidFill>
                  <a:srgbClr val="FF0701"/>
                </a:solidFill>
              </a:rPr>
              <a:t>Feature vector corresponding to </a:t>
            </a:r>
            <a:br>
              <a:rPr lang="en-US" altLang="en-US" sz="1600">
                <a:solidFill>
                  <a:srgbClr val="FF0701"/>
                </a:solidFill>
              </a:rPr>
            </a:br>
            <a:r>
              <a:rPr lang="en-US" altLang="en-US" sz="1600">
                <a:solidFill>
                  <a:srgbClr val="FF0701"/>
                </a:solidFill>
              </a:rPr>
              <a:t>Employee 2: &lt;M, 51, 64000.0&gt;</a:t>
            </a:r>
          </a:p>
        </p:txBody>
      </p:sp>
      <p:sp>
        <p:nvSpPr>
          <p:cNvPr id="1034" name="Text Box 8"/>
          <p:cNvSpPr txBox="1">
            <a:spLocks noChangeArrowheads="1"/>
          </p:cNvSpPr>
          <p:nvPr/>
        </p:nvSpPr>
        <p:spPr bwMode="auto">
          <a:xfrm>
            <a:off x="4684713" y="5534025"/>
            <a:ext cx="3976687" cy="584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>
                <a:solidFill>
                  <a:srgbClr val="FF0701"/>
                </a:solidFill>
              </a:rPr>
              <a:t>Feature vector corresponding to Document 4: </a:t>
            </a:r>
            <a:br>
              <a:rPr lang="en-US" altLang="en-US" sz="1600">
                <a:solidFill>
                  <a:srgbClr val="FF0701"/>
                </a:solidFill>
              </a:rPr>
            </a:br>
            <a:r>
              <a:rPr lang="en-US" altLang="en-US" sz="1600">
                <a:solidFill>
                  <a:srgbClr val="FF0701"/>
                </a:solidFill>
              </a:rPr>
              <a:t>&lt;0, 1, 0, 3, 0, 0&gt;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1C7B440-6C30-43B7-ABB7-AC78EC8A2F66}" type="slidenum">
              <a:rPr lang="en-US" altLang="en-US" sz="1200" smtClean="0">
                <a:solidFill>
                  <a:schemeClr val="accent2"/>
                </a:solidFill>
              </a:rPr>
              <a:pPr/>
              <a:t>5</a:t>
            </a:fld>
            <a:endParaRPr lang="en-US" altLang="en-US" sz="1400" b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6700"/>
            <a:ext cx="8229600" cy="523875"/>
          </a:xfrm>
        </p:spPr>
        <p:txBody>
          <a:bodyPr/>
          <a:lstStyle/>
          <a:p>
            <a:r>
              <a:rPr lang="en-US" altLang="en-US" smtClean="0"/>
              <a:t>Distance or Similarity Measures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71550"/>
            <a:ext cx="7924800" cy="51435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Properties of Distance Measures:</a:t>
            </a:r>
          </a:p>
          <a:p>
            <a:pPr lvl="1">
              <a:defRPr/>
            </a:pPr>
            <a:r>
              <a:rPr lang="en-US" altLang="en-US" dirty="0" smtClean="0"/>
              <a:t>for all objects A and B,  </a:t>
            </a:r>
            <a:r>
              <a:rPr lang="en-US" altLang="en-US" dirty="0" err="1" smtClean="0"/>
              <a:t>dist</a:t>
            </a:r>
            <a:r>
              <a:rPr lang="en-US" altLang="en-US" dirty="0" smtClean="0"/>
              <a:t>(A, B) </a:t>
            </a:r>
            <a:r>
              <a:rPr lang="en-US" altLang="en-US" b="1" dirty="0" smtClean="0">
                <a:latin typeface="Symbol" pitchFamily="18" charset="2"/>
              </a:rPr>
              <a:t>³</a:t>
            </a:r>
            <a:r>
              <a:rPr lang="en-US" altLang="en-US" dirty="0" smtClean="0"/>
              <a:t> 0,  and  </a:t>
            </a:r>
            <a:r>
              <a:rPr lang="en-US" altLang="en-US" dirty="0" err="1" smtClean="0"/>
              <a:t>dist</a:t>
            </a:r>
            <a:r>
              <a:rPr lang="en-US" altLang="en-US" dirty="0" smtClean="0"/>
              <a:t>(A, B) = </a:t>
            </a:r>
            <a:r>
              <a:rPr lang="en-US" altLang="en-US" dirty="0" err="1" smtClean="0"/>
              <a:t>dist</a:t>
            </a:r>
            <a:r>
              <a:rPr lang="en-US" altLang="en-US" dirty="0" smtClean="0"/>
              <a:t>(B, A)</a:t>
            </a:r>
          </a:p>
          <a:p>
            <a:pPr lvl="1">
              <a:defRPr/>
            </a:pPr>
            <a:r>
              <a:rPr lang="en-US" altLang="en-US" dirty="0" smtClean="0"/>
              <a:t>for any object A,  </a:t>
            </a:r>
            <a:r>
              <a:rPr lang="en-US" altLang="en-US" dirty="0" err="1" smtClean="0"/>
              <a:t>dist</a:t>
            </a:r>
            <a:r>
              <a:rPr lang="en-US" altLang="en-US" dirty="0" smtClean="0"/>
              <a:t>(A, A) = 0</a:t>
            </a:r>
          </a:p>
          <a:p>
            <a:pPr lvl="1">
              <a:defRPr/>
            </a:pPr>
            <a:r>
              <a:rPr lang="en-US" altLang="en-US" dirty="0" err="1" smtClean="0"/>
              <a:t>dist</a:t>
            </a:r>
            <a:r>
              <a:rPr lang="en-US" altLang="en-US" dirty="0" smtClean="0"/>
              <a:t>(A, C) </a:t>
            </a:r>
            <a:r>
              <a:rPr lang="en-US" altLang="en-US" b="1" dirty="0" smtClean="0">
                <a:latin typeface="Symbol" pitchFamily="18" charset="2"/>
              </a:rPr>
              <a:t>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dist</a:t>
            </a:r>
            <a:r>
              <a:rPr lang="en-US" altLang="en-US" dirty="0" smtClean="0"/>
              <a:t>(A, B) + </a:t>
            </a:r>
            <a:r>
              <a:rPr lang="en-US" altLang="en-US" dirty="0" err="1" smtClean="0"/>
              <a:t>dist</a:t>
            </a:r>
            <a:r>
              <a:rPr lang="en-US" altLang="en-US" dirty="0" smtClean="0"/>
              <a:t> (B, C)</a:t>
            </a:r>
          </a:p>
          <a:p>
            <a:pPr lvl="1">
              <a:defRPr/>
            </a:pPr>
            <a:endParaRPr lang="en-US" altLang="en-US" sz="800" dirty="0" smtClean="0"/>
          </a:p>
          <a:p>
            <a:pPr marL="457200" lvl="1" indent="0">
              <a:buFont typeface="Marlett" pitchFamily="2" charset="2"/>
              <a:buNone/>
              <a:defRPr/>
            </a:pPr>
            <a:endParaRPr lang="en-US" altLang="en-US" sz="800" dirty="0" smtClean="0"/>
          </a:p>
          <a:p>
            <a:pPr>
              <a:defRPr/>
            </a:pPr>
            <a:r>
              <a:rPr lang="en-US" altLang="en-US" dirty="0" smtClean="0"/>
              <a:t>Representation of objects as vectors:</a:t>
            </a:r>
          </a:p>
          <a:p>
            <a:pPr lvl="1">
              <a:defRPr/>
            </a:pPr>
            <a:r>
              <a:rPr lang="en-US" altLang="en-US" dirty="0" smtClean="0"/>
              <a:t>Each data object (item) can be viewed as an n-dimensional vector, where the dimensions are the attributes (features) in the data</a:t>
            </a:r>
          </a:p>
          <a:p>
            <a:pPr lvl="1">
              <a:defRPr/>
            </a:pPr>
            <a:r>
              <a:rPr lang="en-US" altLang="en-US" dirty="0" smtClean="0"/>
              <a:t>Example (employee DB): 	Emp. ID 2 = &lt;M, 51, 64000&gt;</a:t>
            </a:r>
          </a:p>
          <a:p>
            <a:pPr lvl="1">
              <a:defRPr/>
            </a:pPr>
            <a:r>
              <a:rPr lang="en-US" altLang="en-US" dirty="0" smtClean="0"/>
              <a:t>Example (Documents): 	DOC2 = &lt;3, 1, 4, 3, 1, 2&gt;</a:t>
            </a:r>
          </a:p>
          <a:p>
            <a:pPr lvl="1">
              <a:defRPr/>
            </a:pPr>
            <a:r>
              <a:rPr lang="en-US" altLang="en-US" dirty="0" smtClean="0"/>
              <a:t>The vector representation allows us to compute distance or similarity between pairs of items using standard vector operations, e.g., </a:t>
            </a:r>
          </a:p>
          <a:p>
            <a:pPr lvl="2">
              <a:defRPr/>
            </a:pPr>
            <a:r>
              <a:rPr lang="en-US" altLang="en-US" dirty="0" smtClean="0"/>
              <a:t>Cosine of the angle between vectors</a:t>
            </a:r>
          </a:p>
          <a:p>
            <a:pPr lvl="2">
              <a:defRPr/>
            </a:pPr>
            <a:r>
              <a:rPr lang="en-US" altLang="en-US" dirty="0" smtClean="0"/>
              <a:t>Manhattan distance</a:t>
            </a:r>
          </a:p>
          <a:p>
            <a:pPr lvl="2">
              <a:defRPr/>
            </a:pPr>
            <a:r>
              <a:rPr lang="en-US" altLang="en-US" dirty="0" smtClean="0"/>
              <a:t>Euclidean distance</a:t>
            </a:r>
          </a:p>
          <a:p>
            <a:pPr lvl="2">
              <a:defRPr/>
            </a:pPr>
            <a:r>
              <a:rPr lang="en-US" altLang="en-US" dirty="0" smtClean="0"/>
              <a:t>Hamming Distance</a:t>
            </a:r>
          </a:p>
          <a:p>
            <a:pPr>
              <a:defRPr/>
            </a:pPr>
            <a:endParaRPr lang="en-US" altLang="en-US" sz="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Matrix and Distance Matrix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Data matrix</a:t>
            </a:r>
          </a:p>
          <a:p>
            <a:pPr lvl="1"/>
            <a:r>
              <a:rPr lang="en-US" altLang="en-US" smtClean="0"/>
              <a:t>Conceptual representation of a table</a:t>
            </a:r>
          </a:p>
          <a:p>
            <a:pPr lvl="2"/>
            <a:r>
              <a:rPr lang="en-US" altLang="en-US" smtClean="0"/>
              <a:t>Cols = features; rows = data objects</a:t>
            </a:r>
          </a:p>
          <a:p>
            <a:pPr lvl="1"/>
            <a:r>
              <a:rPr lang="en-US" altLang="en-US" i="1" smtClean="0"/>
              <a:t>n</a:t>
            </a:r>
            <a:r>
              <a:rPr lang="en-US" altLang="en-US" smtClean="0"/>
              <a:t> data points with </a:t>
            </a:r>
            <a:r>
              <a:rPr lang="en-US" altLang="en-US" i="1" smtClean="0"/>
              <a:t>p</a:t>
            </a:r>
            <a:r>
              <a:rPr lang="en-US" altLang="en-US" smtClean="0"/>
              <a:t> dimensions</a:t>
            </a:r>
          </a:p>
          <a:p>
            <a:pPr lvl="1"/>
            <a:r>
              <a:rPr lang="en-US" altLang="en-US" smtClean="0"/>
              <a:t>Each row in the matrix is the vector</a:t>
            </a:r>
            <a:br>
              <a:rPr lang="en-US" altLang="en-US" smtClean="0"/>
            </a:br>
            <a:r>
              <a:rPr lang="en-US" altLang="en-US" smtClean="0"/>
              <a:t>representation of a data object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Distance (or Similarity) Matrix</a:t>
            </a:r>
          </a:p>
          <a:p>
            <a:pPr lvl="1"/>
            <a:r>
              <a:rPr lang="en-US" altLang="en-US" i="1" smtClean="0"/>
              <a:t>n </a:t>
            </a:r>
            <a:r>
              <a:rPr lang="en-US" altLang="en-US" smtClean="0"/>
              <a:t>data points, but indicates only the </a:t>
            </a:r>
            <a:br>
              <a:rPr lang="en-US" altLang="en-US" smtClean="0"/>
            </a:br>
            <a:r>
              <a:rPr lang="en-US" altLang="en-US" smtClean="0"/>
              <a:t>pairwise distance (or similarity)</a:t>
            </a:r>
          </a:p>
          <a:p>
            <a:pPr lvl="1"/>
            <a:r>
              <a:rPr lang="en-US" altLang="en-US" smtClean="0"/>
              <a:t>A triangular matrix</a:t>
            </a:r>
          </a:p>
          <a:p>
            <a:pPr lvl="1"/>
            <a:r>
              <a:rPr lang="en-US" altLang="en-US" smtClean="0"/>
              <a:t>Symmetric</a:t>
            </a:r>
          </a:p>
        </p:txBody>
      </p:sp>
      <p:sp>
        <p:nvSpPr>
          <p:cNvPr id="205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057E23-03C0-4CF7-BDFE-46177DCBB337}" type="slidenum">
              <a:rPr lang="en-US" altLang="en-US" sz="1100" b="0" smtClean="0">
                <a:latin typeface="Tahoma" pitchFamily="34" charset="0"/>
                <a:ea typeface="ＭＳ Ｐゴシック" pitchFamily="34" charset="-128"/>
              </a:rPr>
              <a:pPr/>
              <a:t>6</a:t>
            </a:fld>
            <a:endParaRPr lang="en-US" altLang="en-US" sz="1100" b="0" smtClean="0">
              <a:latin typeface="Tahoma" pitchFamily="34" charset="0"/>
              <a:ea typeface="ＭＳ Ｐゴシック" pitchFamily="34" charset="-128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5200650" y="1304925"/>
          <a:ext cx="3124200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4" imgW="1778000" imgH="1244600" progId="Equation.3">
                  <p:embed/>
                </p:oleObj>
              </mc:Choice>
              <mc:Fallback>
                <p:oleObj name="Equation" r:id="rId4" imgW="1778000" imgH="1244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1304925"/>
                        <a:ext cx="3124200" cy="205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5095875" y="3933825"/>
          <a:ext cx="342900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6" imgW="1828800" imgH="1143000" progId="Equation.3">
                  <p:embed/>
                </p:oleObj>
              </mc:Choice>
              <mc:Fallback>
                <p:oleObj name="Equation" r:id="rId6" imgW="1828800" imgH="1143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3933825"/>
                        <a:ext cx="342900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Proximity Measure for Nominal Attributes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28725"/>
            <a:ext cx="8229600" cy="49530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If object attributes are all nominal (categorical), then proximity measure are used to compare objects</a:t>
            </a:r>
          </a:p>
          <a:p>
            <a:pPr marL="0" indent="0">
              <a:buFont typeface="Marlett" pitchFamily="2" charset="2"/>
              <a:buNone/>
              <a:defRPr/>
            </a:pPr>
            <a:endParaRPr lang="en-US" altLang="en-US" sz="1400" dirty="0" smtClean="0"/>
          </a:p>
          <a:p>
            <a:pPr>
              <a:defRPr/>
            </a:pPr>
            <a:r>
              <a:rPr lang="en-US" altLang="en-US" dirty="0" smtClean="0"/>
              <a:t>Can take 2 or more states, e.g., red, yellow, blue, green (generalization of a binary attribute)</a:t>
            </a:r>
          </a:p>
          <a:p>
            <a:pPr>
              <a:defRPr/>
            </a:pPr>
            <a:endParaRPr lang="en-US" altLang="en-US" sz="1600" dirty="0" smtClean="0"/>
          </a:p>
          <a:p>
            <a:pPr>
              <a:defRPr/>
            </a:pPr>
            <a:r>
              <a:rPr lang="en-US" altLang="en-US" dirty="0" smtClean="0"/>
              <a:t>Method 1: Simple matching</a:t>
            </a:r>
          </a:p>
          <a:p>
            <a:pPr lvl="1">
              <a:defRPr/>
            </a:pPr>
            <a:r>
              <a:rPr lang="en-US" altLang="en-US" i="1" dirty="0" smtClean="0"/>
              <a:t>m</a:t>
            </a:r>
            <a:r>
              <a:rPr lang="en-US" altLang="en-US" dirty="0" smtClean="0"/>
              <a:t>: # of matches,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: total # of variables</a:t>
            </a:r>
          </a:p>
          <a:p>
            <a:pPr marL="0" indent="0">
              <a:buFont typeface="Marlett" pitchFamily="2" charset="2"/>
              <a:buNone/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Method 2: Convert to Standard Spreadsheet format</a:t>
            </a:r>
          </a:p>
          <a:p>
            <a:pPr lvl="1">
              <a:defRPr/>
            </a:pPr>
            <a:r>
              <a:rPr lang="en-US" altLang="en-US" dirty="0" smtClean="0"/>
              <a:t>For each attribute </a:t>
            </a:r>
            <a:r>
              <a:rPr lang="en-US" altLang="en-US" i="1" dirty="0" smtClean="0"/>
              <a:t>A </a:t>
            </a:r>
            <a:r>
              <a:rPr lang="en-US" altLang="en-US" dirty="0" smtClean="0"/>
              <a:t>create 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 binary attribute for the 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 nominal states of </a:t>
            </a:r>
            <a:r>
              <a:rPr lang="en-US" altLang="en-US" i="1" dirty="0" smtClean="0"/>
              <a:t>A</a:t>
            </a:r>
          </a:p>
          <a:p>
            <a:pPr lvl="1">
              <a:defRPr/>
            </a:pPr>
            <a:r>
              <a:rPr lang="en-US" altLang="en-US" dirty="0" smtClean="0"/>
              <a:t>Then use standard vector-based similarity or distance metrics</a:t>
            </a: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9F7AA3-783B-406C-84B4-28E75A79D9FF}" type="slidenum">
              <a:rPr lang="en-US" altLang="en-US" sz="1100" b="0" smtClean="0">
                <a:latin typeface="Tahoma" pitchFamily="34" charset="0"/>
                <a:ea typeface="ＭＳ Ｐゴシック" pitchFamily="34" charset="-128"/>
              </a:rPr>
              <a:pPr/>
              <a:t>7</a:t>
            </a:fld>
            <a:endParaRPr lang="en-US" altLang="en-US" sz="1100" b="0" smtClean="0">
              <a:latin typeface="Tahoma" pitchFamily="34" charset="0"/>
              <a:ea typeface="ＭＳ Ｐゴシック" pitchFamily="34" charset="-128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5162550" y="3286125"/>
          <a:ext cx="26670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1384300" imgH="469900" progId="Equation.3">
                  <p:embed/>
                </p:oleObj>
              </mc:Choice>
              <mc:Fallback>
                <p:oleObj name="Equation" r:id="rId4" imgW="13843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3286125"/>
                        <a:ext cx="2667000" cy="66675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Proximity Measure for Binary Attributes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7175" y="1419225"/>
            <a:ext cx="4114800" cy="4629150"/>
          </a:xfrm>
        </p:spPr>
        <p:txBody>
          <a:bodyPr/>
          <a:lstStyle/>
          <a:p>
            <a:r>
              <a:rPr lang="en-US" altLang="en-US" smtClean="0"/>
              <a:t>A contingency table for binary data</a:t>
            </a:r>
          </a:p>
          <a:p>
            <a:endParaRPr lang="en-US" altLang="en-US" sz="1800" smtClean="0"/>
          </a:p>
          <a:p>
            <a:endParaRPr lang="en-US" altLang="en-US" sz="1800" smtClean="0"/>
          </a:p>
          <a:p>
            <a:r>
              <a:rPr lang="en-US" altLang="en-US" smtClean="0"/>
              <a:t>Distance measure for symmetric binary variables</a:t>
            </a:r>
          </a:p>
          <a:p>
            <a:endParaRPr lang="en-US" altLang="en-US" sz="1400" smtClean="0"/>
          </a:p>
          <a:p>
            <a:r>
              <a:rPr lang="en-US" altLang="en-US" smtClean="0"/>
              <a:t>Distance measure for asymmetric binary variables </a:t>
            </a:r>
          </a:p>
          <a:p>
            <a:endParaRPr lang="en-US" altLang="en-US" sz="1800" smtClean="0"/>
          </a:p>
          <a:p>
            <a:r>
              <a:rPr lang="en-US" altLang="en-US" smtClean="0"/>
              <a:t>Jaccard coefficient (similarity measure for asymmetric binary variables)</a:t>
            </a:r>
          </a:p>
        </p:txBody>
      </p:sp>
      <p:sp>
        <p:nvSpPr>
          <p:cNvPr id="23556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A9BC48-D88B-469C-AD02-640D1199CAF6}" type="slidenum">
              <a:rPr lang="en-US" altLang="en-US" sz="1100" b="0" smtClean="0">
                <a:latin typeface="Tahoma" pitchFamily="34" charset="0"/>
                <a:ea typeface="ＭＳ Ｐゴシック" pitchFamily="34" charset="-128"/>
              </a:rPr>
              <a:pPr/>
              <a:t>8</a:t>
            </a:fld>
            <a:endParaRPr lang="en-US" altLang="en-US" sz="1100" b="0" smtClean="0">
              <a:latin typeface="Tahoma" pitchFamily="34" charset="0"/>
              <a:ea typeface="ＭＳ Ｐゴシック" pitchFamily="34" charset="-128"/>
            </a:endParaRPr>
          </a:p>
        </p:txBody>
      </p:sp>
      <p:pic>
        <p:nvPicPr>
          <p:cNvPr id="23557" name="Picture 18" descr="eqjacc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019675"/>
            <a:ext cx="3800475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8" name="Diagram 25"/>
          <p:cNvGrpSpPr>
            <a:grpSpLocks noChangeAspect="1"/>
          </p:cNvGrpSpPr>
          <p:nvPr/>
        </p:nvGrpSpPr>
        <p:grpSpPr bwMode="auto">
          <a:xfrm>
            <a:off x="6477000" y="2413000"/>
            <a:ext cx="381000" cy="233363"/>
            <a:chOff x="2880" y="816"/>
            <a:chExt cx="2592" cy="1584"/>
          </a:xfrm>
        </p:grpSpPr>
        <p:sp>
          <p:nvSpPr>
            <p:cNvPr id="23564" name="AutoShape 24"/>
            <p:cNvSpPr>
              <a:spLocks noChangeAspect="1" noChangeArrowheads="1" noTextEdit="1"/>
            </p:cNvSpPr>
            <p:nvPr/>
          </p:nvSpPr>
          <p:spPr bwMode="auto">
            <a:xfrm>
              <a:off x="2880" y="816"/>
              <a:ext cx="2592" cy="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3559" name="Picture 30" descr="eqbinarysy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70188"/>
            <a:ext cx="3429000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31" descr="eqbinaryasy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3894138"/>
            <a:ext cx="29718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36" descr="eqcontingency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76350"/>
            <a:ext cx="39624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2" name="Text Box 37"/>
          <p:cNvSpPr txBox="1">
            <a:spLocks noChangeArrowheads="1"/>
          </p:cNvSpPr>
          <p:nvPr/>
        </p:nvSpPr>
        <p:spPr bwMode="auto">
          <a:xfrm>
            <a:off x="4065588" y="1747838"/>
            <a:ext cx="963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>
                <a:latin typeface="Tahoma" pitchFamily="34" charset="0"/>
                <a:ea typeface="ＭＳ Ｐゴシック" pitchFamily="34" charset="-128"/>
              </a:rPr>
              <a:t>Object </a:t>
            </a:r>
            <a:r>
              <a:rPr lang="en-US" altLang="en-US" sz="1800" i="1">
                <a:latin typeface="Tahoma" pitchFamily="34" charset="0"/>
                <a:ea typeface="ＭＳ Ｐゴシック" pitchFamily="34" charset="-128"/>
              </a:rPr>
              <a:t>i</a:t>
            </a:r>
            <a:endParaRPr lang="en-US" altLang="en-US" sz="1800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23563" name="Text Box 38"/>
          <p:cNvSpPr txBox="1">
            <a:spLocks noChangeArrowheads="1"/>
          </p:cNvSpPr>
          <p:nvPr/>
        </p:nvSpPr>
        <p:spPr bwMode="auto">
          <a:xfrm>
            <a:off x="6705600" y="928688"/>
            <a:ext cx="976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>
                <a:latin typeface="Tahoma" pitchFamily="34" charset="0"/>
                <a:ea typeface="ＭＳ Ｐゴシック" pitchFamily="34" charset="-128"/>
              </a:rPr>
              <a:t>Object </a:t>
            </a:r>
            <a:r>
              <a:rPr lang="en-US" altLang="en-US" sz="1800" i="1">
                <a:latin typeface="Tahoma" pitchFamily="34" charset="0"/>
                <a:ea typeface="ＭＳ Ｐゴシック" pitchFamily="34" charset="-128"/>
              </a:rPr>
              <a:t>j</a:t>
            </a:r>
            <a:endParaRPr lang="en-US" altLang="en-US" sz="1800">
              <a:latin typeface="Tahom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342900"/>
            <a:ext cx="8658225" cy="609600"/>
          </a:xfrm>
        </p:spPr>
        <p:txBody>
          <a:bodyPr/>
          <a:lstStyle/>
          <a:p>
            <a:r>
              <a:rPr lang="en-US" altLang="en-US" sz="3200" smtClean="0"/>
              <a:t>Normalizing or Standardizing Numeric Data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8925" y="993775"/>
            <a:ext cx="6519863" cy="4953000"/>
          </a:xfrm>
        </p:spPr>
        <p:txBody>
          <a:bodyPr/>
          <a:lstStyle/>
          <a:p>
            <a:r>
              <a:rPr lang="en-US" altLang="en-US" smtClean="0"/>
              <a:t>Z-score: </a:t>
            </a:r>
          </a:p>
          <a:p>
            <a:pPr lvl="1"/>
            <a:r>
              <a:rPr lang="en-US" altLang="en-US" i="1" smtClean="0"/>
              <a:t>x</a:t>
            </a:r>
            <a:r>
              <a:rPr lang="en-US" altLang="en-US" smtClean="0"/>
              <a:t>: raw value to be standardized, </a:t>
            </a:r>
            <a:r>
              <a:rPr lang="el-GR" altLang="en-US" smtClean="0"/>
              <a:t>μ</a:t>
            </a:r>
            <a:r>
              <a:rPr lang="en-US" altLang="en-US" smtClean="0"/>
              <a:t>: mean of the population, </a:t>
            </a:r>
            <a:r>
              <a:rPr lang="el-GR" altLang="en-US" smtClean="0"/>
              <a:t>σ</a:t>
            </a:r>
            <a:r>
              <a:rPr lang="en-US" altLang="en-US" smtClean="0"/>
              <a:t>: standard deviation</a:t>
            </a:r>
            <a:endParaRPr lang="el-GR" altLang="en-US" smtClean="0"/>
          </a:p>
          <a:p>
            <a:pPr lvl="1"/>
            <a:r>
              <a:rPr lang="en-US" altLang="en-US" smtClean="0"/>
              <a:t>the distance between the raw score and the population mean in units of the standard deviation</a:t>
            </a:r>
          </a:p>
          <a:p>
            <a:pPr lvl="1"/>
            <a:r>
              <a:rPr lang="en-US" altLang="en-US" smtClean="0"/>
              <a:t>negative when the value is below the mean,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+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when above</a:t>
            </a:r>
          </a:p>
          <a:p>
            <a:r>
              <a:rPr lang="en-US" altLang="ja-JP" smtClean="0">
                <a:ea typeface="ＭＳ Ｐゴシック" pitchFamily="34" charset="-128"/>
              </a:rPr>
              <a:t>Min-Max Normalization</a:t>
            </a:r>
          </a:p>
        </p:txBody>
      </p:sp>
      <p:graphicFrame>
        <p:nvGraphicFramePr>
          <p:cNvPr id="4098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6886575" y="1711325"/>
          <a:ext cx="17716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4" imgW="952087" imgH="406224" progId="Equation.3">
                  <p:embed/>
                </p:oleObj>
              </mc:Choice>
              <mc:Fallback>
                <p:oleObj name="Equation" r:id="rId4" imgW="952087" imgH="406224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575" y="1711325"/>
                        <a:ext cx="1771650" cy="755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544DAC-7E47-4FCF-B781-39D8831217F1}" type="slidenum">
              <a:rPr lang="en-US" altLang="en-US" sz="1100" b="0" smtClean="0">
                <a:latin typeface="Tahoma" pitchFamily="34" charset="0"/>
                <a:ea typeface="ＭＳ Ｐゴシック" pitchFamily="34" charset="-128"/>
              </a:rPr>
              <a:pPr/>
              <a:t>9</a:t>
            </a:fld>
            <a:endParaRPr lang="en-US" altLang="en-US" sz="1100" b="0" smtClean="0">
              <a:latin typeface="Tahoma" pitchFamily="34" charset="0"/>
              <a:ea typeface="ＭＳ Ｐゴシック" pitchFamily="34" charset="-128"/>
            </a:endParaRPr>
          </a:p>
        </p:txBody>
      </p:sp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892175" y="4640263"/>
          <a:ext cx="3189288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Worksheet" r:id="rId6" imgW="2924276" imgH="1552629" progId="Excel.Sheet.8">
                  <p:embed/>
                </p:oleObj>
              </mc:Choice>
              <mc:Fallback>
                <p:oleObj name="Worksheet" r:id="rId6" imgW="2924276" imgH="1552629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4640263"/>
                        <a:ext cx="3189288" cy="169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7"/>
          <p:cNvGraphicFramePr>
            <a:graphicFrameLocks noChangeAspect="1"/>
          </p:cNvGraphicFramePr>
          <p:nvPr/>
        </p:nvGraphicFramePr>
        <p:xfrm>
          <a:off x="4984750" y="4618038"/>
          <a:ext cx="3222625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Worksheet" r:id="rId8" imgW="2924075" imgH="1552626" progId="Excel.Sheet.8">
                  <p:embed/>
                </p:oleObj>
              </mc:Choice>
              <mc:Fallback>
                <p:oleObj name="Worksheet" r:id="rId8" imgW="2924075" imgH="1552626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4618038"/>
                        <a:ext cx="3222625" cy="171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Line 15"/>
          <p:cNvSpPr>
            <a:spLocks noChangeShapeType="1"/>
          </p:cNvSpPr>
          <p:nvPr/>
        </p:nvSpPr>
        <p:spPr bwMode="auto">
          <a:xfrm flipV="1">
            <a:off x="2811463" y="4233863"/>
            <a:ext cx="985837" cy="407987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16"/>
          <p:cNvSpPr>
            <a:spLocks noChangeShapeType="1"/>
          </p:cNvSpPr>
          <p:nvPr/>
        </p:nvSpPr>
        <p:spPr bwMode="auto">
          <a:xfrm flipV="1">
            <a:off x="3560763" y="4243388"/>
            <a:ext cx="752475" cy="385762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Line 17"/>
          <p:cNvSpPr>
            <a:spLocks noChangeShapeType="1"/>
          </p:cNvSpPr>
          <p:nvPr/>
        </p:nvSpPr>
        <p:spPr bwMode="auto">
          <a:xfrm>
            <a:off x="5227638" y="3975100"/>
            <a:ext cx="1435100" cy="62230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Line 18"/>
          <p:cNvSpPr>
            <a:spLocks noChangeShapeType="1"/>
          </p:cNvSpPr>
          <p:nvPr/>
        </p:nvSpPr>
        <p:spPr bwMode="auto">
          <a:xfrm>
            <a:off x="5834063" y="4057650"/>
            <a:ext cx="1749425" cy="534988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08" name="Picture 20"/>
          <p:cNvPicPr>
            <a:picLocks noChangeAspect="1" noChangeArrowheads="1"/>
          </p:cNvPicPr>
          <p:nvPr/>
        </p:nvPicPr>
        <p:blipFill>
          <a:blip r:embed="rId10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3467100"/>
            <a:ext cx="579755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Files\MSOffice\Templates\Blank Presentation.pot</Template>
  <TotalTime>4978</TotalTime>
  <Words>2247</Words>
  <Application>Microsoft Office PowerPoint</Application>
  <PresentationFormat>On-screen Show (4:3)</PresentationFormat>
  <Paragraphs>647</Paragraphs>
  <Slides>31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10</vt:i4>
      </vt:variant>
      <vt:variant>
        <vt:lpstr>Slide Titles</vt:lpstr>
      </vt:variant>
      <vt:variant>
        <vt:i4>31</vt:i4>
      </vt:variant>
    </vt:vector>
  </HeadingPairs>
  <TitlesOfParts>
    <vt:vector size="51" baseType="lpstr">
      <vt:lpstr>Times New Roman</vt:lpstr>
      <vt:lpstr>Arial</vt:lpstr>
      <vt:lpstr>Marlett</vt:lpstr>
      <vt:lpstr>Tahoma</vt:lpstr>
      <vt:lpstr>ＭＳ Ｐゴシック</vt:lpstr>
      <vt:lpstr>Symbol</vt:lpstr>
      <vt:lpstr>Calibri</vt:lpstr>
      <vt:lpstr>SimSun</vt:lpstr>
      <vt:lpstr>Monotype Sorts</vt:lpstr>
      <vt:lpstr>Blank Presentation</vt:lpstr>
      <vt:lpstr>Microsoft Excel Worksheet</vt:lpstr>
      <vt:lpstr>Equation</vt:lpstr>
      <vt:lpstr>Worksheet</vt:lpstr>
      <vt:lpstr>Microsoft Office Excel 97-2003 Worksheet</vt:lpstr>
      <vt:lpstr>MathType 4.0 Equation</vt:lpstr>
      <vt:lpstr>SmartDraw</vt:lpstr>
      <vt:lpstr>Microsoft Equation 3.0</vt:lpstr>
      <vt:lpstr>Microsoft Visio Drawing</vt:lpstr>
      <vt:lpstr>Microsoft Word Document</vt:lpstr>
      <vt:lpstr>Microsoft Office Excel Worksheet</vt:lpstr>
      <vt:lpstr>Distance and Similarity Measures</vt:lpstr>
      <vt:lpstr>Distance or Similarity Measures</vt:lpstr>
      <vt:lpstr>Similarity and Dissimilarity</vt:lpstr>
      <vt:lpstr>Distance or Similarity Measures</vt:lpstr>
      <vt:lpstr>Distance or Similarity Measures</vt:lpstr>
      <vt:lpstr>Data Matrix and Distance Matrix</vt:lpstr>
      <vt:lpstr>Proximity Measure for Nominal Attributes</vt:lpstr>
      <vt:lpstr>Proximity Measure for Binary Attributes</vt:lpstr>
      <vt:lpstr>Normalizing or Standardizing Numeric Data</vt:lpstr>
      <vt:lpstr>Common Distance Measures for Numeric Data</vt:lpstr>
      <vt:lpstr>Example: Data Matrix and Distance Matrix</vt:lpstr>
      <vt:lpstr>Distance on Numeric Data:  Minkowski Distance</vt:lpstr>
      <vt:lpstr>Vector-Based Similarity Measures</vt:lpstr>
      <vt:lpstr>Vector-Based Similarity Measures</vt:lpstr>
      <vt:lpstr>Example Application: Information Retrieval</vt:lpstr>
      <vt:lpstr>Documents &amp; Query in n-dimensional Space</vt:lpstr>
      <vt:lpstr>Example: Similarities among Documents</vt:lpstr>
      <vt:lpstr>Correlation as Similarity</vt:lpstr>
      <vt:lpstr>Distance-Based Classification</vt:lpstr>
      <vt:lpstr>Nearest Neighbor Classifiers</vt:lpstr>
      <vt:lpstr>K-Nearest-Neighbor Strategy</vt:lpstr>
      <vt:lpstr>K-Nearest-Neighbor Strategy</vt:lpstr>
      <vt:lpstr>Combination Functions</vt:lpstr>
      <vt:lpstr>Voting Approach - Example</vt:lpstr>
      <vt:lpstr>KNN for Document Categorization</vt:lpstr>
      <vt:lpstr>KNN for Document Categorization</vt:lpstr>
      <vt:lpstr>KNN for Document Categorization</vt:lpstr>
      <vt:lpstr>Combination Functions</vt:lpstr>
      <vt:lpstr>KNN and Collaborative Filtering</vt:lpstr>
      <vt:lpstr>PowerPoint Presentation</vt:lpstr>
      <vt:lpstr>Collaborative Filtering (k Nearest Neighbor)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Miing and Knowledge Discvoery - Web Data Mining</dc:title>
  <dc:creator>Bamshad Mobasher</dc:creator>
  <cp:lastModifiedBy>Bamshad Mobasher</cp:lastModifiedBy>
  <cp:revision>283</cp:revision>
  <cp:lastPrinted>2001-05-09T08:05:31Z</cp:lastPrinted>
  <dcterms:created xsi:type="dcterms:W3CDTF">1999-03-29T20:01:23Z</dcterms:created>
  <dcterms:modified xsi:type="dcterms:W3CDTF">2016-04-10T22:05:27Z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mobasher@cs.depaul.edu</vt:lpwstr>
  </property>
  <property fmtid="{D5CDD505-2E9C-101B-9397-08002B2CF9AE}" pid="8" name="HomePage">
    <vt:lpwstr>http://maya.cs.depaul.edu/~classes/ect584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C:\Bamshad\CLASS\ECT584\Lectures</vt:lpwstr>
  </property>
</Properties>
</file>