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90766-89C5-48FA-9E1C-F74750F8CE90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D299-7DD2-4777-B9BB-7200FBB0B7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752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90766-89C5-48FA-9E1C-F74750F8CE90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D299-7DD2-4777-B9BB-7200FBB0B7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834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90766-89C5-48FA-9E1C-F74750F8CE90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D299-7DD2-4777-B9BB-7200FBB0B7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599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90766-89C5-48FA-9E1C-F74750F8CE90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D299-7DD2-4777-B9BB-7200FBB0B7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64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90766-89C5-48FA-9E1C-F74750F8CE90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D299-7DD2-4777-B9BB-7200FBB0B7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517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90766-89C5-48FA-9E1C-F74750F8CE90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D299-7DD2-4777-B9BB-7200FBB0B7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809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90766-89C5-48FA-9E1C-F74750F8CE90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D299-7DD2-4777-B9BB-7200FBB0B7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124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90766-89C5-48FA-9E1C-F74750F8CE90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D299-7DD2-4777-B9BB-7200FBB0B7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337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90766-89C5-48FA-9E1C-F74750F8CE90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D299-7DD2-4777-B9BB-7200FBB0B7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938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90766-89C5-48FA-9E1C-F74750F8CE90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D299-7DD2-4777-B9BB-7200FBB0B7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23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90766-89C5-48FA-9E1C-F74750F8CE90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7D299-7DD2-4777-B9BB-7200FBB0B7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833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90766-89C5-48FA-9E1C-F74750F8CE90}" type="datetimeFigureOut">
              <a:rPr lang="zh-CN" altLang="en-US" smtClean="0"/>
              <a:t>2018/7/12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7D299-7DD2-4777-B9BB-7200FBB0B7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8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58928" y="2231239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KYS</a:t>
            </a:r>
          </a:p>
          <a:p>
            <a:r>
              <a:rPr lang="en-US" altLang="zh-CN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pascal</a:t>
            </a:r>
            <a:endParaRPr lang="zh-CN" altLang="en-US" dirty="0">
              <a:solidFill>
                <a:srgbClr val="FF0000"/>
              </a:solidFill>
              <a:latin typeface="Cambria Math" panose="02040503050406030204" pitchFamily="18" charset="0"/>
              <a:ea typeface="苹方 中等" panose="020B0400000000000000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09761" y="3329683"/>
            <a:ext cx="2443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KYS_promise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zh-CN" altLang="en-US" dirty="0" smtClean="0">
                <a:latin typeface="Cambria Math" panose="02040503050406030204" pitchFamily="18" charset="0"/>
                <a:ea typeface="苹方 中等" panose="020B0400000000000000" pitchFamily="34" charset="-122"/>
              </a:rPr>
              <a:t>（前传）</a:t>
            </a:r>
            <a:endParaRPr lang="zh-CN" altLang="en-US" dirty="0">
              <a:latin typeface="Cambria Math" panose="02040503050406030204" pitchFamily="18" charset="0"/>
              <a:ea typeface="苹方 中等" panose="020B0400000000000000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016124" y="1827202"/>
            <a:ext cx="2067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KYS_pig3 </a:t>
            </a:r>
            <a:r>
              <a:rPr lang="zh-CN" altLang="en-US" dirty="0" smtClean="0">
                <a:solidFill>
                  <a:srgbClr val="FF0000"/>
                </a:solidFill>
                <a:latin typeface="Cambria Math" panose="02040503050406030204" pitchFamily="18" charset="0"/>
                <a:ea typeface="苹方 中等" panose="020B0400000000000000" pitchFamily="34" charset="-122"/>
              </a:rPr>
              <a:t>（水浒）</a:t>
            </a:r>
            <a:endParaRPr lang="zh-CN" altLang="en-US" dirty="0">
              <a:solidFill>
                <a:srgbClr val="FF0000"/>
              </a:solidFill>
              <a:latin typeface="Cambria Math" panose="02040503050406030204" pitchFamily="18" charset="0"/>
              <a:ea typeface="苹方 中等" panose="020B0400000000000000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57738" y="2471096"/>
            <a:ext cx="209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Cambria Math" panose="02040503050406030204" pitchFamily="18" charset="0"/>
                <a:ea typeface="苹方 中等" panose="020B0400000000000000" pitchFamily="34" charset="-122"/>
              </a:rPr>
              <a:t>红颜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zh-CN" altLang="en-US" dirty="0" smtClean="0">
                <a:latin typeface="Cambria Math" panose="02040503050406030204" pitchFamily="18" charset="0"/>
                <a:ea typeface="苹方 中等" panose="020B0400000000000000" pitchFamily="34" charset="-122"/>
              </a:rPr>
              <a:t>（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C++</a:t>
            </a:r>
            <a:r>
              <a:rPr lang="zh-CN" altLang="en-US" dirty="0" smtClean="0">
                <a:latin typeface="Cambria Math" panose="02040503050406030204" pitchFamily="18" charset="0"/>
                <a:ea typeface="苹方 中等" panose="020B0400000000000000" pitchFamily="34" charset="-122"/>
              </a:rPr>
              <a:t>重构）</a:t>
            </a:r>
            <a:endParaRPr lang="zh-CN" altLang="en-US" dirty="0">
              <a:latin typeface="Cambria Math" panose="02040503050406030204" pitchFamily="18" charset="0"/>
              <a:ea typeface="苹方 中等" panose="020B0400000000000000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939033" y="244513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u="sng" dirty="0" smtClean="0">
                <a:latin typeface="Cambria Math" panose="02040503050406030204" pitchFamily="18" charset="0"/>
                <a:ea typeface="苹方 中等" panose="020B0400000000000000" pitchFamily="34" charset="-122"/>
              </a:rPr>
              <a:t>群芳</a:t>
            </a:r>
            <a:endParaRPr lang="zh-CN" altLang="en-US" u="sng" dirty="0">
              <a:latin typeface="Cambria Math" panose="02040503050406030204" pitchFamily="18" charset="0"/>
              <a:ea typeface="苹方 中等" panose="020B0400000000000000" pitchFamily="34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4698962" y="2652452"/>
            <a:ext cx="583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3"/>
          </p:cNvCxnSpPr>
          <p:nvPr/>
        </p:nvCxnSpPr>
        <p:spPr>
          <a:xfrm>
            <a:off x="6753572" y="3514349"/>
            <a:ext cx="6559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490115" y="332968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u="sng" dirty="0" smtClean="0">
                <a:latin typeface="Cambria Math" panose="02040503050406030204" pitchFamily="18" charset="0"/>
                <a:ea typeface="苹方 中等" panose="020B0400000000000000" pitchFamily="34" charset="-122"/>
              </a:rPr>
              <a:t>人在江湖</a:t>
            </a:r>
            <a:endParaRPr lang="zh-CN" altLang="en-US" u="sng" dirty="0">
              <a:latin typeface="Cambria Math" panose="02040503050406030204" pitchFamily="18" charset="0"/>
              <a:ea typeface="苹方 中等" panose="020B0400000000000000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848322" y="181513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Cambria Math" panose="02040503050406030204" pitchFamily="18" charset="0"/>
                <a:ea typeface="苹方 中等" panose="020B0400000000000000" pitchFamily="34" charset="-122"/>
              </a:rPr>
              <a:t>梁群（策划中）</a:t>
            </a:r>
            <a:endParaRPr lang="zh-CN" altLang="en-US" dirty="0">
              <a:latin typeface="Cambria Math" panose="02040503050406030204" pitchFamily="18" charset="0"/>
              <a:ea typeface="苹方 中等" panose="020B0400000000000000" pitchFamily="34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6083421" y="2005155"/>
            <a:ext cx="670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999852" y="4571863"/>
            <a:ext cx="950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jysdllua</a:t>
            </a:r>
            <a:endParaRPr lang="zh-CN" altLang="en-US" dirty="0">
              <a:solidFill>
                <a:srgbClr val="FF0000"/>
              </a:solidFill>
              <a:latin typeface="Cambria Math" panose="02040503050406030204" pitchFamily="18" charset="0"/>
              <a:ea typeface="苹方 中等" panose="020B0400000000000000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237902" y="442284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1" u="sng" dirty="0" smtClean="0">
                <a:latin typeface="Cambria Math" panose="02040503050406030204" pitchFamily="18" charset="0"/>
                <a:ea typeface="苹方 中等" panose="020B0400000000000000" pitchFamily="34" charset="-122"/>
              </a:rPr>
              <a:t>苍龙半即时</a:t>
            </a:r>
            <a:endParaRPr lang="zh-CN" altLang="en-US" i="1" u="sng" dirty="0">
              <a:latin typeface="Cambria Math" panose="02040503050406030204" pitchFamily="18" charset="0"/>
              <a:ea typeface="苹方 中等" panose="020B0400000000000000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545991" y="547531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1" u="sng" dirty="0" smtClean="0">
                <a:latin typeface="Cambria Math" panose="02040503050406030204" pitchFamily="18" charset="0"/>
                <a:ea typeface="苹方 中等" panose="020B0400000000000000" pitchFamily="34" charset="-122"/>
              </a:rPr>
              <a:t>苍炎</a:t>
            </a:r>
            <a:endParaRPr lang="zh-CN" altLang="en-US" i="1" u="sng" dirty="0">
              <a:latin typeface="Cambria Math" panose="02040503050406030204" pitchFamily="18" charset="0"/>
              <a:ea typeface="苹方 中等" panose="020B0400000000000000" pitchFamily="34" charset="-122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5676984" y="4756529"/>
            <a:ext cx="775348" cy="889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7732041" y="5473840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endParaRPr lang="zh-CN" altLang="en-US" i="1" u="sng" dirty="0">
              <a:latin typeface="Cambria Math" panose="02040503050406030204" pitchFamily="18" charset="0"/>
              <a:ea typeface="苹方 中等" panose="020B0400000000000000" pitchFamily="34" charset="-122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>
            <a:off x="7328343" y="5687277"/>
            <a:ext cx="2887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3902650" y="5347434"/>
            <a:ext cx="1012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u="sng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猪</a:t>
            </a:r>
            <a:r>
              <a:rPr lang="en-US" altLang="zh-CN" u="sng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4/</a:t>
            </a:r>
            <a:r>
              <a:rPr lang="en-US" altLang="zh-CN" u="sng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jyol</a:t>
            </a:r>
            <a:endParaRPr lang="zh-CN" altLang="en-US" u="sng" dirty="0">
              <a:latin typeface="Cambria Math" panose="02040503050406030204" pitchFamily="18" charset="0"/>
              <a:ea typeface="苹方 中等" panose="020B0400000000000000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032941" y="1060437"/>
            <a:ext cx="205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u="sng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altLang="zh-CN" u="sng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kys</a:t>
            </a:r>
            <a:r>
              <a:rPr lang="zh-CN" altLang="en-US" u="sng" dirty="0" smtClean="0">
                <a:latin typeface="Cambria Math" panose="02040503050406030204" pitchFamily="18" charset="0"/>
                <a:ea typeface="苹方 中等" panose="020B0400000000000000" pitchFamily="34" charset="-122"/>
              </a:rPr>
              <a:t>（书剑飘零）</a:t>
            </a:r>
            <a:endParaRPr lang="zh-CN" altLang="en-US" u="sng" dirty="0">
              <a:latin typeface="Cambria Math" panose="02040503050406030204" pitchFamily="18" charset="0"/>
              <a:ea typeface="苹方 中等" panose="020B0400000000000000" pitchFamily="34" charset="-122"/>
            </a:endParaRPr>
          </a:p>
        </p:txBody>
      </p:sp>
      <p:cxnSp>
        <p:nvCxnSpPr>
          <p:cNvPr id="31" name="直接箭头连接符 30"/>
          <p:cNvCxnSpPr>
            <a:stCxn id="18" idx="3"/>
            <a:endCxn id="21" idx="1"/>
          </p:cNvCxnSpPr>
          <p:nvPr/>
        </p:nvCxnSpPr>
        <p:spPr>
          <a:xfrm flipV="1">
            <a:off x="3950240" y="4607515"/>
            <a:ext cx="287662" cy="149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666586" y="4012339"/>
            <a:ext cx="1107996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Cambria Math" panose="02040503050406030204" pitchFamily="18" charset="0"/>
                <a:ea typeface="苹方 中等" panose="020B0400000000000000" pitchFamily="34" charset="-122"/>
              </a:rPr>
              <a:t>菠萝三国</a:t>
            </a:r>
            <a:endParaRPr lang="en-US" altLang="zh-CN" dirty="0" smtClean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Cambria Math" panose="02040503050406030204" pitchFamily="18" charset="0"/>
                <a:ea typeface="苹方 中等" panose="020B0400000000000000" pitchFamily="34" charset="-122"/>
              </a:rPr>
              <a:t>苍龙逐日</a:t>
            </a:r>
          </a:p>
          <a:p>
            <a:r>
              <a:rPr lang="zh-CN" altLang="en-US" dirty="0">
                <a:solidFill>
                  <a:srgbClr val="FF0000"/>
                </a:solidFill>
                <a:latin typeface="Cambria Math" panose="02040503050406030204" pitchFamily="18" charset="0"/>
                <a:ea typeface="苹方 中等" panose="020B0400000000000000" pitchFamily="34" charset="-122"/>
              </a:rPr>
              <a:t>再战江湖</a:t>
            </a:r>
          </a:p>
          <a:p>
            <a:r>
              <a:rPr lang="en-US" altLang="zh-CN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PTT</a:t>
            </a:r>
            <a:endParaRPr lang="zh-CN" altLang="en-US" dirty="0">
              <a:solidFill>
                <a:srgbClr val="FF0000"/>
              </a:solidFill>
              <a:latin typeface="Cambria Math" panose="02040503050406030204" pitchFamily="18" charset="0"/>
              <a:ea typeface="苹方 中等" panose="020B0400000000000000" pitchFamily="34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1366590" y="3023091"/>
            <a:ext cx="1175455" cy="919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H="1">
            <a:off x="1883356" y="4756529"/>
            <a:ext cx="1002578" cy="2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flipV="1">
            <a:off x="2940045" y="1362975"/>
            <a:ext cx="907337" cy="1006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2953076" y="2812447"/>
            <a:ext cx="1238632" cy="695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endCxn id="6" idx="1"/>
          </p:cNvCxnSpPr>
          <p:nvPr/>
        </p:nvCxnSpPr>
        <p:spPr>
          <a:xfrm flipV="1">
            <a:off x="3030472" y="2011868"/>
            <a:ext cx="985652" cy="419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>
            <a:off x="3009586" y="2600487"/>
            <a:ext cx="837796" cy="7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409069" y="1953740"/>
            <a:ext cx="1338828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Cambria Math" panose="02040503050406030204" pitchFamily="18" charset="0"/>
                <a:ea typeface="苹方 中等" panose="020B0400000000000000" pitchFamily="34" charset="-122"/>
              </a:rPr>
              <a:t>魏征传奇</a:t>
            </a:r>
            <a:endParaRPr lang="en-US" altLang="zh-CN" dirty="0" smtClean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Cambria Math" panose="02040503050406030204" pitchFamily="18" charset="0"/>
                <a:ea typeface="苹方 中等" panose="020B0400000000000000" pitchFamily="34" charset="-122"/>
              </a:rPr>
              <a:t>笑梦游</a:t>
            </a:r>
            <a:r>
              <a:rPr lang="zh-CN" altLang="en-US" dirty="0" smtClean="0">
                <a:solidFill>
                  <a:srgbClr val="FF0000"/>
                </a:solidFill>
                <a:latin typeface="Cambria Math" panose="02040503050406030204" pitchFamily="18" charset="0"/>
                <a:ea typeface="苹方 中等" panose="020B0400000000000000" pitchFamily="34" charset="-122"/>
              </a:rPr>
              <a:t>记</a:t>
            </a:r>
            <a:endParaRPr lang="en-US" altLang="zh-CN" dirty="0" smtClean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Cambria Math" panose="02040503050406030204" pitchFamily="18" charset="0"/>
                <a:ea typeface="苹方 中等" panose="020B0400000000000000" pitchFamily="34" charset="-122"/>
              </a:rPr>
              <a:t>小猪</a:t>
            </a:r>
            <a:r>
              <a:rPr lang="zh-CN" altLang="en-US" dirty="0" smtClean="0">
                <a:solidFill>
                  <a:srgbClr val="FF0000"/>
                </a:solidFill>
                <a:latin typeface="Cambria Math" panose="02040503050406030204" pitchFamily="18" charset="0"/>
                <a:ea typeface="苹方 中等" panose="020B0400000000000000" pitchFamily="34" charset="-122"/>
              </a:rPr>
              <a:t>闯江湖</a:t>
            </a:r>
            <a:endParaRPr lang="en-US" altLang="zh-CN" dirty="0" smtClean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Cambria Math" panose="02040503050406030204" pitchFamily="18" charset="0"/>
                <a:ea typeface="苹方 中等" panose="020B0400000000000000" pitchFamily="34" charset="-122"/>
              </a:rPr>
              <a:t>天书奇侠</a:t>
            </a:r>
          </a:p>
        </p:txBody>
      </p:sp>
      <p:cxnSp>
        <p:nvCxnSpPr>
          <p:cNvPr id="66" name="直接箭头连接符 65"/>
          <p:cNvCxnSpPr>
            <a:stCxn id="4" idx="1"/>
          </p:cNvCxnSpPr>
          <p:nvPr/>
        </p:nvCxnSpPr>
        <p:spPr>
          <a:xfrm flipH="1">
            <a:off x="1863914" y="2554405"/>
            <a:ext cx="295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文本框 114"/>
          <p:cNvSpPr txBox="1"/>
          <p:nvPr/>
        </p:nvSpPr>
        <p:spPr>
          <a:xfrm>
            <a:off x="6391914" y="43046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1" dirty="0" smtClean="0">
                <a:solidFill>
                  <a:srgbClr val="FF0000"/>
                </a:solidFill>
                <a:latin typeface="Cambria Math" panose="02040503050406030204" pitchFamily="18" charset="0"/>
                <a:ea typeface="苹方 中等" panose="020B0400000000000000" pitchFamily="34" charset="-122"/>
              </a:rPr>
              <a:t>龙的传人</a:t>
            </a:r>
            <a:endParaRPr lang="zh-CN" altLang="en-US" i="1" dirty="0">
              <a:solidFill>
                <a:srgbClr val="FF0000"/>
              </a:solidFill>
              <a:latin typeface="Cambria Math" panose="02040503050406030204" pitchFamily="18" charset="0"/>
              <a:ea typeface="苹方 中等" panose="020B0400000000000000" pitchFamily="34" charset="-122"/>
            </a:endParaRPr>
          </a:p>
        </p:txBody>
      </p:sp>
      <p:cxnSp>
        <p:nvCxnSpPr>
          <p:cNvPr id="117" name="直接箭头连接符 116"/>
          <p:cNvCxnSpPr/>
          <p:nvPr/>
        </p:nvCxnSpPr>
        <p:spPr>
          <a:xfrm>
            <a:off x="5676984" y="4489267"/>
            <a:ext cx="6469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>
            <a:endCxn id="115" idx="2"/>
          </p:cNvCxnSpPr>
          <p:nvPr/>
        </p:nvCxnSpPr>
        <p:spPr>
          <a:xfrm flipV="1">
            <a:off x="6912627" y="4673933"/>
            <a:ext cx="33285" cy="62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文本框 123"/>
          <p:cNvSpPr txBox="1"/>
          <p:nvPr/>
        </p:nvSpPr>
        <p:spPr>
          <a:xfrm>
            <a:off x="9213253" y="1998681"/>
            <a:ext cx="2646878" cy="1323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苹方 中等" panose="020B0400000000000000" pitchFamily="34" charset="-122"/>
              </a:rPr>
              <a:t>红框表示从</a:t>
            </a:r>
            <a:r>
              <a:rPr lang="en-US" altLang="zh-CN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DOS</a:t>
            </a:r>
            <a:r>
              <a:rPr lang="zh-CN" altLang="en-US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苹方 中等" panose="020B0400000000000000" pitchFamily="34" charset="-122"/>
              </a:rPr>
              <a:t>版移植</a:t>
            </a:r>
            <a:endParaRPr lang="en-US" altLang="zh-CN" sz="16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zh-CN" altLang="en-US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苹方 中等" panose="020B0400000000000000" pitchFamily="34" charset="-122"/>
              </a:rPr>
              <a:t>红字表示已经完成全平台</a:t>
            </a:r>
            <a:endParaRPr lang="en-US" altLang="zh-CN" sz="16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苹方 中等" panose="020B0400000000000000" pitchFamily="34" charset="-122"/>
            </a:endParaRPr>
          </a:p>
          <a:p>
            <a:r>
              <a:rPr lang="zh-CN" altLang="en-US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苹方 中等" panose="020B0400000000000000" pitchFamily="34" charset="-122"/>
              </a:rPr>
              <a:t>下划线表示仍使用</a:t>
            </a:r>
            <a:r>
              <a:rPr lang="en-US" altLang="zh-CN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苹方 中等" panose="020B0400000000000000" pitchFamily="34" charset="-122"/>
              </a:rPr>
              <a:t>SDL1.2</a:t>
            </a:r>
            <a:endParaRPr lang="en-US" altLang="zh-CN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苹方 中等" panose="020B0400000000000000" pitchFamily="34" charset="-122"/>
              </a:rPr>
              <a:t>斜体表示剧情基于苍龙逐日</a:t>
            </a:r>
            <a:endParaRPr lang="en-US" altLang="zh-CN" sz="16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苹方 中等" panose="020B0400000000000000" pitchFamily="34" charset="-122"/>
            </a:endParaRPr>
          </a:p>
          <a:p>
            <a:r>
              <a:rPr lang="zh-CN" altLang="en-US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苹方 中等" panose="020B0400000000000000" pitchFamily="34" charset="-122"/>
              </a:rPr>
              <a:t>猪</a:t>
            </a:r>
            <a:r>
              <a:rPr lang="en-US" altLang="zh-CN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苹方 中等" panose="020B0400000000000000" pitchFamily="34" charset="-122"/>
              </a:rPr>
              <a:t>4</a:t>
            </a:r>
            <a:r>
              <a:rPr lang="zh-CN" altLang="en-US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苹方 中等" panose="020B0400000000000000" pitchFamily="34" charset="-122"/>
              </a:rPr>
              <a:t>和</a:t>
            </a:r>
            <a:r>
              <a:rPr lang="en-US" altLang="zh-CN" sz="16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苹方 中等" panose="020B0400000000000000" pitchFamily="34" charset="-122"/>
              </a:rPr>
              <a:t>jyol</a:t>
            </a:r>
            <a:r>
              <a:rPr lang="zh-CN" altLang="en-US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苹方 中等" panose="020B0400000000000000" pitchFamily="34" charset="-122"/>
              </a:rPr>
              <a:t>引擎架构完全相同</a:t>
            </a:r>
            <a:endParaRPr lang="en-US" altLang="zh-CN" sz="16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9349274" y="3614508"/>
            <a:ext cx="110799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1" dirty="0">
                <a:solidFill>
                  <a:srgbClr val="FF0000"/>
                </a:solidFill>
                <a:latin typeface="Cambria Math" panose="02040503050406030204" pitchFamily="18" charset="0"/>
                <a:ea typeface="苹方 中等" panose="020B0400000000000000" pitchFamily="34" charset="-122"/>
              </a:rPr>
              <a:t>金</a:t>
            </a:r>
            <a:r>
              <a:rPr lang="zh-CN" altLang="en-US" i="1" dirty="0" smtClean="0">
                <a:solidFill>
                  <a:srgbClr val="FF0000"/>
                </a:solidFill>
                <a:latin typeface="Cambria Math" panose="02040503050406030204" pitchFamily="18" charset="0"/>
                <a:ea typeface="苹方 中等" panose="020B0400000000000000" pitchFamily="34" charset="-122"/>
              </a:rPr>
              <a:t>古</a:t>
            </a:r>
            <a:endParaRPr lang="en-US" altLang="zh-CN" i="1" dirty="0" smtClean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zh-CN" altLang="en-US" i="1" dirty="0" smtClean="0">
                <a:solidFill>
                  <a:srgbClr val="FF0000"/>
                </a:solidFill>
                <a:latin typeface="Cambria Math" panose="02040503050406030204" pitchFamily="18" charset="0"/>
                <a:ea typeface="苹方 中等" panose="020B0400000000000000" pitchFamily="34" charset="-122"/>
              </a:rPr>
              <a:t>痛饮</a:t>
            </a:r>
            <a:r>
              <a:rPr lang="zh-CN" altLang="en-US" i="1" dirty="0">
                <a:solidFill>
                  <a:srgbClr val="FF0000"/>
                </a:solidFill>
                <a:latin typeface="Cambria Math" panose="02040503050406030204" pitchFamily="18" charset="0"/>
                <a:ea typeface="苹方 中等" panose="020B0400000000000000" pitchFamily="34" charset="-122"/>
              </a:rPr>
              <a:t>狂</a:t>
            </a:r>
            <a:r>
              <a:rPr lang="zh-CN" altLang="en-US" i="1" dirty="0" smtClean="0">
                <a:solidFill>
                  <a:srgbClr val="FF0000"/>
                </a:solidFill>
                <a:latin typeface="Cambria Math" panose="02040503050406030204" pitchFamily="18" charset="0"/>
                <a:ea typeface="苹方 中等" panose="020B0400000000000000" pitchFamily="34" charset="-122"/>
              </a:rPr>
              <a:t>歌</a:t>
            </a:r>
            <a:endParaRPr lang="en-US" altLang="zh-CN" i="1" dirty="0" smtClean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zh-CN" altLang="en-US" i="1" u="sng" dirty="0" smtClean="0">
                <a:latin typeface="Cambria Math" panose="02040503050406030204" pitchFamily="18" charset="0"/>
                <a:ea typeface="苹方 中等" panose="020B0400000000000000" pitchFamily="34" charset="-122"/>
              </a:rPr>
              <a:t>山寨</a:t>
            </a:r>
            <a:endParaRPr lang="en-US" altLang="zh-CN" i="1" u="sng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zh-CN" altLang="en-US" i="1" u="sng" dirty="0" smtClean="0">
                <a:latin typeface="Cambria Math" panose="02040503050406030204" pitchFamily="18" charset="0"/>
                <a:ea typeface="苹方 中等" panose="020B0400000000000000" pitchFamily="34" charset="-122"/>
              </a:rPr>
              <a:t>超山寨</a:t>
            </a:r>
            <a:endParaRPr lang="en-US" altLang="zh-CN" i="1" u="sng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zh-CN" altLang="en-US" i="1" u="sng" dirty="0" smtClean="0">
                <a:latin typeface="Cambria Math" panose="02040503050406030204" pitchFamily="18" charset="0"/>
                <a:ea typeface="苹方 中等" panose="020B0400000000000000" pitchFamily="34" charset="-122"/>
              </a:rPr>
              <a:t>至尊</a:t>
            </a:r>
            <a:endParaRPr lang="en-US" altLang="zh-CN" i="1" u="sng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zh-CN" altLang="en-US" i="1" u="sng" dirty="0" smtClean="0">
                <a:latin typeface="Cambria Math" panose="02040503050406030204" pitchFamily="18" charset="0"/>
                <a:ea typeface="苹方 中等" panose="020B0400000000000000" pitchFamily="34" charset="-122"/>
              </a:rPr>
              <a:t>畅想</a:t>
            </a:r>
            <a:endParaRPr lang="en-US" altLang="zh-CN" i="1" u="sng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zh-CN" altLang="en-US" i="1" u="sng" dirty="0" smtClean="0">
                <a:latin typeface="Cambria Math" panose="02040503050406030204" pitchFamily="18" charset="0"/>
                <a:ea typeface="苹方 中等" panose="020B0400000000000000" pitchFamily="34" charset="-122"/>
              </a:rPr>
              <a:t>穿越</a:t>
            </a:r>
            <a:endParaRPr lang="en-US" altLang="zh-CN" i="1" u="sng" dirty="0" smtClean="0">
              <a:latin typeface="Cambria Math" panose="02040503050406030204" pitchFamily="18" charset="0"/>
              <a:ea typeface="苹方 中等" panose="020B0400000000000000" pitchFamily="34" charset="-122"/>
            </a:endParaRPr>
          </a:p>
          <a:p>
            <a:r>
              <a:rPr lang="zh-CN" altLang="en-US" i="1" dirty="0">
                <a:solidFill>
                  <a:srgbClr val="FF0000"/>
                </a:solidFill>
                <a:latin typeface="Cambria Math" panose="02040503050406030204" pitchFamily="18" charset="0"/>
                <a:ea typeface="苹方 中等" panose="020B0400000000000000" pitchFamily="34" charset="-122"/>
              </a:rPr>
              <a:t>黑山</a:t>
            </a:r>
            <a:endParaRPr lang="zh-CN" altLang="en-US" i="1" dirty="0">
              <a:solidFill>
                <a:srgbClr val="FF0000"/>
              </a:solidFill>
              <a:latin typeface="Cambria Math" panose="02040503050406030204" pitchFamily="18" charset="0"/>
              <a:ea typeface="苹方 中等" panose="020B0400000000000000" pitchFamily="34" charset="-122"/>
            </a:endParaRPr>
          </a:p>
        </p:txBody>
      </p:sp>
      <p:cxnSp>
        <p:nvCxnSpPr>
          <p:cNvPr id="127" name="直接箭头连接符 126"/>
          <p:cNvCxnSpPr>
            <a:stCxn id="115" idx="3"/>
          </p:cNvCxnSpPr>
          <p:nvPr/>
        </p:nvCxnSpPr>
        <p:spPr>
          <a:xfrm>
            <a:off x="7499910" y="4489267"/>
            <a:ext cx="1713343" cy="9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/>
          <p:nvPr/>
        </p:nvCxnSpPr>
        <p:spPr>
          <a:xfrm flipV="1">
            <a:off x="7285981" y="4673934"/>
            <a:ext cx="1927272" cy="838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502002" y="230590"/>
            <a:ext cx="3942105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苹方 中等" panose="020B0400000000000000" pitchFamily="34" charset="-122"/>
              </a:rPr>
              <a:t>金庸群侠传复刻版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MOD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苹方 中等" panose="020B0400000000000000" pitchFamily="34" charset="-122"/>
              </a:rPr>
              <a:t>框架衍生关系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3" name="直接箭头连接符 2"/>
          <p:cNvCxnSpPr>
            <a:stCxn id="36" idx="2"/>
            <a:endCxn id="43" idx="0"/>
          </p:cNvCxnSpPr>
          <p:nvPr/>
        </p:nvCxnSpPr>
        <p:spPr>
          <a:xfrm>
            <a:off x="4408911" y="5716766"/>
            <a:ext cx="1755" cy="555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4006356" y="6272019"/>
            <a:ext cx="808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jymini</a:t>
            </a:r>
            <a:endParaRPr lang="zh-CN" altLang="en-US" dirty="0">
              <a:solidFill>
                <a:srgbClr val="FF0000"/>
              </a:solidFill>
              <a:latin typeface="Cambria Math" panose="02040503050406030204" pitchFamily="18" charset="0"/>
              <a:ea typeface="苹方 中等" panose="020B0400000000000000" pitchFamily="34" charset="-122"/>
            </a:endParaRPr>
          </a:p>
        </p:txBody>
      </p:sp>
      <p:cxnSp>
        <p:nvCxnSpPr>
          <p:cNvPr id="47" name="直接箭头连接符 46"/>
          <p:cNvCxnSpPr>
            <a:endCxn id="43" idx="1"/>
          </p:cNvCxnSpPr>
          <p:nvPr/>
        </p:nvCxnSpPr>
        <p:spPr>
          <a:xfrm>
            <a:off x="1774582" y="5201181"/>
            <a:ext cx="2231774" cy="1255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endCxn id="53" idx="0"/>
          </p:cNvCxnSpPr>
          <p:nvPr/>
        </p:nvCxnSpPr>
        <p:spPr>
          <a:xfrm>
            <a:off x="5123584" y="4814338"/>
            <a:ext cx="473643" cy="583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5274061" y="53977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u="sng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滑冰</a:t>
            </a:r>
            <a:endParaRPr lang="en-US" altLang="zh-CN" u="sng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48" name="直接箭头连接符 47"/>
          <p:cNvCxnSpPr>
            <a:endCxn id="36" idx="0"/>
          </p:cNvCxnSpPr>
          <p:nvPr/>
        </p:nvCxnSpPr>
        <p:spPr>
          <a:xfrm flipH="1">
            <a:off x="4408911" y="4814338"/>
            <a:ext cx="361557" cy="533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10141527" y="5716766"/>
            <a:ext cx="8811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1022676" y="5255101"/>
            <a:ext cx="87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1" dirty="0">
                <a:solidFill>
                  <a:srgbClr val="FF0000"/>
                </a:solidFill>
                <a:latin typeface="Cambria Math" panose="02040503050406030204" pitchFamily="18" charset="0"/>
                <a:ea typeface="苹方 中等" panose="020B0400000000000000" pitchFamily="34" charset="-122"/>
              </a:rPr>
              <a:t>黑鱼</a:t>
            </a:r>
            <a:endParaRPr lang="en-US" altLang="zh-CN" i="1" dirty="0">
              <a:solidFill>
                <a:srgbClr val="FF0000"/>
              </a:solidFill>
              <a:latin typeface="Cambria Math" panose="02040503050406030204" pitchFamily="18" charset="0"/>
              <a:ea typeface="苹方 中等" panose="020B0400000000000000" pitchFamily="34" charset="-122"/>
            </a:endParaRPr>
          </a:p>
          <a:p>
            <a:r>
              <a:rPr lang="zh-CN" altLang="en-US" i="1" dirty="0">
                <a:solidFill>
                  <a:srgbClr val="FF0000"/>
                </a:solidFill>
                <a:latin typeface="Cambria Math" panose="02040503050406030204" pitchFamily="18" charset="0"/>
                <a:ea typeface="苹方 中等" panose="020B0400000000000000" pitchFamily="34" charset="-122"/>
              </a:rPr>
              <a:t>金书</a:t>
            </a:r>
            <a:endParaRPr lang="en-US" altLang="zh-CN" i="1" dirty="0">
              <a:solidFill>
                <a:srgbClr val="FF0000"/>
              </a:solidFill>
              <a:latin typeface="Cambria Math" panose="02040503050406030204" pitchFamily="18" charset="0"/>
              <a:ea typeface="苹方 中等" panose="020B0400000000000000" pitchFamily="34" charset="-122"/>
            </a:endParaRPr>
          </a:p>
          <a:p>
            <a:r>
              <a:rPr lang="zh-CN" altLang="en-US" i="1" dirty="0">
                <a:solidFill>
                  <a:srgbClr val="FF0000"/>
                </a:solidFill>
                <a:latin typeface="Cambria Math" panose="02040503050406030204" pitchFamily="18" charset="0"/>
                <a:ea typeface="苹方 中等" panose="020B0400000000000000" pitchFamily="34" charset="-122"/>
              </a:rPr>
              <a:t>新畅想</a:t>
            </a:r>
            <a:endParaRPr lang="zh-CN" altLang="en-US" i="1" dirty="0">
              <a:solidFill>
                <a:srgbClr val="FF0000"/>
              </a:solidFill>
              <a:latin typeface="Cambria Math" panose="02040503050406030204" pitchFamily="18" charset="0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1667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476522" y="910401"/>
            <a:ext cx="3185487" cy="28623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MOD</a:t>
            </a:r>
          </a:p>
          <a:p>
            <a:r>
              <a:rPr lang="en-US" altLang="zh-CN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Dos</a:t>
            </a:r>
            <a:r>
              <a:rPr lang="en-US" altLang="zh-CN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zh-CN" altLang="en-US" dirty="0">
                <a:solidFill>
                  <a:srgbClr val="FF0000"/>
                </a:solidFill>
                <a:latin typeface="Cambria Math" panose="02040503050406030204" pitchFamily="18" charset="0"/>
                <a:ea typeface="苹方 中等" panose="020B0400000000000000" pitchFamily="34" charset="-122"/>
              </a:rPr>
              <a:t>苍龙</a:t>
            </a:r>
            <a:r>
              <a:rPr lang="zh-CN" altLang="en-US" dirty="0" smtClean="0">
                <a:solidFill>
                  <a:srgbClr val="FF0000"/>
                </a:solidFill>
                <a:latin typeface="Cambria Math" panose="02040503050406030204" pitchFamily="18" charset="0"/>
                <a:ea typeface="苹方 中等" panose="020B0400000000000000" pitchFamily="34" charset="-122"/>
              </a:rPr>
              <a:t>逐日</a:t>
            </a:r>
            <a:endParaRPr lang="en-US" altLang="zh-CN" dirty="0" smtClean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zh-CN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PTT</a:t>
            </a:r>
          </a:p>
          <a:p>
            <a:r>
              <a:rPr lang="en-US" altLang="zh-CN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zh-CN" altLang="en-US" dirty="0" smtClean="0">
                <a:solidFill>
                  <a:srgbClr val="FF0000"/>
                </a:solidFill>
                <a:latin typeface="Cambria Math" panose="02040503050406030204" pitchFamily="18" charset="0"/>
                <a:ea typeface="苹方 中等" panose="020B0400000000000000" pitchFamily="34" charset="-122"/>
              </a:rPr>
              <a:t>魏征传奇</a:t>
            </a:r>
            <a:endParaRPr lang="en-US" altLang="zh-CN" dirty="0" smtClean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zh-CN" altLang="en-US" dirty="0" smtClean="0">
                <a:solidFill>
                  <a:srgbClr val="FF0000"/>
                </a:solidFill>
                <a:latin typeface="Cambria Math" panose="02040503050406030204" pitchFamily="18" charset="0"/>
                <a:ea typeface="苹方 中等" panose="020B0400000000000000" pitchFamily="34" charset="-122"/>
              </a:rPr>
              <a:t>小猪闯江湖</a:t>
            </a:r>
            <a:endParaRPr lang="en-US" altLang="zh-CN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0.70	</a:t>
            </a:r>
            <a:r>
              <a:rPr lang="zh-CN" altLang="en-US" dirty="0">
                <a:solidFill>
                  <a:srgbClr val="FF0000"/>
                </a:solidFill>
                <a:latin typeface="Cambria Math" panose="02040503050406030204" pitchFamily="18" charset="0"/>
                <a:ea typeface="苹方 中等" panose="020B0400000000000000" pitchFamily="34" charset="-122"/>
              </a:rPr>
              <a:t>再战江湖</a:t>
            </a:r>
          </a:p>
          <a:p>
            <a:r>
              <a:rPr lang="en-US" altLang="zh-CN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0.71	</a:t>
            </a:r>
            <a:r>
              <a:rPr lang="zh-CN" altLang="en-US" dirty="0" smtClean="0">
                <a:solidFill>
                  <a:srgbClr val="FF0000"/>
                </a:solidFill>
                <a:latin typeface="Cambria Math" panose="02040503050406030204" pitchFamily="18" charset="0"/>
                <a:ea typeface="苹方 中等" panose="020B0400000000000000" pitchFamily="34" charset="-122"/>
              </a:rPr>
              <a:t>菠萝三国</a:t>
            </a:r>
            <a:endParaRPr lang="en-US" altLang="zh-CN" dirty="0" smtClean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0.72	</a:t>
            </a:r>
            <a:r>
              <a:rPr lang="zh-CN" altLang="en-US" dirty="0" smtClean="0">
                <a:solidFill>
                  <a:srgbClr val="FF0000"/>
                </a:solidFill>
                <a:latin typeface="Cambria Math" panose="02040503050406030204" pitchFamily="18" charset="0"/>
                <a:ea typeface="苹方 中等" panose="020B0400000000000000" pitchFamily="34" charset="-122"/>
              </a:rPr>
              <a:t>笑梦游记</a:t>
            </a:r>
            <a:endParaRPr lang="en-US" altLang="zh-CN" dirty="0" smtClean="0">
              <a:solidFill>
                <a:srgbClr val="FF0000"/>
              </a:solidFill>
              <a:latin typeface="Cambria Math" panose="02040503050406030204" pitchFamily="18" charset="0"/>
              <a:ea typeface="苹方 中等" panose="020B0400000000000000" pitchFamily="34" charset="-122"/>
            </a:endParaRPr>
          </a:p>
          <a:p>
            <a:r>
              <a:rPr lang="en-US" altLang="zh-CN" dirty="0" smtClean="0">
                <a:solidFill>
                  <a:srgbClr val="FF0000"/>
                </a:solidFill>
                <a:latin typeface="Cambria Math" panose="02040503050406030204" pitchFamily="18" charset="0"/>
                <a:ea typeface="苹方 中等" panose="020B0400000000000000" pitchFamily="34" charset="-122"/>
              </a:rPr>
              <a:t>0.72s	</a:t>
            </a:r>
            <a:r>
              <a:rPr lang="zh-CN" altLang="en-US" dirty="0" smtClean="0">
                <a:solidFill>
                  <a:srgbClr val="FF0000"/>
                </a:solidFill>
                <a:latin typeface="Cambria Math" panose="02040503050406030204" pitchFamily="18" charset="0"/>
                <a:ea typeface="苹方 中等" panose="020B0400000000000000" pitchFamily="34" charset="-122"/>
              </a:rPr>
              <a:t>凶恶群侠传</a:t>
            </a:r>
            <a:endParaRPr lang="en-US" altLang="zh-CN" dirty="0" smtClean="0">
              <a:solidFill>
                <a:srgbClr val="FF0000"/>
              </a:solidFill>
              <a:latin typeface="Cambria Math" panose="02040503050406030204" pitchFamily="18" charset="0"/>
              <a:ea typeface="苹方 中等" panose="020B0400000000000000" pitchFamily="34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Cambria Math" panose="02040503050406030204" pitchFamily="18" charset="0"/>
                <a:ea typeface="苹方 中等" panose="020B0400000000000000" pitchFamily="34" charset="-122"/>
              </a:rPr>
              <a:t>	</a:t>
            </a:r>
            <a:r>
              <a:rPr lang="zh-CN" altLang="en-US" dirty="0">
                <a:solidFill>
                  <a:srgbClr val="FF0000"/>
                </a:solidFill>
                <a:latin typeface="Cambria Math" panose="02040503050406030204" pitchFamily="18" charset="0"/>
                <a:ea typeface="苹方 中等" panose="020B0400000000000000" pitchFamily="34" charset="-122"/>
              </a:rPr>
              <a:t>金</a:t>
            </a:r>
            <a:r>
              <a:rPr lang="zh-CN" altLang="en-US" dirty="0" smtClean="0">
                <a:solidFill>
                  <a:srgbClr val="FF0000"/>
                </a:solidFill>
                <a:latin typeface="Cambria Math" panose="02040503050406030204" pitchFamily="18" charset="0"/>
                <a:ea typeface="苹方 中等" panose="020B0400000000000000" pitchFamily="34" charset="-122"/>
              </a:rPr>
              <a:t>庸水浒传（废弃）</a:t>
            </a:r>
            <a:endParaRPr lang="zh-CN" altLang="en-US" dirty="0">
              <a:solidFill>
                <a:srgbClr val="FF0000"/>
              </a:solidFill>
              <a:latin typeface="Cambria Math" panose="02040503050406030204" pitchFamily="18" charset="0"/>
              <a:ea typeface="苹方 中等" panose="020B0400000000000000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20473" y="976902"/>
            <a:ext cx="2262158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Cambria Math" panose="02040503050406030204" pitchFamily="18" charset="0"/>
                <a:ea typeface="苹方 中等" panose="020B0400000000000000" pitchFamily="34" charset="-122"/>
              </a:rPr>
              <a:t>修改档</a:t>
            </a:r>
            <a:endParaRPr lang="en-US" altLang="zh-CN" dirty="0">
              <a:solidFill>
                <a:srgbClr val="FF0000"/>
              </a:solidFill>
              <a:latin typeface="Cambria Math" panose="02040503050406030204" pitchFamily="18" charset="0"/>
              <a:ea typeface="苹方 中等" panose="020B0400000000000000" pitchFamily="34" charset="-122"/>
            </a:endParaRPr>
          </a:p>
          <a:p>
            <a:r>
              <a:rPr lang="en-US" altLang="zh-CN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Dos</a:t>
            </a:r>
            <a:r>
              <a:rPr lang="en-US" altLang="zh-CN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zh-CN" altLang="en-US" dirty="0">
                <a:solidFill>
                  <a:srgbClr val="FF0000"/>
                </a:solidFill>
                <a:latin typeface="Cambria Math" panose="02040503050406030204" pitchFamily="18" charset="0"/>
                <a:ea typeface="苹方 中等" panose="020B0400000000000000" pitchFamily="34" charset="-122"/>
              </a:rPr>
              <a:t>剑气碧烟</a:t>
            </a:r>
            <a:r>
              <a:rPr lang="zh-CN" altLang="en-US" dirty="0" smtClean="0">
                <a:solidFill>
                  <a:srgbClr val="FF0000"/>
                </a:solidFill>
                <a:latin typeface="Cambria Math" panose="02040503050406030204" pitchFamily="18" charset="0"/>
                <a:ea typeface="苹方 中等" panose="020B0400000000000000" pitchFamily="34" charset="-122"/>
              </a:rPr>
              <a:t>横</a:t>
            </a:r>
            <a:endParaRPr lang="en-US" altLang="zh-CN" dirty="0" smtClean="0">
              <a:solidFill>
                <a:srgbClr val="FF0000"/>
              </a:solidFill>
              <a:latin typeface="Cambria Math" panose="02040503050406030204" pitchFamily="18" charset="0"/>
              <a:ea typeface="苹方 中等" panose="020B0400000000000000" pitchFamily="34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Cambria Math" panose="02040503050406030204" pitchFamily="18" charset="0"/>
                <a:ea typeface="苹方 中等" panose="020B0400000000000000" pitchFamily="34" charset="-122"/>
              </a:rPr>
              <a:t>	</a:t>
            </a:r>
            <a:r>
              <a:rPr lang="zh-CN" altLang="en-US" dirty="0" smtClean="0">
                <a:solidFill>
                  <a:srgbClr val="FF0000"/>
                </a:solidFill>
                <a:latin typeface="Cambria Math" panose="02040503050406030204" pitchFamily="18" charset="0"/>
                <a:ea typeface="苹方 中等" panose="020B0400000000000000" pitchFamily="34" charset="-122"/>
              </a:rPr>
              <a:t>瑞安群侠传</a:t>
            </a:r>
            <a:endParaRPr lang="en-US" altLang="zh-CN" dirty="0" smtClean="0">
              <a:solidFill>
                <a:srgbClr val="FF0000"/>
              </a:solidFill>
              <a:latin typeface="Cambria Math" panose="02040503050406030204" pitchFamily="18" charset="0"/>
              <a:ea typeface="苹方 中等" panose="020B0400000000000000" pitchFamily="34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Cambria Math" panose="02040503050406030204" pitchFamily="18" charset="0"/>
                <a:ea typeface="苹方 中等" panose="020B0400000000000000" pitchFamily="34" charset="-122"/>
              </a:rPr>
              <a:t>	</a:t>
            </a:r>
            <a:r>
              <a:rPr lang="zh-CN" altLang="en-US" dirty="0" smtClean="0">
                <a:solidFill>
                  <a:srgbClr val="FF0000"/>
                </a:solidFill>
                <a:latin typeface="Cambria Math" panose="02040503050406030204" pitchFamily="18" charset="0"/>
                <a:ea typeface="苹方 中等" panose="020B0400000000000000" pitchFamily="34" charset="-122"/>
              </a:rPr>
              <a:t>倚天剑</a:t>
            </a:r>
            <a:endParaRPr lang="zh-CN" altLang="en-US" dirty="0">
              <a:solidFill>
                <a:srgbClr val="FF0000"/>
              </a:solidFill>
              <a:latin typeface="Cambria Math" panose="02040503050406030204" pitchFamily="18" charset="0"/>
              <a:ea typeface="苹方 中等" panose="020B0400000000000000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35353" y="2341562"/>
            <a:ext cx="5789148" cy="3416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Sfe</a:t>
            </a:r>
            <a:r>
              <a:rPr lang="zh-CN" altLang="en-US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发展史</a:t>
            </a:r>
            <a:endParaRPr lang="en-US" altLang="zh-CN" dirty="0" smtClean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0.72.1		</a:t>
            </a:r>
            <a:r>
              <a:rPr lang="zh-CN" altLang="en-US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魏征版</a:t>
            </a:r>
            <a:endParaRPr lang="en-US" altLang="zh-CN" dirty="0" smtClean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0.72.15		</a:t>
            </a:r>
            <a:r>
              <a:rPr lang="zh-CN" altLang="en-US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第一次公开发布</a:t>
            </a:r>
            <a:endParaRPr lang="en-US" altLang="zh-CN" dirty="0" smtClean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0.72.16		</a:t>
            </a:r>
            <a:r>
              <a:rPr lang="zh-CN" altLang="en-US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无针对</a:t>
            </a:r>
            <a:r>
              <a:rPr lang="en-US" altLang="zh-CN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mod</a:t>
            </a:r>
            <a:r>
              <a:rPr lang="zh-CN" altLang="en-US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，开始支持前传初版</a:t>
            </a:r>
            <a:endParaRPr lang="en-US" altLang="zh-CN" dirty="0" smtClean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0.72.16sp1	</a:t>
            </a:r>
            <a:r>
              <a:rPr lang="zh-CN" altLang="en-US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群芳谱</a:t>
            </a:r>
            <a:endParaRPr lang="en-US" altLang="zh-CN" dirty="0" smtClean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0.72.17		</a:t>
            </a:r>
            <a:r>
              <a:rPr lang="zh-CN" altLang="en-US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删除对</a:t>
            </a:r>
            <a:r>
              <a:rPr lang="en-US" altLang="zh-CN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dos</a:t>
            </a:r>
            <a:r>
              <a:rPr lang="zh-CN" altLang="en-US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支持，开始支持猪三</a:t>
            </a:r>
            <a:endParaRPr lang="en-US" altLang="zh-CN" dirty="0" smtClean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0.72.18		</a:t>
            </a:r>
            <a:r>
              <a:rPr lang="zh-CN" altLang="en-US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完全支持前传，连续为前传更新</a:t>
            </a:r>
            <a:endParaRPr lang="en-US" altLang="zh-CN" dirty="0" smtClean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0.72.18pig3	</a:t>
            </a:r>
            <a:r>
              <a:rPr lang="zh-CN" altLang="en-US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完全支持国庆版</a:t>
            </a:r>
            <a:endParaRPr lang="en-US" altLang="zh-CN" dirty="0" smtClean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0.72.19		</a:t>
            </a:r>
            <a:r>
              <a:rPr lang="zh-CN" altLang="en-US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最稳定版本，完全支持前传，支持</a:t>
            </a:r>
            <a:r>
              <a:rPr lang="en-US" altLang="zh-CN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pic</a:t>
            </a:r>
          </a:p>
          <a:p>
            <a:r>
              <a:rPr lang="en-US" altLang="zh-CN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0.72.20		</a:t>
            </a:r>
            <a:r>
              <a:rPr lang="zh-CN" altLang="en-US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完全支持前传衍生，支持导入导出</a:t>
            </a:r>
            <a:r>
              <a:rPr lang="en-US" altLang="zh-CN" dirty="0" err="1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xls</a:t>
            </a:r>
            <a:endParaRPr lang="en-US" altLang="zh-CN" dirty="0" smtClean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0.72.21		</a:t>
            </a:r>
            <a:r>
              <a:rPr lang="zh-CN" altLang="en-US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对</a:t>
            </a:r>
            <a:r>
              <a:rPr lang="en-US" altLang="zh-CN" dirty="0" err="1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rle</a:t>
            </a:r>
            <a:r>
              <a:rPr lang="zh-CN" altLang="en-US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算法做了优化，支持场景撤销</a:t>
            </a:r>
            <a:endParaRPr lang="en-US" altLang="zh-CN" dirty="0" smtClean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0.72.22		</a:t>
            </a:r>
            <a:r>
              <a:rPr lang="zh-CN" altLang="en-US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完全支持脚本事件至事件，目前终版</a:t>
            </a:r>
            <a:endParaRPr lang="zh-CN" altLang="en-US" dirty="0">
              <a:solidFill>
                <a:srgbClr val="FF0000"/>
              </a:solidFill>
              <a:latin typeface="Cambria Math" panose="02040503050406030204" pitchFamily="18" charset="0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6607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1545</TotalTime>
  <Words>133</Words>
  <Application>Microsoft Office PowerPoint</Application>
  <PresentationFormat>宽屏</PresentationFormat>
  <Paragraphs>68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苹方 中等</vt:lpstr>
      <vt:lpstr>宋体</vt:lpstr>
      <vt:lpstr>Arial</vt:lpstr>
      <vt:lpstr>Calibri</vt:lpstr>
      <vt:lpstr>Calibri Light</vt:lpstr>
      <vt:lpstr>Cambria Math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Sun TY</cp:lastModifiedBy>
  <cp:revision>23</cp:revision>
  <dcterms:created xsi:type="dcterms:W3CDTF">2016-03-23T09:47:11Z</dcterms:created>
  <dcterms:modified xsi:type="dcterms:W3CDTF">2018-07-12T07:46:10Z</dcterms:modified>
</cp:coreProperties>
</file>