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DFF"/>
    <a:srgbClr val="FF40FF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86"/>
    <p:restoredTop sz="94724"/>
  </p:normalViewPr>
  <p:slideViewPr>
    <p:cSldViewPr snapToGrid="0" snapToObjects="1">
      <p:cViewPr varScale="1">
        <p:scale>
          <a:sx n="212" d="100"/>
          <a:sy n="212" d="100"/>
        </p:scale>
        <p:origin x="17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600" b="0" i="0" u="none" strike="noStrike" kern="1200" spc="0" baseline="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pPr>
            <a:r>
              <a:rPr lang="en-US" sz="2600" dirty="0"/>
              <a:t>Runtime (8</a:t>
            </a:r>
            <a:r>
              <a:rPr lang="en-US" sz="2600" baseline="0" dirty="0"/>
              <a:t> CPUs 1 GPU)</a:t>
            </a:r>
            <a:endParaRPr lang="en-US" sz="26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600" b="0" i="0" u="none" strike="noStrike" kern="1200" spc="0" baseline="0">
              <a:solidFill>
                <a:schemeClr val="tx1"/>
              </a:solidFill>
              <a:latin typeface="Times" pitchFamily="2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Cpp-Taskflow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2.863</c:v>
                </c:pt>
                <c:pt idx="1">
                  <c:v>3.5670000000000002</c:v>
                </c:pt>
                <c:pt idx="2">
                  <c:v>4.2969999999999997</c:v>
                </c:pt>
                <c:pt idx="3">
                  <c:v>5.3289999999999997</c:v>
                </c:pt>
                <c:pt idx="4">
                  <c:v>5.7190000000000003</c:v>
                </c:pt>
                <c:pt idx="5">
                  <c:v>6.2729999999999997</c:v>
                </c:pt>
                <c:pt idx="6">
                  <c:v>7.4080000000000004</c:v>
                </c:pt>
                <c:pt idx="7">
                  <c:v>7.593</c:v>
                </c:pt>
                <c:pt idx="8">
                  <c:v>8.5679999999999996</c:v>
                </c:pt>
                <c:pt idx="9">
                  <c:v>8.65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17C-2F4A-9704-7679B227B91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TBB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2.948</c:v>
                </c:pt>
                <c:pt idx="1">
                  <c:v>3.81</c:v>
                </c:pt>
                <c:pt idx="2">
                  <c:v>4.4630000000000001</c:v>
                </c:pt>
                <c:pt idx="3">
                  <c:v>5.4029999999999996</c:v>
                </c:pt>
                <c:pt idx="4">
                  <c:v>6.2149999999999999</c:v>
                </c:pt>
                <c:pt idx="5">
                  <c:v>7.0780000000000003</c:v>
                </c:pt>
                <c:pt idx="6">
                  <c:v>7.81</c:v>
                </c:pt>
                <c:pt idx="7">
                  <c:v>8.5120000000000005</c:v>
                </c:pt>
                <c:pt idx="8">
                  <c:v>9.2059999999999995</c:v>
                </c:pt>
                <c:pt idx="9">
                  <c:v>10.039999999999999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17C-2F4A-9704-7679B227B91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StarPU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3.1280000000000001</c:v>
                </c:pt>
                <c:pt idx="1">
                  <c:v>3.5840000000000001</c:v>
                </c:pt>
                <c:pt idx="2">
                  <c:v>4.3209999999999997</c:v>
                </c:pt>
                <c:pt idx="3">
                  <c:v>5.5609999999999999</c:v>
                </c:pt>
                <c:pt idx="4">
                  <c:v>6.1280000000000001</c:v>
                </c:pt>
                <c:pt idx="5">
                  <c:v>7.6189999999999998</c:v>
                </c:pt>
                <c:pt idx="6">
                  <c:v>8.2080000000000002</c:v>
                </c:pt>
                <c:pt idx="7">
                  <c:v>8.5670000000000002</c:v>
                </c:pt>
                <c:pt idx="8">
                  <c:v>9.6989999999999998</c:v>
                </c:pt>
                <c:pt idx="9">
                  <c:v>10.47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17C-2F4A-9704-7679B227B9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82799136"/>
        <c:axId val="1382800768"/>
      </c:lineChart>
      <c:catAx>
        <c:axId val="13827991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Times" pitchFamily="2" charset="0"/>
                    <a:ea typeface="+mn-ea"/>
                    <a:cs typeface="+mn-cs"/>
                  </a:defRPr>
                </a:pPr>
                <a:r>
                  <a:rPr lang="en-US"/>
                  <a:t>Problem Size (# placement iterations)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Times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pPr>
            <a:endParaRPr lang="en-US"/>
          </a:p>
        </c:txPr>
        <c:crossAx val="1382800768"/>
        <c:crosses val="autoZero"/>
        <c:auto val="1"/>
        <c:lblAlgn val="ctr"/>
        <c:lblOffset val="100"/>
        <c:noMultiLvlLbl val="0"/>
      </c:catAx>
      <c:valAx>
        <c:axId val="1382800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Times" pitchFamily="2" charset="0"/>
                    <a:ea typeface="+mn-ea"/>
                    <a:cs typeface="+mn-cs"/>
                  </a:defRPr>
                </a:pPr>
                <a:r>
                  <a:rPr lang="en-US"/>
                  <a:t>Runtime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Times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pPr>
            <a:endParaRPr lang="en-US"/>
          </a:p>
        </c:txPr>
        <c:crossAx val="1382799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Times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tx1"/>
          </a:solidFill>
          <a:latin typeface="Times" pitchFamily="2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600" b="0" i="0" u="none" strike="noStrike" kern="1200" spc="0" baseline="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pPr>
            <a:r>
              <a:rPr lang="en-US" sz="2600" dirty="0"/>
              <a:t>Runtime (100 Iterations)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600" b="0" i="0" u="none" strike="noStrike" kern="1200" spc="0" baseline="0">
              <a:solidFill>
                <a:schemeClr val="tx1"/>
              </a:solidFill>
              <a:latin typeface="Times" pitchFamily="2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Cpp-Taskflow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18.829999999999998</c:v>
                </c:pt>
                <c:pt idx="1">
                  <c:v>15.92</c:v>
                </c:pt>
                <c:pt idx="2">
                  <c:v>9.98</c:v>
                </c:pt>
                <c:pt idx="3">
                  <c:v>8.65</c:v>
                </c:pt>
                <c:pt idx="4">
                  <c:v>7.41</c:v>
                </c:pt>
                <c:pt idx="5">
                  <c:v>6.01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BE0-BC48-AF91-F4591AC0D26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TBB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20.18</c:v>
                </c:pt>
                <c:pt idx="1">
                  <c:v>17.46</c:v>
                </c:pt>
                <c:pt idx="2">
                  <c:v>15.32</c:v>
                </c:pt>
                <c:pt idx="3">
                  <c:v>10.039999999999999</c:v>
                </c:pt>
                <c:pt idx="4">
                  <c:v>7.27</c:v>
                </c:pt>
                <c:pt idx="5">
                  <c:v>6.19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BE0-BC48-AF91-F4591AC0D26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StarPU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20.41</c:v>
                </c:pt>
                <c:pt idx="1">
                  <c:v>16.54</c:v>
                </c:pt>
                <c:pt idx="2">
                  <c:v>13.67</c:v>
                </c:pt>
                <c:pt idx="3">
                  <c:v>10.47</c:v>
                </c:pt>
                <c:pt idx="4">
                  <c:v>7.53</c:v>
                </c:pt>
                <c:pt idx="5">
                  <c:v>6.25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BE0-BC48-AF91-F4591AC0D2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82799136"/>
        <c:axId val="1382800768"/>
      </c:lineChart>
      <c:catAx>
        <c:axId val="13827991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Times" pitchFamily="2" charset="0"/>
                    <a:ea typeface="+mn-ea"/>
                    <a:cs typeface="+mn-cs"/>
                  </a:defRPr>
                </a:pPr>
                <a:r>
                  <a:rPr lang="en-US" dirty="0"/>
                  <a:t>Number</a:t>
                </a:r>
                <a:r>
                  <a:rPr lang="en-US" baseline="0" dirty="0"/>
                  <a:t> of CPUs (under 1 GPU)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Times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pPr>
            <a:endParaRPr lang="en-US"/>
          </a:p>
        </c:txPr>
        <c:crossAx val="1382800768"/>
        <c:crosses val="autoZero"/>
        <c:auto val="1"/>
        <c:lblAlgn val="ctr"/>
        <c:lblOffset val="100"/>
        <c:noMultiLvlLbl val="0"/>
      </c:catAx>
      <c:valAx>
        <c:axId val="1382800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Times" pitchFamily="2" charset="0"/>
                    <a:ea typeface="+mn-ea"/>
                    <a:cs typeface="+mn-cs"/>
                  </a:defRPr>
                </a:pPr>
                <a:r>
                  <a:rPr lang="en-US"/>
                  <a:t>Runtime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Times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pPr>
            <a:endParaRPr lang="en-US"/>
          </a:p>
        </c:txPr>
        <c:crossAx val="1382799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Times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tx1"/>
          </a:solidFill>
          <a:latin typeface="Times" pitchFamily="2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600" b="0" i="0" u="none" strike="noStrike" kern="1200" spc="0" baseline="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pPr>
            <a:r>
              <a:rPr lang="en-US" sz="2600" dirty="0"/>
              <a:t>Memory</a:t>
            </a:r>
            <a:r>
              <a:rPr lang="en-US" sz="2600" baseline="0" dirty="0"/>
              <a:t> (8 CPUs 1 GPU)</a:t>
            </a:r>
            <a:endParaRPr lang="en-US" sz="26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600" b="0" i="0" u="none" strike="noStrike" kern="1200" spc="0" baseline="0">
              <a:solidFill>
                <a:schemeClr val="tx1"/>
              </a:solidFill>
              <a:latin typeface="Times" pitchFamily="2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Cpp-Taskflow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603660</c:v>
                </c:pt>
                <c:pt idx="1">
                  <c:v>604432</c:v>
                </c:pt>
                <c:pt idx="2">
                  <c:v>604224</c:v>
                </c:pt>
                <c:pt idx="3">
                  <c:v>604888</c:v>
                </c:pt>
                <c:pt idx="4">
                  <c:v>605324</c:v>
                </c:pt>
                <c:pt idx="5">
                  <c:v>604872</c:v>
                </c:pt>
                <c:pt idx="6">
                  <c:v>605048</c:v>
                </c:pt>
                <c:pt idx="7">
                  <c:v>605460</c:v>
                </c:pt>
                <c:pt idx="8">
                  <c:v>605308</c:v>
                </c:pt>
                <c:pt idx="9">
                  <c:v>605712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17C-2F4A-9704-7679B227B91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TBB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666864</c:v>
                </c:pt>
                <c:pt idx="1">
                  <c:v>671460</c:v>
                </c:pt>
                <c:pt idx="2">
                  <c:v>676048</c:v>
                </c:pt>
                <c:pt idx="3">
                  <c:v>680840</c:v>
                </c:pt>
                <c:pt idx="4">
                  <c:v>685392</c:v>
                </c:pt>
                <c:pt idx="5">
                  <c:v>689280</c:v>
                </c:pt>
                <c:pt idx="6">
                  <c:v>693784</c:v>
                </c:pt>
                <c:pt idx="7">
                  <c:v>698172</c:v>
                </c:pt>
                <c:pt idx="8">
                  <c:v>702744</c:v>
                </c:pt>
                <c:pt idx="9">
                  <c:v>706904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17C-2F4A-9704-7679B227B91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StarPU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596696</c:v>
                </c:pt>
                <c:pt idx="1">
                  <c:v>598296</c:v>
                </c:pt>
                <c:pt idx="2">
                  <c:v>600552</c:v>
                </c:pt>
                <c:pt idx="3">
                  <c:v>604620</c:v>
                </c:pt>
                <c:pt idx="4">
                  <c:v>608392</c:v>
                </c:pt>
                <c:pt idx="5">
                  <c:v>611168</c:v>
                </c:pt>
                <c:pt idx="6">
                  <c:v>614820</c:v>
                </c:pt>
                <c:pt idx="7">
                  <c:v>618732</c:v>
                </c:pt>
                <c:pt idx="8">
                  <c:v>621660</c:v>
                </c:pt>
                <c:pt idx="9">
                  <c:v>624276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17C-2F4A-9704-7679B227B9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82799136"/>
        <c:axId val="1382800768"/>
      </c:lineChart>
      <c:catAx>
        <c:axId val="13827991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Times" pitchFamily="2" charset="0"/>
                    <a:ea typeface="+mn-ea"/>
                    <a:cs typeface="+mn-cs"/>
                  </a:defRPr>
                </a:pPr>
                <a:r>
                  <a:rPr lang="en-US"/>
                  <a:t>Problem Size (# placement iterations)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Times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pPr>
            <a:endParaRPr lang="en-US"/>
          </a:p>
        </c:txPr>
        <c:crossAx val="1382800768"/>
        <c:crosses val="autoZero"/>
        <c:auto val="1"/>
        <c:lblAlgn val="ctr"/>
        <c:lblOffset val="100"/>
        <c:noMultiLvlLbl val="0"/>
      </c:catAx>
      <c:valAx>
        <c:axId val="1382800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Times" pitchFamily="2" charset="0"/>
                    <a:ea typeface="+mn-ea"/>
                    <a:cs typeface="+mn-cs"/>
                  </a:defRPr>
                </a:pPr>
                <a:r>
                  <a:rPr lang="en-US" dirty="0"/>
                  <a:t>Max RSS (MB)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Times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pPr>
            <a:endParaRPr lang="en-US"/>
          </a:p>
        </c:txPr>
        <c:crossAx val="1382799136"/>
        <c:crosses val="autoZero"/>
        <c:crossBetween val="between"/>
        <c:dispUnits>
          <c:builtInUnit val="thousands"/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Times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tx1"/>
          </a:solidFill>
          <a:latin typeface="Times" pitchFamily="2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600" b="0" i="0" u="none" strike="noStrike" kern="1200" spc="0" baseline="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pPr>
            <a:r>
              <a:rPr lang="en-US" sz="2600" dirty="0"/>
              <a:t>Memory (100 Iterations)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600" b="0" i="0" u="none" strike="noStrike" kern="1200" spc="0" baseline="0">
              <a:solidFill>
                <a:schemeClr val="tx1"/>
              </a:solidFill>
              <a:latin typeface="Times" pitchFamily="2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Cpp-Taskflow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603120</c:v>
                </c:pt>
                <c:pt idx="1">
                  <c:v>604228</c:v>
                </c:pt>
                <c:pt idx="2">
                  <c:v>605076</c:v>
                </c:pt>
                <c:pt idx="3">
                  <c:v>605108</c:v>
                </c:pt>
                <c:pt idx="4">
                  <c:v>606404</c:v>
                </c:pt>
                <c:pt idx="5">
                  <c:v>616644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BE0-BC48-AF91-F4591AC0D26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TBB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600300</c:v>
                </c:pt>
                <c:pt idx="1">
                  <c:v>602820</c:v>
                </c:pt>
                <c:pt idx="2">
                  <c:v>614040</c:v>
                </c:pt>
                <c:pt idx="3">
                  <c:v>624276</c:v>
                </c:pt>
                <c:pt idx="4">
                  <c:v>636904</c:v>
                </c:pt>
                <c:pt idx="5">
                  <c:v>649460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BE0-BC48-AF91-F4591AC0D26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StarPU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676240</c:v>
                </c:pt>
                <c:pt idx="1">
                  <c:v>680664</c:v>
                </c:pt>
                <c:pt idx="2">
                  <c:v>690200</c:v>
                </c:pt>
                <c:pt idx="3">
                  <c:v>706640</c:v>
                </c:pt>
                <c:pt idx="4">
                  <c:v>741104</c:v>
                </c:pt>
                <c:pt idx="5">
                  <c:v>809060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BE0-BC48-AF91-F4591AC0D2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82799136"/>
        <c:axId val="1382800768"/>
      </c:lineChart>
      <c:catAx>
        <c:axId val="13827991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Times" pitchFamily="2" charset="0"/>
                    <a:ea typeface="+mn-ea"/>
                    <a:cs typeface="+mn-cs"/>
                  </a:defRPr>
                </a:pPr>
                <a:r>
                  <a:rPr lang="en-US" dirty="0"/>
                  <a:t>Number</a:t>
                </a:r>
                <a:r>
                  <a:rPr lang="en-US" baseline="0" dirty="0"/>
                  <a:t> of CPUs (under 1 GPU)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Times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pPr>
            <a:endParaRPr lang="en-US"/>
          </a:p>
        </c:txPr>
        <c:crossAx val="1382800768"/>
        <c:crosses val="autoZero"/>
        <c:auto val="1"/>
        <c:lblAlgn val="ctr"/>
        <c:lblOffset val="100"/>
        <c:noMultiLvlLbl val="0"/>
      </c:catAx>
      <c:valAx>
        <c:axId val="1382800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Times" pitchFamily="2" charset="0"/>
                    <a:ea typeface="+mn-ea"/>
                    <a:cs typeface="+mn-cs"/>
                  </a:defRPr>
                </a:pPr>
                <a:r>
                  <a:rPr lang="en-US" dirty="0"/>
                  <a:t>Max</a:t>
                </a:r>
                <a:r>
                  <a:rPr lang="en-US" baseline="0" dirty="0"/>
                  <a:t> RSS (MB)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Times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pPr>
            <a:endParaRPr lang="en-US"/>
          </a:p>
        </c:txPr>
        <c:crossAx val="1382799136"/>
        <c:crosses val="autoZero"/>
        <c:crossBetween val="between"/>
        <c:dispUnits>
          <c:builtInUnit val="thousands"/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Times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tx1"/>
          </a:solidFill>
          <a:latin typeface="Times" pitchFamily="2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600" b="0" i="0" u="none" strike="noStrike" kern="1200" spc="0" baseline="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pPr>
            <a:r>
              <a:rPr lang="en-US" sz="2600" dirty="0"/>
              <a:t>Power</a:t>
            </a:r>
            <a:r>
              <a:rPr lang="en-US" sz="2600" baseline="0" dirty="0"/>
              <a:t> (8 CPUs 1 GPU)</a:t>
            </a:r>
            <a:endParaRPr lang="en-US" sz="26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600" b="0" i="0" u="none" strike="noStrike" kern="1200" spc="0" baseline="0">
              <a:solidFill>
                <a:schemeClr val="tx1"/>
              </a:solidFill>
              <a:latin typeface="Times" pitchFamily="2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Cpp-Taskflow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91.3</c:v>
                </c:pt>
                <c:pt idx="1">
                  <c:v>98.587000000000003</c:v>
                </c:pt>
                <c:pt idx="2">
                  <c:v>101.63</c:v>
                </c:pt>
                <c:pt idx="3">
                  <c:v>100.67</c:v>
                </c:pt>
                <c:pt idx="4">
                  <c:v>104.53</c:v>
                </c:pt>
                <c:pt idx="5">
                  <c:v>103.81</c:v>
                </c:pt>
                <c:pt idx="6">
                  <c:v>102.76</c:v>
                </c:pt>
                <c:pt idx="7">
                  <c:v>99.21</c:v>
                </c:pt>
                <c:pt idx="8">
                  <c:v>101.4</c:v>
                </c:pt>
                <c:pt idx="9">
                  <c:v>97.001000000000005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17C-2F4A-9704-7679B227B91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TBB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100.065</c:v>
                </c:pt>
                <c:pt idx="1">
                  <c:v>101.96299999999999</c:v>
                </c:pt>
                <c:pt idx="2">
                  <c:v>114.083</c:v>
                </c:pt>
                <c:pt idx="3">
                  <c:v>114.55500000000001</c:v>
                </c:pt>
                <c:pt idx="4">
                  <c:v>116.128</c:v>
                </c:pt>
                <c:pt idx="5">
                  <c:v>112.54600000000001</c:v>
                </c:pt>
                <c:pt idx="6">
                  <c:v>116.71899999999999</c:v>
                </c:pt>
                <c:pt idx="7">
                  <c:v>107.233</c:v>
                </c:pt>
                <c:pt idx="8">
                  <c:v>111.25700000000001</c:v>
                </c:pt>
                <c:pt idx="9">
                  <c:v>105.854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17C-2F4A-9704-7679B227B91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StarPU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114.69</c:v>
                </c:pt>
                <c:pt idx="1">
                  <c:v>123.54</c:v>
                </c:pt>
                <c:pt idx="2">
                  <c:v>121.94</c:v>
                </c:pt>
                <c:pt idx="3">
                  <c:v>129.13</c:v>
                </c:pt>
                <c:pt idx="4">
                  <c:v>130.22999999999999</c:v>
                </c:pt>
                <c:pt idx="5">
                  <c:v>132.07</c:v>
                </c:pt>
                <c:pt idx="6">
                  <c:v>126.02</c:v>
                </c:pt>
                <c:pt idx="7">
                  <c:v>119.52</c:v>
                </c:pt>
                <c:pt idx="8">
                  <c:v>119.99</c:v>
                </c:pt>
                <c:pt idx="9">
                  <c:v>120.53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17C-2F4A-9704-7679B227B9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82799136"/>
        <c:axId val="1382800768"/>
      </c:lineChart>
      <c:catAx>
        <c:axId val="13827991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Times" pitchFamily="2" charset="0"/>
                    <a:ea typeface="+mn-ea"/>
                    <a:cs typeface="+mn-cs"/>
                  </a:defRPr>
                </a:pPr>
                <a:r>
                  <a:rPr lang="en-US"/>
                  <a:t>Problem Size (# placement iterations)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Times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pPr>
            <a:endParaRPr lang="en-US"/>
          </a:p>
        </c:txPr>
        <c:crossAx val="1382800768"/>
        <c:crosses val="autoZero"/>
        <c:auto val="1"/>
        <c:lblAlgn val="ctr"/>
        <c:lblOffset val="100"/>
        <c:noMultiLvlLbl val="0"/>
      </c:catAx>
      <c:valAx>
        <c:axId val="1382800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Times" pitchFamily="2" charset="0"/>
                    <a:ea typeface="+mn-ea"/>
                    <a:cs typeface="+mn-cs"/>
                  </a:defRPr>
                </a:pPr>
                <a:r>
                  <a:rPr lang="en-US" dirty="0"/>
                  <a:t>Power (W)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Times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pPr>
            <a:endParaRPr lang="en-US"/>
          </a:p>
        </c:txPr>
        <c:crossAx val="1382799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Times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tx1"/>
          </a:solidFill>
          <a:latin typeface="Times" pitchFamily="2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600" b="0" i="0" u="none" strike="noStrike" kern="1200" spc="0" baseline="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pPr>
            <a:r>
              <a:rPr lang="en-US" sz="2600" dirty="0"/>
              <a:t>Power (100 Iterations)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600" b="0" i="0" u="none" strike="noStrike" kern="1200" spc="0" baseline="0">
              <a:solidFill>
                <a:schemeClr val="tx1"/>
              </a:solidFill>
              <a:latin typeface="Times" pitchFamily="2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Cpp-Taskflow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6.7480000000000002</c:v>
                </c:pt>
                <c:pt idx="1">
                  <c:v>46.66</c:v>
                </c:pt>
                <c:pt idx="2">
                  <c:v>33.950000000000003</c:v>
                </c:pt>
                <c:pt idx="3">
                  <c:v>78.19</c:v>
                </c:pt>
                <c:pt idx="4">
                  <c:v>80.650000000000006</c:v>
                </c:pt>
                <c:pt idx="5">
                  <c:v>78.56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BE0-BC48-AF91-F4591AC0D26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TBB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49.829000000000001</c:v>
                </c:pt>
                <c:pt idx="1">
                  <c:v>48.206000000000003</c:v>
                </c:pt>
                <c:pt idx="2">
                  <c:v>34.802</c:v>
                </c:pt>
                <c:pt idx="3">
                  <c:v>88.393000000000001</c:v>
                </c:pt>
                <c:pt idx="4">
                  <c:v>107.52</c:v>
                </c:pt>
                <c:pt idx="5">
                  <c:v>108.12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BE0-BC48-AF91-F4591AC0D26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StarPU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12.975</c:v>
                </c:pt>
                <c:pt idx="1">
                  <c:v>53.392000000000003</c:v>
                </c:pt>
                <c:pt idx="2">
                  <c:v>21.826000000000001</c:v>
                </c:pt>
                <c:pt idx="3">
                  <c:v>127.64</c:v>
                </c:pt>
                <c:pt idx="4">
                  <c:v>141.9</c:v>
                </c:pt>
                <c:pt idx="5">
                  <c:v>167.27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BE0-BC48-AF91-F4591AC0D2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82799136"/>
        <c:axId val="1382800768"/>
      </c:lineChart>
      <c:catAx>
        <c:axId val="13827991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Times" pitchFamily="2" charset="0"/>
                    <a:ea typeface="+mn-ea"/>
                    <a:cs typeface="+mn-cs"/>
                  </a:defRPr>
                </a:pPr>
                <a:r>
                  <a:rPr lang="en-US" dirty="0"/>
                  <a:t>Number</a:t>
                </a:r>
                <a:r>
                  <a:rPr lang="en-US" baseline="0" dirty="0"/>
                  <a:t> of CPUs (under 1 GPU)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Times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pPr>
            <a:endParaRPr lang="en-US"/>
          </a:p>
        </c:txPr>
        <c:crossAx val="1382800768"/>
        <c:crosses val="autoZero"/>
        <c:auto val="1"/>
        <c:lblAlgn val="ctr"/>
        <c:lblOffset val="100"/>
        <c:noMultiLvlLbl val="0"/>
      </c:catAx>
      <c:valAx>
        <c:axId val="1382800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Times" pitchFamily="2" charset="0"/>
                    <a:ea typeface="+mn-ea"/>
                    <a:cs typeface="+mn-cs"/>
                  </a:defRPr>
                </a:pPr>
                <a:r>
                  <a:rPr lang="en-US" dirty="0"/>
                  <a:t>Power (W)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Times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pPr>
            <a:endParaRPr lang="en-US"/>
          </a:p>
        </c:txPr>
        <c:crossAx val="1382799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Times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tx1"/>
          </a:solidFill>
          <a:latin typeface="Times" pitchFamily="2" charset="0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600" b="0" i="0" u="none" strike="noStrike" kern="1200" spc="0" baseline="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pPr>
            <a:r>
              <a:rPr lang="en-US" sz="2600" dirty="0"/>
              <a:t>Throughput</a:t>
            </a:r>
            <a:r>
              <a:rPr lang="en-US" sz="2600" baseline="0" dirty="0"/>
              <a:t> (50 Iterations)</a:t>
            </a:r>
            <a:endParaRPr lang="en-US" sz="26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600" b="0" i="0" u="none" strike="noStrike" kern="1200" spc="0" baseline="0">
              <a:solidFill>
                <a:schemeClr val="tx1"/>
              </a:solidFill>
              <a:latin typeface="Times" pitchFamily="2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Cpp-Taskflow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1.9</c:v>
                </c:pt>
                <c:pt idx="1">
                  <c:v>2.6</c:v>
                </c:pt>
                <c:pt idx="2">
                  <c:v>3.07</c:v>
                </c:pt>
                <c:pt idx="3">
                  <c:v>3.34</c:v>
                </c:pt>
                <c:pt idx="4">
                  <c:v>3.87</c:v>
                </c:pt>
                <c:pt idx="5">
                  <c:v>3.97</c:v>
                </c:pt>
                <c:pt idx="6">
                  <c:v>4.1900000000000004</c:v>
                </c:pt>
                <c:pt idx="7">
                  <c:v>4.5199999999999996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424-6547-8DAF-BD7C824B210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TBB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0">
                  <c:v>1.89</c:v>
                </c:pt>
                <c:pt idx="1">
                  <c:v>2.58</c:v>
                </c:pt>
                <c:pt idx="2">
                  <c:v>2.98</c:v>
                </c:pt>
                <c:pt idx="3">
                  <c:v>3.42</c:v>
                </c:pt>
                <c:pt idx="4">
                  <c:v>3.73</c:v>
                </c:pt>
                <c:pt idx="5">
                  <c:v>4</c:v>
                </c:pt>
                <c:pt idx="6">
                  <c:v>4.1399999999999997</c:v>
                </c:pt>
                <c:pt idx="7">
                  <c:v>4.41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424-6547-8DAF-BD7C824B210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StarPU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</c:numCache>
            </c:numRef>
          </c:cat>
          <c:val>
            <c:numRef>
              <c:f>Sheet1!$D$2:$D$9</c:f>
              <c:numCache>
                <c:formatCode>General</c:formatCode>
                <c:ptCount val="8"/>
                <c:pt idx="0">
                  <c:v>1.28</c:v>
                </c:pt>
                <c:pt idx="1">
                  <c:v>1.43</c:v>
                </c:pt>
                <c:pt idx="2">
                  <c:v>1.56</c:v>
                </c:pt>
                <c:pt idx="3">
                  <c:v>1.64</c:v>
                </c:pt>
                <c:pt idx="4">
                  <c:v>1.68</c:v>
                </c:pt>
                <c:pt idx="5">
                  <c:v>1.74</c:v>
                </c:pt>
                <c:pt idx="6">
                  <c:v>1.8</c:v>
                </c:pt>
                <c:pt idx="7">
                  <c:v>1.74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424-6547-8DAF-BD7C824B21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82799136"/>
        <c:axId val="1382800768"/>
      </c:lineChart>
      <c:catAx>
        <c:axId val="13827991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Times" pitchFamily="2" charset="0"/>
                    <a:ea typeface="+mn-ea"/>
                    <a:cs typeface="+mn-cs"/>
                  </a:defRPr>
                </a:pPr>
                <a:r>
                  <a:rPr lang="en-US" dirty="0"/>
                  <a:t>Number of </a:t>
                </a:r>
                <a:r>
                  <a:rPr lang="en-US" dirty="0" err="1"/>
                  <a:t>Coruns</a:t>
                </a:r>
                <a:r>
                  <a:rPr lang="en-US" dirty="0"/>
                  <a:t> (40 CPUs 1 GPU)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Times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pPr>
            <a:endParaRPr lang="en-US"/>
          </a:p>
        </c:txPr>
        <c:crossAx val="1382800768"/>
        <c:crosses val="autoZero"/>
        <c:auto val="1"/>
        <c:lblAlgn val="ctr"/>
        <c:lblOffset val="100"/>
        <c:noMultiLvlLbl val="0"/>
      </c:catAx>
      <c:valAx>
        <c:axId val="1382800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Times" pitchFamily="2" charset="0"/>
                    <a:ea typeface="+mn-ea"/>
                    <a:cs typeface="+mn-cs"/>
                  </a:defRPr>
                </a:pPr>
                <a:r>
                  <a:rPr lang="en-US" dirty="0"/>
                  <a:t>Throughput</a:t>
                </a:r>
              </a:p>
            </c:rich>
          </c:tx>
          <c:layout>
            <c:manualLayout>
              <c:xMode val="edge"/>
              <c:yMode val="edge"/>
              <c:x val="1.4873973607982623E-2"/>
              <c:y val="0.2450391255872783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Times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pPr>
            <a:endParaRPr lang="en-US"/>
          </a:p>
        </c:txPr>
        <c:crossAx val="1382799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Times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tx1"/>
          </a:solidFill>
          <a:latin typeface="Times" pitchFamily="2" charset="0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600" b="0" i="0" u="none" strike="noStrike" kern="1200" spc="0" baseline="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pPr>
            <a:r>
              <a:rPr lang="en-US" sz="2600" dirty="0"/>
              <a:t>Throughput (100 Iterations)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600" b="0" i="0" u="none" strike="noStrike" kern="1200" spc="0" baseline="0">
              <a:solidFill>
                <a:schemeClr val="tx1"/>
              </a:solidFill>
              <a:latin typeface="Times" pitchFamily="2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Cpp-Taskflow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1.82</c:v>
                </c:pt>
                <c:pt idx="1">
                  <c:v>2.33</c:v>
                </c:pt>
                <c:pt idx="2">
                  <c:v>2.91</c:v>
                </c:pt>
                <c:pt idx="3">
                  <c:v>3.06</c:v>
                </c:pt>
                <c:pt idx="4">
                  <c:v>3.21</c:v>
                </c:pt>
                <c:pt idx="5">
                  <c:v>3.14</c:v>
                </c:pt>
                <c:pt idx="6">
                  <c:v>3.23</c:v>
                </c:pt>
                <c:pt idx="7">
                  <c:v>3.18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5FD-A64D-970E-6A62FF5B71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TBB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0">
                  <c:v>1.55</c:v>
                </c:pt>
                <c:pt idx="1">
                  <c:v>2.14</c:v>
                </c:pt>
                <c:pt idx="2">
                  <c:v>2.65</c:v>
                </c:pt>
                <c:pt idx="3">
                  <c:v>2.79</c:v>
                </c:pt>
                <c:pt idx="4">
                  <c:v>2.86</c:v>
                </c:pt>
                <c:pt idx="5">
                  <c:v>2.81</c:v>
                </c:pt>
                <c:pt idx="6">
                  <c:v>3.11</c:v>
                </c:pt>
                <c:pt idx="7">
                  <c:v>3.05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5FD-A64D-970E-6A62FF5B717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StarPU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</c:numCache>
            </c:numRef>
          </c:cat>
          <c:val>
            <c:numRef>
              <c:f>Sheet1!$D$2:$D$9</c:f>
              <c:numCache>
                <c:formatCode>General</c:formatCode>
                <c:ptCount val="8"/>
                <c:pt idx="0">
                  <c:v>1.0900000000000001</c:v>
                </c:pt>
                <c:pt idx="1">
                  <c:v>1.07</c:v>
                </c:pt>
                <c:pt idx="2">
                  <c:v>1.1200000000000001</c:v>
                </c:pt>
                <c:pt idx="3">
                  <c:v>1.1000000000000001</c:v>
                </c:pt>
                <c:pt idx="4">
                  <c:v>1.1000000000000001</c:v>
                </c:pt>
                <c:pt idx="5">
                  <c:v>1.1000000000000001</c:v>
                </c:pt>
                <c:pt idx="6">
                  <c:v>1.1100000000000001</c:v>
                </c:pt>
                <c:pt idx="7">
                  <c:v>1.08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5FD-A64D-970E-6A62FF5B71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82799136"/>
        <c:axId val="1382800768"/>
      </c:lineChart>
      <c:catAx>
        <c:axId val="13827991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Times" pitchFamily="2" charset="0"/>
                    <a:ea typeface="+mn-ea"/>
                    <a:cs typeface="+mn-cs"/>
                  </a:defRPr>
                </a:pPr>
                <a:r>
                  <a:rPr lang="en-US" dirty="0"/>
                  <a:t>Number of </a:t>
                </a:r>
                <a:r>
                  <a:rPr lang="en-US" dirty="0" err="1"/>
                  <a:t>Coruns</a:t>
                </a:r>
                <a:r>
                  <a:rPr lang="en-US" dirty="0"/>
                  <a:t> (40 CPUs 1 GPU)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Times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pPr>
            <a:endParaRPr lang="en-US"/>
          </a:p>
        </c:txPr>
        <c:crossAx val="1382800768"/>
        <c:crosses val="autoZero"/>
        <c:auto val="1"/>
        <c:lblAlgn val="ctr"/>
        <c:lblOffset val="100"/>
        <c:noMultiLvlLbl val="0"/>
      </c:catAx>
      <c:valAx>
        <c:axId val="1382800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Times" pitchFamily="2" charset="0"/>
                    <a:ea typeface="+mn-ea"/>
                    <a:cs typeface="+mn-cs"/>
                  </a:defRPr>
                </a:pPr>
                <a:r>
                  <a:rPr lang="en-US" dirty="0"/>
                  <a:t>Throughput</a:t>
                </a:r>
              </a:p>
            </c:rich>
          </c:tx>
          <c:layout>
            <c:manualLayout>
              <c:xMode val="edge"/>
              <c:yMode val="edge"/>
              <c:x val="1.062426686284473E-2"/>
              <c:y val="0.2450391255872783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Times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pPr>
            <a:endParaRPr lang="en-US"/>
          </a:p>
        </c:txPr>
        <c:crossAx val="1382799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Times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tx1"/>
          </a:solidFill>
          <a:latin typeface="Times" pitchFamily="2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D5F11-F12E-CB4D-8F8E-F26B7CF47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DEC7CE-C28C-8543-AF43-4FFF2EDEBC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5B7E2-DC71-F342-AD3E-F8F8A0BFC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8A9E-B472-5648-B6AA-BA664D71201A}" type="datetimeFigureOut">
              <a:rPr lang="en-US" smtClean="0"/>
              <a:t>4/23/20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73764-AFB2-8B4E-BE03-4D8A15D9D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47C70-BAE6-4745-8E66-85EFA8E5C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26FE-B21D-154A-94E4-B7CB3325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69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EB16C-958B-0249-A224-6AA3075C5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C78AAF-9803-744B-9163-771FEA397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0E865-04E9-E140-A467-FD00D3DCD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8A9E-B472-5648-B6AA-BA664D71201A}" type="datetimeFigureOut">
              <a:rPr lang="en-US" smtClean="0"/>
              <a:t>4/23/20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D0983-AB82-C94C-99A4-C2A1D654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49B9F-8D49-7B49-AD48-86C1A9193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26FE-B21D-154A-94E4-B7CB3325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43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6CBB69-9114-4A4D-BA48-D77B638EBB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F68036-3E43-424E-8646-BA51DF033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540EF-9CD8-1D40-936C-6F6A63D10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8A9E-B472-5648-B6AA-BA664D71201A}" type="datetimeFigureOut">
              <a:rPr lang="en-US" smtClean="0"/>
              <a:t>4/23/20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30EDF-C966-6E46-8EA7-4AF6F27CF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B82AF-E620-A84F-8765-FD4D62927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26FE-B21D-154A-94E4-B7CB3325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33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3F8BF-E581-AB4A-A02D-CCB59178C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3737D-6DE4-9A4E-A04B-C89624BEF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6B594-18AB-A140-8FBC-032772DF0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8A9E-B472-5648-B6AA-BA664D71201A}" type="datetimeFigureOut">
              <a:rPr lang="en-US" smtClean="0"/>
              <a:t>4/23/20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051A2-A564-4649-BE33-EAC48EFA7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8E448-6F3F-BA41-A808-0CAFAF308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26FE-B21D-154A-94E4-B7CB3325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084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AEF2C-9441-054C-8ED6-6D354094D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2D77E-8AD2-7945-8917-8448F75A1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44259-B8EA-F145-AF63-4F9D8D350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8A9E-B472-5648-B6AA-BA664D71201A}" type="datetimeFigureOut">
              <a:rPr lang="en-US" smtClean="0"/>
              <a:t>4/23/20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39D68-6161-B04A-82D3-DD8FF58AA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FE531-5B61-7449-9CB8-3070988C9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26FE-B21D-154A-94E4-B7CB3325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47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BBAF9-FF56-5B4A-A118-3B5B8394E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918C4-8FBA-C741-91BD-5D4891C67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8421E-EFC4-E548-8BE0-EFE8ECB6A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EC261-B732-BA4E-8B7D-4E5B374FA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8A9E-B472-5648-B6AA-BA664D71201A}" type="datetimeFigureOut">
              <a:rPr lang="en-US" smtClean="0"/>
              <a:t>4/23/20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4B09A-972F-1C4B-BD2E-FD58845D2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AFF24B-09A9-FD4C-BCEA-C295D0ACE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26FE-B21D-154A-94E4-B7CB3325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18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5419D-BF55-954C-9B29-8EEAF1005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59814-0671-D345-8B61-B6FB8AE42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D3CCE1-F8F0-3F44-A4D1-C4EA90FB5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D2C2EA-7576-8342-81FC-C262680487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708A60-18B5-1240-83C8-048BBC836F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963FEC-E373-2144-8BD1-E6E3FD637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8A9E-B472-5648-B6AA-BA664D71201A}" type="datetimeFigureOut">
              <a:rPr lang="en-US" smtClean="0"/>
              <a:t>4/23/20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844ED0-30F3-B242-892D-2B9927F6C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0C6A37-8270-944C-ABFF-A26F65A92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26FE-B21D-154A-94E4-B7CB3325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9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0A546-180D-1C49-84AD-0D5AA7498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7DCBB6-45DA-FE40-97D1-B185BF55F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8A9E-B472-5648-B6AA-BA664D71201A}" type="datetimeFigureOut">
              <a:rPr lang="en-US" smtClean="0"/>
              <a:t>4/23/20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AEFAD7-6BE1-374B-A1FD-FE536BEC6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310A37-2C87-8C46-AD31-885CDD79F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26FE-B21D-154A-94E4-B7CB3325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2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B0CEFF-07B3-E84D-931C-862BD4997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8A9E-B472-5648-B6AA-BA664D71201A}" type="datetimeFigureOut">
              <a:rPr lang="en-US" smtClean="0"/>
              <a:t>4/23/20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EF8CAE-28F3-7248-A2CF-1B33C17AF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AD2BBE-82A2-F94C-A8AB-88A31D027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26FE-B21D-154A-94E4-B7CB3325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39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E2581-DAC1-1249-A3EC-FF98A75C2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559DE-BA91-7C48-A313-2EFE56F59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AC793-C82A-DF4F-88FC-464327584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648B83-2012-3F40-B328-D810C98A9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8A9E-B472-5648-B6AA-BA664D71201A}" type="datetimeFigureOut">
              <a:rPr lang="en-US" smtClean="0"/>
              <a:t>4/23/20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6ED2B3-75C0-5346-A0B6-A152A30F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FF796-9F41-A244-9B00-A86633AA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26FE-B21D-154A-94E4-B7CB3325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7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F0E58-177D-F548-BDF7-8E73229B6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129D2F-7251-E246-91CE-CD00FF9583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E7EC67-4C8B-B44E-BD79-759253622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F5F48D-6005-EC43-987D-92844D59A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8A9E-B472-5648-B6AA-BA664D71201A}" type="datetimeFigureOut">
              <a:rPr lang="en-US" smtClean="0"/>
              <a:t>4/23/20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71C8C-A025-B147-AFDD-30A6C2D4F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18785C-7878-924B-9B1C-8FA147972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26FE-B21D-154A-94E4-B7CB3325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66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577FD6-25FF-774D-B81C-9577395F4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A0DE2-A1F0-7644-8123-462827EE0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90A30-C3BA-9E46-BF3F-B48E638C94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78A9E-B472-5648-B6AA-BA664D71201A}" type="datetimeFigureOut">
              <a:rPr lang="en-US" smtClean="0"/>
              <a:t>4/23/20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A52C2-D147-E342-B931-44218E2EB5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00A0C-A8B1-8148-86EA-DB3D54ABC8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F26FE-B21D-154A-94E4-B7CB3325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8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0BD5A1D-0324-A047-85F8-FF31548E9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00" y="790684"/>
            <a:ext cx="9042400" cy="43307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80C223-93E4-DD4A-B803-B7D350267AF7}"/>
              </a:ext>
            </a:extLst>
          </p:cNvPr>
          <p:cNvSpPr txBox="1"/>
          <p:nvPr/>
        </p:nvSpPr>
        <p:spPr>
          <a:xfrm>
            <a:off x="1587063" y="5213130"/>
            <a:ext cx="90301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latin typeface="Times" pitchFamily="2" charset="0"/>
              </a:rPr>
              <a:t>A placement layout and congestion map of an industrial circuit, adaptec1 (211K cells and 221K nets)</a:t>
            </a:r>
          </a:p>
        </p:txBody>
      </p:sp>
    </p:spTree>
    <p:extLst>
      <p:ext uri="{BB962C8B-B14F-4D97-AF65-F5344CB8AC3E}">
        <p14:creationId xmlns:p14="http://schemas.microsoft.com/office/powerpoint/2010/main" val="2599152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EC665F-3402-634E-AB7F-64BD505C6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878" y="2347746"/>
            <a:ext cx="5323499" cy="2661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532836-3E47-034D-ADF7-15B43D45E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9372" y="2430082"/>
            <a:ext cx="2856628" cy="28566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09B3B8-678D-074B-B4ED-7C7312069A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744" y="2398544"/>
            <a:ext cx="2856628" cy="285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594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BC42AA5-8F93-3E4E-8770-CC7BA9332A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9074103"/>
              </p:ext>
            </p:extLst>
          </p:nvPr>
        </p:nvGraphicFramePr>
        <p:xfrm>
          <a:off x="119117" y="1686619"/>
          <a:ext cx="5976883" cy="32952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1D918BC-7A37-2846-AECF-4F8E3477EC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3007564"/>
              </p:ext>
            </p:extLst>
          </p:nvPr>
        </p:nvGraphicFramePr>
        <p:xfrm>
          <a:off x="6096000" y="1686619"/>
          <a:ext cx="5976883" cy="32952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25312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BC42AA5-8F93-3E4E-8770-CC7BA9332A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54414"/>
              </p:ext>
            </p:extLst>
          </p:nvPr>
        </p:nvGraphicFramePr>
        <p:xfrm>
          <a:off x="119117" y="1686619"/>
          <a:ext cx="5976883" cy="32952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1D918BC-7A37-2846-AECF-4F8E3477EC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1308838"/>
              </p:ext>
            </p:extLst>
          </p:nvPr>
        </p:nvGraphicFramePr>
        <p:xfrm>
          <a:off x="6096000" y="1686619"/>
          <a:ext cx="5976883" cy="32952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40593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BC42AA5-8F93-3E4E-8770-CC7BA9332A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0438092"/>
              </p:ext>
            </p:extLst>
          </p:nvPr>
        </p:nvGraphicFramePr>
        <p:xfrm>
          <a:off x="119117" y="1686619"/>
          <a:ext cx="5976883" cy="32952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1D918BC-7A37-2846-AECF-4F8E3477EC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7144056"/>
              </p:ext>
            </p:extLst>
          </p:nvPr>
        </p:nvGraphicFramePr>
        <p:xfrm>
          <a:off x="6096000" y="1686619"/>
          <a:ext cx="5976883" cy="32952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08693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7081A29-3603-FE4B-97A3-5BA349437E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0665540"/>
              </p:ext>
            </p:extLst>
          </p:nvPr>
        </p:nvGraphicFramePr>
        <p:xfrm>
          <a:off x="119117" y="1686619"/>
          <a:ext cx="5976883" cy="32952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83DACA8-0E76-294F-89B8-7681D73559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7766594"/>
              </p:ext>
            </p:extLst>
          </p:nvPr>
        </p:nvGraphicFramePr>
        <p:xfrm>
          <a:off x="6096000" y="1686619"/>
          <a:ext cx="5976883" cy="32952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23603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153</Words>
  <Application>Microsoft Macintosh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Huang, Tsung-Wei</dc:creator>
  <cp:lastModifiedBy>Huang, Tsung-Wei</cp:lastModifiedBy>
  <cp:revision>40</cp:revision>
  <dcterms:created xsi:type="dcterms:W3CDTF">2020-04-06T03:35:47Z</dcterms:created>
  <dcterms:modified xsi:type="dcterms:W3CDTF">2020-04-23T23:28:15Z</dcterms:modified>
</cp:coreProperties>
</file>