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84" r:id="rId2"/>
    <p:sldId id="353" r:id="rId3"/>
    <p:sldId id="424" r:id="rId4"/>
    <p:sldId id="474" r:id="rId5"/>
    <p:sldId id="426" r:id="rId6"/>
    <p:sldId id="427" r:id="rId7"/>
    <p:sldId id="428" r:id="rId8"/>
    <p:sldId id="475" r:id="rId9"/>
    <p:sldId id="430" r:id="rId10"/>
    <p:sldId id="431" r:id="rId11"/>
    <p:sldId id="432" r:id="rId12"/>
    <p:sldId id="482" r:id="rId13"/>
    <p:sldId id="481" r:id="rId14"/>
    <p:sldId id="434" r:id="rId15"/>
    <p:sldId id="476" r:id="rId16"/>
    <p:sldId id="436" r:id="rId17"/>
    <p:sldId id="437" r:id="rId18"/>
    <p:sldId id="438" r:id="rId19"/>
    <p:sldId id="477" r:id="rId20"/>
    <p:sldId id="441" r:id="rId21"/>
    <p:sldId id="442" r:id="rId22"/>
    <p:sldId id="443" r:id="rId23"/>
    <p:sldId id="444" r:id="rId24"/>
    <p:sldId id="478" r:id="rId25"/>
    <p:sldId id="446" r:id="rId26"/>
    <p:sldId id="447" r:id="rId27"/>
    <p:sldId id="448" r:id="rId28"/>
    <p:sldId id="449" r:id="rId29"/>
    <p:sldId id="450" r:id="rId30"/>
    <p:sldId id="451" r:id="rId31"/>
    <p:sldId id="453" r:id="rId32"/>
    <p:sldId id="479" r:id="rId33"/>
    <p:sldId id="455" r:id="rId34"/>
    <p:sldId id="456" r:id="rId35"/>
    <p:sldId id="457" r:id="rId36"/>
    <p:sldId id="458" r:id="rId37"/>
    <p:sldId id="460" r:id="rId38"/>
    <p:sldId id="459" r:id="rId39"/>
    <p:sldId id="480" r:id="rId40"/>
    <p:sldId id="473" r:id="rId41"/>
    <p:sldId id="48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61546-72F0-4EA0-94A1-EEB4707AE548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829C-1A64-4384-BA55-126D3D8C6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7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5FC2-1FE2-4C3E-B3B1-6877FB2D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23A26-5338-4FD2-9DCA-FE86E1524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46DBB-C86C-486B-B123-91A96275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16612-6D66-42FA-84B9-5A6E73B4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54E5E-A314-41B4-BB27-7587E548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C2DB-ED94-4AEB-8818-8E8F476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5736B-710D-4311-ABC6-F440A1516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672C6-A773-44DB-B582-A3556BF9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74A63-AFB1-4CB2-ACC3-D9EBD900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11630-ED18-4041-BB4E-4663B455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2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81A2D7-7926-4FDF-94DF-D39000948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4EBE9-9800-4CB5-B6CE-E8946A43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FE023-B274-42F2-8A12-8FB8F01D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2B2A4-D592-4BBA-B6DC-40C83D09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E36F4-CF33-4B87-8BCD-E46B47FB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EFB2-A5CE-4489-BEEA-E680FB3B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515BC-6400-44D1-9F4C-6B77BD10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33AD1-F6D1-4B72-BAB5-7A760721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76315-93FA-47F9-8450-277A306C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F318F-6FD0-4C8E-ACAF-08DFDD6A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8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C6282-C9B2-406C-B29A-6A919DBF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B61A0-4CF3-4BF8-B140-C6AD2C25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C6054-86D6-4E0B-ADC9-0A3FFD13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30773-DAF9-47E1-B4DC-ADA657C5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6672-B2DA-4C4E-B791-0F7AA012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1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2D4D3-15F9-4497-864A-2FE7D597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B597A-5B92-483A-91C5-7E3128779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78A97-FC2A-4F1C-9B6A-06E55DD3B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F3A60-AA22-4B95-8E72-69FC1445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E9312-D20F-4EB2-B545-9C3C1B27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427F6-3BB4-4959-B517-3FA4C85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70C2-00C2-42B1-A005-8B44B763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FAE76-94AD-4C40-9517-067A5964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A4AD0-C5FC-4EF2-8276-CDB8E9B09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EF5D3-5B50-45AC-BB75-9480EB8DF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969442-D4C8-4D0E-B897-808936769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66838-1DB1-474E-BF9F-4649F3B1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FF981E-2CE9-4959-AC51-35AC558D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53C63-FD21-479A-96C2-C2389420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F31B-992C-46C8-97C5-F613AE6B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C5AA90-FFD5-49EC-93DF-B16673E3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8D040-D530-41DB-AFBA-101666D8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DFFE3-D7E9-49A1-A02D-9A8A5DA3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9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7C2962-774A-4B41-8FF8-8B9C2EAB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01613-1721-487A-B367-C9E93BF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90318-856E-450B-BEED-B826E4FF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9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66857-B603-4D19-9366-041EB12A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DE70C-CDCC-4CE3-9DE0-30D2BF40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5C679-81C1-408F-809A-3F3C203B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85361-1577-4F9B-85F8-4DB0C53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91637-514F-45B5-9180-14AFD70F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B8170-BF01-411E-8BA0-8C3328C5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4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965A1-15AE-4B58-9F56-F496B11B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23EE4E-E893-4BD0-8FB4-4D2DFEE1F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BEBB7-DB9F-40A6-92CC-F58A33B0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84831-0961-4311-A028-E624DAF9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5F304-1566-4746-A5DC-1EF45D17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5E164-A1CE-47F2-AC91-65B28428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A9E148-1913-4869-BD34-A86E7CD0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53106-895B-4288-B61E-03C18DDC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9BD2B-0D2F-436A-A4F8-59C4D6365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5993-41C4-4CBF-8B15-25D84C355F7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45A3-68A8-4C8B-AD3C-54B444152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0E645-38F9-494F-A2BF-B240B46CA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9751-6E0A-430E-B276-F659CA28A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6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yanghao/registry-pressure-measurement-tool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yanghao/registry-pressure-measurement-tool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451C8-7410-48EB-A603-C56B99CA3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企业级实践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970E2-9E01-4DB9-872B-E18635A0B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650"/>
            <a:ext cx="9144000" cy="1655762"/>
          </a:xfrm>
        </p:spPr>
        <p:txBody>
          <a:bodyPr/>
          <a:lstStyle/>
          <a:p>
            <a:r>
              <a:rPr lang="zh-CN" altLang="en-US" dirty="0"/>
              <a:t>杜杨浩</a:t>
            </a:r>
          </a:p>
        </p:txBody>
      </p:sp>
    </p:spTree>
    <p:extLst>
      <p:ext uri="{BB962C8B-B14F-4D97-AF65-F5344CB8AC3E}">
        <p14:creationId xmlns:p14="http://schemas.microsoft.com/office/powerpoint/2010/main" val="7993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</a:t>
            </a:r>
            <a:r>
              <a:rPr lang="zh-CN" altLang="en-US" b="1" dirty="0"/>
              <a:t>鉴权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57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Harbor</a:t>
            </a:r>
            <a:r>
              <a:rPr lang="zh-CN" altLang="en-US" dirty="0"/>
              <a:t>的</a:t>
            </a:r>
            <a:r>
              <a:rPr lang="en-US" altLang="zh-CN" dirty="0"/>
              <a:t>RBAC</a:t>
            </a:r>
            <a:r>
              <a:rPr lang="zh-CN" altLang="en-US" dirty="0"/>
              <a:t>基于</a:t>
            </a:r>
            <a:r>
              <a:rPr lang="en-US" altLang="zh-CN" dirty="0"/>
              <a:t>Project</a:t>
            </a:r>
            <a:r>
              <a:rPr lang="zh-CN" altLang="en-US" dirty="0"/>
              <a:t>，用户对</a:t>
            </a:r>
            <a:r>
              <a:rPr lang="en-US" altLang="zh-CN" dirty="0"/>
              <a:t>Project</a:t>
            </a:r>
            <a:r>
              <a:rPr lang="zh-CN" altLang="en-US" dirty="0"/>
              <a:t>可以有不同的角色并对应不同的权限</a:t>
            </a:r>
            <a:endParaRPr lang="en-US" altLang="zh-CN" dirty="0"/>
          </a:p>
        </p:txBody>
      </p:sp>
      <p:pic>
        <p:nvPicPr>
          <p:cNvPr id="13" name="Picture 2" descr="rbac">
            <a:extLst>
              <a:ext uri="{FF2B5EF4-FFF2-40B4-BE49-F238E27FC236}">
                <a16:creationId xmlns:a16="http://schemas.microsoft.com/office/drawing/2014/main" id="{257744EF-3F73-4A69-B27A-1209A5AC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049464"/>
            <a:ext cx="8002587" cy="4640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认证</a:t>
            </a:r>
            <a:r>
              <a:rPr lang="en-US" altLang="zh-CN" b="1" dirty="0"/>
              <a:t>&amp;</a:t>
            </a:r>
            <a:r>
              <a:rPr lang="zh-CN" altLang="en-US" b="1" dirty="0"/>
              <a:t>鉴权 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40087" y="23018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37" y="476250"/>
            <a:ext cx="10375899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r>
              <a:rPr lang="en-US" altLang="zh-CN" dirty="0"/>
              <a:t>Harbor</a:t>
            </a:r>
            <a:r>
              <a:rPr lang="zh-CN" altLang="en-US" dirty="0"/>
              <a:t>虽然支持完善的认证和鉴权机制，但是企业内部一般都有自己定制的认证和鉴权逻辑，而这些特殊逻辑是无法通过</a:t>
            </a:r>
            <a:r>
              <a:rPr lang="en-US" altLang="zh-CN" dirty="0"/>
              <a:t>Harbor</a:t>
            </a:r>
            <a:r>
              <a:rPr lang="zh-CN" altLang="en-US" dirty="0"/>
              <a:t>现有的方式来兼容的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如何在不修改</a:t>
            </a:r>
            <a:r>
              <a:rPr lang="en-US" altLang="zh-CN" sz="3200" dirty="0">
                <a:solidFill>
                  <a:srgbClr val="FF0000"/>
                </a:solidFill>
              </a:rPr>
              <a:t>Harbor</a:t>
            </a:r>
            <a:r>
              <a:rPr lang="zh-CN" altLang="en-US" sz="3200" dirty="0">
                <a:solidFill>
                  <a:srgbClr val="FF0000"/>
                </a:solidFill>
              </a:rPr>
              <a:t>的情况下适配企业级的认证</a:t>
            </a:r>
            <a:r>
              <a:rPr lang="en-US" altLang="zh-CN" sz="3200" dirty="0">
                <a:solidFill>
                  <a:srgbClr val="FF0000"/>
                </a:solidFill>
              </a:rPr>
              <a:t>&amp;</a:t>
            </a:r>
            <a:r>
              <a:rPr lang="zh-CN" altLang="en-US" sz="3200" dirty="0">
                <a:solidFill>
                  <a:srgbClr val="FF0000"/>
                </a:solidFill>
              </a:rPr>
              <a:t>鉴权？？？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8" name="椭圆 6">
            <a:extLst>
              <a:ext uri="{FF2B5EF4-FFF2-40B4-BE49-F238E27FC236}">
                <a16:creationId xmlns:a16="http://schemas.microsoft.com/office/drawing/2014/main" id="{52687479-8199-4C40-9373-87A7B02E6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4" y="1389063"/>
            <a:ext cx="2511424" cy="1073150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/>
              <a:t>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5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认证</a:t>
            </a:r>
            <a:r>
              <a:rPr lang="en-US" altLang="zh-CN" b="1" dirty="0"/>
              <a:t>&amp;</a:t>
            </a:r>
            <a:r>
              <a:rPr lang="zh-CN" altLang="en-US" b="1" dirty="0"/>
              <a:t>鉴权 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1246187"/>
            <a:ext cx="10515600" cy="480377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API</a:t>
            </a:r>
            <a:r>
              <a:rPr lang="zh-CN" altLang="en-US" sz="2400" dirty="0"/>
              <a:t>无侵入认证</a:t>
            </a:r>
            <a:r>
              <a:rPr lang="en-US" altLang="zh-CN" sz="2400" dirty="0"/>
              <a:t>&amp;</a:t>
            </a:r>
            <a:r>
              <a:rPr lang="zh-CN" altLang="en-US" sz="2400" dirty="0"/>
              <a:t>鉴权</a:t>
            </a:r>
          </a:p>
          <a:p>
            <a:pPr marL="0" indent="0">
              <a:buNone/>
            </a:pPr>
            <a:r>
              <a:rPr lang="zh-CN" altLang="en-US" sz="2400" dirty="0"/>
              <a:t>产品平台根据认证中心进行认证和鉴权，权限通过后，通过</a:t>
            </a:r>
            <a:r>
              <a:rPr lang="en-US" altLang="zh-CN" sz="2400" dirty="0"/>
              <a:t>admin</a:t>
            </a:r>
            <a:r>
              <a:rPr lang="zh-CN" altLang="en-US" sz="2400" dirty="0"/>
              <a:t>账号调用</a:t>
            </a:r>
            <a:r>
              <a:rPr lang="en-US" altLang="zh-CN" sz="2400" dirty="0"/>
              <a:t>Harbor API</a:t>
            </a:r>
            <a:r>
              <a:rPr lang="zh-CN" altLang="en-US" sz="2400" dirty="0"/>
              <a:t>执行相关操作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BDDD7B-0755-470C-951E-920C2FAF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19" y="2482631"/>
            <a:ext cx="4953000" cy="4211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316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Token Authentication Specification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1"/>
            <a:ext cx="10515600" cy="26420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Attempt to begin a push/pull operation with the registry.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If the registry requires authorization it will return a 401 Unauthorized HTTP response with information on how to authenticate.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registry client makes a request to the authorization service for a Bearer token.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authorization service returns an opaque Bearer token representing the client’s authorized access.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client retries the original request with the Bearer token embedded in the request’s Authorization header.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Registry authorizes the client by validating the Bearer token and the claim set embedded within it and begins the push/pull session as usual.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1026" name="Picture 2" descr="v2 registry auth">
            <a:extLst>
              <a:ext uri="{FF2B5EF4-FFF2-40B4-BE49-F238E27FC236}">
                <a16:creationId xmlns:a16="http://schemas.microsoft.com/office/drawing/2014/main" id="{72B97D63-3BF4-44E9-B4EF-7575F8D7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07" y="3429000"/>
            <a:ext cx="4495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7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认证</a:t>
            </a:r>
            <a:r>
              <a:rPr lang="en-US" altLang="zh-CN" b="1" dirty="0"/>
              <a:t>&amp;</a:t>
            </a:r>
            <a:r>
              <a:rPr lang="zh-CN" altLang="en-US" b="1" dirty="0"/>
              <a:t>鉴权 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01" y="1153983"/>
            <a:ext cx="10515600" cy="480377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Docker cmd</a:t>
            </a:r>
            <a:r>
              <a:rPr lang="zh-CN" altLang="en-US" sz="2400" dirty="0"/>
              <a:t>无侵入认证</a:t>
            </a:r>
            <a:r>
              <a:rPr lang="en-US" altLang="zh-CN" sz="2400" dirty="0"/>
              <a:t>&amp;</a:t>
            </a:r>
            <a:r>
              <a:rPr lang="zh-CN" altLang="en-US" sz="2400" dirty="0"/>
              <a:t>鉴权</a:t>
            </a:r>
          </a:p>
          <a:p>
            <a:pPr marL="0" indent="0">
              <a:buNone/>
            </a:pPr>
            <a:r>
              <a:rPr lang="en-US" altLang="zh-CN" sz="2400" dirty="0"/>
              <a:t>Docker</a:t>
            </a:r>
            <a:r>
              <a:rPr lang="zh-CN" altLang="en-US" sz="2400" dirty="0"/>
              <a:t>与</a:t>
            </a:r>
            <a:r>
              <a:rPr lang="en-US" altLang="zh-CN" sz="2400" dirty="0"/>
              <a:t>Harbor</a:t>
            </a:r>
            <a:r>
              <a:rPr lang="zh-CN" altLang="en-US" sz="2400" dirty="0"/>
              <a:t>的交互走</a:t>
            </a:r>
            <a:r>
              <a:rPr lang="en-US" altLang="zh-CN" sz="2400" dirty="0"/>
              <a:t>Token Authentication</a:t>
            </a:r>
            <a:r>
              <a:rPr lang="zh-CN" altLang="en-US" sz="2400" dirty="0"/>
              <a:t>协议，通过配置外部</a:t>
            </a:r>
            <a:r>
              <a:rPr lang="en-US" altLang="zh-CN" sz="2400" dirty="0"/>
              <a:t>auth server</a:t>
            </a:r>
            <a:r>
              <a:rPr lang="zh-CN" altLang="en-US" sz="2400" dirty="0"/>
              <a:t>，根据认证中心进行认证和鉴权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8715E6-CCAE-4783-BA82-2D6C5264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94" y="2506415"/>
            <a:ext cx="6267450" cy="419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819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四、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66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组件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50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Harbor</a:t>
            </a:r>
            <a:r>
              <a:rPr lang="zh-CN" altLang="en-US" sz="2400" dirty="0"/>
              <a:t>组件按照</a:t>
            </a:r>
            <a:r>
              <a:rPr lang="zh-CN" altLang="en-US" sz="2400" dirty="0">
                <a:solidFill>
                  <a:srgbClr val="FF0000"/>
                </a:solidFill>
              </a:rPr>
              <a:t>有无状态</a:t>
            </a:r>
            <a:r>
              <a:rPr lang="zh-CN" altLang="en-US" sz="2400" dirty="0"/>
              <a:t>分为两部分：</a:t>
            </a:r>
          </a:p>
          <a:p>
            <a:r>
              <a:rPr lang="zh-CN" altLang="en-US" sz="2400" dirty="0"/>
              <a:t>无状态的组件可直接将实例数目设置</a:t>
            </a:r>
            <a:r>
              <a:rPr lang="en-US" altLang="zh-CN" sz="2400" dirty="0"/>
              <a:t>&gt;1</a:t>
            </a:r>
            <a:r>
              <a:rPr lang="zh-CN" altLang="en-US" sz="2400" dirty="0"/>
              <a:t>来实现高可用</a:t>
            </a:r>
          </a:p>
          <a:p>
            <a:r>
              <a:rPr lang="zh-CN" altLang="en-US" sz="2400" dirty="0"/>
              <a:t>有状态的组件，则需要专门研究高可用方案了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D1001737-08DB-4882-8F04-6E09EE6C0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561848"/>
            <a:ext cx="7016750" cy="412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44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Redis</a:t>
            </a:r>
            <a:r>
              <a:rPr lang="zh-CN" altLang="en-US" b="1" dirty="0"/>
              <a:t>高可用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271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Redis</a:t>
            </a:r>
            <a:r>
              <a:rPr lang="zh-CN" altLang="en-US" sz="2400" dirty="0"/>
              <a:t>一主两从</a:t>
            </a:r>
            <a:r>
              <a:rPr lang="en-US" altLang="zh-CN" sz="2400" dirty="0"/>
              <a:t>+</a:t>
            </a:r>
            <a:r>
              <a:rPr lang="zh-CN" altLang="en-US" sz="2400" dirty="0"/>
              <a:t>三哨兵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8" name="Picture 2" descr="https://v.fastcdn.co/t/cce35a2e/b70fba9b/1549302019-28871832-860x709-redis-high-availabil.png">
            <a:extLst>
              <a:ext uri="{FF2B5EF4-FFF2-40B4-BE49-F238E27FC236}">
                <a16:creationId xmlns:a16="http://schemas.microsoft.com/office/drawing/2014/main" id="{DF78DBF7-64D5-40DE-9B6E-89854218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520319"/>
            <a:ext cx="8316913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02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Redis</a:t>
            </a:r>
            <a:r>
              <a:rPr lang="zh-CN" altLang="en-US" b="1" dirty="0"/>
              <a:t>高可用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887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Harbor</a:t>
            </a:r>
            <a:r>
              <a:rPr lang="zh-CN" altLang="en-US" sz="2400" dirty="0"/>
              <a:t>并不支持</a:t>
            </a:r>
            <a:r>
              <a:rPr lang="en-US" altLang="zh-CN" sz="2400" dirty="0"/>
              <a:t>Redis</a:t>
            </a:r>
            <a:r>
              <a:rPr lang="zh-CN" altLang="en-US" sz="2400" dirty="0"/>
              <a:t>哨兵协议，为了让</a:t>
            </a:r>
            <a:r>
              <a:rPr lang="en-US" altLang="zh-CN" sz="2400" dirty="0"/>
              <a:t>Harbor</a:t>
            </a:r>
            <a:r>
              <a:rPr lang="zh-CN" altLang="en-US" sz="2400" dirty="0"/>
              <a:t>更加透明地访问</a:t>
            </a:r>
            <a:r>
              <a:rPr lang="en-US" altLang="zh-CN" sz="2400" dirty="0"/>
              <a:t>Redis</a:t>
            </a:r>
            <a:r>
              <a:rPr lang="zh-CN" altLang="en-US" sz="2400" dirty="0"/>
              <a:t>，需要部署</a:t>
            </a:r>
            <a:r>
              <a:rPr lang="en-US" altLang="zh-CN" sz="2400" dirty="0"/>
              <a:t>Redis</a:t>
            </a:r>
            <a:r>
              <a:rPr lang="zh-CN" altLang="en-US" sz="2400" dirty="0"/>
              <a:t>的智能代理服务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05605327-7EE7-4756-892B-06A32200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25" y="2185161"/>
            <a:ext cx="3757612" cy="374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92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五、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3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highlight>
                  <a:srgbClr val="808080"/>
                </a:highlight>
              </a:rPr>
              <a:t>一、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存储方案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187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Harbor</a:t>
            </a:r>
            <a:r>
              <a:rPr lang="zh-CN" altLang="en-US" sz="3200" dirty="0"/>
              <a:t>存储方案演变：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DB904931-A240-4241-AFB1-C0EACF49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00" y="2132766"/>
            <a:ext cx="1702964" cy="3892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3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Rook Ceph RBD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9" name="椭圆 6">
            <a:extLst>
              <a:ext uri="{FF2B5EF4-FFF2-40B4-BE49-F238E27FC236}">
                <a16:creationId xmlns:a16="http://schemas.microsoft.com/office/drawing/2014/main" id="{709ED407-4323-4C64-BB39-BE8E0034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1439865"/>
            <a:ext cx="1368425" cy="1076325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/>
              <a:t>Pros</a:t>
            </a:r>
          </a:p>
        </p:txBody>
      </p:sp>
      <p:sp>
        <p:nvSpPr>
          <p:cNvPr id="10" name="椭圆 8">
            <a:extLst>
              <a:ext uri="{FF2B5EF4-FFF2-40B4-BE49-F238E27FC236}">
                <a16:creationId xmlns:a16="http://schemas.microsoft.com/office/drawing/2014/main" id="{45D011FC-194D-4290-A964-8CF3D23E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1858324"/>
            <a:ext cx="576263" cy="577850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11" name="直接连接符 9">
            <a:extLst>
              <a:ext uri="{FF2B5EF4-FFF2-40B4-BE49-F238E27FC236}">
                <a16:creationId xmlns:a16="http://schemas.microsoft.com/office/drawing/2014/main" id="{EEF5D2CF-3CD6-4896-9966-7FC21823B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1" y="2163124"/>
            <a:ext cx="1008062" cy="1587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miter lim="800000"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2DF1F5D2-68C7-494D-9AAF-4E5A15DE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1982149"/>
            <a:ext cx="5256213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带宽高，读写延迟低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8">
            <a:extLst>
              <a:ext uri="{FF2B5EF4-FFF2-40B4-BE49-F238E27FC236}">
                <a16:creationId xmlns:a16="http://schemas.microsoft.com/office/drawing/2014/main" id="{B26A2503-CEF3-4B62-BFE9-B9CFAF55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509199"/>
            <a:ext cx="576263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2</a:t>
            </a:r>
          </a:p>
        </p:txBody>
      </p:sp>
      <p:sp>
        <p:nvSpPr>
          <p:cNvPr id="14" name="直接连接符 9">
            <a:extLst>
              <a:ext uri="{FF2B5EF4-FFF2-40B4-BE49-F238E27FC236}">
                <a16:creationId xmlns:a16="http://schemas.microsoft.com/office/drawing/2014/main" id="{3C8201B8-C12B-4EFA-B759-D03EE0BA6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1" y="2813999"/>
            <a:ext cx="1008062" cy="0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标题 11">
            <a:extLst>
              <a:ext uri="{FF2B5EF4-FFF2-40B4-BE49-F238E27FC236}">
                <a16:creationId xmlns:a16="http://schemas.microsoft.com/office/drawing/2014/main" id="{648BD37A-A96F-470D-AE39-4A4950E40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2633024"/>
            <a:ext cx="52562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稳定性好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6">
            <a:extLst>
              <a:ext uri="{FF2B5EF4-FFF2-40B4-BE49-F238E27FC236}">
                <a16:creationId xmlns:a16="http://schemas.microsoft.com/office/drawing/2014/main" id="{80A5C895-B573-4C7C-A594-6A8D1DF3C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757740"/>
            <a:ext cx="1368425" cy="1074737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/>
              <a:t>Cons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2000"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椭圆 8">
            <a:extLst>
              <a:ext uri="{FF2B5EF4-FFF2-40B4-BE49-F238E27FC236}">
                <a16:creationId xmlns:a16="http://schemas.microsoft.com/office/drawing/2014/main" id="{73C41762-C192-4F63-8618-44C1132B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5132388"/>
            <a:ext cx="576263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18" name="直接连接符 9">
            <a:extLst>
              <a:ext uri="{FF2B5EF4-FFF2-40B4-BE49-F238E27FC236}">
                <a16:creationId xmlns:a16="http://schemas.microsoft.com/office/drawing/2014/main" id="{4907ADE6-8BCE-4AE0-9C77-838A8A0D7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88" y="5437188"/>
            <a:ext cx="1006475" cy="0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标题 11">
            <a:extLst>
              <a:ext uri="{FF2B5EF4-FFF2-40B4-BE49-F238E27FC236}">
                <a16:creationId xmlns:a16="http://schemas.microsoft.com/office/drawing/2014/main" id="{FFD26A57-D32C-4098-BA5E-803BC02B5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5256213"/>
            <a:ext cx="52562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多读单写，不支持多节点挂载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37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2" grpId="0" bldLvl="0" autoUpdateAnimBg="0"/>
      <p:bldP spid="13" grpId="0" bldLvl="0" animBg="1" autoUpdateAnimBg="0"/>
      <p:bldP spid="15" grpId="0" bldLvl="0" autoUpdateAnimBg="0"/>
      <p:bldP spid="17" grpId="0" bldLvl="0" animBg="1" autoUpdateAnimBg="0"/>
      <p:bldP spid="19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Rook Ceph FS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20" name="椭圆 6">
            <a:extLst>
              <a:ext uri="{FF2B5EF4-FFF2-40B4-BE49-F238E27FC236}">
                <a16:creationId xmlns:a16="http://schemas.microsoft.com/office/drawing/2014/main" id="{260ACA6E-269F-4020-854C-6A641831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13" y="1465073"/>
            <a:ext cx="1368425" cy="1076325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Pros</a:t>
            </a:r>
          </a:p>
        </p:txBody>
      </p:sp>
      <p:sp>
        <p:nvSpPr>
          <p:cNvPr id="21" name="椭圆 8">
            <a:extLst>
              <a:ext uri="{FF2B5EF4-FFF2-40B4-BE49-F238E27FC236}">
                <a16:creationId xmlns:a16="http://schemas.microsoft.com/office/drawing/2014/main" id="{28DD9F18-2BA7-44C2-9B42-D46212C1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182" y="2114817"/>
            <a:ext cx="576262" cy="577850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22" name="直接连接符 9">
            <a:extLst>
              <a:ext uri="{FF2B5EF4-FFF2-40B4-BE49-F238E27FC236}">
                <a16:creationId xmlns:a16="http://schemas.microsoft.com/office/drawing/2014/main" id="{0A637980-4C64-41A0-8183-25080FB14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444" y="2419617"/>
            <a:ext cx="1008063" cy="1588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miter lim="800000"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标题 11">
            <a:extLst>
              <a:ext uri="{FF2B5EF4-FFF2-40B4-BE49-F238E27FC236}">
                <a16:creationId xmlns:a16="http://schemas.microsoft.com/office/drawing/2014/main" id="{E09F00C3-2ED4-4B6C-AB5E-474A4AD1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507" y="2238642"/>
            <a:ext cx="5256212" cy="22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多读多写，支持多节点挂载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椭圆 6">
            <a:extLst>
              <a:ext uri="{FF2B5EF4-FFF2-40B4-BE49-F238E27FC236}">
                <a16:creationId xmlns:a16="http://schemas.microsoft.com/office/drawing/2014/main" id="{03FE1950-B762-4C8E-866B-6CB95C18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576" y="3870136"/>
            <a:ext cx="1368425" cy="1074737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/>
              <a:t>Cons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2000"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椭圆 8">
            <a:extLst>
              <a:ext uri="{FF2B5EF4-FFF2-40B4-BE49-F238E27FC236}">
                <a16:creationId xmlns:a16="http://schemas.microsoft.com/office/drawing/2014/main" id="{ED2D4732-C6C4-4B42-88D3-081DC6D7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181" y="4508690"/>
            <a:ext cx="576263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26" name="直接连接符 9">
            <a:extLst>
              <a:ext uri="{FF2B5EF4-FFF2-40B4-BE49-F238E27FC236}">
                <a16:creationId xmlns:a16="http://schemas.microsoft.com/office/drawing/2014/main" id="{0B2A8BB9-FF03-4788-9AF3-BDDCA61B7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031" y="4813490"/>
            <a:ext cx="1006475" cy="0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标题 11">
            <a:extLst>
              <a:ext uri="{FF2B5EF4-FFF2-40B4-BE49-F238E27FC236}">
                <a16:creationId xmlns:a16="http://schemas.microsoft.com/office/drawing/2014/main" id="{987DE8B5-ECAE-4312-86A3-8E7A4217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506" y="4632515"/>
            <a:ext cx="52562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带宽较低，读写延迟较高，性能较差</a:t>
            </a:r>
          </a:p>
        </p:txBody>
      </p:sp>
      <p:sp>
        <p:nvSpPr>
          <p:cNvPr id="28" name="椭圆 8">
            <a:extLst>
              <a:ext uri="{FF2B5EF4-FFF2-40B4-BE49-F238E27FC236}">
                <a16:creationId xmlns:a16="http://schemas.microsoft.com/office/drawing/2014/main" id="{0941EF43-CE85-4CC1-8CBB-DE2D11D4C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181" y="5318315"/>
            <a:ext cx="576263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2</a:t>
            </a:r>
            <a:endParaRPr lang="zh-CN" altLang="en-US" sz="1800"/>
          </a:p>
        </p:txBody>
      </p:sp>
      <p:sp>
        <p:nvSpPr>
          <p:cNvPr id="29" name="直接连接符 9">
            <a:extLst>
              <a:ext uri="{FF2B5EF4-FFF2-40B4-BE49-F238E27FC236}">
                <a16:creationId xmlns:a16="http://schemas.microsoft.com/office/drawing/2014/main" id="{BECA884F-039F-46C0-8776-CA9C7CB77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031" y="5623115"/>
            <a:ext cx="1006475" cy="1587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bevel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标题 11">
            <a:extLst>
              <a:ext uri="{FF2B5EF4-FFF2-40B4-BE49-F238E27FC236}">
                <a16:creationId xmlns:a16="http://schemas.microsoft.com/office/drawing/2014/main" id="{6DF851C5-58F8-4F89-BACC-123AC0D8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506" y="5442140"/>
            <a:ext cx="5256213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稳定性较差（相比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RBD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RGW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稳定性最差）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3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 autoUpdateAnimBg="0"/>
      <p:bldP spid="23" grpId="0" bldLvl="0" autoUpdateAnimBg="0"/>
      <p:bldP spid="25" grpId="0" bldLvl="0" animBg="1" autoUpdateAnimBg="0"/>
      <p:bldP spid="27" grpId="0" bldLvl="0" autoUpdateAnimBg="0"/>
      <p:bldP spid="28" grpId="0" bldLvl="0" animBg="1" autoUpdateAnimBg="0"/>
      <p:bldP spid="30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存储方案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887"/>
            <a:ext cx="10515600" cy="48037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稳定性：</a:t>
            </a:r>
            <a:r>
              <a:rPr lang="en-US" altLang="zh-CN" sz="2400" dirty="0"/>
              <a:t>RBD&gt;RGW&gt;CephFS</a:t>
            </a:r>
          </a:p>
          <a:p>
            <a:r>
              <a:rPr lang="zh-CN" altLang="en-US" sz="2400" dirty="0"/>
              <a:t>性能：</a:t>
            </a:r>
            <a:r>
              <a:rPr lang="en-US" altLang="zh-CN" sz="2400" dirty="0"/>
              <a:t>RBD&gt;RGW&gt;CephFS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Ceph RGW</a:t>
            </a:r>
            <a:r>
              <a:rPr lang="zh-CN" altLang="en-US" sz="2400" dirty="0">
                <a:solidFill>
                  <a:srgbClr val="FF0000"/>
                </a:solidFill>
              </a:rPr>
              <a:t>支持多读多写且</a:t>
            </a:r>
            <a:r>
              <a:rPr lang="en-US" altLang="zh-CN" sz="2400" dirty="0">
                <a:solidFill>
                  <a:srgbClr val="FF0000"/>
                </a:solidFill>
              </a:rPr>
              <a:t>Harbor</a:t>
            </a:r>
            <a:r>
              <a:rPr lang="zh-CN" altLang="en-US" sz="2400" dirty="0">
                <a:solidFill>
                  <a:srgbClr val="FF0000"/>
                </a:solidFill>
              </a:rPr>
              <a:t>组件中对存储要求比较高的组件</a:t>
            </a:r>
            <a:r>
              <a:rPr lang="en-US" altLang="zh-CN" sz="2400" dirty="0">
                <a:solidFill>
                  <a:srgbClr val="FF0000"/>
                </a:solidFill>
              </a:rPr>
              <a:t>Registry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Chartmuseum</a:t>
            </a:r>
            <a:r>
              <a:rPr lang="zh-CN" altLang="en-US" sz="2400" dirty="0">
                <a:solidFill>
                  <a:srgbClr val="FF0000"/>
                </a:solidFill>
              </a:rPr>
              <a:t>均支持</a:t>
            </a:r>
            <a:r>
              <a:rPr lang="en-US" altLang="zh-CN" sz="2400" dirty="0">
                <a:solidFill>
                  <a:srgbClr val="FF0000"/>
                </a:solidFill>
              </a:rPr>
              <a:t>Ceph RGW</a:t>
            </a:r>
            <a:r>
              <a:rPr lang="zh-CN" altLang="en-US" sz="2400" dirty="0"/>
              <a:t>，这里最终用混合方案：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AF8A9EDF-2F5A-4DEF-8FBB-AC58CD78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49" y="2968624"/>
            <a:ext cx="5638800" cy="364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9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六、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02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高并发压测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1204915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AB1F32-1ECE-43A6-97F0-EAAD269F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51" y="1398856"/>
            <a:ext cx="7029297" cy="4060288"/>
          </a:xfrm>
          <a:prstGeom prst="rect">
            <a:avLst/>
          </a:prstGeom>
        </p:spPr>
      </p:pic>
      <p:sp>
        <p:nvSpPr>
          <p:cNvPr id="14" name="矩形 3">
            <a:extLst>
              <a:ext uri="{FF2B5EF4-FFF2-40B4-BE49-F238E27FC236}">
                <a16:creationId xmlns:a16="http://schemas.microsoft.com/office/drawing/2014/main" id="{AC620D5C-9CC4-4D2F-AE7F-72E60826A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6022183"/>
            <a:ext cx="720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hlinkClick r:id="rId3"/>
              </a:rPr>
              <a:t>https://github.com/duyanghao/registry-pressure-measurement-tools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686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压测环境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887"/>
            <a:ext cx="10515600" cy="48037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三台压测机，分别装</a:t>
            </a:r>
            <a:r>
              <a:rPr lang="en-US" altLang="zh-CN" sz="2400" dirty="0"/>
              <a:t>docker</a:t>
            </a:r>
            <a:r>
              <a:rPr lang="zh-CN" altLang="en-US" sz="2400" dirty="0"/>
              <a:t>，万兆网卡</a:t>
            </a:r>
          </a:p>
          <a:p>
            <a:r>
              <a:rPr lang="zh-CN" altLang="en-US" sz="2400" dirty="0"/>
              <a:t>一台被测机，万兆网卡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忽略</a:t>
            </a:r>
            <a:r>
              <a:rPr lang="en-US" altLang="zh-CN" sz="2400" dirty="0"/>
              <a:t>CPU</a:t>
            </a:r>
            <a:r>
              <a:rPr lang="zh-CN" altLang="en-US" sz="2400" dirty="0"/>
              <a:t>、内存、</a:t>
            </a:r>
            <a:r>
              <a:rPr lang="en-US" altLang="zh-CN" sz="2400" dirty="0"/>
              <a:t>I/0</a:t>
            </a:r>
            <a:r>
              <a:rPr lang="zh-CN" altLang="en-US" sz="2400" dirty="0"/>
              <a:t>瓶颈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ECA4FC-FECD-B944-B814-0008868D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07" y="2389969"/>
            <a:ext cx="6938307" cy="41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8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 FS</a:t>
            </a:r>
            <a:r>
              <a:rPr lang="zh-CN" altLang="en-US" b="1" dirty="0"/>
              <a:t>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10" name="图片 10">
            <a:extLst>
              <a:ext uri="{FF2B5EF4-FFF2-40B4-BE49-F238E27FC236}">
                <a16:creationId xmlns:a16="http://schemas.microsoft.com/office/drawing/2014/main" id="{02C3DEC4-C860-47DE-A653-8C07E7FE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44" y="1008062"/>
            <a:ext cx="8743950" cy="560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44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Rook Ceph FS</a:t>
            </a:r>
            <a:r>
              <a:rPr lang="zh-CN" altLang="en-US" b="1" dirty="0"/>
              <a:t>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D5548663-90A8-494A-A59E-592868A7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44" y="998289"/>
            <a:ext cx="8616950" cy="571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62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Rook Ceph RGW</a:t>
            </a:r>
            <a:r>
              <a:rPr lang="zh-CN" altLang="en-US" b="1" dirty="0"/>
              <a:t>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33084963-3223-4AB8-8712-DB42C2BB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31" y="981512"/>
            <a:ext cx="8791575" cy="577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58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>
                <a:ea typeface="FZHei-B01S" panose="02000000000000000000"/>
                <a:cs typeface="Arial" panose="020B0604020202020204" pitchFamily="34" charset="0"/>
              </a:rPr>
              <a:t>Harbor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29402" y="941694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7" name="Picture 2" descr="Harbor">
            <a:extLst>
              <a:ext uri="{FF2B5EF4-FFF2-40B4-BE49-F238E27FC236}">
                <a16:creationId xmlns:a16="http://schemas.microsoft.com/office/drawing/2014/main" id="{C521168C-141A-4783-9012-16033A1D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73" y="3429000"/>
            <a:ext cx="3451225" cy="1366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箭头: 右 6">
            <a:extLst>
              <a:ext uri="{FF2B5EF4-FFF2-40B4-BE49-F238E27FC236}">
                <a16:creationId xmlns:a16="http://schemas.microsoft.com/office/drawing/2014/main" id="{49BFFD2F-8E7F-4EA8-9743-201B1DAC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823" y="3818731"/>
            <a:ext cx="968651" cy="485775"/>
          </a:xfrm>
          <a:prstGeom prst="right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25D794-29CE-45D5-B765-DD042357CBA2}"/>
              </a:ext>
            </a:extLst>
          </p:cNvPr>
          <p:cNvSpPr/>
          <p:nvPr/>
        </p:nvSpPr>
        <p:spPr>
          <a:xfrm>
            <a:off x="1367737" y="948467"/>
            <a:ext cx="8505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Harbor</a:t>
            </a:r>
            <a:r>
              <a:rPr lang="zh-CN" altLang="en-US" sz="2400" b="1" dirty="0"/>
              <a:t>是目前最流行的开源企业级镜像仓库解决方案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ACE466-3320-45AC-8F3D-46E51812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81" y="1661020"/>
            <a:ext cx="4166443" cy="505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9908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高性能压测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550C63-F7F4-4A61-8061-219E40B9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882" y="1522398"/>
            <a:ext cx="2532608" cy="1074738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conclusion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E2380DE-53C7-4620-9690-B76D0996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359" y="2852738"/>
            <a:ext cx="576262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1</a:t>
            </a:r>
            <a:endParaRPr lang="zh-CN" altLang="en-US" sz="1800" dirty="0">
              <a:solidFill>
                <a:srgbClr val="92CCDC"/>
              </a:solidFill>
              <a:latin typeface="Impact MT Std" pitchFamily="2" charset="0"/>
              <a:ea typeface="微软雅黑" panose="020B0503020204020204" pitchFamily="34" charset="-122"/>
              <a:sym typeface="Impact MT Std" pitchFamily="2" charset="0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4D55A872-3214-4054-B583-E53D23280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209" y="3157538"/>
            <a:ext cx="1006475" cy="0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标题 11">
            <a:extLst>
              <a:ext uri="{FF2B5EF4-FFF2-40B4-BE49-F238E27FC236}">
                <a16:creationId xmlns:a16="http://schemas.microsoft.com/office/drawing/2014/main" id="{F9AB730F-D49D-4334-A372-7A267885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684" y="2976563"/>
            <a:ext cx="5256212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600"/>
              <a:t>随着并发量的增加，三种存储平均拉取时间均增加</a:t>
            </a:r>
            <a:endParaRPr lang="en-US" altLang="zh-CN" sz="16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600"/>
              <a:t>且成功率越来越低</a:t>
            </a:r>
            <a:endParaRPr lang="en-US" altLang="zh-CN" sz="1600"/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1855E133-3FDD-4A86-99CB-771F287D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359" y="4021138"/>
            <a:ext cx="576262" cy="576262"/>
          </a:xfrm>
          <a:prstGeom prst="ellipse">
            <a:avLst/>
          </a:prstGeom>
          <a:solidFill>
            <a:srgbClr val="3185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92CCDC"/>
                </a:solidFill>
                <a:latin typeface="Impact MT Std" pitchFamily="2" charset="0"/>
                <a:ea typeface="微软雅黑" panose="020B0503020204020204" pitchFamily="34" charset="-122"/>
                <a:sym typeface="Impact MT Std" pitchFamily="2" charset="0"/>
              </a:rPr>
              <a:t>2</a:t>
            </a:r>
            <a:endParaRPr lang="zh-CN" altLang="en-US" sz="1800"/>
          </a:p>
        </p:txBody>
      </p:sp>
      <p:sp>
        <p:nvSpPr>
          <p:cNvPr id="13" name="直接连接符 9">
            <a:extLst>
              <a:ext uri="{FF2B5EF4-FFF2-40B4-BE49-F238E27FC236}">
                <a16:creationId xmlns:a16="http://schemas.microsoft.com/office/drawing/2014/main" id="{6B5E9FF9-34F8-4943-90B3-CA1AE19D5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209" y="4325938"/>
            <a:ext cx="1006475" cy="1587"/>
          </a:xfrm>
          <a:prstGeom prst="line">
            <a:avLst/>
          </a:prstGeom>
          <a:noFill/>
          <a:ln w="6350">
            <a:solidFill>
              <a:srgbClr val="7F7F7F"/>
            </a:solidFill>
            <a:prstDash val="dash"/>
            <a:bevel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标题 11">
            <a:extLst>
              <a:ext uri="{FF2B5EF4-FFF2-40B4-BE49-F238E27FC236}">
                <a16:creationId xmlns:a16="http://schemas.microsoft.com/office/drawing/2014/main" id="{E2F098EF-ED92-4800-83E4-99484E80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684" y="4144963"/>
            <a:ext cx="5554662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拉取性能：</a:t>
            </a:r>
            <a:r>
              <a:rPr lang="en-US" altLang="zh-CN" sz="1800" b="1">
                <a:solidFill>
                  <a:srgbClr val="FF0000"/>
                </a:solidFill>
              </a:rPr>
              <a:t>Rook RGW&gt;&gt;Rook CephFS~=CephFS</a:t>
            </a:r>
          </a:p>
        </p:txBody>
      </p:sp>
    </p:spTree>
    <p:extLst>
      <p:ext uri="{BB962C8B-B14F-4D97-AF65-F5344CB8AC3E}">
        <p14:creationId xmlns:p14="http://schemas.microsoft.com/office/powerpoint/2010/main" val="15263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1" grpId="0" bldLvl="0" autoUpdateAnimBg="0"/>
      <p:bldP spid="12" grpId="0" bldLvl="0" animBg="1" autoUpdateAnimBg="0"/>
      <p:bldP spid="14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高性能压测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887"/>
            <a:ext cx="10515600" cy="48037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数据不需要中转，节省了中转时间和资源</a:t>
            </a:r>
          </a:p>
          <a:p>
            <a:r>
              <a:rPr lang="zh-CN" altLang="en-US" sz="2400" dirty="0"/>
              <a:t>流量和并发瓶颈从</a:t>
            </a:r>
            <a:r>
              <a:rPr lang="en-US" altLang="zh-CN" sz="2400" dirty="0"/>
              <a:t>Harbor</a:t>
            </a:r>
            <a:r>
              <a:rPr lang="zh-CN" altLang="en-US" sz="2400" dirty="0"/>
              <a:t>切到</a:t>
            </a:r>
            <a:r>
              <a:rPr lang="en-US" altLang="zh-CN" sz="2400" dirty="0"/>
              <a:t>RGW</a:t>
            </a: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2E7FD74A-AEFA-4949-B096-FD6DEBB9C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205105"/>
            <a:ext cx="8426450" cy="443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23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七、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734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备份还原方案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9F7241F9-CC9E-492C-8E12-4350F18C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6" y="1246187"/>
            <a:ext cx="8162925" cy="5316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288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CephFS</a:t>
            </a:r>
            <a:r>
              <a:rPr lang="zh-CN" altLang="en-US" b="1" dirty="0"/>
              <a:t>备份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109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CephFS</a:t>
            </a:r>
            <a:r>
              <a:rPr lang="zh-CN" altLang="en-US" dirty="0"/>
              <a:t>，</a:t>
            </a:r>
            <a:r>
              <a:rPr lang="en-US" altLang="zh-CN" dirty="0"/>
              <a:t>harbor</a:t>
            </a:r>
            <a:r>
              <a:rPr lang="zh-CN" altLang="en-US" dirty="0"/>
              <a:t>中的应用数据保存在</a:t>
            </a:r>
            <a:r>
              <a:rPr lang="en-US" altLang="zh-CN" dirty="0"/>
              <a:t>pv</a:t>
            </a:r>
            <a:r>
              <a:rPr lang="zh-CN" altLang="en-US" dirty="0"/>
              <a:t>中，而我们的部署场景实际上是落在</a:t>
            </a:r>
            <a:r>
              <a:rPr lang="en-US" altLang="zh-CN" dirty="0"/>
              <a:t>CephFS</a:t>
            </a:r>
            <a:r>
              <a:rPr lang="zh-CN" altLang="en-US" dirty="0"/>
              <a:t>路径上。因此要备份</a:t>
            </a:r>
            <a:r>
              <a:rPr lang="en-US" altLang="zh-CN" dirty="0"/>
              <a:t>harbor</a:t>
            </a:r>
            <a:r>
              <a:rPr lang="zh-CN" altLang="en-US" dirty="0"/>
              <a:t>应用数据只需要备份每个</a:t>
            </a:r>
            <a:r>
              <a:rPr lang="en-US" altLang="zh-CN" dirty="0"/>
              <a:t>pv</a:t>
            </a:r>
            <a:r>
              <a:rPr lang="zh-CN" altLang="en-US" dirty="0"/>
              <a:t>对应的</a:t>
            </a:r>
            <a:r>
              <a:rPr lang="en-US" altLang="zh-CN" dirty="0"/>
              <a:t>CephFS</a:t>
            </a:r>
            <a:r>
              <a:rPr lang="zh-CN" altLang="en-US" dirty="0"/>
              <a:t>目录即可：</a:t>
            </a:r>
            <a:endParaRPr lang="en-US" altLang="zh-CN" sz="2400" dirty="0"/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FB0A84DF-1F74-4C71-B86A-F74C5BB4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06" y="2953958"/>
            <a:ext cx="6296025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617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CephFS</a:t>
            </a:r>
            <a:r>
              <a:rPr lang="zh-CN" altLang="en-US" b="1" dirty="0"/>
              <a:t>还原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694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还原是备份的逆过程，只需要将备份的应用数据写入到</a:t>
            </a:r>
            <a:r>
              <a:rPr lang="en-US" altLang="zh-CN" dirty="0"/>
              <a:t>pv</a:t>
            </a:r>
            <a:r>
              <a:rPr lang="zh-CN" altLang="en-US" dirty="0"/>
              <a:t>对应的</a:t>
            </a:r>
            <a:r>
              <a:rPr lang="en-US" altLang="zh-CN" dirty="0"/>
              <a:t>CephFS</a:t>
            </a:r>
            <a:r>
              <a:rPr lang="zh-CN" altLang="en-US" dirty="0"/>
              <a:t>路径上即可：</a:t>
            </a:r>
            <a:endParaRPr lang="en-US" altLang="zh-CN" sz="240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FBB5642D-168E-4C92-AA1F-05AA2683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56" y="2736057"/>
            <a:ext cx="61817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488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 RGW</a:t>
            </a:r>
            <a:r>
              <a:rPr lang="zh-CN" altLang="en-US" b="1" dirty="0"/>
              <a:t>备份</a:t>
            </a:r>
            <a:r>
              <a:rPr lang="en-US" altLang="zh-CN" b="1" dirty="0"/>
              <a:t>&amp;</a:t>
            </a:r>
            <a:r>
              <a:rPr lang="zh-CN" altLang="en-US" b="1" dirty="0"/>
              <a:t>还原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694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Ceph RGW</a:t>
            </a:r>
            <a:r>
              <a:rPr lang="zh-CN" altLang="en-US" dirty="0"/>
              <a:t>，</a:t>
            </a:r>
            <a:r>
              <a:rPr lang="en-US" altLang="zh-CN" dirty="0"/>
              <a:t>harbor</a:t>
            </a:r>
            <a:r>
              <a:rPr lang="zh-CN" altLang="en-US" dirty="0"/>
              <a:t>中的应用数据保存在</a:t>
            </a:r>
            <a:r>
              <a:rPr lang="en-US" altLang="zh-CN" dirty="0"/>
              <a:t>BUCKET</a:t>
            </a:r>
            <a:r>
              <a:rPr lang="zh-CN" altLang="en-US" dirty="0"/>
              <a:t>中，因此要备份</a:t>
            </a:r>
            <a:r>
              <a:rPr lang="en-US" altLang="zh-CN" dirty="0"/>
              <a:t>harbor</a:t>
            </a:r>
            <a:r>
              <a:rPr lang="zh-CN" altLang="en-US" dirty="0"/>
              <a:t>应用数据只需要备份</a:t>
            </a:r>
            <a:r>
              <a:rPr lang="en-US" altLang="zh-CN" dirty="0"/>
              <a:t>BUCKET</a:t>
            </a:r>
            <a:r>
              <a:rPr lang="zh-CN" altLang="en-US" dirty="0"/>
              <a:t>即可，还原同理：</a:t>
            </a:r>
            <a:endParaRPr lang="en-US" altLang="zh-CN" sz="2400" dirty="0"/>
          </a:p>
        </p:txBody>
      </p:sp>
      <p:pic>
        <p:nvPicPr>
          <p:cNvPr id="9" name="Picture 9" descr="http://tapd.oa.com/tfl/captures/2019-08/tapd_personalword_1100000000000364712_base64_1566877023_3.png">
            <a:extLst>
              <a:ext uri="{FF2B5EF4-FFF2-40B4-BE49-F238E27FC236}">
                <a16:creationId xmlns:a16="http://schemas.microsoft.com/office/drawing/2014/main" id="{37E8659B-5682-409D-82B7-934C80A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25" y="2768922"/>
            <a:ext cx="5343788" cy="3337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2360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Ceph RGW</a:t>
            </a:r>
            <a:r>
              <a:rPr lang="zh-CN" altLang="en-US" b="1" dirty="0"/>
              <a:t>备份</a:t>
            </a:r>
            <a:r>
              <a:rPr lang="en-US" altLang="zh-CN" b="1" dirty="0"/>
              <a:t>&amp;</a:t>
            </a:r>
            <a:r>
              <a:rPr lang="zh-CN" altLang="en-US" b="1" dirty="0"/>
              <a:t>还原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25"/>
            <a:ext cx="10515600" cy="5733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Ceph RGW</a:t>
            </a:r>
            <a:r>
              <a:rPr lang="zh-CN" altLang="en-US" dirty="0"/>
              <a:t>的</a:t>
            </a:r>
            <a:r>
              <a:rPr lang="en-US" altLang="zh-CN" dirty="0"/>
              <a:t>BUR</a:t>
            </a:r>
            <a:r>
              <a:rPr lang="zh-CN" altLang="en-US" dirty="0"/>
              <a:t>，如果单纯</a:t>
            </a:r>
            <a:r>
              <a:rPr lang="en-US" altLang="zh-CN" dirty="0"/>
              <a:t>s3cmd</a:t>
            </a:r>
            <a:r>
              <a:rPr lang="zh-CN" altLang="en-US" dirty="0"/>
              <a:t>同步应用目录，则比较慢；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需要对应用目录进行数据切分，并发同步数据分区：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endParaRPr lang="en-US" altLang="zh-CN" sz="2400" dirty="0">
              <a:highlight>
                <a:srgbClr val="808080"/>
              </a:highlight>
            </a:endParaRPr>
          </a:p>
        </p:txBody>
      </p:sp>
      <p:pic>
        <p:nvPicPr>
          <p:cNvPr id="8" name="Picture 16" descr="http://tapd.oa.com/tfl/captures/2019-08/tapd_personalword_1100000000000364712_base64_1566283809_71.png">
            <a:extLst>
              <a:ext uri="{FF2B5EF4-FFF2-40B4-BE49-F238E27FC236}">
                <a16:creationId xmlns:a16="http://schemas.microsoft.com/office/drawing/2014/main" id="{A3E3E275-0799-4AD8-B9A7-BF1C31E3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19" y="1949897"/>
            <a:ext cx="77978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768D0A05-6B06-44E9-B2E8-74265826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6348294"/>
            <a:ext cx="720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hlinkClick r:id="rId3"/>
              </a:rPr>
              <a:t>https://github.com/duyanghao/registry-rgw-BUR-tools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939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</a:t>
            </a:r>
            <a:r>
              <a:rPr lang="zh-CN" altLang="en-US" b="1" dirty="0"/>
              <a:t>迁移</a:t>
            </a:r>
          </a:p>
          <a:p>
            <a:pPr algn="ctr">
              <a:spcBef>
                <a:spcPct val="0"/>
              </a:spcBef>
              <a:buNone/>
            </a:pP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65" y="1260475"/>
            <a:ext cx="10515600" cy="573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迁移可以看作一种特殊的还原场景！！！</a:t>
            </a:r>
            <a:endParaRPr lang="en-US" altLang="zh-CN" sz="3200" dirty="0">
              <a:solidFill>
                <a:srgbClr val="FF0000"/>
              </a:solidFill>
              <a:highlight>
                <a:srgbClr val="808080"/>
              </a:highlight>
            </a:endParaRPr>
          </a:p>
        </p:txBody>
      </p:sp>
      <p:sp>
        <p:nvSpPr>
          <p:cNvPr id="10" name="箭头: 下 2">
            <a:extLst>
              <a:ext uri="{FF2B5EF4-FFF2-40B4-BE49-F238E27FC236}">
                <a16:creationId xmlns:a16="http://schemas.microsoft.com/office/drawing/2014/main" id="{9153A2CA-7AA7-45AA-9BAD-ECD74B50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3363363"/>
            <a:ext cx="485775" cy="627062"/>
          </a:xfrm>
          <a:prstGeom prst="downArrow">
            <a:avLst>
              <a:gd name="adj1" fmla="val 50000"/>
              <a:gd name="adj2" fmla="val 498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314D8F90-47DA-4873-AC10-2E0DAA16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2417213"/>
            <a:ext cx="42275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">
            <a:extLst>
              <a:ext uri="{FF2B5EF4-FFF2-40B4-BE49-F238E27FC236}">
                <a16:creationId xmlns:a16="http://schemas.microsoft.com/office/drawing/2014/main" id="{EEC8EA1B-5D43-400E-B481-383C59E1D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41" y="4324004"/>
            <a:ext cx="67643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581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八、</a:t>
            </a:r>
            <a:r>
              <a:rPr lang="en-US" altLang="zh-CN" sz="2800" dirty="0">
                <a:highlight>
                  <a:srgbClr val="808080"/>
                </a:highlight>
              </a:rPr>
              <a:t>Q&amp;A</a:t>
            </a:r>
            <a:endParaRPr lang="zh-CN" altLang="en-US" sz="2800" b="1" dirty="0">
              <a:solidFill>
                <a:srgbClr val="595959"/>
              </a:solidFill>
              <a:highlight>
                <a:srgbClr val="808080"/>
              </a:highlight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80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二、</a:t>
            </a:r>
            <a:r>
              <a:rPr lang="en-US" altLang="zh-CN" sz="2800" dirty="0">
                <a:highlight>
                  <a:srgbClr val="808080"/>
                </a:highlight>
              </a:rPr>
              <a:t>harbor API</a:t>
            </a:r>
            <a:r>
              <a:rPr lang="zh-CN" altLang="en-US" sz="2800" dirty="0">
                <a:highlight>
                  <a:srgbClr val="808080"/>
                </a:highlight>
              </a:rPr>
              <a:t>无侵入改造</a:t>
            </a:r>
            <a:br>
              <a:rPr lang="zh-CN" altLang="en-US" sz="2800" dirty="0"/>
            </a:br>
            <a:r>
              <a:rPr lang="zh-CN" altLang="en-US" sz="2800" dirty="0"/>
              <a:t>三、</a:t>
            </a:r>
            <a:r>
              <a:rPr lang="en-US" altLang="zh-CN" sz="2800" dirty="0"/>
              <a:t>harbor</a:t>
            </a:r>
            <a:r>
              <a:rPr lang="zh-CN" altLang="en-US" sz="2800" dirty="0"/>
              <a:t>认证</a:t>
            </a:r>
            <a:r>
              <a:rPr lang="en-US" altLang="zh-CN" sz="2800" dirty="0"/>
              <a:t>&amp;</a:t>
            </a:r>
            <a:r>
              <a:rPr lang="zh-CN" altLang="en-US" sz="2800" dirty="0"/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753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Q&amp;A </a:t>
            </a:r>
            <a:endParaRPr lang="zh-CN" altLang="en-US" b="1" dirty="0"/>
          </a:p>
          <a:p>
            <a:pPr algn="ctr">
              <a:spcBef>
                <a:spcPct val="0"/>
              </a:spcBef>
              <a:buNone/>
            </a:pP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050075" y="1548541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00838" y="1542192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959507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67BCDE-CC65-4016-8BB4-B469E4B4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57" y="9644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欢迎提问</a:t>
            </a:r>
            <a:r>
              <a:rPr lang="en-US" altLang="zh-CN" sz="3600" dirty="0"/>
              <a:t>……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34275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050075" y="1548541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00838" y="1542192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959507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DF0886-F227-4517-BF79-C76B9FDDA97F}"/>
              </a:ext>
            </a:extLst>
          </p:cNvPr>
          <p:cNvSpPr/>
          <p:nvPr/>
        </p:nvSpPr>
        <p:spPr>
          <a:xfrm>
            <a:off x="4459977" y="2967335"/>
            <a:ext cx="3272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 !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87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RESTful API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89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Harbor</a:t>
            </a:r>
            <a:r>
              <a:rPr lang="zh-CN" altLang="en-US" sz="2400" dirty="0"/>
              <a:t>支持</a:t>
            </a:r>
            <a:r>
              <a:rPr lang="en-US" altLang="zh-CN" sz="2400" dirty="0"/>
              <a:t>RESTful API</a:t>
            </a:r>
            <a:r>
              <a:rPr lang="zh-CN" altLang="en-US" sz="2400" dirty="0"/>
              <a:t>，通过调用这些</a:t>
            </a:r>
            <a:r>
              <a:rPr lang="en-US" altLang="zh-CN" sz="2400" dirty="0"/>
              <a:t>API</a:t>
            </a:r>
            <a:r>
              <a:rPr lang="zh-CN" altLang="en-US" sz="2400" dirty="0"/>
              <a:t>可以满足企业绝大多数的需求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b="1" dirty="0"/>
              <a:t>随着业务复杂性的增加，原有的</a:t>
            </a:r>
            <a:r>
              <a:rPr lang="en-US" altLang="zh-CN" b="1" dirty="0"/>
              <a:t>Harbor API</a:t>
            </a:r>
            <a:r>
              <a:rPr lang="zh-CN" altLang="en-US" b="1" dirty="0"/>
              <a:t>接口就显得不够用了，</a:t>
            </a:r>
            <a:r>
              <a:rPr lang="zh-CN" altLang="en-US" sz="3200" b="1" dirty="0">
                <a:solidFill>
                  <a:srgbClr val="FF0000"/>
                </a:solidFill>
              </a:rPr>
              <a:t>如何适应业务需求？？？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FD20EB-97E8-49A9-99AF-6FC659EB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63" y="2726903"/>
            <a:ext cx="5141912" cy="82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40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API</a:t>
            </a:r>
            <a:r>
              <a:rPr lang="zh-CN" altLang="en-US" b="1" dirty="0"/>
              <a:t>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2604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89"/>
            <a:ext cx="10515600" cy="480377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Internal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Harbor</a:t>
            </a:r>
            <a:r>
              <a:rPr lang="zh-CN" altLang="en-US" sz="2400" b="1" dirty="0"/>
              <a:t>内部修改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，适应业务需求</a:t>
            </a:r>
          </a:p>
          <a:p>
            <a:r>
              <a:rPr lang="en-US" altLang="zh-CN" sz="2400" b="1" dirty="0"/>
              <a:t>External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Harbor</a:t>
            </a:r>
            <a:r>
              <a:rPr lang="zh-CN" altLang="en-US" sz="2400" b="1" dirty="0"/>
              <a:t>外部添加一个适配器，所有适配操作通过</a:t>
            </a:r>
            <a:r>
              <a:rPr lang="en-US" altLang="zh-CN" sz="2400" b="1" dirty="0"/>
              <a:t>Adapter</a:t>
            </a:r>
            <a:r>
              <a:rPr lang="zh-CN" altLang="en-US" sz="2400" b="1" dirty="0"/>
              <a:t>来进行，无需修改</a:t>
            </a:r>
            <a:r>
              <a:rPr lang="en-US" altLang="zh-CN" sz="2400" b="1" dirty="0"/>
              <a:t>Harbor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3D38A0EE-406B-4E50-819E-7E25B8CD28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63925" y="2235635"/>
            <a:ext cx="461962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FF0000"/>
                </a:solidFill>
              </a:rPr>
              <a:t>Internal</a:t>
            </a:r>
            <a:endParaRPr lang="zh-CN" altLang="en-US" sz="1800" b="1" i="1" dirty="0">
              <a:solidFill>
                <a:srgbClr val="FF0000"/>
              </a:solidFill>
            </a:endParaRP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7B7BC244-37F1-4F76-A67A-A8994779E75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65394" y="1633968"/>
            <a:ext cx="46196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FF0000"/>
                </a:solidFill>
              </a:rPr>
              <a:t>  External</a:t>
            </a:r>
            <a:endParaRPr lang="zh-CN" altLang="en-US" sz="1800" b="1" i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3FACDB-C91E-432F-82DE-193C1CF3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689349"/>
            <a:ext cx="1916112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AF1377-E2CF-4474-9C15-A01B36AD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18" y="3012471"/>
            <a:ext cx="1841500" cy="363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A95A7D0-F04C-4BC9-978D-6EC70D448A50}"/>
              </a:ext>
            </a:extLst>
          </p:cNvPr>
          <p:cNvSpPr/>
          <p:nvPr/>
        </p:nvSpPr>
        <p:spPr>
          <a:xfrm>
            <a:off x="4985593" y="4303811"/>
            <a:ext cx="83388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vs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4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API</a:t>
            </a:r>
            <a:r>
              <a:rPr lang="zh-CN" altLang="en-US" b="1" dirty="0"/>
              <a:t>无侵入改造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40087" y="23018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E6AE9A-FA66-448F-B7F7-7D0DBB6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592" y="1104275"/>
            <a:ext cx="10515600" cy="48037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r>
              <a:rPr lang="zh-CN" altLang="en-US" sz="3600" b="1" dirty="0"/>
              <a:t>通过</a:t>
            </a:r>
            <a:r>
              <a:rPr lang="en-US" altLang="zh-CN" sz="3600" b="1" dirty="0"/>
              <a:t>Harbor Adapter</a:t>
            </a:r>
            <a:r>
              <a:rPr lang="zh-CN" altLang="en-US" sz="3600" b="1" dirty="0"/>
              <a:t>无侵入改造</a:t>
            </a:r>
            <a:r>
              <a:rPr lang="en-US" altLang="zh-CN" sz="3600" b="1" dirty="0"/>
              <a:t>Harbor API</a:t>
            </a:r>
            <a:r>
              <a:rPr lang="zh-CN" altLang="en-US" sz="3600" b="1" dirty="0"/>
              <a:t>，对</a:t>
            </a:r>
            <a:r>
              <a:rPr lang="en-US" altLang="zh-CN" sz="3600" b="1" dirty="0"/>
              <a:t>Harbor</a:t>
            </a:r>
            <a:r>
              <a:rPr lang="zh-CN" altLang="en-US" sz="3600" b="1" dirty="0"/>
              <a:t>更加友好，有利于</a:t>
            </a:r>
            <a:r>
              <a:rPr lang="en-US" altLang="zh-CN" sz="3600" b="1" dirty="0"/>
              <a:t>Harbor</a:t>
            </a:r>
            <a:r>
              <a:rPr lang="zh-CN" altLang="en-US" sz="3600" b="1" dirty="0"/>
              <a:t>的升级与维护</a:t>
            </a:r>
            <a:r>
              <a:rPr lang="en-US" altLang="zh-CN" sz="3600" b="1" dirty="0"/>
              <a:t>!!!</a:t>
            </a:r>
          </a:p>
        </p:txBody>
      </p:sp>
      <p:sp>
        <p:nvSpPr>
          <p:cNvPr id="13" name="椭圆 6">
            <a:extLst>
              <a:ext uri="{FF2B5EF4-FFF2-40B4-BE49-F238E27FC236}">
                <a16:creationId xmlns:a16="http://schemas.microsoft.com/office/drawing/2014/main" id="{FBD52EEB-8A35-424B-90F4-2E18EB0B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15" y="1695931"/>
            <a:ext cx="3122612" cy="1279525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/>
              <a:t>Conclusion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6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4">
            <a:extLst>
              <a:ext uri="{FF2B5EF4-FFF2-40B4-BE49-F238E27FC236}">
                <a16:creationId xmlns:a16="http://schemas.microsoft.com/office/drawing/2014/main" id="{02223377-1B9D-4181-B764-840E045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490538"/>
            <a:ext cx="5678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方正兰亭超细黑简体" panose="02000000000000000000" pitchFamily="2" charset="-122"/>
              </a:rPr>
              <a:t>目录</a:t>
            </a:r>
          </a:p>
        </p:txBody>
      </p:sp>
      <p:sp>
        <p:nvSpPr>
          <p:cNvPr id="63491" name="文本框 65">
            <a:extLst>
              <a:ext uri="{FF2B5EF4-FFF2-40B4-BE49-F238E27FC236}">
                <a16:creationId xmlns:a16="http://schemas.microsoft.com/office/drawing/2014/main" id="{4965398B-063E-47CB-B028-47D88091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4581525"/>
            <a:ext cx="542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  <p:sp>
        <p:nvSpPr>
          <p:cNvPr id="3076" name="文本框 65">
            <a:extLst>
              <a:ext uri="{FF2B5EF4-FFF2-40B4-BE49-F238E27FC236}">
                <a16:creationId xmlns:a16="http://schemas.microsoft.com/office/drawing/2014/main" id="{137F81EB-DD6B-4F0A-B1AF-3A51966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866900"/>
            <a:ext cx="6840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一、</a:t>
            </a:r>
            <a:r>
              <a:rPr lang="en-US" altLang="zh-CN" sz="2800" dirty="0"/>
              <a:t>harbor</a:t>
            </a:r>
            <a:r>
              <a:rPr lang="zh-CN" altLang="en-US" sz="2800" dirty="0"/>
              <a:t>介绍</a:t>
            </a:r>
            <a:br>
              <a:rPr lang="zh-CN" altLang="en-US" sz="2800" dirty="0"/>
            </a:br>
            <a:r>
              <a:rPr lang="zh-CN" altLang="en-US" sz="2800" dirty="0"/>
              <a:t>二、</a:t>
            </a:r>
            <a:r>
              <a:rPr lang="en-US" altLang="zh-CN" sz="2800" dirty="0"/>
              <a:t>harbor API</a:t>
            </a:r>
            <a:r>
              <a:rPr lang="zh-CN" altLang="en-US" sz="2800" dirty="0"/>
              <a:t>无侵入改造</a:t>
            </a:r>
            <a:br>
              <a:rPr lang="zh-CN" altLang="en-US" sz="2800" dirty="0"/>
            </a:br>
            <a:r>
              <a:rPr lang="zh-CN" altLang="en-US" sz="2800" dirty="0">
                <a:highlight>
                  <a:srgbClr val="808080"/>
                </a:highlight>
              </a:rPr>
              <a:t>三、</a:t>
            </a:r>
            <a:r>
              <a:rPr lang="en-US" altLang="zh-CN" sz="2800" dirty="0">
                <a:highlight>
                  <a:srgbClr val="808080"/>
                </a:highlight>
              </a:rPr>
              <a:t>harbor</a:t>
            </a:r>
            <a:r>
              <a:rPr lang="zh-CN" altLang="en-US" sz="2800" dirty="0">
                <a:highlight>
                  <a:srgbClr val="808080"/>
                </a:highlight>
              </a:rPr>
              <a:t>认证</a:t>
            </a:r>
            <a:r>
              <a:rPr lang="en-US" altLang="zh-CN" sz="2800" dirty="0">
                <a:highlight>
                  <a:srgbClr val="808080"/>
                </a:highlight>
              </a:rPr>
              <a:t>&amp;</a:t>
            </a:r>
            <a:r>
              <a:rPr lang="zh-CN" altLang="en-US" sz="2800" dirty="0">
                <a:highlight>
                  <a:srgbClr val="808080"/>
                </a:highlight>
              </a:rPr>
              <a:t>鉴权 无侵入改造</a:t>
            </a:r>
            <a:br>
              <a:rPr lang="zh-CN" altLang="en-US" sz="2800" dirty="0"/>
            </a:br>
            <a:r>
              <a:rPr lang="zh-CN" altLang="en-US" sz="2800" dirty="0"/>
              <a:t>四、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高可用方案落地</a:t>
            </a:r>
            <a:br>
              <a:rPr lang="zh-CN" altLang="en-US" sz="2800" dirty="0"/>
            </a:br>
            <a:r>
              <a:rPr lang="zh-CN" altLang="en-US" sz="2800" dirty="0"/>
              <a:t>五、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存储方案</a:t>
            </a:r>
            <a:br>
              <a:rPr lang="zh-CN" altLang="en-US" sz="2800" dirty="0"/>
            </a:br>
            <a:r>
              <a:rPr lang="zh-CN" altLang="en-US" sz="2800" dirty="0"/>
              <a:t>六、</a:t>
            </a:r>
            <a:r>
              <a:rPr lang="en-US" altLang="zh-CN" sz="2800" dirty="0"/>
              <a:t>harbor</a:t>
            </a:r>
            <a:r>
              <a:rPr lang="zh-CN" altLang="en-US" sz="2800" dirty="0"/>
              <a:t>高并发压测</a:t>
            </a:r>
            <a:br>
              <a:rPr lang="zh-CN" altLang="en-US" sz="2800" dirty="0"/>
            </a:br>
            <a:r>
              <a:rPr lang="zh-CN" altLang="en-US" sz="2800" dirty="0"/>
              <a:t>七、</a:t>
            </a:r>
            <a:r>
              <a:rPr lang="en-US" altLang="zh-CN" sz="2800" dirty="0"/>
              <a:t>harbor</a:t>
            </a:r>
            <a:r>
              <a:rPr lang="zh-CN" altLang="en-US" sz="2800" dirty="0"/>
              <a:t>备份还原方案</a:t>
            </a:r>
            <a:br>
              <a:rPr lang="zh-CN" altLang="en-US" sz="2800" dirty="0"/>
            </a:br>
            <a:r>
              <a:rPr lang="zh-CN" altLang="en-US" sz="2800" dirty="0"/>
              <a:t>八、</a:t>
            </a:r>
            <a:r>
              <a:rPr lang="en-US" altLang="zh-CN" sz="2800" dirty="0"/>
              <a:t>Q&amp;A</a:t>
            </a:r>
            <a:endParaRPr lang="zh-CN" altLang="en-US" sz="2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sym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5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>
            <a:extLst>
              <a:ext uri="{FF2B5EF4-FFF2-40B4-BE49-F238E27FC236}">
                <a16:creationId xmlns:a16="http://schemas.microsoft.com/office/drawing/2014/main" id="{D6C6FE93-F7E0-4422-B080-91DA5FA4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44476"/>
            <a:ext cx="77136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/>
              <a:t>Harbor </a:t>
            </a:r>
            <a:r>
              <a:rPr lang="zh-CN" altLang="en-US" b="1" dirty="0"/>
              <a:t>认证</a:t>
            </a:r>
            <a:endParaRPr lang="en-US" altLang="zh-CN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987C8D79-92B4-48A4-88BB-2073FB4013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74950" y="1741488"/>
            <a:ext cx="83629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b="1" i="1" dirty="0">
              <a:latin typeface="HanziPen TC"/>
              <a:ea typeface="Hannotate TC"/>
              <a:cs typeface="Hannotate TC"/>
            </a:endParaRPr>
          </a:p>
        </p:txBody>
      </p:sp>
      <p:sp>
        <p:nvSpPr>
          <p:cNvPr id="62468" name="內容版面配置區 2">
            <a:extLst>
              <a:ext uri="{FF2B5EF4-FFF2-40B4-BE49-F238E27FC236}">
                <a16:creationId xmlns:a16="http://schemas.microsoft.com/office/drawing/2014/main" id="{32B6E05E-4FA5-49E7-8E73-7F6C95AA83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25713" y="1735139"/>
            <a:ext cx="8361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62469" name="內容版面配置區 2">
            <a:extLst>
              <a:ext uri="{FF2B5EF4-FFF2-40B4-BE49-F238E27FC236}">
                <a16:creationId xmlns:a16="http://schemas.microsoft.com/office/drawing/2014/main" id="{750AFDE2-3728-433A-A46A-48671706D5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40087" y="2301875"/>
            <a:ext cx="8362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zh-TW" sz="2400" b="1" dirty="0">
              <a:latin typeface="HanziPen TC"/>
              <a:ea typeface="HanziPen TC"/>
              <a:cs typeface="HanziPen TC"/>
            </a:endParaRPr>
          </a:p>
        </p:txBody>
      </p:sp>
      <p:sp>
        <p:nvSpPr>
          <p:cNvPr id="8" name="椭圆 6">
            <a:extLst>
              <a:ext uri="{FF2B5EF4-FFF2-40B4-BE49-F238E27FC236}">
                <a16:creationId xmlns:a16="http://schemas.microsoft.com/office/drawing/2014/main" id="{F8378FA9-E930-49E8-9B6D-3E63A7D2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13" y="1388103"/>
            <a:ext cx="2790825" cy="1073150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BA0E742C-99E4-449C-8C30-A6BD200B79B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082854" y="-244473"/>
            <a:ext cx="460375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Users are stored in the local database</a:t>
            </a:r>
            <a:endParaRPr lang="zh-CN" altLang="en-US" sz="1800"/>
          </a:p>
        </p:txBody>
      </p:sp>
      <p:sp>
        <p:nvSpPr>
          <p:cNvPr id="10" name="箭头: 右 6">
            <a:extLst>
              <a:ext uri="{FF2B5EF4-FFF2-40B4-BE49-F238E27FC236}">
                <a16:creationId xmlns:a16="http://schemas.microsoft.com/office/drawing/2014/main" id="{66E0E13A-D456-43D6-823A-4C9A072DD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760" y="1778628"/>
            <a:ext cx="763588" cy="374650"/>
          </a:xfrm>
          <a:prstGeom prst="rightArrow">
            <a:avLst>
              <a:gd name="adj1" fmla="val 50000"/>
              <a:gd name="adj2" fmla="val 499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" name="椭圆 6">
            <a:extLst>
              <a:ext uri="{FF2B5EF4-FFF2-40B4-BE49-F238E27FC236}">
                <a16:creationId xmlns:a16="http://schemas.microsoft.com/office/drawing/2014/main" id="{9AFEE4FD-7226-401F-B80C-02526DAC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13" y="3154990"/>
            <a:ext cx="2790825" cy="1073150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/>
              <a:t>LDAP</a:t>
            </a:r>
            <a:endParaRPr lang="zh-CN" altLang="en-US" dirty="0"/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75E2EF73-1F9E-4229-86E2-380DCD43A99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666929" y="1584327"/>
            <a:ext cx="1292225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Under this authentication mode, users whose credentials are stored in an external LDAP or AD server can log in to Harbor directly.</a:t>
            </a:r>
            <a:endParaRPr lang="zh-CN" altLang="en-US" sz="1800"/>
          </a:p>
        </p:txBody>
      </p:sp>
      <p:sp>
        <p:nvSpPr>
          <p:cNvPr id="14" name="箭头: 右 17">
            <a:extLst>
              <a:ext uri="{FF2B5EF4-FFF2-40B4-BE49-F238E27FC236}">
                <a16:creationId xmlns:a16="http://schemas.microsoft.com/office/drawing/2014/main" id="{1F2F4EE7-3A5E-461D-B7F1-918E06EA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935" y="3532815"/>
            <a:ext cx="763588" cy="374650"/>
          </a:xfrm>
          <a:prstGeom prst="rightArrow">
            <a:avLst>
              <a:gd name="adj1" fmla="val 50000"/>
              <a:gd name="adj2" fmla="val 499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" name="椭圆 6">
            <a:extLst>
              <a:ext uri="{FF2B5EF4-FFF2-40B4-BE49-F238E27FC236}">
                <a16:creationId xmlns:a16="http://schemas.microsoft.com/office/drawing/2014/main" id="{1DEA0D30-2DA4-4CEB-8609-6FD72C7DF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13" y="4947278"/>
            <a:ext cx="2790825" cy="1073150"/>
          </a:xfrm>
          <a:prstGeom prst="ellipse">
            <a:avLst/>
          </a:prstGeom>
          <a:solidFill>
            <a:srgbClr val="D7F5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/>
              <a:t>OIDC Provider</a:t>
            </a:r>
            <a:endParaRPr lang="zh-CN" altLang="en-US" dirty="0"/>
          </a:p>
        </p:txBody>
      </p:sp>
      <p:sp>
        <p:nvSpPr>
          <p:cNvPr id="16" name="文本框 19">
            <a:extLst>
              <a:ext uri="{FF2B5EF4-FFF2-40B4-BE49-F238E27FC236}">
                <a16:creationId xmlns:a16="http://schemas.microsoft.com/office/drawing/2014/main" id="{2D13EE6E-5A86-404B-A92E-90307A01C3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35205" y="3302002"/>
            <a:ext cx="1016000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With this authentication mode, regular user will login to Harbor Portal via SSO flow.</a:t>
            </a:r>
            <a:endParaRPr lang="zh-CN" altLang="en-US" sz="1800"/>
          </a:p>
        </p:txBody>
      </p:sp>
      <p:sp>
        <p:nvSpPr>
          <p:cNvPr id="17" name="箭头: 右 20">
            <a:extLst>
              <a:ext uri="{FF2B5EF4-FFF2-40B4-BE49-F238E27FC236}">
                <a16:creationId xmlns:a16="http://schemas.microsoft.com/office/drawing/2014/main" id="{D59C7090-D5CB-4516-A01F-C6622F4C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798" y="5345740"/>
            <a:ext cx="763587" cy="374650"/>
          </a:xfrm>
          <a:prstGeom prst="rightArrow">
            <a:avLst>
              <a:gd name="adj1" fmla="val 50000"/>
              <a:gd name="adj2" fmla="val 499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3854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1017</Words>
  <Application>Microsoft Macintosh PowerPoint</Application>
  <PresentationFormat>宽屏</PresentationFormat>
  <Paragraphs>220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等线 Light</vt:lpstr>
      <vt:lpstr>方正兰亭超细黑简体</vt:lpstr>
      <vt:lpstr>微软雅黑</vt:lpstr>
      <vt:lpstr>HanziPen TC</vt:lpstr>
      <vt:lpstr>Arial</vt:lpstr>
      <vt:lpstr>Impact MT Std</vt:lpstr>
      <vt:lpstr>Office 主题​​</vt:lpstr>
      <vt:lpstr>harbor企业级实践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欢迎提问……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harbor企业级实践</dc:title>
  <dc:creator>T122804</dc:creator>
  <cp:lastModifiedBy>Microsoft Office User</cp:lastModifiedBy>
  <cp:revision>98</cp:revision>
  <dcterms:created xsi:type="dcterms:W3CDTF">2019-08-27T04:01:27Z</dcterms:created>
  <dcterms:modified xsi:type="dcterms:W3CDTF">2020-10-26T04:26:56Z</dcterms:modified>
</cp:coreProperties>
</file>