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1" r:id="rId1"/>
  </p:sldMasterIdLst>
  <p:notesMasterIdLst>
    <p:notesMasterId r:id="rId25"/>
  </p:notesMasterIdLst>
  <p:sldIdLst>
    <p:sldId id="265" r:id="rId2"/>
    <p:sldId id="266" r:id="rId3"/>
    <p:sldId id="258" r:id="rId4"/>
    <p:sldId id="259" r:id="rId5"/>
    <p:sldId id="289" r:id="rId6"/>
    <p:sldId id="260" r:id="rId7"/>
    <p:sldId id="261" r:id="rId8"/>
    <p:sldId id="267" r:id="rId9"/>
    <p:sldId id="286" r:id="rId10"/>
    <p:sldId id="283" r:id="rId11"/>
    <p:sldId id="280" r:id="rId12"/>
    <p:sldId id="284" r:id="rId13"/>
    <p:sldId id="281" r:id="rId14"/>
    <p:sldId id="268" r:id="rId15"/>
    <p:sldId id="290" r:id="rId16"/>
    <p:sldId id="285" r:id="rId17"/>
    <p:sldId id="287" r:id="rId18"/>
    <p:sldId id="274" r:id="rId19"/>
    <p:sldId id="273" r:id="rId20"/>
    <p:sldId id="277" r:id="rId21"/>
    <p:sldId id="279" r:id="rId22"/>
    <p:sldId id="278" r:id="rId23"/>
    <p:sldId id="275"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F84526-C4A8-403E-A53E-4966012F4832}">
          <p14:sldIdLst>
            <p14:sldId id="265"/>
            <p14:sldId id="266"/>
            <p14:sldId id="258"/>
            <p14:sldId id="259"/>
            <p14:sldId id="289"/>
            <p14:sldId id="260"/>
            <p14:sldId id="261"/>
            <p14:sldId id="267"/>
            <p14:sldId id="286"/>
            <p14:sldId id="283"/>
            <p14:sldId id="280"/>
            <p14:sldId id="284"/>
            <p14:sldId id="281"/>
            <p14:sldId id="268"/>
            <p14:sldId id="290"/>
            <p14:sldId id="285"/>
            <p14:sldId id="287"/>
            <p14:sldId id="274"/>
            <p14:sldId id="273"/>
            <p14:sldId id="277"/>
            <p14:sldId id="279"/>
            <p14:sldId id="278"/>
            <p14:sldId id="2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4" autoAdjust="0"/>
    <p:restoredTop sz="92010" autoAdjust="0"/>
  </p:normalViewPr>
  <p:slideViewPr>
    <p:cSldViewPr>
      <p:cViewPr varScale="1">
        <p:scale>
          <a:sx n="82" d="100"/>
          <a:sy n="82" d="100"/>
        </p:scale>
        <p:origin x="917"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4C1CA4-D32F-446F-8202-E7E5983C2979}" type="datetimeFigureOut">
              <a:rPr lang="en-US" smtClean="0"/>
              <a:t>09-Aug-21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3039A0-F80B-44F9-B72A-563FF8D44EFC}" type="slidenum">
              <a:rPr lang="en-US" smtClean="0"/>
              <a:t>‹#›</a:t>
            </a:fld>
            <a:endParaRPr lang="en-US" dirty="0"/>
          </a:p>
        </p:txBody>
      </p:sp>
    </p:spTree>
    <p:extLst>
      <p:ext uri="{BB962C8B-B14F-4D97-AF65-F5344CB8AC3E}">
        <p14:creationId xmlns:p14="http://schemas.microsoft.com/office/powerpoint/2010/main" val="1944159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F3039A0-F80B-44F9-B72A-563FF8D44EFC}" type="slidenum">
              <a:rPr lang="en-US" smtClean="0"/>
              <a:t>3</a:t>
            </a:fld>
            <a:endParaRPr lang="en-US" dirty="0"/>
          </a:p>
        </p:txBody>
      </p:sp>
    </p:spTree>
    <p:extLst>
      <p:ext uri="{BB962C8B-B14F-4D97-AF65-F5344CB8AC3E}">
        <p14:creationId xmlns:p14="http://schemas.microsoft.com/office/powerpoint/2010/main" val="2673152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F3039A0-F80B-44F9-B72A-563FF8D44EFC}" type="slidenum">
              <a:rPr lang="en-US" smtClean="0"/>
              <a:t>22</a:t>
            </a:fld>
            <a:endParaRPr lang="en-US" dirty="0"/>
          </a:p>
        </p:txBody>
      </p:sp>
    </p:spTree>
    <p:extLst>
      <p:ext uri="{BB962C8B-B14F-4D97-AF65-F5344CB8AC3E}">
        <p14:creationId xmlns:p14="http://schemas.microsoft.com/office/powerpoint/2010/main" val="2680407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825AAF-EE48-47DA-85A2-D831F8F847EF}" type="datetime1">
              <a:rPr lang="en-US" smtClean="0"/>
              <a:t>09-Aug-21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657D53-CD89-4C44-970A-7E4ECA3D7B6E}"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6886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92C546-D11E-40B5-BB81-EA1CDB295AB4}" type="datetime1">
              <a:rPr lang="en-US" smtClean="0"/>
              <a:t>09-Aug-21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657D53-CD89-4C44-970A-7E4ECA3D7B6E}" type="slidenum">
              <a:rPr lang="en-US" smtClean="0"/>
              <a:pPr/>
              <a:t>‹#›</a:t>
            </a:fld>
            <a:endParaRPr lang="en-US" dirty="0"/>
          </a:p>
        </p:txBody>
      </p:sp>
    </p:spTree>
    <p:extLst>
      <p:ext uri="{BB962C8B-B14F-4D97-AF65-F5344CB8AC3E}">
        <p14:creationId xmlns:p14="http://schemas.microsoft.com/office/powerpoint/2010/main" val="25166123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4BD9E5-3B01-4D85-8DF8-163F30021FB4}" type="datetime1">
              <a:rPr lang="en-US" smtClean="0"/>
              <a:t>09-Aug-21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657D53-CD89-4C44-970A-7E4ECA3D7B6E}" type="slidenum">
              <a:rPr lang="en-US" smtClean="0"/>
              <a:pPr/>
              <a:t>‹#›</a:t>
            </a:fld>
            <a:endParaRPr lang="en-US" dirty="0"/>
          </a:p>
        </p:txBody>
      </p:sp>
    </p:spTree>
    <p:extLst>
      <p:ext uri="{BB962C8B-B14F-4D97-AF65-F5344CB8AC3E}">
        <p14:creationId xmlns:p14="http://schemas.microsoft.com/office/powerpoint/2010/main" val="12684706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803419-735C-4992-BE5D-54287B374012}" type="datetime1">
              <a:rPr lang="en-US" smtClean="0"/>
              <a:t>09-Aug-21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657D53-CD89-4C44-970A-7E4ECA3D7B6E}" type="slidenum">
              <a:rPr lang="en-US" smtClean="0"/>
              <a:pPr/>
              <a:t>‹#›</a:t>
            </a:fld>
            <a:endParaRPr lang="en-US" dirty="0"/>
          </a:p>
        </p:txBody>
      </p:sp>
    </p:spTree>
    <p:extLst>
      <p:ext uri="{BB962C8B-B14F-4D97-AF65-F5344CB8AC3E}">
        <p14:creationId xmlns:p14="http://schemas.microsoft.com/office/powerpoint/2010/main" val="8339074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16346A-9BDC-4120-BD74-67EDBFD7BD66}" type="datetime1">
              <a:rPr lang="en-US" smtClean="0"/>
              <a:t>09-Aug-21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657D53-CD89-4C44-970A-7E4ECA3D7B6E}"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4600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98A09A-AB94-4EF7-881E-E2E5B40642B3}" type="datetime1">
              <a:rPr lang="en-US" smtClean="0"/>
              <a:t>09-Aug-21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657D53-CD89-4C44-970A-7E4ECA3D7B6E}" type="slidenum">
              <a:rPr lang="en-US" smtClean="0"/>
              <a:pPr/>
              <a:t>‹#›</a:t>
            </a:fld>
            <a:endParaRPr lang="en-US" dirty="0"/>
          </a:p>
        </p:txBody>
      </p:sp>
    </p:spTree>
    <p:extLst>
      <p:ext uri="{BB962C8B-B14F-4D97-AF65-F5344CB8AC3E}">
        <p14:creationId xmlns:p14="http://schemas.microsoft.com/office/powerpoint/2010/main" val="3585929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EE39AC-0ACD-4D52-90C6-8D456398586E}" type="datetime1">
              <a:rPr lang="en-US" smtClean="0"/>
              <a:t>09-Aug-21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657D53-CD89-4C44-970A-7E4ECA3D7B6E}" type="slidenum">
              <a:rPr lang="en-US" smtClean="0"/>
              <a:pPr/>
              <a:t>‹#›</a:t>
            </a:fld>
            <a:endParaRPr lang="en-US" dirty="0"/>
          </a:p>
        </p:txBody>
      </p:sp>
    </p:spTree>
    <p:extLst>
      <p:ext uri="{BB962C8B-B14F-4D97-AF65-F5344CB8AC3E}">
        <p14:creationId xmlns:p14="http://schemas.microsoft.com/office/powerpoint/2010/main" val="22738066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62CF09-1C28-45B5-97B3-E758E3A00548}" type="datetime1">
              <a:rPr lang="en-US" smtClean="0"/>
              <a:t>09-Aug-21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657D53-CD89-4C44-970A-7E4ECA3D7B6E}" type="slidenum">
              <a:rPr lang="en-US" smtClean="0"/>
              <a:pPr/>
              <a:t>‹#›</a:t>
            </a:fld>
            <a:endParaRPr lang="en-US" dirty="0"/>
          </a:p>
        </p:txBody>
      </p:sp>
    </p:spTree>
    <p:extLst>
      <p:ext uri="{BB962C8B-B14F-4D97-AF65-F5344CB8AC3E}">
        <p14:creationId xmlns:p14="http://schemas.microsoft.com/office/powerpoint/2010/main" val="3901645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7FD63E-3A6E-4FFC-B67E-ADE9D0B3D3E9}" type="datetime1">
              <a:rPr lang="en-US" smtClean="0"/>
              <a:t>09-Aug-21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9D657D53-CD89-4C44-970A-7E4ECA3D7B6E}" type="slidenum">
              <a:rPr lang="en-US" smtClean="0"/>
              <a:pPr/>
              <a:t>‹#›</a:t>
            </a:fld>
            <a:endParaRPr lang="en-US" dirty="0"/>
          </a:p>
        </p:txBody>
      </p:sp>
    </p:spTree>
    <p:extLst>
      <p:ext uri="{BB962C8B-B14F-4D97-AF65-F5344CB8AC3E}">
        <p14:creationId xmlns:p14="http://schemas.microsoft.com/office/powerpoint/2010/main" val="18627978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69B9F1C-134C-4C60-87B0-D94CDD2AF20F}" type="datetime1">
              <a:rPr lang="en-US" smtClean="0"/>
              <a:t>09-Aug-21</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D657D53-CD89-4C44-970A-7E4ECA3D7B6E}" type="slidenum">
              <a:rPr lang="en-US" smtClean="0"/>
              <a:pPr/>
              <a:t>‹#›</a:t>
            </a:fld>
            <a:endParaRPr lang="en-US" dirty="0"/>
          </a:p>
        </p:txBody>
      </p:sp>
    </p:spTree>
    <p:extLst>
      <p:ext uri="{BB962C8B-B14F-4D97-AF65-F5344CB8AC3E}">
        <p14:creationId xmlns:p14="http://schemas.microsoft.com/office/powerpoint/2010/main" val="3009530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1B22A-6D69-4C9D-BA02-2C440A6664EC}" type="datetime1">
              <a:rPr lang="en-US" smtClean="0"/>
              <a:t>09-Aug-21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657D53-CD89-4C44-970A-7E4ECA3D7B6E}" type="slidenum">
              <a:rPr lang="en-US" smtClean="0"/>
              <a:pPr/>
              <a:t>‹#›</a:t>
            </a:fld>
            <a:endParaRPr lang="en-US" dirty="0"/>
          </a:p>
        </p:txBody>
      </p:sp>
    </p:spTree>
    <p:extLst>
      <p:ext uri="{BB962C8B-B14F-4D97-AF65-F5344CB8AC3E}">
        <p14:creationId xmlns:p14="http://schemas.microsoft.com/office/powerpoint/2010/main" val="8093340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CA221A9-0C6A-4F2E-A4A3-40382B06C82D}" type="datetime1">
              <a:rPr lang="en-US" smtClean="0"/>
              <a:t>09-Aug-21</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D657D53-CD89-4C44-970A-7E4ECA3D7B6E}"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433736"/>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mc:AlternateContent xmlns:mc="http://schemas.openxmlformats.org/markup-compatibility/2006">
    <mc:Choice xmlns:p14="http://schemas.microsoft.com/office/powerpoint/2010/main" Requires="p14">
      <p:transition p14:dur="0"/>
    </mc:Choice>
    <mc:Fallback>
      <p:transition/>
    </mc:Fallback>
  </mc:AlternateConten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archive.ics.uci.edu/ml/datasets/thyroid+disease"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044714"/>
            <a:ext cx="9085232"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400" fontAlgn="base">
              <a:spcBef>
                <a:spcPct val="0"/>
              </a:spcBef>
              <a:spcAft>
                <a:spcPct val="0"/>
              </a:spcAft>
            </a:pPr>
            <a:r>
              <a:rPr lang="en-US" sz="2000" b="1" dirty="0">
                <a:latin typeface="Georgia" pitchFamily="18" charset="0"/>
                <a:ea typeface="Calibri" pitchFamily="34" charset="0"/>
                <a:cs typeface="Mangal" pitchFamily="18" charset="0"/>
              </a:rPr>
              <a:t>      RAJKIYA ENGINEERING  COLLEGE  </a:t>
            </a:r>
            <a:endParaRPr lang="en-US" sz="2000" b="1" dirty="0">
              <a:latin typeface="Arial" pitchFamily="34" charset="0"/>
              <a:cs typeface="Arial" pitchFamily="34" charset="0"/>
            </a:endParaRPr>
          </a:p>
          <a:p>
            <a:pPr algn="ctr" defTabSz="914400" eaLnBrk="0" fontAlgn="base" hangingPunct="0">
              <a:spcBef>
                <a:spcPct val="0"/>
              </a:spcBef>
              <a:spcAft>
                <a:spcPct val="0"/>
              </a:spcAft>
            </a:pPr>
            <a:r>
              <a:rPr lang="en-US" sz="2000" b="1" dirty="0">
                <a:latin typeface="Georgia" pitchFamily="18" charset="0"/>
                <a:ea typeface="Calibri" pitchFamily="34" charset="0"/>
                <a:cs typeface="Mangal" pitchFamily="18" charset="0"/>
              </a:rPr>
              <a:t>AZAMGARH</a:t>
            </a:r>
            <a:endParaRPr lang="en-US" sz="2000" b="1" dirty="0">
              <a:latin typeface="Arial" pitchFamily="34" charset="0"/>
              <a:cs typeface="Arial" pitchFamily="34" charset="0"/>
            </a:endParaRPr>
          </a:p>
        </p:txBody>
      </p:sp>
      <p:pic>
        <p:nvPicPr>
          <p:cNvPr id="3" name="Picture 2" descr="PAJAY"/>
          <p:cNvPicPr/>
          <p:nvPr/>
        </p:nvPicPr>
        <p:blipFill>
          <a:blip r:embed="rId2"/>
          <a:srcRect/>
          <a:stretch>
            <a:fillRect/>
          </a:stretch>
        </p:blipFill>
        <p:spPr bwMode="auto">
          <a:xfrm>
            <a:off x="3328170" y="1770185"/>
            <a:ext cx="2428892" cy="1981200"/>
          </a:xfrm>
          <a:prstGeom prst="rect">
            <a:avLst/>
          </a:prstGeom>
          <a:noFill/>
          <a:ln w="9525">
            <a:noFill/>
            <a:miter lim="800000"/>
            <a:headEnd/>
            <a:tailEnd/>
          </a:ln>
        </p:spPr>
      </p:pic>
      <p:sp>
        <p:nvSpPr>
          <p:cNvPr id="4" name="TextBox 5"/>
          <p:cNvSpPr txBox="1"/>
          <p:nvPr/>
        </p:nvSpPr>
        <p:spPr>
          <a:xfrm>
            <a:off x="0" y="3733800"/>
            <a:ext cx="9085232"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b="1" dirty="0">
                <a:solidFill>
                  <a:schemeClr val="accent3">
                    <a:lumMod val="75000"/>
                  </a:schemeClr>
                </a:solidFill>
              </a:rPr>
              <a:t>     </a:t>
            </a:r>
            <a:r>
              <a:rPr lang="en-IN" sz="2000" dirty="0">
                <a:latin typeface="Times New Roman" pitchFamily="18" charset="0"/>
                <a:cs typeface="Times New Roman" pitchFamily="18" charset="0"/>
              </a:rPr>
              <a:t>Project Presentation</a:t>
            </a:r>
          </a:p>
          <a:p>
            <a:pPr algn="ctr"/>
            <a:r>
              <a:rPr lang="en-IN" sz="2000" dirty="0">
                <a:latin typeface="Times New Roman" pitchFamily="18" charset="0"/>
                <a:cs typeface="Times New Roman" pitchFamily="18" charset="0"/>
              </a:rPr>
              <a:t> on</a:t>
            </a:r>
            <a:endParaRPr lang="en-US" sz="2000" dirty="0">
              <a:latin typeface="Times New Roman" pitchFamily="18" charset="0"/>
              <a:cs typeface="Times New Roman" pitchFamily="18" charset="0"/>
            </a:endParaRPr>
          </a:p>
        </p:txBody>
      </p:sp>
      <p:sp>
        <p:nvSpPr>
          <p:cNvPr id="5" name="TextBox 7"/>
          <p:cNvSpPr txBox="1"/>
          <p:nvPr/>
        </p:nvSpPr>
        <p:spPr>
          <a:xfrm>
            <a:off x="715184" y="4476690"/>
            <a:ext cx="765486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latin typeface="Times New Roman" pitchFamily="18" charset="0"/>
                <a:cs typeface="Times New Roman" pitchFamily="18" charset="0"/>
              </a:rPr>
              <a:t>THYROID PREDICTION SYSTEM</a:t>
            </a:r>
            <a:endParaRPr lang="en-US" sz="2000" b="1" dirty="0">
              <a:latin typeface="Times New Roman" pitchFamily="18" charset="0"/>
              <a:cs typeface="Times New Roman" pitchFamily="18" charset="0"/>
            </a:endParaRPr>
          </a:p>
        </p:txBody>
      </p:sp>
      <p:sp>
        <p:nvSpPr>
          <p:cNvPr id="6" name="TextBox 10"/>
          <p:cNvSpPr txBox="1"/>
          <p:nvPr/>
        </p:nvSpPr>
        <p:spPr>
          <a:xfrm>
            <a:off x="663461" y="4889526"/>
            <a:ext cx="163538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Presented to:</a:t>
            </a:r>
            <a:endParaRPr lang="en-US" b="1" dirty="0"/>
          </a:p>
        </p:txBody>
      </p:sp>
      <p:sp>
        <p:nvSpPr>
          <p:cNvPr id="7" name="TextBox 11"/>
          <p:cNvSpPr txBox="1"/>
          <p:nvPr/>
        </p:nvSpPr>
        <p:spPr>
          <a:xfrm>
            <a:off x="5463480" y="4996951"/>
            <a:ext cx="17443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Submitted By-</a:t>
            </a:r>
            <a:endParaRPr lang="en-US" b="1" dirty="0"/>
          </a:p>
        </p:txBody>
      </p:sp>
      <p:sp>
        <p:nvSpPr>
          <p:cNvPr id="8" name="TextBox 12"/>
          <p:cNvSpPr txBox="1"/>
          <p:nvPr/>
        </p:nvSpPr>
        <p:spPr>
          <a:xfrm>
            <a:off x="76200" y="5285295"/>
            <a:ext cx="3124200"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i="1" dirty="0" smtClean="0"/>
              <a:t>Dr. </a:t>
            </a:r>
            <a:r>
              <a:rPr lang="en-US" sz="1600" i="1" dirty="0" err="1" smtClean="0"/>
              <a:t>Tauseef</a:t>
            </a:r>
            <a:r>
              <a:rPr lang="en-US" sz="1600" i="1" dirty="0" smtClean="0"/>
              <a:t> Ahmad</a:t>
            </a:r>
          </a:p>
          <a:p>
            <a:pPr algn="ctr"/>
            <a:r>
              <a:rPr lang="en-US" sz="1600" i="1" dirty="0" smtClean="0"/>
              <a:t>(Head of Department - IT)</a:t>
            </a:r>
          </a:p>
          <a:p>
            <a:pPr algn="ctr"/>
            <a:r>
              <a:rPr lang="en-US" sz="1600" i="1" dirty="0" smtClean="0"/>
              <a:t>Mr</a:t>
            </a:r>
            <a:r>
              <a:rPr lang="en-US" sz="1600" i="1" dirty="0"/>
              <a:t>. </a:t>
            </a:r>
            <a:r>
              <a:rPr lang="en-US" sz="1600" i="1" dirty="0" smtClean="0"/>
              <a:t>Waseem Ahmad</a:t>
            </a:r>
            <a:endParaRPr lang="en-US" sz="1600" dirty="0"/>
          </a:p>
          <a:p>
            <a:pPr algn="ctr"/>
            <a:r>
              <a:rPr lang="en-US" sz="1600" dirty="0" smtClean="0"/>
              <a:t>(Guest Faculty- IT)</a:t>
            </a:r>
            <a:endParaRPr lang="en-IN" sz="1600" dirty="0">
              <a:latin typeface="Times New Roman" pitchFamily="18" charset="0"/>
              <a:cs typeface="Times New Roman" pitchFamily="18" charset="0"/>
            </a:endParaRPr>
          </a:p>
        </p:txBody>
      </p:sp>
      <p:sp>
        <p:nvSpPr>
          <p:cNvPr id="9" name="TextBox 13"/>
          <p:cNvSpPr txBox="1"/>
          <p:nvPr/>
        </p:nvSpPr>
        <p:spPr>
          <a:xfrm>
            <a:off x="5464410" y="5334000"/>
            <a:ext cx="3699806"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itchFamily="18" charset="0"/>
                <a:cs typeface="Times New Roman" pitchFamily="18" charset="0"/>
              </a:rPr>
              <a:t>PANKAJ PATEL </a:t>
            </a:r>
            <a:r>
              <a:rPr lang="en-US" sz="1600" b="1" dirty="0">
                <a:latin typeface="Times New Roman" pitchFamily="18" charset="0"/>
                <a:cs typeface="Times New Roman" pitchFamily="18" charset="0"/>
              </a:rPr>
              <a:t>(1773613031)</a:t>
            </a:r>
          </a:p>
          <a:p>
            <a:r>
              <a:rPr lang="en-US" sz="1600" dirty="0">
                <a:latin typeface="Times New Roman" pitchFamily="18" charset="0"/>
                <a:cs typeface="Times New Roman" pitchFamily="18" charset="0"/>
              </a:rPr>
              <a:t>SHASHWAT PAL </a:t>
            </a:r>
            <a:r>
              <a:rPr lang="en-US" sz="1600" b="1" dirty="0">
                <a:latin typeface="Times New Roman" pitchFamily="18" charset="0"/>
                <a:cs typeface="Times New Roman" pitchFamily="18" charset="0"/>
              </a:rPr>
              <a:t>(1773613050)</a:t>
            </a:r>
          </a:p>
          <a:p>
            <a:r>
              <a:rPr lang="en-US" sz="1600" dirty="0">
                <a:latin typeface="Times New Roman" pitchFamily="18" charset="0"/>
                <a:cs typeface="Times New Roman" pitchFamily="18" charset="0"/>
              </a:rPr>
              <a:t>RUDRA PRATAP SINGH </a:t>
            </a:r>
            <a:r>
              <a:rPr lang="en-US" sz="1600" b="1" dirty="0">
                <a:latin typeface="Times New Roman" pitchFamily="18" charset="0"/>
                <a:cs typeface="Times New Roman" pitchFamily="18" charset="0"/>
              </a:rPr>
              <a:t>(1773613040)</a:t>
            </a:r>
          </a:p>
          <a:p>
            <a:r>
              <a:rPr lang="en-US" sz="1600" dirty="0">
                <a:latin typeface="Times New Roman" pitchFamily="18" charset="0"/>
                <a:cs typeface="Times New Roman" pitchFamily="18" charset="0"/>
              </a:rPr>
              <a:t>GAUTAM KUMAR </a:t>
            </a:r>
            <a:r>
              <a:rPr lang="en-US" sz="1600" b="1" dirty="0">
                <a:latin typeface="Times New Roman" pitchFamily="18" charset="0"/>
                <a:cs typeface="Times New Roman" pitchFamily="18" charset="0"/>
              </a:rPr>
              <a:t>(1873613903)</a:t>
            </a:r>
          </a:p>
          <a:p>
            <a:endParaRPr lang="en-US" sz="1600" dirty="0">
              <a:solidFill>
                <a:schemeClr val="accent1">
                  <a:lumMod val="60000"/>
                  <a:lumOff val="40000"/>
                </a:schemeClr>
              </a:solidFill>
            </a:endParaRPr>
          </a:p>
        </p:txBody>
      </p:sp>
      <p:sp>
        <p:nvSpPr>
          <p:cNvPr id="10" name="Slide Number Placeholder 9"/>
          <p:cNvSpPr>
            <a:spLocks noGrp="1"/>
          </p:cNvSpPr>
          <p:nvPr>
            <p:ph type="sldNum" sz="quarter" idx="12"/>
          </p:nvPr>
        </p:nvSpPr>
        <p:spPr/>
        <p:txBody>
          <a:bodyPr/>
          <a:lstStyle/>
          <a:p>
            <a:fld id="{9D657D53-CD89-4C44-970A-7E4ECA3D7B6E}" type="slidenum">
              <a:rPr lang="en-US" smtClean="0"/>
              <a:pPr/>
              <a:t>1</a:t>
            </a:fld>
            <a:endParaRPr lang="en-US" dirty="0"/>
          </a:p>
        </p:txBody>
      </p:sp>
    </p:spTree>
    <p:extLst>
      <p:ext uri="{BB962C8B-B14F-4D97-AF65-F5344CB8AC3E}">
        <p14:creationId xmlns:p14="http://schemas.microsoft.com/office/powerpoint/2010/main" val="32748000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09" y="838200"/>
            <a:ext cx="7924653" cy="609600"/>
          </a:xfrm>
        </p:spPr>
        <p:txBody>
          <a:bodyPr>
            <a:normAutofit/>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K Nearest Neighbor</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US" dirty="0" smtClean="0"/>
          </a:p>
          <a:p>
            <a:r>
              <a:rPr lang="en-US" sz="1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 k-nearest neighbors (KNN) algorithm is a </a:t>
            </a:r>
            <a:r>
              <a:rPr lang="en-US" sz="18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simple, supervised machine learning algorithm</a:t>
            </a:r>
            <a:r>
              <a:rPr lang="en-US" sz="1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that can be used to solve both classification and regression problems. It's easy to implement and understand, but has a major drawback of becoming significantly slows as the </a:t>
            </a:r>
            <a:r>
              <a:rPr lang="en-US" sz="18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size </a:t>
            </a:r>
            <a:r>
              <a:rPr lang="en-US" sz="1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of that data in use grows</a:t>
            </a:r>
            <a:r>
              <a:rPr lang="en-US" sz="18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p>
          <a:p>
            <a:endParaRPr lang="en-US" sz="1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Learning is carried out by comparing a given test set with training sets that are similar.</a:t>
            </a:r>
            <a:endParaRPr lang="en-US" sz="1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D657D53-CD89-4C44-970A-7E4ECA3D7B6E}" type="slidenum">
              <a:rPr lang="en-US" smtClean="0"/>
              <a:pPr/>
              <a:t>10</a:t>
            </a:fld>
            <a:endParaRPr lang="en-US" dirty="0"/>
          </a:p>
        </p:txBody>
      </p:sp>
    </p:spTree>
    <p:extLst>
      <p:ext uri="{BB962C8B-B14F-4D97-AF65-F5344CB8AC3E}">
        <p14:creationId xmlns:p14="http://schemas.microsoft.com/office/powerpoint/2010/main" val="23631024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762000"/>
            <a:ext cx="8202090" cy="609600"/>
          </a:xfrm>
        </p:spPr>
        <p:txBody>
          <a:bodyPr>
            <a:normAutofit/>
          </a:bodyPr>
          <a:lstStyle/>
          <a:p>
            <a:pPr algn="ctr"/>
            <a:r>
              <a:rPr lang="en-US" sz="2000" b="1" dirty="0" smtClean="0">
                <a:solidFill>
                  <a:schemeClr val="tx1"/>
                </a:solidFill>
                <a:latin typeface="Times New Roman" pitchFamily="18" charset="0"/>
                <a:cs typeface="Times New Roman" pitchFamily="18" charset="0"/>
              </a:rPr>
              <a:t>Support Vector Machine( SVM)</a:t>
            </a:r>
            <a:endParaRPr lang="en-US" sz="2000" dirty="0"/>
          </a:p>
        </p:txBody>
      </p:sp>
      <p:sp>
        <p:nvSpPr>
          <p:cNvPr id="3" name="Content Placeholder 2"/>
          <p:cNvSpPr>
            <a:spLocks noGrp="1"/>
          </p:cNvSpPr>
          <p:nvPr>
            <p:ph idx="1"/>
          </p:nvPr>
        </p:nvSpPr>
        <p:spPr/>
        <p:txBody>
          <a:bodyPr/>
          <a:lstStyle/>
          <a:p>
            <a:endParaRPr lang="en-US" dirty="0" smtClean="0"/>
          </a:p>
          <a:p>
            <a:r>
              <a:rPr lang="en-US" sz="1800" dirty="0">
                <a:solidFill>
                  <a:schemeClr val="tx1"/>
                </a:solidFill>
              </a:rPr>
              <a:t>A support vector machine (</a:t>
            </a:r>
            <a:r>
              <a:rPr lang="en-US" sz="1800" b="1" dirty="0">
                <a:solidFill>
                  <a:schemeClr val="tx1"/>
                </a:solidFill>
              </a:rPr>
              <a:t>SVM</a:t>
            </a:r>
            <a:r>
              <a:rPr lang="en-US" sz="1800" dirty="0">
                <a:solidFill>
                  <a:schemeClr val="tx1"/>
                </a:solidFill>
              </a:rPr>
              <a:t>) is a supervised machine learning model that uses classification algorithms for two-group classification problems. After giving an </a:t>
            </a:r>
            <a:r>
              <a:rPr lang="en-US" sz="1800" b="1" dirty="0">
                <a:solidFill>
                  <a:schemeClr val="tx1"/>
                </a:solidFill>
              </a:rPr>
              <a:t>SVM</a:t>
            </a:r>
            <a:r>
              <a:rPr lang="en-US" sz="1800" dirty="0">
                <a:solidFill>
                  <a:schemeClr val="tx1"/>
                </a:solidFill>
              </a:rPr>
              <a:t> model sets of labeled training data for each category, they're able to categorize new text</a:t>
            </a:r>
            <a:r>
              <a:rPr lang="en-US" sz="1800" dirty="0" smtClean="0">
                <a:solidFill>
                  <a:schemeClr val="tx1"/>
                </a:solidFill>
              </a:rPr>
              <a:t>.</a:t>
            </a:r>
          </a:p>
          <a:p>
            <a:endParaRPr lang="en-US" sz="1800" dirty="0">
              <a:solidFill>
                <a:schemeClr val="tx1"/>
              </a:solidFill>
            </a:endParaRPr>
          </a:p>
          <a:p>
            <a:r>
              <a:rPr lang="en-US" sz="1800" dirty="0" smtClean="0">
                <a:solidFill>
                  <a:schemeClr val="tx1"/>
                </a:solidFill>
              </a:rPr>
              <a:t>SVM are typically used for binary classification or classifying between two classes.</a:t>
            </a:r>
            <a:endParaRPr lang="en-US" sz="1800" dirty="0">
              <a:solidFill>
                <a:schemeClr val="tx1"/>
              </a:solidFill>
            </a:endParaRPr>
          </a:p>
        </p:txBody>
      </p:sp>
      <p:sp>
        <p:nvSpPr>
          <p:cNvPr id="4" name="Slide Number Placeholder 3"/>
          <p:cNvSpPr>
            <a:spLocks noGrp="1"/>
          </p:cNvSpPr>
          <p:nvPr>
            <p:ph type="sldNum" sz="quarter" idx="12"/>
          </p:nvPr>
        </p:nvSpPr>
        <p:spPr/>
        <p:txBody>
          <a:bodyPr/>
          <a:lstStyle/>
          <a:p>
            <a:fld id="{9D657D53-CD89-4C44-970A-7E4ECA3D7B6E}" type="slidenum">
              <a:rPr lang="en-US" smtClean="0"/>
              <a:pPr/>
              <a:t>11</a:t>
            </a:fld>
            <a:endParaRPr lang="en-US" dirty="0"/>
          </a:p>
        </p:txBody>
      </p:sp>
    </p:spTree>
    <p:extLst>
      <p:ext uri="{BB962C8B-B14F-4D97-AF65-F5344CB8AC3E}">
        <p14:creationId xmlns:p14="http://schemas.microsoft.com/office/powerpoint/2010/main" val="5950171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914400"/>
            <a:ext cx="8125890" cy="533400"/>
          </a:xfrm>
        </p:spPr>
        <p:txBody>
          <a:bodyPr>
            <a:normAutofit/>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Decision Tree</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A decision tree is </a:t>
            </a:r>
            <a:r>
              <a:rPr lang="en-US" sz="1800" b="1" dirty="0">
                <a:solidFill>
                  <a:schemeClr val="tx1"/>
                </a:solidFill>
                <a:latin typeface="Times New Roman" panose="02020603050405020304" pitchFamily="18" charset="0"/>
                <a:cs typeface="Times New Roman" panose="02020603050405020304" pitchFamily="18" charset="0"/>
              </a:rPr>
              <a:t>a decision support tool that uses a tree-like model of decisions and their possible consequences</a:t>
            </a:r>
            <a:r>
              <a:rPr lang="en-US" sz="1800" dirty="0">
                <a:solidFill>
                  <a:schemeClr val="tx1"/>
                </a:solidFill>
                <a:latin typeface="Times New Roman" panose="02020603050405020304" pitchFamily="18" charset="0"/>
                <a:cs typeface="Times New Roman" panose="02020603050405020304" pitchFamily="18" charset="0"/>
              </a:rPr>
              <a:t>, including chance event outcomes, resource costs, and utility. It is one way to display an algorithm that only contains conditional control statements</a:t>
            </a:r>
            <a:r>
              <a:rPr lang="en-US" sz="1800" dirty="0" smtClean="0">
                <a:solidFill>
                  <a:schemeClr val="tx1"/>
                </a:solidFill>
                <a:latin typeface="Times New Roman" panose="02020603050405020304" pitchFamily="18" charset="0"/>
                <a:cs typeface="Times New Roman" panose="02020603050405020304" pitchFamily="18" charset="0"/>
              </a:rPr>
              <a:t>.</a:t>
            </a: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A decision tree is </a:t>
            </a:r>
            <a:r>
              <a:rPr lang="en-US" sz="1800" b="1" dirty="0">
                <a:solidFill>
                  <a:schemeClr val="tx1"/>
                </a:solidFill>
                <a:latin typeface="Times New Roman" panose="02020603050405020304" pitchFamily="18" charset="0"/>
                <a:cs typeface="Times New Roman" panose="02020603050405020304" pitchFamily="18" charset="0"/>
              </a:rPr>
              <a:t>a diagram or chart that helps determine a course of action or show a statistical probability</a:t>
            </a:r>
            <a:r>
              <a:rPr lang="en-US" sz="1800" dirty="0">
                <a:solidFill>
                  <a:schemeClr val="tx1"/>
                </a:solidFill>
                <a:latin typeface="Times New Roman" panose="02020603050405020304" pitchFamily="18" charset="0"/>
                <a:cs typeface="Times New Roman" panose="02020603050405020304" pitchFamily="18" charset="0"/>
              </a:rPr>
              <a:t>. Each branch of the decision tree represents a possible decision, outcome, or reaction.</a:t>
            </a:r>
          </a:p>
        </p:txBody>
      </p:sp>
      <p:sp>
        <p:nvSpPr>
          <p:cNvPr id="4" name="Slide Number Placeholder 3"/>
          <p:cNvSpPr>
            <a:spLocks noGrp="1"/>
          </p:cNvSpPr>
          <p:nvPr>
            <p:ph type="sldNum" sz="quarter" idx="12"/>
          </p:nvPr>
        </p:nvSpPr>
        <p:spPr/>
        <p:txBody>
          <a:bodyPr/>
          <a:lstStyle/>
          <a:p>
            <a:fld id="{9D657D53-CD89-4C44-970A-7E4ECA3D7B6E}" type="slidenum">
              <a:rPr lang="en-US" smtClean="0"/>
              <a:pPr/>
              <a:t>12</a:t>
            </a:fld>
            <a:endParaRPr lang="en-US" dirty="0"/>
          </a:p>
        </p:txBody>
      </p:sp>
    </p:spTree>
    <p:extLst>
      <p:ext uri="{BB962C8B-B14F-4D97-AF65-F5344CB8AC3E}">
        <p14:creationId xmlns:p14="http://schemas.microsoft.com/office/powerpoint/2010/main" val="34657322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685800"/>
            <a:ext cx="8202090" cy="609600"/>
          </a:xfrm>
        </p:spPr>
        <p:txBody>
          <a:bodyPr>
            <a:normAutofit/>
          </a:bodyPr>
          <a:lstStyle/>
          <a:p>
            <a:pPr algn="ctr"/>
            <a:r>
              <a:rPr lang="en-US" sz="2000" b="1" dirty="0" smtClean="0">
                <a:solidFill>
                  <a:schemeClr val="tx1"/>
                </a:solidFill>
                <a:latin typeface="Times New Roman" pitchFamily="18" charset="0"/>
                <a:cs typeface="Times New Roman" pitchFamily="18" charset="0"/>
              </a:rPr>
              <a:t>Random Forest</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US" dirty="0" smtClean="0"/>
          </a:p>
          <a:p>
            <a:r>
              <a:rPr lang="en-US" sz="1800" dirty="0">
                <a:solidFill>
                  <a:schemeClr val="tx1"/>
                </a:solidFill>
                <a:latin typeface="Times New Roman" panose="02020603050405020304" pitchFamily="18" charset="0"/>
                <a:cs typeface="Times New Roman" panose="02020603050405020304" pitchFamily="18" charset="0"/>
              </a:rPr>
              <a:t>A random forest is </a:t>
            </a:r>
            <a:r>
              <a:rPr lang="en-US" sz="1800" b="1" dirty="0">
                <a:solidFill>
                  <a:schemeClr val="tx1"/>
                </a:solidFill>
                <a:latin typeface="Times New Roman" panose="02020603050405020304" pitchFamily="18" charset="0"/>
                <a:cs typeface="Times New Roman" panose="02020603050405020304" pitchFamily="18" charset="0"/>
              </a:rPr>
              <a:t>a machine learning technique that's used to solve regression and classification problems</a:t>
            </a:r>
            <a:r>
              <a:rPr lang="en-US" sz="1800" dirty="0">
                <a:solidFill>
                  <a:schemeClr val="tx1"/>
                </a:solidFill>
                <a:latin typeface="Times New Roman" panose="02020603050405020304" pitchFamily="18" charset="0"/>
                <a:cs typeface="Times New Roman" panose="02020603050405020304" pitchFamily="18" charset="0"/>
              </a:rPr>
              <a:t>. It utilizes ensemble learning, which is a technique that combines many classifiers to provide solutions to complex problems. A random forest algorithm consists of many decision </a:t>
            </a:r>
            <a:r>
              <a:rPr lang="en-US" sz="1800" dirty="0" smtClean="0">
                <a:solidFill>
                  <a:schemeClr val="tx1"/>
                </a:solidFill>
                <a:latin typeface="Times New Roman" panose="02020603050405020304" pitchFamily="18" charset="0"/>
                <a:cs typeface="Times New Roman" panose="02020603050405020304" pitchFamily="18" charset="0"/>
              </a:rPr>
              <a:t>trees.</a:t>
            </a: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 Random Forest is an ensemble technique capable of performing both regression and classification tasks with the use of multiple decision trees and a technique called Bootstrap and Aggregation, commonly known as </a:t>
            </a:r>
            <a:r>
              <a:rPr lang="en-US" sz="1800" b="1" dirty="0">
                <a:latin typeface="Times New Roman" panose="02020603050405020304" pitchFamily="18" charset="0"/>
                <a:cs typeface="Times New Roman" panose="02020603050405020304" pitchFamily="18" charset="0"/>
              </a:rPr>
              <a:t>bagging</a:t>
            </a: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D657D53-CD89-4C44-970A-7E4ECA3D7B6E}" type="slidenum">
              <a:rPr lang="en-US" smtClean="0"/>
              <a:pPr/>
              <a:t>13</a:t>
            </a:fld>
            <a:endParaRPr lang="en-US" dirty="0"/>
          </a:p>
        </p:txBody>
      </p:sp>
    </p:spTree>
    <p:extLst>
      <p:ext uri="{BB962C8B-B14F-4D97-AF65-F5344CB8AC3E}">
        <p14:creationId xmlns:p14="http://schemas.microsoft.com/office/powerpoint/2010/main" val="6619297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696200" y="1616838"/>
            <a:ext cx="1257300" cy="16597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SVM,</a:t>
            </a:r>
          </a:p>
          <a:p>
            <a:pPr algn="ctr"/>
            <a:r>
              <a:rPr lang="en-US" sz="1400" dirty="0" smtClean="0">
                <a:latin typeface="Times New Roman" pitchFamily="18" charset="0"/>
                <a:cs typeface="Times New Roman" pitchFamily="18" charset="0"/>
              </a:rPr>
              <a:t>Random forest, Decision Tree,</a:t>
            </a:r>
          </a:p>
          <a:p>
            <a:pPr algn="ctr"/>
            <a:r>
              <a:rPr lang="en-US" sz="1400" dirty="0" smtClean="0">
                <a:latin typeface="Times New Roman" pitchFamily="18" charset="0"/>
                <a:cs typeface="Times New Roman" pitchFamily="18" charset="0"/>
              </a:rPr>
              <a:t>KNN</a:t>
            </a:r>
          </a:p>
          <a:p>
            <a:pPr algn="ctr"/>
            <a:r>
              <a:rPr lang="en-US" sz="1400" dirty="0" smtClean="0">
                <a:latin typeface="Times New Roman" pitchFamily="18" charset="0"/>
                <a:cs typeface="Times New Roman" pitchFamily="18" charset="0"/>
              </a:rPr>
              <a:t>Applied</a:t>
            </a:r>
            <a:endParaRPr lang="en-US" sz="1400" dirty="0">
              <a:latin typeface="Times New Roman" pitchFamily="18" charset="0"/>
              <a:cs typeface="Times New Roman" pitchFamily="18" charset="0"/>
            </a:endParaRPr>
          </a:p>
        </p:txBody>
      </p:sp>
      <p:sp>
        <p:nvSpPr>
          <p:cNvPr id="3" name="Rectangle 2"/>
          <p:cNvSpPr/>
          <p:nvPr/>
        </p:nvSpPr>
        <p:spPr>
          <a:xfrm>
            <a:off x="5943600" y="1981200"/>
            <a:ext cx="1122484"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Data Pre-  Processing</a:t>
            </a:r>
            <a:endParaRPr lang="en-US" sz="1400" dirty="0">
              <a:latin typeface="Times New Roman" pitchFamily="18" charset="0"/>
              <a:cs typeface="Times New Roman" pitchFamily="18" charset="0"/>
            </a:endParaRPr>
          </a:p>
        </p:txBody>
      </p:sp>
      <p:sp>
        <p:nvSpPr>
          <p:cNvPr id="4" name="Can 3"/>
          <p:cNvSpPr/>
          <p:nvPr/>
        </p:nvSpPr>
        <p:spPr>
          <a:xfrm>
            <a:off x="4572000" y="1676400"/>
            <a:ext cx="914400" cy="106680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Thyroid Data Set</a:t>
            </a:r>
            <a:endParaRPr lang="en-US" sz="1400" dirty="0">
              <a:latin typeface="Times New Roman" pitchFamily="18" charset="0"/>
              <a:cs typeface="Times New Roman" pitchFamily="18" charset="0"/>
            </a:endParaRPr>
          </a:p>
        </p:txBody>
      </p:sp>
      <p:sp>
        <p:nvSpPr>
          <p:cNvPr id="5" name="Rectangle 4"/>
          <p:cNvSpPr/>
          <p:nvPr/>
        </p:nvSpPr>
        <p:spPr>
          <a:xfrm>
            <a:off x="7505700" y="3824654"/>
            <a:ext cx="1447800" cy="9759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Model with maximum accuracy is used (Random forest)</a:t>
            </a:r>
          </a:p>
        </p:txBody>
      </p:sp>
      <p:sp>
        <p:nvSpPr>
          <p:cNvPr id="6" name="Rectangle 5"/>
          <p:cNvSpPr/>
          <p:nvPr/>
        </p:nvSpPr>
        <p:spPr>
          <a:xfrm>
            <a:off x="5562600" y="3918439"/>
            <a:ext cx="1371600" cy="560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Result/ Prediction</a:t>
            </a:r>
            <a:endParaRPr lang="en-US" sz="1400" dirty="0">
              <a:latin typeface="Times New Roman" pitchFamily="18" charset="0"/>
              <a:cs typeface="Times New Roman" pitchFamily="18" charset="0"/>
            </a:endParaRPr>
          </a:p>
        </p:txBody>
      </p:sp>
      <p:sp>
        <p:nvSpPr>
          <p:cNvPr id="7" name="Left Arrow 6"/>
          <p:cNvSpPr/>
          <p:nvPr/>
        </p:nvSpPr>
        <p:spPr>
          <a:xfrm rot="10800000">
            <a:off x="5486400" y="2104291"/>
            <a:ext cx="457200" cy="228601"/>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Left Arrow 7"/>
          <p:cNvSpPr/>
          <p:nvPr/>
        </p:nvSpPr>
        <p:spPr>
          <a:xfrm rot="10800000">
            <a:off x="7066084" y="2133600"/>
            <a:ext cx="600808"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Left Arrow 8"/>
          <p:cNvSpPr/>
          <p:nvPr/>
        </p:nvSpPr>
        <p:spPr>
          <a:xfrm rot="16200000">
            <a:off x="7977554" y="3390900"/>
            <a:ext cx="533400" cy="3048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Left Arrow 9"/>
          <p:cNvSpPr/>
          <p:nvPr/>
        </p:nvSpPr>
        <p:spPr>
          <a:xfrm>
            <a:off x="6934200" y="4032739"/>
            <a:ext cx="5715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Rectangle 10"/>
          <p:cNvSpPr/>
          <p:nvPr/>
        </p:nvSpPr>
        <p:spPr>
          <a:xfrm>
            <a:off x="457200" y="1616839"/>
            <a:ext cx="4038600" cy="3539430"/>
          </a:xfrm>
          <a:prstGeom prst="rect">
            <a:avLst/>
          </a:prstGeom>
        </p:spPr>
        <p:txBody>
          <a:bodyPr wrap="square">
            <a:spAutoFit/>
          </a:bodyPr>
          <a:lstStyle/>
          <a:p>
            <a:pPr marL="285750" indent="-285750">
              <a:buFont typeface="Wingdings" pitchFamily="2" charset="2"/>
              <a:buChar char="Ø"/>
            </a:pPr>
            <a:r>
              <a:rPr lang="en-US" sz="1600" b="1" dirty="0">
                <a:latin typeface="Times New Roman" pitchFamily="18" charset="0"/>
                <a:cs typeface="Times New Roman" pitchFamily="18" charset="0"/>
              </a:rPr>
              <a:t>Data </a:t>
            </a:r>
            <a:r>
              <a:rPr lang="en-US" sz="1600" b="1" dirty="0" smtClean="0">
                <a:latin typeface="Times New Roman" pitchFamily="18" charset="0"/>
                <a:cs typeface="Times New Roman" pitchFamily="18" charset="0"/>
              </a:rPr>
              <a:t>Pre-processing-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Importing of raw data, python libraries</a:t>
            </a:r>
            <a:r>
              <a:rPr lang="en-US" sz="1600" dirty="0" smtClean="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Data Filtration-</a:t>
            </a:r>
            <a:r>
              <a:rPr lang="en-US" sz="1600" dirty="0">
                <a:latin typeface="Times New Roman" pitchFamily="18" charset="0"/>
                <a:cs typeface="Times New Roman" pitchFamily="18" charset="0"/>
              </a:rPr>
              <a:t> Data cleaning, data minimization</a:t>
            </a:r>
            <a:r>
              <a:rPr lang="en-US" sz="1600" dirty="0" smtClean="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Exploratory Data Analysis(EDA)- </a:t>
            </a:r>
            <a:r>
              <a:rPr lang="en-US" sz="1600" dirty="0">
                <a:latin typeface="Times New Roman" pitchFamily="18" charset="0"/>
                <a:cs typeface="Times New Roman" pitchFamily="18" charset="0"/>
              </a:rPr>
              <a:t>To make sense of the data &amp; features</a:t>
            </a:r>
            <a:r>
              <a:rPr lang="en-US" sz="1600" dirty="0" smtClean="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a:latin typeface="Times New Roman" pitchFamily="18" charset="0"/>
                <a:cs typeface="Times New Roman" pitchFamily="18" charset="0"/>
              </a:rPr>
              <a:t>Building models- </a:t>
            </a:r>
            <a:r>
              <a:rPr lang="en-US" sz="1600" dirty="0">
                <a:latin typeface="Times New Roman" pitchFamily="18" charset="0"/>
                <a:cs typeface="Times New Roman" pitchFamily="18" charset="0"/>
              </a:rPr>
              <a:t>Using </a:t>
            </a:r>
            <a:r>
              <a:rPr lang="en-US" sz="1600" dirty="0" smtClean="0">
                <a:latin typeface="Times New Roman" pitchFamily="18" charset="0"/>
                <a:cs typeface="Times New Roman" pitchFamily="18" charset="0"/>
              </a:rPr>
              <a:t> Random forest technique.</a:t>
            </a:r>
          </a:p>
          <a:p>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a:latin typeface="Times New Roman" pitchFamily="18" charset="0"/>
                <a:cs typeface="Times New Roman" pitchFamily="18" charset="0"/>
              </a:rPr>
              <a:t>Performance evaluation-</a:t>
            </a:r>
            <a:r>
              <a:rPr lang="en-US" sz="1600" dirty="0">
                <a:latin typeface="Times New Roman" pitchFamily="18" charset="0"/>
                <a:cs typeface="Times New Roman" pitchFamily="18" charset="0"/>
              </a:rPr>
              <a:t> Accuracy, Classification report,  Confusion Matrix.</a:t>
            </a:r>
          </a:p>
        </p:txBody>
      </p:sp>
      <p:sp>
        <p:nvSpPr>
          <p:cNvPr id="12" name="Rectangle 11"/>
          <p:cNvSpPr/>
          <p:nvPr/>
        </p:nvSpPr>
        <p:spPr>
          <a:xfrm>
            <a:off x="0" y="1002268"/>
            <a:ext cx="9144000" cy="400110"/>
          </a:xfrm>
          <a:prstGeom prst="rect">
            <a:avLst/>
          </a:prstGeom>
        </p:spPr>
        <p:txBody>
          <a:bodyPr wrap="square">
            <a:spAutoFit/>
          </a:bodyPr>
          <a:lstStyle/>
          <a:p>
            <a:pPr algn="ctr"/>
            <a:r>
              <a:rPr lang="en-US" sz="2000" b="1" dirty="0">
                <a:latin typeface="Times New Roman" pitchFamily="18" charset="0"/>
                <a:cs typeface="Times New Roman" pitchFamily="18" charset="0"/>
              </a:rPr>
              <a:t>METHODOLOGY  </a:t>
            </a:r>
            <a:r>
              <a:rPr lang="en-US" sz="2000" b="1" dirty="0" smtClean="0">
                <a:latin typeface="Times New Roman" pitchFamily="18" charset="0"/>
                <a:cs typeface="Times New Roman" pitchFamily="18" charset="0"/>
              </a:rPr>
              <a:t>USED </a:t>
            </a:r>
            <a:endParaRPr lang="en-US" sz="2000" b="1" dirty="0">
              <a:latin typeface="Times New Roman" pitchFamily="18" charset="0"/>
              <a:cs typeface="Times New Roman" pitchFamily="18" charset="0"/>
            </a:endParaRPr>
          </a:p>
        </p:txBody>
      </p:sp>
      <p:sp>
        <p:nvSpPr>
          <p:cNvPr id="13" name="Slide Number Placeholder 12"/>
          <p:cNvSpPr>
            <a:spLocks noGrp="1"/>
          </p:cNvSpPr>
          <p:nvPr>
            <p:ph type="sldNum" sz="quarter" idx="12"/>
          </p:nvPr>
        </p:nvSpPr>
        <p:spPr/>
        <p:txBody>
          <a:bodyPr/>
          <a:lstStyle/>
          <a:p>
            <a:fld id="{9D657D53-CD89-4C44-970A-7E4ECA3D7B6E}" type="slidenum">
              <a:rPr lang="en-US" smtClean="0"/>
              <a:pPr/>
              <a:t>14</a:t>
            </a:fld>
            <a:endParaRPr lang="en-US" dirty="0"/>
          </a:p>
        </p:txBody>
      </p:sp>
    </p:spTree>
    <p:extLst>
      <p:ext uri="{BB962C8B-B14F-4D97-AF65-F5344CB8AC3E}">
        <p14:creationId xmlns:p14="http://schemas.microsoft.com/office/powerpoint/2010/main" val="28372816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08796"/>
          </a:xfrm>
        </p:spPr>
        <p:txBody>
          <a:bodyPr>
            <a:normAutofit/>
          </a:bodyPr>
          <a:lstStyle/>
          <a:p>
            <a:pPr algn="ctr"/>
            <a:r>
              <a:rPr lang="en-US" sz="2000" b="1" dirty="0" smtClean="0">
                <a:latin typeface="Times New Roman" panose="02020603050405020304" pitchFamily="18" charset="0"/>
                <a:cs typeface="Times New Roman" panose="02020603050405020304" pitchFamily="18" charset="0"/>
              </a:rPr>
              <a:t>REQUIREMENTS</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Jupyter Notebook</a:t>
            </a:r>
          </a:p>
          <a:p>
            <a:pPr marL="342900" indent="-342900">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Jinja2==2.10.1</a:t>
            </a:r>
          </a:p>
          <a:p>
            <a:pPr marL="342900" indent="-342900">
              <a:buFont typeface="Arial" panose="020B0604020202020204" pitchFamily="34" charset="0"/>
              <a:buChar char="•"/>
            </a:pPr>
            <a:r>
              <a:rPr lang="en-US" sz="1900" dirty="0" err="1">
                <a:solidFill>
                  <a:schemeClr val="tx1"/>
                </a:solidFill>
                <a:latin typeface="Times New Roman" panose="02020603050405020304" pitchFamily="18" charset="0"/>
                <a:cs typeface="Times New Roman" panose="02020603050405020304" pitchFamily="18" charset="0"/>
              </a:rPr>
              <a:t>MarkupSafe</a:t>
            </a:r>
            <a:r>
              <a:rPr lang="en-US" sz="1900" dirty="0">
                <a:solidFill>
                  <a:schemeClr val="tx1"/>
                </a:solidFill>
                <a:latin typeface="Times New Roman" panose="02020603050405020304" pitchFamily="18" charset="0"/>
                <a:cs typeface="Times New Roman" panose="02020603050405020304" pitchFamily="18" charset="0"/>
              </a:rPr>
              <a:t>==1.1.1</a:t>
            </a:r>
          </a:p>
          <a:p>
            <a:pPr marL="342900" indent="-342900">
              <a:buFont typeface="Arial" panose="020B0604020202020204" pitchFamily="34" charset="0"/>
              <a:buChar char="•"/>
            </a:pPr>
            <a:r>
              <a:rPr lang="en-US" sz="1900" dirty="0" err="1">
                <a:solidFill>
                  <a:schemeClr val="tx1"/>
                </a:solidFill>
                <a:latin typeface="Times New Roman" panose="02020603050405020304" pitchFamily="18" charset="0"/>
                <a:cs typeface="Times New Roman" panose="02020603050405020304" pitchFamily="18" charset="0"/>
              </a:rPr>
              <a:t>Werkzeug</a:t>
            </a:r>
            <a:r>
              <a:rPr lang="en-US" sz="1900" dirty="0">
                <a:solidFill>
                  <a:schemeClr val="tx1"/>
                </a:solidFill>
                <a:latin typeface="Times New Roman" panose="02020603050405020304" pitchFamily="18" charset="0"/>
                <a:cs typeface="Times New Roman" panose="02020603050405020304" pitchFamily="18" charset="0"/>
              </a:rPr>
              <a:t>==0.15.5</a:t>
            </a:r>
          </a:p>
          <a:p>
            <a:pPr marL="342900" indent="-342900">
              <a:buFont typeface="Arial" panose="020B0604020202020204" pitchFamily="34" charset="0"/>
              <a:buChar char="•"/>
            </a:pPr>
            <a:r>
              <a:rPr lang="en-US" sz="1900" dirty="0" err="1">
                <a:solidFill>
                  <a:schemeClr val="tx1"/>
                </a:solidFill>
                <a:latin typeface="Times New Roman" panose="02020603050405020304" pitchFamily="18" charset="0"/>
                <a:cs typeface="Times New Roman" panose="02020603050405020304" pitchFamily="18" charset="0"/>
              </a:rPr>
              <a:t>numpy</a:t>
            </a:r>
            <a:r>
              <a:rPr lang="en-US" sz="1900" dirty="0">
                <a:solidFill>
                  <a:schemeClr val="tx1"/>
                </a:solidFill>
                <a:latin typeface="Times New Roman" panose="02020603050405020304" pitchFamily="18" charset="0"/>
                <a:cs typeface="Times New Roman" panose="02020603050405020304" pitchFamily="18" charset="0"/>
              </a:rPr>
              <a:t>&gt;=1.9.2</a:t>
            </a:r>
          </a:p>
          <a:p>
            <a:pPr marL="342900" indent="-342900">
              <a:buFont typeface="Arial" panose="020B0604020202020204" pitchFamily="34" charset="0"/>
              <a:buChar char="•"/>
            </a:pPr>
            <a:r>
              <a:rPr lang="en-US" sz="1900" dirty="0" err="1">
                <a:solidFill>
                  <a:schemeClr val="tx1"/>
                </a:solidFill>
                <a:latin typeface="Times New Roman" panose="02020603050405020304" pitchFamily="18" charset="0"/>
                <a:cs typeface="Times New Roman" panose="02020603050405020304" pitchFamily="18" charset="0"/>
              </a:rPr>
              <a:t>scipy</a:t>
            </a:r>
            <a:r>
              <a:rPr lang="en-US" sz="1900" dirty="0">
                <a:solidFill>
                  <a:schemeClr val="tx1"/>
                </a:solidFill>
                <a:latin typeface="Times New Roman" panose="02020603050405020304" pitchFamily="18" charset="0"/>
                <a:cs typeface="Times New Roman" panose="02020603050405020304" pitchFamily="18" charset="0"/>
              </a:rPr>
              <a:t>&gt;=0.15.1</a:t>
            </a:r>
          </a:p>
          <a:p>
            <a:pPr marL="342900" indent="-342900">
              <a:buFont typeface="Arial" panose="020B0604020202020204" pitchFamily="34" charset="0"/>
              <a:buChar char="•"/>
            </a:pPr>
            <a:r>
              <a:rPr lang="en-US" sz="1900" dirty="0" err="1">
                <a:solidFill>
                  <a:schemeClr val="tx1"/>
                </a:solidFill>
                <a:latin typeface="Times New Roman" panose="02020603050405020304" pitchFamily="18" charset="0"/>
                <a:cs typeface="Times New Roman" panose="02020603050405020304" pitchFamily="18" charset="0"/>
              </a:rPr>
              <a:t>scikit</a:t>
            </a:r>
            <a:r>
              <a:rPr lang="en-US" sz="1900" dirty="0">
                <a:solidFill>
                  <a:schemeClr val="tx1"/>
                </a:solidFill>
                <a:latin typeface="Times New Roman" panose="02020603050405020304" pitchFamily="18" charset="0"/>
                <a:cs typeface="Times New Roman" panose="02020603050405020304" pitchFamily="18" charset="0"/>
              </a:rPr>
              <a:t>-learn&gt;=0.18</a:t>
            </a:r>
          </a:p>
          <a:p>
            <a:pPr marL="342900" indent="-342900">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pandas&gt;=0.19</a:t>
            </a:r>
          </a:p>
          <a:p>
            <a:pPr marL="342900" indent="-342900">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Flux </a:t>
            </a:r>
          </a:p>
          <a:p>
            <a:pPr marL="342900" indent="-342900">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Flux Core</a:t>
            </a:r>
          </a:p>
          <a:p>
            <a:endParaRPr lang="en-US" dirty="0"/>
          </a:p>
        </p:txBody>
      </p:sp>
      <p:sp>
        <p:nvSpPr>
          <p:cNvPr id="4" name="Slide Number Placeholder 3"/>
          <p:cNvSpPr>
            <a:spLocks noGrp="1"/>
          </p:cNvSpPr>
          <p:nvPr>
            <p:ph type="sldNum" sz="quarter" idx="12"/>
          </p:nvPr>
        </p:nvSpPr>
        <p:spPr/>
        <p:txBody>
          <a:bodyPr/>
          <a:lstStyle/>
          <a:p>
            <a:fld id="{9D657D53-CD89-4C44-970A-7E4ECA3D7B6E}" type="slidenum">
              <a:rPr lang="en-US" smtClean="0"/>
              <a:pPr/>
              <a:t>15</a:t>
            </a:fld>
            <a:endParaRPr lang="en-US" dirty="0"/>
          </a:p>
        </p:txBody>
      </p:sp>
    </p:spTree>
    <p:extLst>
      <p:ext uri="{BB962C8B-B14F-4D97-AF65-F5344CB8AC3E}">
        <p14:creationId xmlns:p14="http://schemas.microsoft.com/office/powerpoint/2010/main" val="32679249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914400"/>
            <a:ext cx="7055380" cy="609600"/>
          </a:xfrm>
        </p:spPr>
        <p:txBody>
          <a:bodyPr>
            <a:normAutofit/>
          </a:bodyPr>
          <a:lstStyle/>
          <a:p>
            <a:pPr algn="ctr"/>
            <a:r>
              <a:rPr lang="en-US" sz="2000" b="1" dirty="0" smtClean="0">
                <a:latin typeface="Times New Roman" panose="02020603050405020304" pitchFamily="18" charset="0"/>
                <a:cs typeface="Times New Roman" panose="02020603050405020304" pitchFamily="18" charset="0"/>
              </a:rPr>
              <a:t>Input/ Output</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399" y="2057399"/>
            <a:ext cx="7494963" cy="4191007"/>
          </a:xfrm>
        </p:spPr>
        <p:txBody>
          <a:bodyPr>
            <a:normAutofit/>
          </a:bodyPr>
          <a:lstStyle/>
          <a:p>
            <a:r>
              <a:rPr lang="en-US" sz="1800" dirty="0" smtClean="0">
                <a:solidFill>
                  <a:schemeClr val="tx1"/>
                </a:solidFill>
              </a:rPr>
              <a:t>All the input of attributes are entered in order to predict if a person with these input have hyperthyroid, hypothyroid, sick or negative.</a:t>
            </a:r>
          </a:p>
          <a:p>
            <a:endParaRPr lang="en-US" sz="1800" dirty="0" smtClean="0">
              <a:solidFill>
                <a:schemeClr val="tx1"/>
              </a:solidFill>
            </a:endParaRPr>
          </a:p>
          <a:p>
            <a:r>
              <a:rPr lang="en-US" sz="1800" dirty="0" smtClean="0">
                <a:solidFill>
                  <a:schemeClr val="tx1"/>
                </a:solidFill>
              </a:rPr>
              <a:t>The attributes that are entered are:  </a:t>
            </a:r>
            <a:endParaRPr lang="en-US" sz="1800" dirty="0">
              <a:solidFill>
                <a:schemeClr val="tx1"/>
              </a:solidFill>
            </a:endParaRPr>
          </a:p>
          <a:p>
            <a:pPr lvl="1">
              <a:buFont typeface="Wingdings" panose="05000000000000000000" pitchFamily="2" charset="2"/>
              <a:buChar char="§"/>
            </a:pPr>
            <a:r>
              <a:rPr lang="en-US" dirty="0" smtClean="0">
                <a:solidFill>
                  <a:schemeClr val="tx1"/>
                </a:solidFill>
              </a:rPr>
              <a:t>Age,  Sex,  Sick,  Pregnant ,  Thyroid Surgery ,  </a:t>
            </a:r>
            <a:r>
              <a:rPr lang="en-US" dirty="0" err="1" smtClean="0">
                <a:solidFill>
                  <a:schemeClr val="tx1"/>
                </a:solidFill>
              </a:rPr>
              <a:t>Goitre</a:t>
            </a:r>
            <a:r>
              <a:rPr lang="en-US" dirty="0" smtClean="0">
                <a:solidFill>
                  <a:schemeClr val="tx1"/>
                </a:solidFill>
              </a:rPr>
              <a:t> ,  Tumor,  T3 ,  TT4 ,  T4U ,  FTI .</a:t>
            </a:r>
          </a:p>
          <a:p>
            <a:pPr marL="0" indent="0">
              <a:buNone/>
            </a:pPr>
            <a:r>
              <a:rPr lang="en-US" sz="1800" dirty="0" smtClean="0"/>
              <a:t>      </a:t>
            </a:r>
            <a:endParaRPr lang="en-US" sz="1800" dirty="0"/>
          </a:p>
        </p:txBody>
      </p:sp>
      <p:sp>
        <p:nvSpPr>
          <p:cNvPr id="4" name="Slide Number Placeholder 3"/>
          <p:cNvSpPr>
            <a:spLocks noGrp="1"/>
          </p:cNvSpPr>
          <p:nvPr>
            <p:ph type="sldNum" sz="quarter" idx="12"/>
          </p:nvPr>
        </p:nvSpPr>
        <p:spPr/>
        <p:txBody>
          <a:bodyPr/>
          <a:lstStyle/>
          <a:p>
            <a:fld id="{9D657D53-CD89-4C44-970A-7E4ECA3D7B6E}" type="slidenum">
              <a:rPr lang="en-US" smtClean="0"/>
              <a:pPr/>
              <a:t>16</a:t>
            </a:fld>
            <a:endParaRPr lang="en-US" dirty="0"/>
          </a:p>
        </p:txBody>
      </p:sp>
    </p:spTree>
    <p:extLst>
      <p:ext uri="{BB962C8B-B14F-4D97-AF65-F5344CB8AC3E}">
        <p14:creationId xmlns:p14="http://schemas.microsoft.com/office/powerpoint/2010/main" val="102743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685800"/>
            <a:ext cx="8354490" cy="457200"/>
          </a:xfrm>
        </p:spPr>
        <p:txBody>
          <a:bodyPr/>
          <a:lstStyle/>
          <a:p>
            <a:pPr algn="ctr"/>
            <a:r>
              <a:rPr lang="en-US" sz="2000" b="1" dirty="0" smtClean="0">
                <a:latin typeface="Times New Roman" panose="02020603050405020304" pitchFamily="18" charset="0"/>
                <a:cs typeface="Times New Roman" panose="02020603050405020304" pitchFamily="18" charset="0"/>
              </a:rPr>
              <a:t>Output with example</a:t>
            </a:r>
            <a:endParaRPr lang="en-US" sz="2000"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9D657D53-CD89-4C44-970A-7E4ECA3D7B6E}" type="slidenum">
              <a:rPr lang="en-US" smtClean="0"/>
              <a:pPr/>
              <a:t>17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710" y="1295400"/>
            <a:ext cx="8125890" cy="5029200"/>
          </a:xfrm>
          <a:prstGeom prst="rect">
            <a:avLst/>
          </a:prstGeom>
        </p:spPr>
      </p:pic>
    </p:spTree>
    <p:extLst>
      <p:ext uri="{BB962C8B-B14F-4D97-AF65-F5344CB8AC3E}">
        <p14:creationId xmlns:p14="http://schemas.microsoft.com/office/powerpoint/2010/main" val="14914226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90600"/>
            <a:ext cx="9144000" cy="400110"/>
          </a:xfrm>
          <a:prstGeom prst="rect">
            <a:avLst/>
          </a:prstGeom>
        </p:spPr>
        <p:txBody>
          <a:bodyPr wrap="square">
            <a:spAutoFit/>
          </a:bodyPr>
          <a:lstStyle/>
          <a:p>
            <a:pPr algn="ctr"/>
            <a:r>
              <a:rPr lang="en-US" sz="2000" b="1" dirty="0" smtClean="0">
                <a:latin typeface="Times New Roman" pitchFamily="18" charset="0"/>
                <a:cs typeface="Times New Roman" pitchFamily="18" charset="0"/>
              </a:rPr>
              <a:t>MERITS</a:t>
            </a:r>
            <a:endParaRPr lang="en-US" sz="2000" b="1" dirty="0">
              <a:latin typeface="Times New Roman" pitchFamily="18" charset="0"/>
              <a:cs typeface="Times New Roman" pitchFamily="18" charset="0"/>
            </a:endParaRPr>
          </a:p>
        </p:txBody>
      </p:sp>
      <p:sp>
        <p:nvSpPr>
          <p:cNvPr id="3" name="Rectangle 2"/>
          <p:cNvSpPr/>
          <p:nvPr/>
        </p:nvSpPr>
        <p:spPr>
          <a:xfrm>
            <a:off x="1524000" y="1981200"/>
            <a:ext cx="6248400" cy="2862322"/>
          </a:xfrm>
          <a:prstGeom prst="rect">
            <a:avLst/>
          </a:prstGeom>
        </p:spPr>
        <p:txBody>
          <a:bodyPr wrap="square">
            <a:spAutoFit/>
          </a:bodyPr>
          <a:lstStyle/>
          <a:p>
            <a:pPr marL="457200" indent="-457200"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 patient do not have to consult a doctor necessarily.</a:t>
            </a:r>
          </a:p>
          <a:p>
            <a:pPr marL="457200" indent="-45720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Provide </a:t>
            </a:r>
            <a:r>
              <a:rPr lang="en-US" dirty="0" smtClean="0">
                <a:latin typeface="Times New Roman" panose="02020603050405020304" pitchFamily="18" charset="0"/>
                <a:cs typeface="Times New Roman" panose="02020603050405020304" pitchFamily="18" charset="0"/>
              </a:rPr>
              <a:t>help to a professional practitioner.</a:t>
            </a:r>
            <a:endParaRPr lang="en-US"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Combination of Knowledge and Expertise from Various </a:t>
            </a:r>
            <a:r>
              <a:rPr lang="en-US" dirty="0" smtClean="0">
                <a:latin typeface="Times New Roman" panose="02020603050405020304" pitchFamily="18" charset="0"/>
                <a:cs typeface="Times New Roman" panose="02020603050405020304" pitchFamily="18" charset="0"/>
              </a:rPr>
              <a:t>Sources.</a:t>
            </a:r>
            <a:endParaRPr lang="en-US"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Consistency of the system.</a:t>
            </a:r>
          </a:p>
          <a:p>
            <a:pPr marL="285750" indent="-285750"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Ability to Solve Complex and Difficult </a:t>
            </a:r>
            <a:r>
              <a:rPr lang="en-US" dirty="0" smtClean="0">
                <a:latin typeface="Times New Roman" panose="02020603050405020304" pitchFamily="18" charset="0"/>
                <a:cs typeface="Times New Roman" panose="02020603050405020304" pitchFamily="18" charset="0"/>
              </a:rPr>
              <a:t>Problems.</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D657D53-CD89-4C44-970A-7E4ECA3D7B6E}" type="slidenum">
              <a:rPr lang="en-US" smtClean="0"/>
              <a:pPr/>
              <a:t>18</a:t>
            </a:fld>
            <a:endParaRPr lang="en-US" dirty="0"/>
          </a:p>
        </p:txBody>
      </p:sp>
    </p:spTree>
    <p:extLst>
      <p:ext uri="{BB962C8B-B14F-4D97-AF65-F5344CB8AC3E}">
        <p14:creationId xmlns:p14="http://schemas.microsoft.com/office/powerpoint/2010/main" val="40749969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90600"/>
            <a:ext cx="9144000" cy="400110"/>
          </a:xfrm>
          <a:prstGeom prst="rect">
            <a:avLst/>
          </a:prstGeom>
        </p:spPr>
        <p:txBody>
          <a:bodyPr wrap="square">
            <a:spAutoFit/>
          </a:bodyPr>
          <a:lstStyle/>
          <a:p>
            <a:pPr algn="ctr"/>
            <a:r>
              <a:rPr lang="en-US" sz="2000" b="1" dirty="0" smtClean="0">
                <a:latin typeface="Times New Roman" pitchFamily="18" charset="0"/>
                <a:cs typeface="Times New Roman" pitchFamily="18" charset="0"/>
              </a:rPr>
              <a:t>LIMITATIONS</a:t>
            </a:r>
            <a:endParaRPr lang="en-US" sz="2000" b="1" dirty="0">
              <a:latin typeface="Times New Roman" pitchFamily="18" charset="0"/>
              <a:cs typeface="Times New Roman" pitchFamily="18" charset="0"/>
            </a:endParaRPr>
          </a:p>
        </p:txBody>
      </p:sp>
      <p:sp>
        <p:nvSpPr>
          <p:cNvPr id="3" name="Rectangle 2"/>
          <p:cNvSpPr/>
          <p:nvPr/>
        </p:nvSpPr>
        <p:spPr>
          <a:xfrm>
            <a:off x="1295400" y="1905000"/>
            <a:ext cx="6629400" cy="2031325"/>
          </a:xfrm>
          <a:prstGeom prst="rect">
            <a:avLst/>
          </a:prstGeom>
        </p:spPr>
        <p:txBody>
          <a:bodyPr wrap="square">
            <a:spAutoFit/>
          </a:bodyPr>
          <a:lstStyle/>
          <a:p>
            <a:pPr marL="285750" indent="-285750">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  It is </a:t>
            </a:r>
            <a:r>
              <a:rPr lang="en-IN" dirty="0" smtClean="0">
                <a:latin typeface="Times New Roman" panose="02020603050405020304" pitchFamily="18" charset="0"/>
                <a:cs typeface="Times New Roman" panose="02020603050405020304" pitchFamily="18" charset="0"/>
              </a:rPr>
              <a:t>not very effective in case of small data</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Require high knowledge of machine learning </a:t>
            </a:r>
            <a:r>
              <a:rPr lang="en-IN" dirty="0">
                <a:latin typeface="Times New Roman" panose="02020603050405020304" pitchFamily="18" charset="0"/>
                <a:cs typeface="Times New Roman" panose="02020603050405020304" pitchFamily="18" charset="0"/>
              </a:rPr>
              <a:t>d</a:t>
            </a:r>
            <a:r>
              <a:rPr lang="en-IN" dirty="0" smtClean="0">
                <a:latin typeface="Times New Roman" panose="02020603050405020304" pitchFamily="18" charset="0"/>
                <a:cs typeface="Times New Roman" panose="02020603050405020304" pitchFamily="18" charset="0"/>
              </a:rPr>
              <a:t>evelopment</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It is </a:t>
            </a:r>
            <a:r>
              <a:rPr lang="en-IN" dirty="0">
                <a:latin typeface="Times New Roman" panose="02020603050405020304" pitchFamily="18" charset="0"/>
                <a:cs typeface="Times New Roman" panose="02020603050405020304" pitchFamily="18" charset="0"/>
              </a:rPr>
              <a:t>d</a:t>
            </a:r>
            <a:r>
              <a:rPr lang="en-IN" dirty="0" smtClean="0">
                <a:latin typeface="Times New Roman" panose="02020603050405020304" pitchFamily="18" charset="0"/>
                <a:cs typeface="Times New Roman" panose="02020603050405020304" pitchFamily="18" charset="0"/>
              </a:rPr>
              <a:t>ifficult </a:t>
            </a:r>
            <a:r>
              <a:rPr lang="en-IN" dirty="0">
                <a:latin typeface="Times New Roman" panose="02020603050405020304" pitchFamily="18" charset="0"/>
                <a:cs typeface="Times New Roman" panose="02020603050405020304" pitchFamily="18" charset="0"/>
              </a:rPr>
              <a:t>to </a:t>
            </a:r>
            <a:r>
              <a:rPr lang="en-IN" dirty="0" smtClean="0">
                <a:latin typeface="Times New Roman" panose="02020603050405020304" pitchFamily="18" charset="0"/>
                <a:cs typeface="Times New Roman" panose="02020603050405020304" pitchFamily="18" charset="0"/>
              </a:rPr>
              <a:t>m</a:t>
            </a:r>
            <a:r>
              <a:rPr lang="en-IN" dirty="0" smtClean="0">
                <a:latin typeface="Times New Roman" panose="02020603050405020304" pitchFamily="18" charset="0"/>
                <a:cs typeface="Times New Roman" panose="02020603050405020304" pitchFamily="18" charset="0"/>
              </a:rPr>
              <a:t>aintain the system.</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It is not widely used at present.</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D657D53-CD89-4C44-970A-7E4ECA3D7B6E}" type="slidenum">
              <a:rPr lang="en-US" smtClean="0"/>
              <a:pPr/>
              <a:t>19</a:t>
            </a:fld>
            <a:endParaRPr lang="en-US" dirty="0"/>
          </a:p>
        </p:txBody>
      </p:sp>
    </p:spTree>
    <p:extLst>
      <p:ext uri="{BB962C8B-B14F-4D97-AF65-F5344CB8AC3E}">
        <p14:creationId xmlns:p14="http://schemas.microsoft.com/office/powerpoint/2010/main" val="33567041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59FD45-E6DD-4F79-A3E3-78071C496DF6}"/>
              </a:ext>
            </a:extLst>
          </p:cNvPr>
          <p:cNvSpPr>
            <a:spLocks noGrp="1"/>
          </p:cNvSpPr>
          <p:nvPr/>
        </p:nvSpPr>
        <p:spPr>
          <a:xfrm>
            <a:off x="35169" y="295737"/>
            <a:ext cx="9108831" cy="390064"/>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000" b="1" dirty="0">
                <a:latin typeface="Times New Roman" pitchFamily="18" charset="0"/>
                <a:cs typeface="Times New Roman" pitchFamily="18" charset="0"/>
              </a:rPr>
              <a:t>TOPICs TO BE DISCUSSED</a:t>
            </a:r>
            <a:endParaRPr lang="en-GB" sz="2000" b="1"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xmlns="" id="{A0C52E9C-677C-49E3-8F96-F25528F95DFD}"/>
              </a:ext>
            </a:extLst>
          </p:cNvPr>
          <p:cNvSpPr>
            <a:spLocks noGrp="1"/>
          </p:cNvSpPr>
          <p:nvPr/>
        </p:nvSpPr>
        <p:spPr>
          <a:xfrm>
            <a:off x="533400" y="1219200"/>
            <a:ext cx="3505200" cy="5486400"/>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342900" indent="-342900">
              <a:buFont typeface="Wingdings" panose="05000000000000000000" pitchFamily="2" charset="2"/>
              <a:buChar char="§"/>
            </a:pPr>
            <a:r>
              <a:rPr lang="en-IN" sz="1800" dirty="0" smtClean="0">
                <a:solidFill>
                  <a:schemeClr val="tx1"/>
                </a:solidFill>
                <a:latin typeface="Times New Roman" pitchFamily="18" charset="0"/>
                <a:cs typeface="Times New Roman" pitchFamily="18" charset="0"/>
              </a:rPr>
              <a:t>Introduction</a:t>
            </a:r>
          </a:p>
          <a:p>
            <a:pPr marL="342900" indent="-342900">
              <a:buFont typeface="Wingdings" panose="05000000000000000000" pitchFamily="2" charset="2"/>
              <a:buChar char="§"/>
            </a:pPr>
            <a:r>
              <a:rPr lang="en-IN" sz="1800" dirty="0" smtClean="0">
                <a:solidFill>
                  <a:schemeClr val="tx1"/>
                </a:solidFill>
                <a:latin typeface="Times New Roman" pitchFamily="18" charset="0"/>
                <a:cs typeface="Times New Roman" pitchFamily="18" charset="0"/>
              </a:rPr>
              <a:t>Objective</a:t>
            </a:r>
          </a:p>
          <a:p>
            <a:pPr marL="342900" indent="-342900">
              <a:buFont typeface="Wingdings" panose="05000000000000000000" pitchFamily="2" charset="2"/>
              <a:buChar char="§"/>
            </a:pPr>
            <a:r>
              <a:rPr lang="en-IN" sz="1800" dirty="0" smtClean="0">
                <a:solidFill>
                  <a:schemeClr val="tx1"/>
                </a:solidFill>
                <a:latin typeface="Times New Roman" pitchFamily="18" charset="0"/>
                <a:cs typeface="Times New Roman" pitchFamily="18" charset="0"/>
              </a:rPr>
              <a:t>Techniques &amp; Algorithms</a:t>
            </a:r>
          </a:p>
          <a:p>
            <a:pPr marL="342900" indent="-342900">
              <a:buFont typeface="Wingdings" panose="05000000000000000000" pitchFamily="2" charset="2"/>
              <a:buChar char="§"/>
            </a:pPr>
            <a:r>
              <a:rPr lang="en-IN" sz="1800" dirty="0" smtClean="0">
                <a:solidFill>
                  <a:schemeClr val="tx1"/>
                </a:solidFill>
                <a:latin typeface="Times New Roman" pitchFamily="18" charset="0"/>
                <a:cs typeface="Times New Roman" pitchFamily="18" charset="0"/>
              </a:rPr>
              <a:t>User interface </a:t>
            </a:r>
          </a:p>
          <a:p>
            <a:pPr marL="342900" indent="-342900">
              <a:buFont typeface="Wingdings" panose="05000000000000000000" pitchFamily="2" charset="2"/>
              <a:buChar char="§"/>
            </a:pPr>
            <a:r>
              <a:rPr lang="en-IN" sz="1800" dirty="0" smtClean="0">
                <a:solidFill>
                  <a:schemeClr val="tx1"/>
                </a:solidFill>
                <a:latin typeface="Times New Roman" pitchFamily="18" charset="0"/>
                <a:cs typeface="Times New Roman" pitchFamily="18" charset="0"/>
              </a:rPr>
              <a:t>Language &amp; Libraries</a:t>
            </a:r>
          </a:p>
          <a:p>
            <a:pPr marL="342900" indent="-342900">
              <a:buFont typeface="Wingdings" panose="05000000000000000000" pitchFamily="2" charset="2"/>
              <a:buChar char="§"/>
            </a:pPr>
            <a:r>
              <a:rPr lang="en-IN" sz="1800" dirty="0" smtClean="0">
                <a:solidFill>
                  <a:schemeClr val="tx1"/>
                </a:solidFill>
                <a:latin typeface="Times New Roman" pitchFamily="18" charset="0"/>
                <a:cs typeface="Times New Roman" pitchFamily="18" charset="0"/>
              </a:rPr>
              <a:t>Attributes of Datasets</a:t>
            </a:r>
          </a:p>
          <a:p>
            <a:pPr marL="342900" indent="-342900">
              <a:buFont typeface="Wingdings" panose="05000000000000000000" pitchFamily="2" charset="2"/>
              <a:buChar char="§"/>
            </a:pPr>
            <a:r>
              <a:rPr lang="en-US" sz="1800" dirty="0">
                <a:solidFill>
                  <a:schemeClr val="tx1"/>
                </a:solidFill>
                <a:latin typeface="Times New Roman" pitchFamily="18" charset="0"/>
                <a:cs typeface="Times New Roman" pitchFamily="18" charset="0"/>
              </a:rPr>
              <a:t>Support vector </a:t>
            </a:r>
            <a:r>
              <a:rPr lang="en-US" sz="1800" dirty="0" smtClean="0">
                <a:solidFill>
                  <a:schemeClr val="tx1"/>
                </a:solidFill>
                <a:latin typeface="Times New Roman" pitchFamily="18" charset="0"/>
                <a:cs typeface="Times New Roman" pitchFamily="18" charset="0"/>
              </a:rPr>
              <a:t>machine</a:t>
            </a:r>
          </a:p>
          <a:p>
            <a:pPr marL="342900" indent="-342900">
              <a:buFont typeface="Wingdings" panose="05000000000000000000" pitchFamily="2" charset="2"/>
              <a:buChar char="§"/>
            </a:pPr>
            <a:r>
              <a:rPr lang="en-US" sz="1800" dirty="0" smtClean="0">
                <a:solidFill>
                  <a:schemeClr val="tx1"/>
                </a:solidFill>
                <a:latin typeface="Times New Roman" pitchFamily="18" charset="0"/>
                <a:cs typeface="Times New Roman" pitchFamily="18" charset="0"/>
              </a:rPr>
              <a:t>Decision Tree</a:t>
            </a:r>
          </a:p>
          <a:p>
            <a:pPr marL="342900" indent="-342900">
              <a:buFont typeface="Wingdings" panose="05000000000000000000" pitchFamily="2" charset="2"/>
              <a:buChar char="§"/>
            </a:pPr>
            <a:r>
              <a:rPr lang="en-US" sz="1800" dirty="0" smtClean="0">
                <a:solidFill>
                  <a:schemeClr val="tx1"/>
                </a:solidFill>
                <a:latin typeface="Times New Roman" pitchFamily="18" charset="0"/>
                <a:cs typeface="Times New Roman" pitchFamily="18" charset="0"/>
              </a:rPr>
              <a:t>Random forest</a:t>
            </a:r>
            <a:endParaRPr lang="en-US" sz="1800" dirty="0">
              <a:solidFill>
                <a:schemeClr val="tx1"/>
              </a:solidFill>
              <a:latin typeface="Times New Roman" pitchFamily="18" charset="0"/>
              <a:cs typeface="Times New Roman" pitchFamily="18" charset="0"/>
            </a:endParaRPr>
          </a:p>
          <a:p>
            <a:pPr marL="342900" indent="-342900">
              <a:buFont typeface="Wingdings" panose="05000000000000000000" pitchFamily="2" charset="2"/>
              <a:buChar char="§"/>
            </a:pPr>
            <a:r>
              <a:rPr lang="en-US" sz="1800" dirty="0" smtClean="0">
                <a:solidFill>
                  <a:schemeClr val="tx1"/>
                </a:solidFill>
                <a:latin typeface="Times New Roman" pitchFamily="18" charset="0"/>
                <a:cs typeface="Times New Roman" pitchFamily="18" charset="0"/>
              </a:rPr>
              <a:t>K-Nearest Neighbor</a:t>
            </a:r>
          </a:p>
          <a:p>
            <a:pPr marL="342900" indent="-342900">
              <a:buFont typeface="Wingdings" panose="05000000000000000000" pitchFamily="2" charset="2"/>
              <a:buChar char="§"/>
            </a:pPr>
            <a:r>
              <a:rPr lang="en-US" sz="1800" dirty="0" smtClean="0">
                <a:solidFill>
                  <a:schemeClr val="tx1"/>
                </a:solidFill>
                <a:latin typeface="Times New Roman" pitchFamily="18" charset="0"/>
                <a:cs typeface="Times New Roman" pitchFamily="18" charset="0"/>
              </a:rPr>
              <a:t>Requirements</a:t>
            </a:r>
            <a:endParaRPr lang="en-US" sz="1800" dirty="0">
              <a:solidFill>
                <a:schemeClr val="tx1"/>
              </a:solidFill>
              <a:latin typeface="Times New Roman" pitchFamily="18" charset="0"/>
              <a:cs typeface="Times New Roman" pitchFamily="18" charset="0"/>
            </a:endParaRPr>
          </a:p>
          <a:p>
            <a:pPr marL="342900" indent="-342900">
              <a:buFont typeface="Wingdings" panose="05000000000000000000" pitchFamily="2" charset="2"/>
              <a:buChar char="§"/>
            </a:pPr>
            <a:endParaRPr lang="en-US" sz="1800" dirty="0" smtClean="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657D53-CD89-4C44-970A-7E4ECA3D7B6E}" type="slidenum">
              <a:rPr lang="en-US" smtClean="0"/>
              <a:pPr/>
              <a:t>2</a:t>
            </a:fld>
            <a:endParaRPr lang="en-US" dirty="0"/>
          </a:p>
        </p:txBody>
      </p:sp>
      <p:sp>
        <p:nvSpPr>
          <p:cNvPr id="8" name="Subtitle 2">
            <a:extLst>
              <a:ext uri="{FF2B5EF4-FFF2-40B4-BE49-F238E27FC236}">
                <a16:creationId xmlns:a16="http://schemas.microsoft.com/office/drawing/2014/main" xmlns="" id="{A0C52E9C-677C-49E3-8F96-F25528F95DFD}"/>
              </a:ext>
            </a:extLst>
          </p:cNvPr>
          <p:cNvSpPr>
            <a:spLocks noGrp="1"/>
          </p:cNvSpPr>
          <p:nvPr/>
        </p:nvSpPr>
        <p:spPr>
          <a:xfrm>
            <a:off x="4570923" y="1219200"/>
            <a:ext cx="3505200" cy="549417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342900" indent="-342900">
              <a:buFont typeface="Wingdings" panose="05000000000000000000" pitchFamily="2" charset="2"/>
              <a:buChar char="§"/>
            </a:pPr>
            <a:r>
              <a:rPr lang="en-US" sz="1800" dirty="0">
                <a:solidFill>
                  <a:schemeClr val="tx1"/>
                </a:solidFill>
                <a:latin typeface="Times New Roman" pitchFamily="18" charset="0"/>
                <a:cs typeface="Times New Roman" pitchFamily="18" charset="0"/>
              </a:rPr>
              <a:t>Methodology used </a:t>
            </a:r>
          </a:p>
          <a:p>
            <a:pPr marL="342900" indent="-342900">
              <a:buFont typeface="Wingdings" panose="05000000000000000000" pitchFamily="2" charset="2"/>
              <a:buChar char="§"/>
            </a:pPr>
            <a:r>
              <a:rPr lang="en-US" sz="1800" dirty="0">
                <a:solidFill>
                  <a:schemeClr val="tx1"/>
                </a:solidFill>
                <a:latin typeface="Times New Roman" pitchFamily="18" charset="0"/>
                <a:cs typeface="Times New Roman" pitchFamily="18" charset="0"/>
              </a:rPr>
              <a:t>Visualization of Dataset</a:t>
            </a:r>
          </a:p>
          <a:p>
            <a:pPr marL="342900" indent="-342900">
              <a:buFont typeface="Wingdings" panose="05000000000000000000" pitchFamily="2" charset="2"/>
              <a:buChar char="§"/>
            </a:pPr>
            <a:r>
              <a:rPr lang="en-US" sz="1800" dirty="0">
                <a:solidFill>
                  <a:schemeClr val="tx1"/>
                </a:solidFill>
                <a:latin typeface="Times New Roman" pitchFamily="18" charset="0"/>
                <a:cs typeface="Times New Roman" pitchFamily="18" charset="0"/>
              </a:rPr>
              <a:t>Input / Output</a:t>
            </a:r>
          </a:p>
          <a:p>
            <a:pPr marL="342900" indent="-342900">
              <a:buFont typeface="Wingdings" panose="05000000000000000000" pitchFamily="2" charset="2"/>
              <a:buChar char="§"/>
            </a:pPr>
            <a:r>
              <a:rPr lang="en-US" sz="1800" dirty="0" smtClean="0">
                <a:solidFill>
                  <a:schemeClr val="tx1"/>
                </a:solidFill>
                <a:latin typeface="Times New Roman" pitchFamily="18" charset="0"/>
                <a:cs typeface="Times New Roman" pitchFamily="18" charset="0"/>
              </a:rPr>
              <a:t>Advantage</a:t>
            </a:r>
            <a:endParaRPr lang="en-US" sz="1800" dirty="0">
              <a:solidFill>
                <a:schemeClr val="tx1"/>
              </a:solidFill>
              <a:latin typeface="Times New Roman" pitchFamily="18" charset="0"/>
              <a:cs typeface="Times New Roman" pitchFamily="18" charset="0"/>
            </a:endParaRPr>
          </a:p>
          <a:p>
            <a:pPr marL="285750" indent="-285750">
              <a:buFont typeface="Wingdings" panose="05000000000000000000" pitchFamily="2" charset="2"/>
              <a:buChar char="§"/>
            </a:pPr>
            <a:r>
              <a:rPr lang="en-US" sz="1800" dirty="0" smtClean="0">
                <a:solidFill>
                  <a:schemeClr val="tx1"/>
                </a:solidFill>
                <a:latin typeface="Times New Roman" pitchFamily="18" charset="0"/>
                <a:cs typeface="Times New Roman" pitchFamily="18" charset="0"/>
              </a:rPr>
              <a:t>Disadvantage</a:t>
            </a:r>
            <a:endParaRPr lang="en-US" sz="1800" dirty="0">
              <a:solidFill>
                <a:schemeClr val="tx1"/>
              </a:solidFill>
              <a:latin typeface="Times New Roman" pitchFamily="18" charset="0"/>
              <a:cs typeface="Times New Roman" pitchFamily="18" charset="0"/>
            </a:endParaRPr>
          </a:p>
          <a:p>
            <a:pPr marL="342900" indent="-342900">
              <a:buFont typeface="Wingdings" panose="05000000000000000000" pitchFamily="2" charset="2"/>
              <a:buChar char="§"/>
            </a:pPr>
            <a:r>
              <a:rPr lang="en-US" sz="1800" dirty="0">
                <a:solidFill>
                  <a:schemeClr val="tx1"/>
                </a:solidFill>
                <a:latin typeface="Times New Roman" pitchFamily="18" charset="0"/>
                <a:cs typeface="Times New Roman" pitchFamily="18" charset="0"/>
              </a:rPr>
              <a:t>Conclusion</a:t>
            </a:r>
          </a:p>
          <a:p>
            <a:pPr marL="342900" indent="-342900">
              <a:buFont typeface="Wingdings" panose="05000000000000000000" pitchFamily="2" charset="2"/>
              <a:buChar char="§"/>
            </a:pPr>
            <a:r>
              <a:rPr lang="en-US" sz="1800" dirty="0">
                <a:solidFill>
                  <a:schemeClr val="tx1"/>
                </a:solidFill>
                <a:latin typeface="Times New Roman" pitchFamily="18" charset="0"/>
                <a:cs typeface="Times New Roman" pitchFamily="18" charset="0"/>
              </a:rPr>
              <a:t>Future scope </a:t>
            </a:r>
            <a:r>
              <a:rPr lang="en-US" sz="1800" dirty="0" smtClean="0">
                <a:solidFill>
                  <a:schemeClr val="tx1"/>
                </a:solidFill>
                <a:latin typeface="Times New Roman" pitchFamily="18" charset="0"/>
                <a:cs typeface="Times New Roman" pitchFamily="18" charset="0"/>
              </a:rPr>
              <a:t>and References</a:t>
            </a:r>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340366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90600"/>
            <a:ext cx="9144000"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CONCLUSION</a:t>
            </a:r>
            <a:endParaRPr lang="en-US" sz="2000" b="1" dirty="0">
              <a:latin typeface="Times New Roman" pitchFamily="18" charset="0"/>
              <a:cs typeface="Times New Roman" pitchFamily="18" charset="0"/>
            </a:endParaRPr>
          </a:p>
        </p:txBody>
      </p:sp>
      <p:sp>
        <p:nvSpPr>
          <p:cNvPr id="3" name="TextBox 2"/>
          <p:cNvSpPr txBox="1"/>
          <p:nvPr/>
        </p:nvSpPr>
        <p:spPr>
          <a:xfrm>
            <a:off x="685800" y="1828800"/>
            <a:ext cx="8001000" cy="4247317"/>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latin typeface="Times New Roman" pitchFamily="18" charset="0"/>
                <a:cs typeface="Times New Roman" pitchFamily="18" charset="0"/>
              </a:rPr>
              <a:t>Thyroid </a:t>
            </a:r>
            <a:r>
              <a:rPr lang="en-US" dirty="0" smtClean="0">
                <a:latin typeface="Times New Roman" pitchFamily="18" charset="0"/>
                <a:cs typeface="Times New Roman" pitchFamily="18" charset="0"/>
              </a:rPr>
              <a:t>Prediction System</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using Machine Learning is a project idea that aims on being a smart and precise way to predict thyroid disease. </a:t>
            </a:r>
          </a:p>
          <a:p>
            <a:pPr marL="285750" indent="-285750">
              <a:buFont typeface="Wingdings" panose="05000000000000000000" pitchFamily="2" charset="2"/>
              <a:buChar char="§"/>
            </a:pPr>
            <a:endParaRPr lang="en-US" dirty="0" smtClean="0">
              <a:latin typeface="Times New Roman" pitchFamily="18" charset="0"/>
              <a:cs typeface="Times New Roman" pitchFamily="18" charset="0"/>
            </a:endParaRPr>
          </a:p>
          <a:p>
            <a:pPr marL="285750" indent="-285750">
              <a:buFont typeface="Wingdings" panose="05000000000000000000" pitchFamily="2" charset="2"/>
              <a:buChar char="§"/>
            </a:pPr>
            <a:r>
              <a:rPr lang="en-US" dirty="0" smtClean="0">
                <a:latin typeface="Times New Roman" pitchFamily="18" charset="0"/>
                <a:cs typeface="Times New Roman" pitchFamily="18" charset="0"/>
              </a:rPr>
              <a:t>We have made </a:t>
            </a:r>
            <a:r>
              <a:rPr lang="en-US" dirty="0" smtClean="0">
                <a:latin typeface="Times New Roman" pitchFamily="18" charset="0"/>
                <a:cs typeface="Times New Roman" pitchFamily="18" charset="0"/>
              </a:rPr>
              <a:t>use of </a:t>
            </a:r>
            <a:r>
              <a:rPr lang="en-US" dirty="0" smtClean="0">
                <a:latin typeface="Times New Roman" pitchFamily="18" charset="0"/>
                <a:cs typeface="Times New Roman" pitchFamily="18" charset="0"/>
              </a:rPr>
              <a:t>Random forest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technique to train our dataset and to predict thyroid disease with more accuracy.</a:t>
            </a:r>
          </a:p>
          <a:p>
            <a:pPr marL="285750" indent="-285750">
              <a:buFont typeface="Wingdings" panose="05000000000000000000" pitchFamily="2" charset="2"/>
              <a:buChar char="§"/>
            </a:pPr>
            <a:endParaRPr lang="en-US" dirty="0" smtClean="0">
              <a:latin typeface="Times New Roman" pitchFamily="18" charset="0"/>
              <a:cs typeface="Times New Roman" pitchFamily="18" charset="0"/>
            </a:endParaRPr>
          </a:p>
          <a:p>
            <a:pPr marL="285750" indent="-285750">
              <a:buFont typeface="Wingdings" panose="05000000000000000000" pitchFamily="2" charset="2"/>
              <a:buChar char="§"/>
            </a:pPr>
            <a:r>
              <a:rPr lang="en-US" dirty="0" smtClean="0">
                <a:latin typeface="Times New Roman" pitchFamily="18" charset="0"/>
                <a:cs typeface="Times New Roman" pitchFamily="18" charset="0"/>
              </a:rPr>
              <a:t>Here the machine is trained to detect whether the person is normal, or has hyperthyroid, hypothyroidism, sick based on the user’s input. So when user enters data in web page the data will be processed in backend (model) and the result will be displayed on the screen.</a:t>
            </a:r>
          </a:p>
          <a:p>
            <a:pPr marL="285750" indent="-285750">
              <a:buFont typeface="Wingdings" panose="05000000000000000000" pitchFamily="2" charset="2"/>
              <a:buChar char="§"/>
            </a:pPr>
            <a:endParaRPr lang="en-US" dirty="0" smtClean="0">
              <a:latin typeface="Times New Roman" pitchFamily="18" charset="0"/>
              <a:cs typeface="Times New Roman" pitchFamily="18" charset="0"/>
            </a:endParaRPr>
          </a:p>
          <a:p>
            <a:pPr marL="285750" indent="-285750">
              <a:buFont typeface="Wingdings" panose="05000000000000000000" pitchFamily="2" charset="2"/>
              <a:buChar char="§"/>
            </a:pPr>
            <a:r>
              <a:rPr lang="en-US" dirty="0" smtClean="0">
                <a:latin typeface="Times New Roman" pitchFamily="18" charset="0"/>
                <a:cs typeface="Times New Roman" pitchFamily="18" charset="0"/>
              </a:rPr>
              <a:t>Our objective was to give society an efficient and precise way of machine learning which can be used in applications aiming to perform disease detection.</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9D657D53-CD89-4C44-970A-7E4ECA3D7B6E}" type="slidenum">
              <a:rPr lang="en-US" smtClean="0"/>
              <a:pPr/>
              <a:t>20</a:t>
            </a:fld>
            <a:endParaRPr lang="en-US" dirty="0"/>
          </a:p>
        </p:txBody>
      </p:sp>
    </p:spTree>
    <p:extLst>
      <p:ext uri="{BB962C8B-B14F-4D97-AF65-F5344CB8AC3E}">
        <p14:creationId xmlns:p14="http://schemas.microsoft.com/office/powerpoint/2010/main" val="803087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78468"/>
            <a:ext cx="9144000"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FUTURE SCOPE</a:t>
            </a:r>
            <a:endParaRPr lang="en-US" sz="2000" b="1" dirty="0">
              <a:latin typeface="Times New Roman" pitchFamily="18" charset="0"/>
              <a:cs typeface="Times New Roman" pitchFamily="18" charset="0"/>
            </a:endParaRPr>
          </a:p>
        </p:txBody>
      </p:sp>
      <p:sp>
        <p:nvSpPr>
          <p:cNvPr id="3" name="TextBox 2"/>
          <p:cNvSpPr txBox="1"/>
          <p:nvPr/>
        </p:nvSpPr>
        <p:spPr>
          <a:xfrm>
            <a:off x="1066800" y="2286000"/>
            <a:ext cx="6858000"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Can be used in android application in future for Thyroid patient.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We can use image processing of  ultrasonic  scanning of  thyroid images  to predict thyroid nodules and cancer.</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We can enhance the accuracy of our system by using different </a:t>
            </a:r>
            <a:r>
              <a:rPr lang="en-US" dirty="0" smtClean="0"/>
              <a:t>algorithms/techniques.</a:t>
            </a:r>
            <a:endParaRPr lang="en-US" dirty="0" smtClean="0"/>
          </a:p>
        </p:txBody>
      </p:sp>
      <p:sp>
        <p:nvSpPr>
          <p:cNvPr id="4" name="Slide Number Placeholder 3"/>
          <p:cNvSpPr>
            <a:spLocks noGrp="1"/>
          </p:cNvSpPr>
          <p:nvPr>
            <p:ph type="sldNum" sz="quarter" idx="12"/>
          </p:nvPr>
        </p:nvSpPr>
        <p:spPr/>
        <p:txBody>
          <a:bodyPr/>
          <a:lstStyle/>
          <a:p>
            <a:fld id="{9D657D53-CD89-4C44-970A-7E4ECA3D7B6E}" type="slidenum">
              <a:rPr lang="en-US" smtClean="0"/>
              <a:pPr/>
              <a:t>21</a:t>
            </a:fld>
            <a:endParaRPr lang="en-US" dirty="0"/>
          </a:p>
        </p:txBody>
      </p:sp>
    </p:spTree>
    <p:extLst>
      <p:ext uri="{BB962C8B-B14F-4D97-AF65-F5344CB8AC3E}">
        <p14:creationId xmlns:p14="http://schemas.microsoft.com/office/powerpoint/2010/main" val="13004056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002268"/>
            <a:ext cx="8610600" cy="5447645"/>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REFERENCE</a:t>
            </a:r>
          </a:p>
          <a:p>
            <a:endParaRPr lang="en-US" dirty="0" smtClean="0">
              <a:hlinkClick r:id="rId3"/>
            </a:endParaRPr>
          </a:p>
          <a:p>
            <a:pPr marL="285750" lvl="0" indent="-285750">
              <a:buFont typeface="Arial" panose="020B0604020202020204" pitchFamily="34" charset="0"/>
              <a:buChar char="•"/>
            </a:pPr>
            <a:endParaRPr lang="en-IN" dirty="0" smtClean="0"/>
          </a:p>
          <a:p>
            <a:pPr marL="285750" lvl="0" indent="-285750">
              <a:buFont typeface="Arial" panose="020B0604020202020204" pitchFamily="34" charset="0"/>
              <a:buChar char="•"/>
            </a:pPr>
            <a:r>
              <a:rPr lang="en-IN" dirty="0" smtClean="0"/>
              <a:t>Chen </a:t>
            </a:r>
            <a:r>
              <a:rPr lang="en-IN" dirty="0"/>
              <a:t>Ling, Li </a:t>
            </a:r>
            <a:r>
              <a:rPr lang="en-IN" dirty="0" err="1"/>
              <a:t>Xue</a:t>
            </a:r>
            <a:r>
              <a:rPr lang="en-IN" dirty="0"/>
              <a:t>, Sheng </a:t>
            </a:r>
            <a:r>
              <a:rPr lang="en-IN" dirty="0" err="1"/>
              <a:t>Quan</a:t>
            </a:r>
            <a:r>
              <a:rPr lang="en-IN" dirty="0"/>
              <a:t> Z, Peng W-C (2016) Mining health examination records—a graph-based approach. IEEE Trans </a:t>
            </a:r>
            <a:r>
              <a:rPr lang="en-IN" dirty="0" err="1"/>
              <a:t>Knowl</a:t>
            </a:r>
            <a:r>
              <a:rPr lang="en-IN" dirty="0"/>
              <a:t> </a:t>
            </a:r>
            <a:r>
              <a:rPr lang="en-IN" dirty="0" err="1"/>
              <a:t>Discov</a:t>
            </a:r>
            <a:r>
              <a:rPr lang="en-IN" dirty="0"/>
              <a:t> </a:t>
            </a:r>
            <a:r>
              <a:rPr lang="en-IN" dirty="0" err="1"/>
              <a:t>Eng</a:t>
            </a:r>
            <a:r>
              <a:rPr lang="en-IN" dirty="0"/>
              <a:t> 28:2423–2437 </a:t>
            </a:r>
            <a:endParaRPr lang="en-IN" dirty="0" smtClean="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IN" dirty="0" err="1"/>
              <a:t>Temurtas</a:t>
            </a:r>
            <a:r>
              <a:rPr lang="en-IN" dirty="0"/>
              <a:t> F (2009) A comparative study on thyroid disease diagnosis using neural networks. Expert </a:t>
            </a:r>
            <a:r>
              <a:rPr lang="en-IN" dirty="0" err="1"/>
              <a:t>Syst</a:t>
            </a:r>
            <a:r>
              <a:rPr lang="en-IN" dirty="0"/>
              <a:t> </a:t>
            </a:r>
            <a:r>
              <a:rPr lang="en-IN" dirty="0" err="1"/>
              <a:t>Appl</a:t>
            </a:r>
            <a:r>
              <a:rPr lang="en-IN" dirty="0"/>
              <a:t> </a:t>
            </a:r>
            <a:r>
              <a:rPr lang="en-IN" dirty="0" smtClean="0"/>
              <a:t>36:944–949</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IN" dirty="0" err="1"/>
              <a:t>Ulutagay</a:t>
            </a:r>
            <a:r>
              <a:rPr lang="en-IN" dirty="0"/>
              <a:t> G (2012) </a:t>
            </a:r>
            <a:r>
              <a:rPr lang="en-IN" dirty="0" err="1"/>
              <a:t>Modeling</a:t>
            </a:r>
            <a:r>
              <a:rPr lang="en-IN" dirty="0"/>
              <a:t> of thyroid disease: a fuzzy inference system approach. </a:t>
            </a:r>
            <a:r>
              <a:rPr lang="en-IN" dirty="0" err="1"/>
              <a:t>Wulfenia</a:t>
            </a:r>
            <a:r>
              <a:rPr lang="en-IN" dirty="0"/>
              <a:t> J 19(1):346–357 </a:t>
            </a:r>
            <a:endParaRPr lang="en-IN" dirty="0" smtClean="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r>
              <a:rPr lang="en-IN" dirty="0" smtClean="0"/>
              <a:t>Monaco </a:t>
            </a:r>
            <a:r>
              <a:rPr lang="en-IN" dirty="0" err="1"/>
              <a:t>Fabrizio</a:t>
            </a:r>
            <a:r>
              <a:rPr lang="en-IN" dirty="0"/>
              <a:t> (2003) Classification of thyroid diseases: suggestions for a revision. J </a:t>
            </a:r>
            <a:r>
              <a:rPr lang="en-IN" dirty="0" err="1"/>
              <a:t>Clin</a:t>
            </a:r>
            <a:r>
              <a:rPr lang="en-IN" dirty="0"/>
              <a:t> </a:t>
            </a:r>
            <a:r>
              <a:rPr lang="en-IN" dirty="0" err="1"/>
              <a:t>Endocrinol</a:t>
            </a:r>
            <a:r>
              <a:rPr lang="en-IN" dirty="0"/>
              <a:t> </a:t>
            </a:r>
            <a:r>
              <a:rPr lang="en-IN" dirty="0" err="1"/>
              <a:t>Metab</a:t>
            </a:r>
            <a:r>
              <a:rPr lang="en-IN" dirty="0"/>
              <a:t> 88:1428–1432 </a:t>
            </a:r>
            <a:endParaRPr lang="en-IN" dirty="0" smtClean="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IN" dirty="0" err="1" smtClean="0"/>
              <a:t>Ionita</a:t>
            </a:r>
            <a:r>
              <a:rPr lang="en-IN" dirty="0" smtClean="0"/>
              <a:t> </a:t>
            </a:r>
            <a:r>
              <a:rPr lang="en-IN" dirty="0"/>
              <a:t>I, </a:t>
            </a:r>
            <a:r>
              <a:rPr lang="en-IN" dirty="0" err="1"/>
              <a:t>Ionita</a:t>
            </a:r>
            <a:r>
              <a:rPr lang="en-IN" dirty="0"/>
              <a:t> L (2016) Prediction of thyroid disease using data mining techniques. Broad Res </a:t>
            </a:r>
            <a:r>
              <a:rPr lang="en-IN" dirty="0" err="1"/>
              <a:t>Artif</a:t>
            </a:r>
            <a:r>
              <a:rPr lang="en-IN" dirty="0"/>
              <a:t> </a:t>
            </a:r>
            <a:r>
              <a:rPr lang="en-IN" dirty="0" err="1"/>
              <a:t>Intell</a:t>
            </a:r>
            <a:r>
              <a:rPr lang="en-IN" dirty="0"/>
              <a:t> </a:t>
            </a:r>
            <a:r>
              <a:rPr lang="en-IN" dirty="0" err="1"/>
              <a:t>Neurosci</a:t>
            </a:r>
            <a:r>
              <a:rPr lang="en-IN" dirty="0"/>
              <a:t> 7(3):</a:t>
            </a:r>
            <a:r>
              <a:rPr lang="en-IN" dirty="0" smtClean="0"/>
              <a:t>115–124</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smtClean="0"/>
              <a:t>https</a:t>
            </a:r>
            <a:r>
              <a:rPr lang="en-US" sz="2000" dirty="0"/>
              <a:t>://</a:t>
            </a:r>
            <a:r>
              <a:rPr lang="en-US" sz="2000" dirty="0" smtClean="0"/>
              <a:t>www.researchgate.net/publication/341534298</a:t>
            </a:r>
            <a:endParaRPr lang="en-US" sz="2000" dirty="0" smtClean="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9D657D53-CD89-4C44-970A-7E4ECA3D7B6E}" type="slidenum">
              <a:rPr lang="en-US" smtClean="0"/>
              <a:pPr/>
              <a:t>22</a:t>
            </a:fld>
            <a:endParaRPr lang="en-US" dirty="0"/>
          </a:p>
        </p:txBody>
      </p:sp>
    </p:spTree>
    <p:extLst>
      <p:ext uri="{BB962C8B-B14F-4D97-AF65-F5344CB8AC3E}">
        <p14:creationId xmlns:p14="http://schemas.microsoft.com/office/powerpoint/2010/main" val="36919999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590800"/>
            <a:ext cx="9144000" cy="830997"/>
          </a:xfrm>
          <a:prstGeom prst="rect">
            <a:avLst/>
          </a:prstGeom>
        </p:spPr>
        <p:txBody>
          <a:bodyPr wrap="square">
            <a:spAutoFit/>
          </a:bodyPr>
          <a:lstStyle/>
          <a:p>
            <a:pPr algn="ctr"/>
            <a:r>
              <a:rPr lang="en-US" sz="4800" dirty="0">
                <a:latin typeface="Times New Roman" pitchFamily="18" charset="0"/>
                <a:cs typeface="Times New Roman" pitchFamily="18" charset="0"/>
              </a:rPr>
              <a:t>Thank You</a:t>
            </a:r>
          </a:p>
        </p:txBody>
      </p:sp>
      <p:sp>
        <p:nvSpPr>
          <p:cNvPr id="2" name="Slide Number Placeholder 1"/>
          <p:cNvSpPr>
            <a:spLocks noGrp="1"/>
          </p:cNvSpPr>
          <p:nvPr>
            <p:ph type="sldNum" sz="quarter" idx="12"/>
          </p:nvPr>
        </p:nvSpPr>
        <p:spPr/>
        <p:txBody>
          <a:bodyPr/>
          <a:lstStyle/>
          <a:p>
            <a:fld id="{9D657D53-CD89-4C44-970A-7E4ECA3D7B6E}" type="slidenum">
              <a:rPr lang="en-US" smtClean="0"/>
              <a:pPr/>
              <a:t>23</a:t>
            </a:fld>
            <a:endParaRPr lang="en-US" dirty="0"/>
          </a:p>
        </p:txBody>
      </p:sp>
    </p:spTree>
    <p:extLst>
      <p:ext uri="{BB962C8B-B14F-4D97-AF65-F5344CB8AC3E}">
        <p14:creationId xmlns:p14="http://schemas.microsoft.com/office/powerpoint/2010/main" val="7576603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733" y="685800"/>
            <a:ext cx="6554867" cy="533400"/>
          </a:xfrm>
        </p:spPr>
        <p:txBody>
          <a:bodyPr>
            <a:normAutofit/>
          </a:bodyPr>
          <a:lstStyle/>
          <a:p>
            <a:pPr algn="ctr"/>
            <a:r>
              <a:rPr lang="en-US" sz="2000" b="1" dirty="0">
                <a:solidFill>
                  <a:schemeClr val="tx1"/>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715107" y="1981200"/>
            <a:ext cx="7666893" cy="3352800"/>
          </a:xfrm>
        </p:spPr>
        <p:txBody>
          <a:bodyPr>
            <a:noAutofit/>
          </a:bodyPr>
          <a:lstStyle/>
          <a:p>
            <a:pPr lvl="1" algn="just">
              <a:buClr>
                <a:schemeClr val="tx1"/>
              </a:buClr>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We </a:t>
            </a:r>
            <a:r>
              <a:rPr lang="en-US" dirty="0">
                <a:solidFill>
                  <a:schemeClr val="tx1"/>
                </a:solidFill>
                <a:latin typeface="Times New Roman" pitchFamily="18" charset="0"/>
                <a:cs typeface="Times New Roman" pitchFamily="18" charset="0"/>
              </a:rPr>
              <a:t>are applying machine learning to maintained complete hospital data Machine learning technology which allows building models to get quickly analyze data and deliver results </a:t>
            </a:r>
            <a:r>
              <a:rPr lang="en-US" dirty="0" smtClean="0">
                <a:solidFill>
                  <a:schemeClr val="tx1"/>
                </a:solidFill>
                <a:latin typeface="Times New Roman" pitchFamily="18" charset="0"/>
                <a:cs typeface="Times New Roman" pitchFamily="18" charset="0"/>
              </a:rPr>
              <a:t>faster. Healthcare </a:t>
            </a:r>
            <a:r>
              <a:rPr lang="en-US" dirty="0">
                <a:solidFill>
                  <a:schemeClr val="tx1"/>
                </a:solidFill>
                <a:latin typeface="Times New Roman" pitchFamily="18" charset="0"/>
                <a:cs typeface="Times New Roman" pitchFamily="18" charset="0"/>
              </a:rPr>
              <a:t>is the most prime example of how machine learning is use in </a:t>
            </a:r>
            <a:r>
              <a:rPr lang="en-US" dirty="0" smtClean="0">
                <a:solidFill>
                  <a:schemeClr val="tx1"/>
                </a:solidFill>
                <a:latin typeface="Times New Roman" pitchFamily="18" charset="0"/>
                <a:cs typeface="Times New Roman" pitchFamily="18" charset="0"/>
              </a:rPr>
              <a:t>medical </a:t>
            </a:r>
            <a:r>
              <a:rPr lang="en-US" dirty="0">
                <a:solidFill>
                  <a:schemeClr val="tx1"/>
                </a:solidFill>
                <a:latin typeface="Times New Roman" pitchFamily="18" charset="0"/>
                <a:cs typeface="Times New Roman" pitchFamily="18" charset="0"/>
              </a:rPr>
              <a:t>field. </a:t>
            </a:r>
            <a:endParaRPr lang="en-US" dirty="0" smtClean="0">
              <a:solidFill>
                <a:schemeClr val="tx1"/>
              </a:solidFill>
              <a:latin typeface="Times New Roman" pitchFamily="18" charset="0"/>
              <a:cs typeface="Times New Roman" pitchFamily="18" charset="0"/>
            </a:endParaRPr>
          </a:p>
          <a:p>
            <a:pPr algn="just">
              <a:buClr>
                <a:schemeClr val="tx1"/>
              </a:buClr>
              <a:buFont typeface="Wingdings" panose="05000000000000000000" pitchFamily="2" charset="2"/>
              <a:buChar char="§"/>
            </a:pPr>
            <a:endParaRPr lang="en-US" sz="1800" dirty="0" smtClean="0">
              <a:solidFill>
                <a:schemeClr val="tx1"/>
              </a:solidFill>
              <a:latin typeface="Times New Roman" pitchFamily="18" charset="0"/>
              <a:cs typeface="Times New Roman" pitchFamily="18" charset="0"/>
            </a:endParaRPr>
          </a:p>
          <a:p>
            <a:pPr lvl="1" algn="just">
              <a:buClr>
                <a:schemeClr val="tx1"/>
              </a:buClr>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To </a:t>
            </a:r>
            <a:r>
              <a:rPr lang="en-US" dirty="0">
                <a:solidFill>
                  <a:schemeClr val="tx1"/>
                </a:solidFill>
                <a:latin typeface="Times New Roman" pitchFamily="18" charset="0"/>
                <a:cs typeface="Times New Roman" pitchFamily="18" charset="0"/>
              </a:rPr>
              <a:t>improve the accuracy from a large data, the existing work </a:t>
            </a:r>
            <a:r>
              <a:rPr lang="en-US" dirty="0" smtClean="0">
                <a:latin typeface="Times New Roman" pitchFamily="18" charset="0"/>
                <a:cs typeface="Times New Roman" pitchFamily="18" charset="0"/>
              </a:rPr>
              <a:t>can</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be </a:t>
            </a:r>
            <a:r>
              <a:rPr lang="en-US" dirty="0" smtClean="0">
                <a:latin typeface="Times New Roman" pitchFamily="18" charset="0"/>
                <a:cs typeface="Times New Roman" pitchFamily="18" charset="0"/>
              </a:rPr>
              <a:t>used</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on unstructured and textual </a:t>
            </a:r>
            <a:r>
              <a:rPr lang="en-US" dirty="0" smtClean="0">
                <a:solidFill>
                  <a:schemeClr val="tx1"/>
                </a:solidFill>
                <a:latin typeface="Times New Roman" pitchFamily="18" charset="0"/>
                <a:cs typeface="Times New Roman" pitchFamily="18" charset="0"/>
              </a:rPr>
              <a:t>data. For </a:t>
            </a:r>
            <a:r>
              <a:rPr lang="en-US" dirty="0">
                <a:solidFill>
                  <a:schemeClr val="tx1"/>
                </a:solidFill>
                <a:latin typeface="Times New Roman" pitchFamily="18" charset="0"/>
                <a:cs typeface="Times New Roman" pitchFamily="18" charset="0"/>
              </a:rPr>
              <a:t>prediction of </a:t>
            </a:r>
            <a:r>
              <a:rPr lang="en-US" dirty="0" smtClean="0">
                <a:solidFill>
                  <a:schemeClr val="tx1"/>
                </a:solidFill>
                <a:latin typeface="Times New Roman" pitchFamily="18" charset="0"/>
                <a:cs typeface="Times New Roman" pitchFamily="18" charset="0"/>
              </a:rPr>
              <a:t>diseases </a:t>
            </a:r>
            <a:r>
              <a:rPr lang="en-US" dirty="0">
                <a:solidFill>
                  <a:schemeClr val="tx1"/>
                </a:solidFill>
                <a:latin typeface="Times New Roman" pitchFamily="18" charset="0"/>
                <a:cs typeface="Times New Roman" pitchFamily="18" charset="0"/>
              </a:rPr>
              <a:t>the </a:t>
            </a:r>
            <a:r>
              <a:rPr lang="en-US" dirty="0" smtClean="0">
                <a:solidFill>
                  <a:schemeClr val="tx1"/>
                </a:solidFill>
                <a:latin typeface="Times New Roman" pitchFamily="18" charset="0"/>
                <a:cs typeface="Times New Roman" pitchFamily="18" charset="0"/>
              </a:rPr>
              <a:t>existing system will work on the model with highest accuracy. </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D657D53-CD89-4C44-970A-7E4ECA3D7B6E}" type="slidenum">
              <a:rPr lang="en-US" smtClean="0"/>
              <a:pPr/>
              <a:t>3</a:t>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0600"/>
            <a:ext cx="9143999" cy="457200"/>
          </a:xfrm>
        </p:spPr>
        <p:txBody>
          <a:bodyPr>
            <a:normAutofit/>
          </a:bodyPr>
          <a:lstStyle/>
          <a:p>
            <a:pPr algn="ctr"/>
            <a:r>
              <a:rPr lang="en-US" sz="2000" b="1" dirty="0">
                <a:solidFill>
                  <a:schemeClr val="tx1"/>
                </a:solidFill>
                <a:latin typeface="Times New Roman" pitchFamily="18" charset="0"/>
                <a:cs typeface="Times New Roman" pitchFamily="18" charset="0"/>
              </a:rPr>
              <a:t>OBJECTIVE </a:t>
            </a:r>
          </a:p>
        </p:txBody>
      </p:sp>
      <p:sp>
        <p:nvSpPr>
          <p:cNvPr id="3" name="Content Placeholder 2"/>
          <p:cNvSpPr>
            <a:spLocks noGrp="1"/>
          </p:cNvSpPr>
          <p:nvPr>
            <p:ph idx="1"/>
          </p:nvPr>
        </p:nvSpPr>
        <p:spPr>
          <a:xfrm>
            <a:off x="685800" y="1447800"/>
            <a:ext cx="7848600" cy="4724400"/>
          </a:xfrm>
        </p:spPr>
        <p:txBody>
          <a:bodyPr>
            <a:noAutofit/>
          </a:bodyPr>
          <a:lstStyle/>
          <a:p>
            <a:pPr marL="0" indent="0">
              <a:buClr>
                <a:schemeClr val="tx1"/>
              </a:buClr>
              <a:buNone/>
            </a:pPr>
            <a:endParaRPr lang="en-US" sz="1600" dirty="0">
              <a:solidFill>
                <a:schemeClr val="tx1"/>
              </a:solidFill>
              <a:latin typeface="Times New Roman" pitchFamily="18" charset="0"/>
              <a:cs typeface="Times New Roman" pitchFamily="18" charset="0"/>
            </a:endParaRPr>
          </a:p>
          <a:p>
            <a:pPr lvl="1">
              <a:lnSpc>
                <a:spcPct val="150000"/>
              </a:lnSpc>
              <a:buClr>
                <a:schemeClr val="tx1"/>
              </a:buClr>
              <a:buFont typeface="Wingdings" panose="05000000000000000000" pitchFamily="2" charset="2"/>
              <a:buChar char="§"/>
            </a:pPr>
            <a:r>
              <a:rPr lang="en-IN" dirty="0">
                <a:solidFill>
                  <a:schemeClr val="tx1"/>
                </a:solidFill>
                <a:latin typeface="Times New Roman" pitchFamily="18" charset="0"/>
                <a:cs typeface="Times New Roman" pitchFamily="18" charset="0"/>
              </a:rPr>
              <a:t>Provide an efficient solution for healthcare practitioners </a:t>
            </a:r>
            <a:r>
              <a:rPr lang="en-IN" dirty="0" smtClean="0">
                <a:solidFill>
                  <a:schemeClr val="tx1"/>
                </a:solidFill>
                <a:latin typeface="Times New Roman" pitchFamily="18" charset="0"/>
                <a:cs typeface="Times New Roman" pitchFamily="18" charset="0"/>
              </a:rPr>
              <a:t>via Logistic Regression for a </a:t>
            </a:r>
            <a:r>
              <a:rPr lang="en-IN" dirty="0">
                <a:solidFill>
                  <a:schemeClr val="tx1"/>
                </a:solidFill>
                <a:latin typeface="Times New Roman" pitchFamily="18" charset="0"/>
                <a:cs typeface="Times New Roman" pitchFamily="18" charset="0"/>
              </a:rPr>
              <a:t>particular thyroid disease that a person may have</a:t>
            </a:r>
            <a:r>
              <a:rPr lang="en-IN" dirty="0" smtClean="0">
                <a:solidFill>
                  <a:schemeClr val="tx1"/>
                </a:solidFill>
                <a:latin typeface="Times New Roman" pitchFamily="18" charset="0"/>
                <a:cs typeface="Times New Roman" pitchFamily="18" charset="0"/>
              </a:rPr>
              <a:t>.</a:t>
            </a:r>
          </a:p>
          <a:p>
            <a:pPr lvl="1">
              <a:lnSpc>
                <a:spcPct val="150000"/>
              </a:lnSpc>
              <a:buClr>
                <a:schemeClr val="tx1"/>
              </a:buClr>
              <a:buFont typeface="Wingdings" panose="05000000000000000000" pitchFamily="2" charset="2"/>
              <a:buChar char="§"/>
            </a:pPr>
            <a:r>
              <a:rPr lang="en-IN" dirty="0">
                <a:solidFill>
                  <a:schemeClr val="tx1"/>
                </a:solidFill>
                <a:latin typeface="Times New Roman" pitchFamily="18" charset="0"/>
                <a:cs typeface="Times New Roman" pitchFamily="18" charset="0"/>
              </a:rPr>
              <a:t>Finding an accurate solution to this problem is a must</a:t>
            </a:r>
            <a:r>
              <a:rPr lang="en-IN" dirty="0" smtClean="0">
                <a:solidFill>
                  <a:schemeClr val="tx1"/>
                </a:solidFill>
                <a:latin typeface="Times New Roman" pitchFamily="18" charset="0"/>
                <a:cs typeface="Times New Roman" pitchFamily="18" charset="0"/>
              </a:rPr>
              <a:t>.</a:t>
            </a:r>
            <a:endParaRPr lang="en-US" sz="1800" dirty="0">
              <a:solidFill>
                <a:schemeClr val="tx1"/>
              </a:solidFill>
              <a:latin typeface="Times New Roman" pitchFamily="18" charset="0"/>
              <a:cs typeface="Times New Roman" pitchFamily="18" charset="0"/>
            </a:endParaRPr>
          </a:p>
          <a:p>
            <a:pPr lvl="1">
              <a:lnSpc>
                <a:spcPct val="150000"/>
              </a:lnSpc>
              <a:buClr>
                <a:schemeClr val="tx1"/>
              </a:buClr>
              <a:buFont typeface="Wingdings" panose="05000000000000000000" pitchFamily="2" charset="2"/>
              <a:buChar char="§"/>
            </a:pPr>
            <a:r>
              <a:rPr lang="en-IN" dirty="0">
                <a:solidFill>
                  <a:schemeClr val="tx1"/>
                </a:solidFill>
                <a:latin typeface="Times New Roman" pitchFamily="18" charset="0"/>
                <a:cs typeface="Times New Roman" pitchFamily="18" charset="0"/>
              </a:rPr>
              <a:t>This tool will cause an immense decrease in misdiagnoses as it is capable of distinguishing between problems of the thyroid gland and other illnesses in the body</a:t>
            </a:r>
            <a:r>
              <a:rPr lang="en-IN" dirty="0" smtClean="0">
                <a:solidFill>
                  <a:schemeClr val="tx1"/>
                </a:solidFill>
                <a:latin typeface="Times New Roman" pitchFamily="18" charset="0"/>
                <a:cs typeface="Times New Roman" pitchFamily="18" charset="0"/>
              </a:rPr>
              <a:t>.</a:t>
            </a:r>
            <a:endParaRPr lang="en-US" sz="1800" dirty="0">
              <a:solidFill>
                <a:schemeClr val="tx1"/>
              </a:solidFill>
              <a:latin typeface="Times New Roman" pitchFamily="18" charset="0"/>
              <a:cs typeface="Times New Roman" pitchFamily="18" charset="0"/>
            </a:endParaRPr>
          </a:p>
          <a:p>
            <a:pPr lvl="1">
              <a:lnSpc>
                <a:spcPct val="150000"/>
              </a:lnSpc>
              <a:buClr>
                <a:schemeClr val="tx1"/>
              </a:buClr>
              <a:buFont typeface="Wingdings" panose="05000000000000000000" pitchFamily="2" charset="2"/>
              <a:buChar char="§"/>
            </a:pPr>
            <a:r>
              <a:rPr lang="en-IN" dirty="0">
                <a:solidFill>
                  <a:schemeClr val="tx1"/>
                </a:solidFill>
                <a:latin typeface="Times New Roman" pitchFamily="18" charset="0"/>
                <a:cs typeface="Times New Roman" pitchFamily="18" charset="0"/>
              </a:rPr>
              <a:t>As well as providing the ability to detect the disease before it forms into a more destructive anomaly</a:t>
            </a:r>
            <a:r>
              <a:rPr lang="en-IN" dirty="0" smtClean="0">
                <a:solidFill>
                  <a:schemeClr val="tx1"/>
                </a:solidFill>
                <a:latin typeface="Times New Roman" pitchFamily="18" charset="0"/>
                <a:cs typeface="Times New Roman" pitchFamily="18" charset="0"/>
              </a:rPr>
              <a:t>.</a:t>
            </a:r>
          </a:p>
          <a:p>
            <a:pPr lvl="1">
              <a:lnSpc>
                <a:spcPct val="150000"/>
              </a:lnSpc>
              <a:buClr>
                <a:schemeClr val="tx1"/>
              </a:buClr>
              <a:buFont typeface="Wingdings" panose="05000000000000000000" pitchFamily="2" charset="2"/>
              <a:buChar char="§"/>
            </a:pPr>
            <a:r>
              <a:rPr lang="en-IN" dirty="0" smtClean="0">
                <a:solidFill>
                  <a:schemeClr val="tx1"/>
                </a:solidFill>
                <a:latin typeface="Times New Roman" pitchFamily="18" charset="0"/>
                <a:cs typeface="Times New Roman" pitchFamily="18" charset="0"/>
              </a:rPr>
              <a:t>In the end result, the patient will be classified to have either of the following:</a:t>
            </a:r>
          </a:p>
          <a:p>
            <a:pPr lvl="1">
              <a:lnSpc>
                <a:spcPct val="150000"/>
              </a:lnSpc>
              <a:buClr>
                <a:schemeClr val="tx1"/>
              </a:buClr>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Hyperthyroid, Hypothyroid, Sick, Negative.</a:t>
            </a:r>
            <a:endParaRPr lang="en-US"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657D53-CD89-4C44-970A-7E4ECA3D7B6E}" type="slidenum">
              <a:rPr lang="en-US" smtClean="0"/>
              <a:pPr/>
              <a:t>4</a:t>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7200"/>
            <a:ext cx="8278290" cy="457200"/>
          </a:xfrm>
        </p:spPr>
        <p:txBody>
          <a:bodyPr/>
          <a:lstStyle/>
          <a:p>
            <a:pPr algn="ctr"/>
            <a:r>
              <a:rPr lang="en-US" sz="2000" b="1" dirty="0" smtClean="0">
                <a:latin typeface="Times New Roman" panose="02020603050405020304" pitchFamily="18" charset="0"/>
                <a:cs typeface="Times New Roman" panose="02020603050405020304" pitchFamily="18" charset="0"/>
              </a:rPr>
              <a:t>User Interface</a:t>
            </a:r>
            <a:endParaRPr lang="en-US" sz="2000"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9D657D53-CD89-4C44-970A-7E4ECA3D7B6E}" type="slidenum">
              <a:rPr lang="en-US" smtClean="0"/>
              <a:pPr/>
              <a:t>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710" y="990601"/>
            <a:ext cx="8278290" cy="5334000"/>
          </a:xfrm>
          <a:prstGeom prst="rect">
            <a:avLst/>
          </a:prstGeom>
        </p:spPr>
      </p:pic>
    </p:spTree>
    <p:extLst>
      <p:ext uri="{BB962C8B-B14F-4D97-AF65-F5344CB8AC3E}">
        <p14:creationId xmlns:p14="http://schemas.microsoft.com/office/powerpoint/2010/main" val="33910343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0600"/>
            <a:ext cx="9144000" cy="533400"/>
          </a:xfrm>
        </p:spPr>
        <p:txBody>
          <a:bodyPr>
            <a:normAutofit/>
          </a:bodyPr>
          <a:lstStyle/>
          <a:p>
            <a:pPr algn="ctr"/>
            <a:r>
              <a:rPr lang="en-US" sz="2000" b="1" dirty="0" smtClean="0">
                <a:solidFill>
                  <a:schemeClr val="tx1"/>
                </a:solidFill>
                <a:latin typeface="Times New Roman" pitchFamily="18" charset="0"/>
                <a:cs typeface="Times New Roman" pitchFamily="18" charset="0"/>
              </a:rPr>
              <a:t>TECHNIQUE </a:t>
            </a:r>
            <a:r>
              <a:rPr lang="en-US" sz="2000" b="1" dirty="0">
                <a:solidFill>
                  <a:schemeClr val="tx1"/>
                </a:solidFill>
                <a:latin typeface="Times New Roman" pitchFamily="18" charset="0"/>
                <a:cs typeface="Times New Roman" pitchFamily="18" charset="0"/>
              </a:rPr>
              <a:t>AND ALGORITHMS </a:t>
            </a:r>
          </a:p>
        </p:txBody>
      </p:sp>
      <p:sp>
        <p:nvSpPr>
          <p:cNvPr id="3" name="Content Placeholder 2"/>
          <p:cNvSpPr>
            <a:spLocks noGrp="1"/>
          </p:cNvSpPr>
          <p:nvPr>
            <p:ph idx="1"/>
          </p:nvPr>
        </p:nvSpPr>
        <p:spPr>
          <a:xfrm>
            <a:off x="914400" y="2133600"/>
            <a:ext cx="7315200" cy="3124200"/>
          </a:xfrm>
        </p:spPr>
        <p:txBody>
          <a:bodyPr>
            <a:normAutofit/>
          </a:bodyPr>
          <a:lstStyle/>
          <a:p>
            <a:pPr algn="just">
              <a:buClr>
                <a:schemeClr val="tx1"/>
              </a:buClr>
              <a:buFont typeface="Wingdings" pitchFamily="2" charset="2"/>
              <a:buChar char="Ø"/>
            </a:pPr>
            <a:r>
              <a:rPr lang="en-US" sz="1800" b="1" dirty="0">
                <a:solidFill>
                  <a:schemeClr val="tx1"/>
                </a:solidFill>
                <a:latin typeface="Times New Roman" pitchFamily="18" charset="0"/>
                <a:cs typeface="Times New Roman" pitchFamily="18" charset="0"/>
              </a:rPr>
              <a:t>Techniques Used - </a:t>
            </a:r>
            <a:r>
              <a:rPr lang="en-US" sz="1800" dirty="0">
                <a:solidFill>
                  <a:schemeClr val="tx1"/>
                </a:solidFill>
                <a:latin typeface="Times New Roman" pitchFamily="18" charset="0"/>
                <a:cs typeface="Times New Roman" pitchFamily="18" charset="0"/>
              </a:rPr>
              <a:t>We </a:t>
            </a:r>
            <a:r>
              <a:rPr lang="en-US" sz="1800" dirty="0" smtClean="0">
                <a:solidFill>
                  <a:schemeClr val="tx1"/>
                </a:solidFill>
                <a:latin typeface="Times New Roman" pitchFamily="18" charset="0"/>
                <a:cs typeface="Times New Roman" pitchFamily="18" charset="0"/>
              </a:rPr>
              <a:t>have used </a:t>
            </a:r>
            <a:r>
              <a:rPr lang="en-US" sz="1800" b="1" dirty="0" smtClean="0">
                <a:solidFill>
                  <a:schemeClr val="tx1"/>
                </a:solidFill>
                <a:latin typeface="Times New Roman" pitchFamily="18" charset="0"/>
                <a:cs typeface="Times New Roman" pitchFamily="18" charset="0"/>
              </a:rPr>
              <a:t>SVM, Random Forest, KNN and Decision tree </a:t>
            </a:r>
            <a:r>
              <a:rPr lang="en-US" sz="1800" dirty="0" smtClean="0">
                <a:solidFill>
                  <a:schemeClr val="tx1"/>
                </a:solidFill>
                <a:latin typeface="Times New Roman" pitchFamily="18" charset="0"/>
                <a:cs typeface="Times New Roman" pitchFamily="18" charset="0"/>
              </a:rPr>
              <a:t>model. Using </a:t>
            </a:r>
            <a:r>
              <a:rPr lang="en-US" sz="1800" dirty="0">
                <a:solidFill>
                  <a:schemeClr val="tx1"/>
                </a:solidFill>
                <a:latin typeface="Times New Roman" pitchFamily="18" charset="0"/>
                <a:cs typeface="Times New Roman" pitchFamily="18" charset="0"/>
              </a:rPr>
              <a:t>these </a:t>
            </a:r>
            <a:r>
              <a:rPr lang="en-US" sz="1800" dirty="0" smtClean="0">
                <a:solidFill>
                  <a:schemeClr val="tx1"/>
                </a:solidFill>
                <a:latin typeface="Times New Roman" pitchFamily="18" charset="0"/>
                <a:cs typeface="Times New Roman" pitchFamily="18" charset="0"/>
              </a:rPr>
              <a:t>models, we select the model with highest accuracy for our </a:t>
            </a:r>
            <a:r>
              <a:rPr lang="en-US" sz="1800" b="1" dirty="0" smtClean="0">
                <a:solidFill>
                  <a:schemeClr val="tx1"/>
                </a:solidFill>
                <a:latin typeface="Times New Roman" pitchFamily="18" charset="0"/>
                <a:cs typeface="Times New Roman" pitchFamily="18" charset="0"/>
              </a:rPr>
              <a:t>Thyroid prediction system to</a:t>
            </a:r>
            <a:r>
              <a:rPr lang="en-US" sz="1800" dirty="0" smtClean="0">
                <a:solidFill>
                  <a:schemeClr val="tx1"/>
                </a:solidFill>
                <a:latin typeface="Times New Roman" pitchFamily="18" charset="0"/>
                <a:cs typeface="Times New Roman" pitchFamily="18" charset="0"/>
              </a:rPr>
              <a:t> predict thyroid disease for the patient.</a:t>
            </a:r>
            <a:endParaRPr lang="en-US" sz="1800" dirty="0">
              <a:solidFill>
                <a:schemeClr val="tx1"/>
              </a:solidFill>
              <a:latin typeface="Times New Roman" pitchFamily="18" charset="0"/>
              <a:cs typeface="Times New Roman" pitchFamily="18" charset="0"/>
            </a:endParaRPr>
          </a:p>
          <a:p>
            <a:pPr algn="just">
              <a:buNone/>
            </a:pPr>
            <a:endParaRPr lang="en-US" sz="1800" dirty="0">
              <a:solidFill>
                <a:schemeClr val="tx1"/>
              </a:solidFill>
              <a:latin typeface="Times New Roman" pitchFamily="18" charset="0"/>
              <a:cs typeface="Times New Roman" pitchFamily="18" charset="0"/>
            </a:endParaRPr>
          </a:p>
          <a:p>
            <a:pPr algn="just">
              <a:buClr>
                <a:schemeClr val="tx1"/>
              </a:buClr>
              <a:buFont typeface="Wingdings" pitchFamily="2" charset="2"/>
              <a:buChar char="Ø"/>
            </a:pPr>
            <a:r>
              <a:rPr lang="en-US" sz="1800" b="1" dirty="0">
                <a:solidFill>
                  <a:schemeClr val="tx1"/>
                </a:solidFill>
                <a:latin typeface="Times New Roman" pitchFamily="18" charset="0"/>
                <a:cs typeface="Times New Roman" pitchFamily="18" charset="0"/>
              </a:rPr>
              <a:t>Predictive Model Technique- </a:t>
            </a:r>
            <a:r>
              <a:rPr lang="en-US" sz="1800" dirty="0">
                <a:solidFill>
                  <a:schemeClr val="tx1"/>
                </a:solidFill>
                <a:latin typeface="Times New Roman" pitchFamily="18" charset="0"/>
                <a:cs typeface="Times New Roman" pitchFamily="18" charset="0"/>
              </a:rPr>
              <a:t>W</a:t>
            </a:r>
            <a:r>
              <a:rPr lang="en-US" sz="1800" dirty="0" smtClean="0">
                <a:solidFill>
                  <a:schemeClr val="tx1"/>
                </a:solidFill>
                <a:latin typeface="Times New Roman" pitchFamily="18" charset="0"/>
                <a:cs typeface="Times New Roman" pitchFamily="18" charset="0"/>
              </a:rPr>
              <a:t>e have used Random forest model as the predictive model because it has the highest accuracy.</a:t>
            </a:r>
            <a:endParaRPr lang="en-US" sz="18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657D53-CD89-4C44-970A-7E4ECA3D7B6E}" type="slidenum">
              <a:rPr lang="en-US" smtClean="0"/>
              <a:pPr/>
              <a:t>6</a:t>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3810000" cy="76200"/>
          </a:xfrm>
        </p:spPr>
        <p:txBody>
          <a:bodyPr>
            <a:noAutofit/>
          </a:bodyPr>
          <a:lstStyle/>
          <a:p>
            <a:r>
              <a:rPr lang="en-US" sz="800" dirty="0"/>
              <a:t>.</a:t>
            </a:r>
          </a:p>
        </p:txBody>
      </p:sp>
      <p:sp>
        <p:nvSpPr>
          <p:cNvPr id="3" name="Content Placeholder 2"/>
          <p:cNvSpPr>
            <a:spLocks noGrp="1"/>
          </p:cNvSpPr>
          <p:nvPr>
            <p:ph idx="1"/>
          </p:nvPr>
        </p:nvSpPr>
        <p:spPr>
          <a:xfrm>
            <a:off x="762000" y="1905001"/>
            <a:ext cx="7696200" cy="3733799"/>
          </a:xfrm>
        </p:spPr>
        <p:txBody>
          <a:bodyPr>
            <a:noAutofit/>
          </a:bodyPr>
          <a:lstStyle/>
          <a:p>
            <a:pPr algn="just">
              <a:buClr>
                <a:schemeClr val="tx1"/>
              </a:buClr>
              <a:buFont typeface="Wingdings" pitchFamily="2" charset="2"/>
              <a:buChar char="Ø"/>
            </a:pPr>
            <a:r>
              <a:rPr lang="en-IN" sz="1600" b="1" u="sng" dirty="0" smtClean="0">
                <a:solidFill>
                  <a:schemeClr val="tx1"/>
                </a:solidFill>
                <a:latin typeface="Times New Roman" pitchFamily="18" charset="0"/>
                <a:cs typeface="Times New Roman" pitchFamily="18" charset="0"/>
              </a:rPr>
              <a:t>Python 3x</a:t>
            </a:r>
          </a:p>
          <a:p>
            <a:pPr marL="0" indent="0" algn="just">
              <a:buClr>
                <a:schemeClr val="tx1"/>
              </a:buClr>
              <a:buNone/>
            </a:pPr>
            <a:endParaRPr lang="en-US" sz="1600" dirty="0">
              <a:solidFill>
                <a:schemeClr val="tx1"/>
              </a:solidFill>
              <a:latin typeface="Times New Roman" pitchFamily="18" charset="0"/>
              <a:cs typeface="Times New Roman" pitchFamily="18" charset="0"/>
            </a:endParaRPr>
          </a:p>
          <a:p>
            <a:pPr algn="just">
              <a:buClr>
                <a:schemeClr val="tx1"/>
              </a:buClr>
              <a:buFont typeface="Wingdings" pitchFamily="2" charset="2"/>
              <a:buChar char="Ø"/>
            </a:pPr>
            <a:r>
              <a:rPr lang="en-IN" sz="1600" b="1" u="sng" dirty="0">
                <a:solidFill>
                  <a:schemeClr val="tx1"/>
                </a:solidFill>
                <a:latin typeface="Times New Roman" pitchFamily="18" charset="0"/>
                <a:cs typeface="Times New Roman" pitchFamily="18" charset="0"/>
              </a:rPr>
              <a:t>Pandas</a:t>
            </a:r>
            <a:r>
              <a:rPr lang="en-IN" sz="1600" b="1" dirty="0">
                <a:solidFill>
                  <a:schemeClr val="tx1"/>
                </a:solidFill>
                <a:latin typeface="Times New Roman" pitchFamily="18" charset="0"/>
                <a:cs typeface="Times New Roman" pitchFamily="18" charset="0"/>
              </a:rPr>
              <a:t>: </a:t>
            </a:r>
            <a:r>
              <a:rPr lang="en-IN" sz="1600" b="1" dirty="0" smtClean="0">
                <a:solidFill>
                  <a:schemeClr val="tx1"/>
                </a:solidFill>
                <a:latin typeface="Times New Roman" pitchFamily="18" charset="0"/>
                <a:cs typeface="Times New Roman" pitchFamily="18" charset="0"/>
              </a:rPr>
              <a:t> </a:t>
            </a:r>
            <a:r>
              <a:rPr lang="en-IN" sz="1600" dirty="0" smtClean="0">
                <a:solidFill>
                  <a:schemeClr val="tx1"/>
                </a:solidFill>
                <a:latin typeface="Times New Roman" pitchFamily="18" charset="0"/>
                <a:cs typeface="Times New Roman" pitchFamily="18" charset="0"/>
              </a:rPr>
              <a:t>Powerful </a:t>
            </a:r>
            <a:r>
              <a:rPr lang="en-IN" sz="1600" dirty="0">
                <a:solidFill>
                  <a:schemeClr val="tx1"/>
                </a:solidFill>
                <a:latin typeface="Times New Roman" pitchFamily="18" charset="0"/>
                <a:cs typeface="Times New Roman" pitchFamily="18" charset="0"/>
              </a:rPr>
              <a:t>data structures for data analysis, time series, </a:t>
            </a:r>
            <a:r>
              <a:rPr lang="en-IN" sz="1600" dirty="0" smtClean="0">
                <a:solidFill>
                  <a:schemeClr val="tx1"/>
                </a:solidFill>
                <a:latin typeface="Times New Roman" pitchFamily="18" charset="0"/>
                <a:cs typeface="Times New Roman" pitchFamily="18" charset="0"/>
              </a:rPr>
              <a:t>and statistics.</a:t>
            </a:r>
          </a:p>
          <a:p>
            <a:pPr algn="just">
              <a:buClr>
                <a:schemeClr val="tx1"/>
              </a:buClr>
              <a:buFont typeface="Wingdings" pitchFamily="2" charset="2"/>
              <a:buChar char="Ø"/>
            </a:pPr>
            <a:endParaRPr lang="en-US" sz="1600" dirty="0">
              <a:solidFill>
                <a:schemeClr val="tx1"/>
              </a:solidFill>
              <a:latin typeface="Times New Roman" pitchFamily="18" charset="0"/>
              <a:cs typeface="Times New Roman" pitchFamily="18" charset="0"/>
            </a:endParaRPr>
          </a:p>
          <a:p>
            <a:pPr algn="just">
              <a:buClr>
                <a:schemeClr val="tx1"/>
              </a:buClr>
              <a:buFont typeface="Wingdings" pitchFamily="2" charset="2"/>
              <a:buChar char="Ø"/>
            </a:pPr>
            <a:r>
              <a:rPr lang="en-IN" sz="1600" b="1" u="sng" dirty="0" smtClean="0">
                <a:solidFill>
                  <a:schemeClr val="tx1"/>
                </a:solidFill>
                <a:latin typeface="Times New Roman" pitchFamily="18" charset="0"/>
                <a:cs typeface="Times New Roman" pitchFamily="18" charset="0"/>
              </a:rPr>
              <a:t>Numpy</a:t>
            </a:r>
            <a:r>
              <a:rPr lang="en-IN" sz="1600" b="1" dirty="0" smtClean="0">
                <a:solidFill>
                  <a:schemeClr val="tx1"/>
                </a:solidFill>
                <a:latin typeface="Times New Roman" pitchFamily="18" charset="0"/>
                <a:cs typeface="Times New Roman" pitchFamily="18" charset="0"/>
              </a:rPr>
              <a:t>: </a:t>
            </a:r>
            <a:r>
              <a:rPr lang="en-IN" sz="1600" dirty="0" smtClean="0">
                <a:solidFill>
                  <a:schemeClr val="tx1"/>
                </a:solidFill>
                <a:latin typeface="Times New Roman" pitchFamily="18" charset="0"/>
                <a:cs typeface="Times New Roman" pitchFamily="18" charset="0"/>
              </a:rPr>
              <a:t>A general-purpose </a:t>
            </a:r>
            <a:r>
              <a:rPr lang="en-IN" sz="1600" dirty="0">
                <a:solidFill>
                  <a:schemeClr val="tx1"/>
                </a:solidFill>
                <a:latin typeface="Times New Roman" pitchFamily="18" charset="0"/>
                <a:cs typeface="Times New Roman" pitchFamily="18" charset="0"/>
              </a:rPr>
              <a:t>array-processing package designed to efficiently manipulate large multi-dimensional </a:t>
            </a:r>
            <a:r>
              <a:rPr lang="en-IN" sz="1600" dirty="0" smtClean="0">
                <a:solidFill>
                  <a:schemeClr val="tx1"/>
                </a:solidFill>
                <a:latin typeface="Times New Roman" pitchFamily="18" charset="0"/>
                <a:cs typeface="Times New Roman" pitchFamily="18" charset="0"/>
              </a:rPr>
              <a:t>arrays.</a:t>
            </a:r>
          </a:p>
          <a:p>
            <a:pPr marL="0" indent="0" algn="just">
              <a:buClr>
                <a:schemeClr val="tx1"/>
              </a:buClr>
              <a:buNone/>
            </a:pPr>
            <a:endParaRPr lang="en-US" sz="1600" dirty="0">
              <a:solidFill>
                <a:schemeClr val="tx1"/>
              </a:solidFill>
              <a:latin typeface="Times New Roman" pitchFamily="18" charset="0"/>
              <a:cs typeface="Times New Roman" pitchFamily="18" charset="0"/>
            </a:endParaRPr>
          </a:p>
          <a:p>
            <a:pPr algn="just">
              <a:buClr>
                <a:schemeClr val="tx1"/>
              </a:buClr>
              <a:buFont typeface="Wingdings" pitchFamily="2" charset="2"/>
              <a:buChar char="Ø"/>
            </a:pPr>
            <a:r>
              <a:rPr lang="en-IN" sz="1600" b="1" u="sng" dirty="0">
                <a:solidFill>
                  <a:schemeClr val="tx1"/>
                </a:solidFill>
                <a:latin typeface="Times New Roman" pitchFamily="18" charset="0"/>
                <a:cs typeface="Times New Roman" pitchFamily="18" charset="0"/>
              </a:rPr>
              <a:t>Scikit-Learn</a:t>
            </a:r>
            <a:r>
              <a:rPr lang="en-IN" sz="1600" b="1" dirty="0">
                <a:solidFill>
                  <a:schemeClr val="tx1"/>
                </a:solidFill>
                <a:latin typeface="Times New Roman" pitchFamily="18" charset="0"/>
                <a:cs typeface="Times New Roman" pitchFamily="18" charset="0"/>
              </a:rPr>
              <a:t>: </a:t>
            </a:r>
            <a:r>
              <a:rPr lang="en-IN" sz="1600" dirty="0">
                <a:solidFill>
                  <a:schemeClr val="tx1"/>
                </a:solidFill>
                <a:latin typeface="Times New Roman" pitchFamily="18" charset="0"/>
                <a:cs typeface="Times New Roman" pitchFamily="18" charset="0"/>
              </a:rPr>
              <a:t>Simple and efficient tools for data mining and data </a:t>
            </a:r>
            <a:r>
              <a:rPr lang="en-IN" sz="1600" dirty="0" smtClean="0">
                <a:solidFill>
                  <a:schemeClr val="tx1"/>
                </a:solidFill>
                <a:latin typeface="Times New Roman" pitchFamily="18" charset="0"/>
                <a:cs typeface="Times New Roman" pitchFamily="18" charset="0"/>
              </a:rPr>
              <a:t>analysis.</a:t>
            </a:r>
          </a:p>
          <a:p>
            <a:pPr marL="0" indent="0" algn="just">
              <a:buClr>
                <a:schemeClr val="tx1"/>
              </a:buClr>
              <a:buNone/>
            </a:pPr>
            <a:endParaRPr lang="en-US" sz="1600" dirty="0">
              <a:solidFill>
                <a:schemeClr val="tx1"/>
              </a:solidFill>
              <a:latin typeface="Times New Roman" pitchFamily="18" charset="0"/>
              <a:cs typeface="Times New Roman" pitchFamily="18" charset="0"/>
            </a:endParaRPr>
          </a:p>
          <a:p>
            <a:pPr algn="just">
              <a:buClr>
                <a:schemeClr val="tx1"/>
              </a:buClr>
              <a:buFont typeface="Wingdings" pitchFamily="2" charset="2"/>
              <a:buChar char="Ø"/>
            </a:pPr>
            <a:r>
              <a:rPr lang="en-IN" sz="1600" b="1" u="sng" dirty="0">
                <a:solidFill>
                  <a:schemeClr val="tx1"/>
                </a:solidFill>
                <a:latin typeface="Times New Roman" pitchFamily="18" charset="0"/>
                <a:cs typeface="Times New Roman" pitchFamily="18" charset="0"/>
              </a:rPr>
              <a:t>Seaborn</a:t>
            </a:r>
            <a:r>
              <a:rPr lang="en-IN" sz="1600" b="1" dirty="0">
                <a:solidFill>
                  <a:schemeClr val="tx1"/>
                </a:solidFill>
                <a:latin typeface="Times New Roman" pitchFamily="18" charset="0"/>
                <a:cs typeface="Times New Roman" pitchFamily="18" charset="0"/>
              </a:rPr>
              <a:t>: </a:t>
            </a:r>
            <a:r>
              <a:rPr lang="en-IN" sz="1600" dirty="0">
                <a:solidFill>
                  <a:schemeClr val="tx1"/>
                </a:solidFill>
                <a:latin typeface="Times New Roman" pitchFamily="18" charset="0"/>
                <a:cs typeface="Times New Roman" pitchFamily="18" charset="0"/>
              </a:rPr>
              <a:t>A library for making statistical graphics in </a:t>
            </a:r>
            <a:r>
              <a:rPr lang="en-IN" sz="1600" dirty="0" smtClean="0">
                <a:solidFill>
                  <a:schemeClr val="tx1"/>
                </a:solidFill>
                <a:latin typeface="Times New Roman" pitchFamily="18" charset="0"/>
                <a:cs typeface="Times New Roman" pitchFamily="18" charset="0"/>
              </a:rPr>
              <a:t>Python.</a:t>
            </a:r>
          </a:p>
          <a:p>
            <a:pPr marL="0" indent="0" algn="just">
              <a:buClr>
                <a:schemeClr val="tx1"/>
              </a:buClr>
              <a:buNone/>
            </a:pPr>
            <a:endParaRPr lang="en-US" sz="1600" dirty="0">
              <a:solidFill>
                <a:schemeClr val="tx1"/>
              </a:solidFill>
              <a:latin typeface="Times New Roman" pitchFamily="18" charset="0"/>
              <a:cs typeface="Times New Roman" pitchFamily="18" charset="0"/>
            </a:endParaRPr>
          </a:p>
          <a:p>
            <a:pPr algn="just">
              <a:buClr>
                <a:schemeClr val="tx1"/>
              </a:buClr>
              <a:buFont typeface="Wingdings" pitchFamily="2" charset="2"/>
              <a:buChar char="Ø"/>
            </a:pPr>
            <a:r>
              <a:rPr lang="en-IN" sz="1600" b="1" u="sng" dirty="0">
                <a:solidFill>
                  <a:schemeClr val="tx1"/>
                </a:solidFill>
                <a:latin typeface="Times New Roman" pitchFamily="18" charset="0"/>
                <a:cs typeface="Times New Roman" pitchFamily="18" charset="0"/>
              </a:rPr>
              <a:t>Matplotlib</a:t>
            </a:r>
            <a:r>
              <a:rPr lang="en-IN" sz="1600" b="1" dirty="0">
                <a:solidFill>
                  <a:schemeClr val="tx1"/>
                </a:solidFill>
                <a:latin typeface="Times New Roman" pitchFamily="18" charset="0"/>
                <a:cs typeface="Times New Roman" pitchFamily="18" charset="0"/>
              </a:rPr>
              <a:t>: </a:t>
            </a:r>
            <a:r>
              <a:rPr lang="en-IN" sz="1600" dirty="0">
                <a:solidFill>
                  <a:schemeClr val="tx1"/>
                </a:solidFill>
                <a:latin typeface="Times New Roman" pitchFamily="18" charset="0"/>
                <a:cs typeface="Times New Roman" pitchFamily="18" charset="0"/>
              </a:rPr>
              <a:t>Python plotting </a:t>
            </a:r>
            <a:r>
              <a:rPr lang="en-IN" sz="1600" dirty="0" smtClean="0">
                <a:solidFill>
                  <a:schemeClr val="tx1"/>
                </a:solidFill>
                <a:latin typeface="Times New Roman" pitchFamily="18" charset="0"/>
                <a:cs typeface="Times New Roman" pitchFamily="18" charset="0"/>
              </a:rPr>
              <a:t>package.</a:t>
            </a:r>
            <a:endParaRPr lang="en-US" sz="1600" dirty="0">
              <a:solidFill>
                <a:srgbClr val="C00000"/>
              </a:solidFill>
            </a:endParaRPr>
          </a:p>
          <a:p>
            <a:pPr>
              <a:buFont typeface="Wingdings" pitchFamily="2" charset="2"/>
              <a:buChar char="§"/>
            </a:pPr>
            <a:endParaRPr lang="en-US" sz="1600" dirty="0">
              <a:solidFill>
                <a:srgbClr val="C00000"/>
              </a:solidFill>
            </a:endParaRPr>
          </a:p>
        </p:txBody>
      </p:sp>
      <p:sp>
        <p:nvSpPr>
          <p:cNvPr id="4" name="Slide Number Placeholder 3"/>
          <p:cNvSpPr>
            <a:spLocks noGrp="1"/>
          </p:cNvSpPr>
          <p:nvPr>
            <p:ph type="sldNum" sz="quarter" idx="12"/>
          </p:nvPr>
        </p:nvSpPr>
        <p:spPr/>
        <p:txBody>
          <a:bodyPr/>
          <a:lstStyle/>
          <a:p>
            <a:fld id="{9D657D53-CD89-4C44-970A-7E4ECA3D7B6E}" type="slidenum">
              <a:rPr lang="en-US" smtClean="0"/>
              <a:pPr/>
              <a:t>7</a:t>
            </a:fld>
            <a:endParaRPr lang="en-US" dirty="0"/>
          </a:p>
        </p:txBody>
      </p:sp>
      <p:sp>
        <p:nvSpPr>
          <p:cNvPr id="5" name="Title 1"/>
          <p:cNvSpPr txBox="1">
            <a:spLocks/>
          </p:cNvSpPr>
          <p:nvPr/>
        </p:nvSpPr>
        <p:spPr>
          <a:xfrm>
            <a:off x="0" y="914400"/>
            <a:ext cx="9144000" cy="5334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dirty="0">
                <a:latin typeface="Times New Roman" pitchFamily="18" charset="0"/>
                <a:cs typeface="Times New Roman" pitchFamily="18" charset="0"/>
              </a:rPr>
              <a:t>Language AND </a:t>
            </a:r>
            <a:r>
              <a:rPr lang="en-IN" sz="2000" b="1" dirty="0" smtClean="0">
                <a:latin typeface="Times New Roman" pitchFamily="18" charset="0"/>
                <a:cs typeface="Times New Roman" pitchFamily="18" charset="0"/>
              </a:rPr>
              <a:t>Libraries</a:t>
            </a:r>
            <a:r>
              <a:rPr lang="en-US" sz="2000" b="1" dirty="0" smtClean="0">
                <a:latin typeface="Times New Roman" pitchFamily="18" charset="0"/>
                <a:cs typeface="Times New Roman" pitchFamily="18" charset="0"/>
              </a:rPr>
              <a:t> </a:t>
            </a:r>
            <a:endParaRPr lang="en-US" sz="2000" b="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626815"/>
            <a:ext cx="9143999" cy="439985"/>
          </a:xfrm>
          <a:prstGeom prst="rect">
            <a:avLst/>
          </a:prstGeom>
        </p:spPr>
        <p:txBody>
          <a:bodyP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dirty="0" smtClean="0">
                <a:latin typeface="Times New Roman" pitchFamily="18" charset="0"/>
                <a:cs typeface="Times New Roman" pitchFamily="18" charset="0"/>
              </a:rPr>
              <a:t>attributes </a:t>
            </a:r>
            <a:r>
              <a:rPr lang="en-US" sz="2000" b="1" dirty="0">
                <a:latin typeface="Times New Roman" pitchFamily="18" charset="0"/>
                <a:cs typeface="Times New Roman" pitchFamily="18" charset="0"/>
              </a:rPr>
              <a:t>of </a:t>
            </a:r>
            <a:r>
              <a:rPr lang="en-US" sz="2000" b="1" dirty="0" smtClean="0">
                <a:latin typeface="Times New Roman" pitchFamily="18" charset="0"/>
                <a:cs typeface="Times New Roman" pitchFamily="18" charset="0"/>
              </a:rPr>
              <a:t>Datasets </a:t>
            </a:r>
            <a:endParaRPr lang="en-US" sz="2000" b="1" dirty="0">
              <a:solidFill>
                <a:schemeClr val="bg1"/>
              </a:solidFill>
              <a:latin typeface="Times New Roman" pitchFamily="18" charset="0"/>
              <a:cs typeface="Times New Roman" pitchFamily="18" charset="0"/>
            </a:endParaRPr>
          </a:p>
        </p:txBody>
      </p:sp>
      <p:sp>
        <p:nvSpPr>
          <p:cNvPr id="4" name="Text Placeholder 3"/>
          <p:cNvSpPr txBox="1">
            <a:spLocks/>
          </p:cNvSpPr>
          <p:nvPr/>
        </p:nvSpPr>
        <p:spPr>
          <a:xfrm>
            <a:off x="667882" y="2743200"/>
            <a:ext cx="7427235" cy="1600200"/>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Wingdings" pitchFamily="2" charset="2"/>
              <a:buChar char="§"/>
            </a:pPr>
            <a:endParaRPr lang="en-US" sz="1200" dirty="0">
              <a:solidFill>
                <a:schemeClr val="accent6">
                  <a:lumMod val="75000"/>
                </a:schemeClr>
              </a:solidFill>
            </a:endParaRPr>
          </a:p>
        </p:txBody>
      </p:sp>
      <p:sp>
        <p:nvSpPr>
          <p:cNvPr id="5" name="Rectangle 4"/>
          <p:cNvSpPr/>
          <p:nvPr/>
        </p:nvSpPr>
        <p:spPr>
          <a:xfrm>
            <a:off x="1066800" y="1524000"/>
            <a:ext cx="3429000" cy="4770537"/>
          </a:xfrm>
          <a:prstGeom prst="rect">
            <a:avLst/>
          </a:prstGeom>
        </p:spPr>
        <p:txBody>
          <a:bodyPr wrap="square">
            <a:spAutoFit/>
          </a:bodyPr>
          <a:lstStyle/>
          <a:p>
            <a:pPr algn="just"/>
            <a:r>
              <a:rPr lang="en-IN" sz="1600" dirty="0">
                <a:latin typeface="Times New Roman" pitchFamily="18" charset="0"/>
                <a:cs typeface="Times New Roman" pitchFamily="18" charset="0"/>
              </a:rPr>
              <a:t>age:				</a:t>
            </a:r>
            <a:r>
              <a:rPr lang="en-IN" sz="1600" dirty="0" smtClean="0">
                <a:latin typeface="Times New Roman" pitchFamily="18" charset="0"/>
                <a:cs typeface="Times New Roman" pitchFamily="18" charset="0"/>
              </a:rPr>
              <a:t>      continuous</a:t>
            </a:r>
            <a:r>
              <a:rPr lang="en-IN" sz="1600"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sex:				</a:t>
            </a:r>
            <a:r>
              <a:rPr lang="en-IN" sz="1600" dirty="0" smtClean="0">
                <a:latin typeface="Times New Roman" pitchFamily="18" charset="0"/>
                <a:cs typeface="Times New Roman" pitchFamily="18" charset="0"/>
              </a:rPr>
              <a:t>           M</a:t>
            </a:r>
            <a:r>
              <a:rPr lang="en-IN" sz="1600" dirty="0">
                <a:latin typeface="Times New Roman" pitchFamily="18" charset="0"/>
                <a:cs typeface="Times New Roman" pitchFamily="18" charset="0"/>
              </a:rPr>
              <a:t>, F.</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on thyroxine:			</a:t>
            </a:r>
            <a:r>
              <a:rPr lang="en-IN" sz="1600" dirty="0" smtClean="0">
                <a:latin typeface="Times New Roman" pitchFamily="18" charset="0"/>
                <a:cs typeface="Times New Roman" pitchFamily="18" charset="0"/>
              </a:rPr>
              <a:t>   f</a:t>
            </a:r>
            <a:r>
              <a:rPr lang="en-IN" sz="1600" dirty="0">
                <a:latin typeface="Times New Roman" pitchFamily="18" charset="0"/>
                <a:cs typeface="Times New Roman" pitchFamily="18" charset="0"/>
              </a:rPr>
              <a:t>, t.</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query on thyroxine:		</a:t>
            </a:r>
            <a:r>
              <a:rPr lang="en-IN" sz="1600" dirty="0" smtClean="0">
                <a:latin typeface="Times New Roman" pitchFamily="18" charset="0"/>
                <a:cs typeface="Times New Roman" pitchFamily="18" charset="0"/>
              </a:rPr>
              <a:t>   f</a:t>
            </a:r>
            <a:r>
              <a:rPr lang="en-IN" sz="1600" dirty="0">
                <a:latin typeface="Times New Roman" pitchFamily="18" charset="0"/>
                <a:cs typeface="Times New Roman" pitchFamily="18" charset="0"/>
              </a:rPr>
              <a:t>, t.</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on antithyroid medication:	</a:t>
            </a:r>
            <a:r>
              <a:rPr lang="en-IN" sz="1600" dirty="0" smtClean="0">
                <a:latin typeface="Times New Roman" pitchFamily="18" charset="0"/>
                <a:cs typeface="Times New Roman" pitchFamily="18" charset="0"/>
              </a:rPr>
              <a:t>   f</a:t>
            </a:r>
            <a:r>
              <a:rPr lang="en-IN" sz="1600" dirty="0">
                <a:latin typeface="Times New Roman" pitchFamily="18" charset="0"/>
                <a:cs typeface="Times New Roman" pitchFamily="18" charset="0"/>
              </a:rPr>
              <a:t>, t.</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sick:				</a:t>
            </a:r>
            <a:r>
              <a:rPr lang="en-IN" sz="1600" dirty="0" smtClean="0">
                <a:latin typeface="Times New Roman" pitchFamily="18" charset="0"/>
                <a:cs typeface="Times New Roman" pitchFamily="18" charset="0"/>
              </a:rPr>
              <a:t>            f</a:t>
            </a:r>
            <a:r>
              <a:rPr lang="en-IN" sz="1600" dirty="0">
                <a:latin typeface="Times New Roman" pitchFamily="18" charset="0"/>
                <a:cs typeface="Times New Roman" pitchFamily="18" charset="0"/>
              </a:rPr>
              <a:t>, t.</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pregnant:			</a:t>
            </a:r>
            <a:r>
              <a:rPr lang="en-IN" sz="1600" dirty="0" smtClean="0">
                <a:latin typeface="Times New Roman" pitchFamily="18" charset="0"/>
                <a:cs typeface="Times New Roman" pitchFamily="18" charset="0"/>
              </a:rPr>
              <a:t>            f</a:t>
            </a:r>
            <a:r>
              <a:rPr lang="en-IN" sz="1600" dirty="0">
                <a:latin typeface="Times New Roman" pitchFamily="18" charset="0"/>
                <a:cs typeface="Times New Roman" pitchFamily="18" charset="0"/>
              </a:rPr>
              <a:t>, t.</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thyroid surgery:		</a:t>
            </a:r>
            <a:r>
              <a:rPr lang="en-IN" sz="1600" dirty="0" smtClean="0">
                <a:latin typeface="Times New Roman" pitchFamily="18" charset="0"/>
                <a:cs typeface="Times New Roman" pitchFamily="18" charset="0"/>
              </a:rPr>
              <a:t>            f</a:t>
            </a:r>
            <a:r>
              <a:rPr lang="en-IN" sz="1600" dirty="0">
                <a:latin typeface="Times New Roman" pitchFamily="18" charset="0"/>
                <a:cs typeface="Times New Roman" pitchFamily="18" charset="0"/>
              </a:rPr>
              <a:t>, t.</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I131 treatment:			</a:t>
            </a:r>
            <a:r>
              <a:rPr lang="en-IN" sz="1600" dirty="0" smtClean="0">
                <a:latin typeface="Times New Roman" pitchFamily="18" charset="0"/>
                <a:cs typeface="Times New Roman" pitchFamily="18" charset="0"/>
              </a:rPr>
              <a:t>   f</a:t>
            </a:r>
            <a:r>
              <a:rPr lang="en-IN" sz="1600" dirty="0">
                <a:latin typeface="Times New Roman" pitchFamily="18" charset="0"/>
                <a:cs typeface="Times New Roman" pitchFamily="18" charset="0"/>
              </a:rPr>
              <a:t>, t.</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query hypothyroid:		</a:t>
            </a:r>
            <a:r>
              <a:rPr lang="en-IN" sz="1600" dirty="0" smtClean="0">
                <a:latin typeface="Times New Roman" pitchFamily="18" charset="0"/>
                <a:cs typeface="Times New Roman" pitchFamily="18" charset="0"/>
              </a:rPr>
              <a:t>   f</a:t>
            </a:r>
            <a:r>
              <a:rPr lang="en-IN" sz="1600" dirty="0">
                <a:latin typeface="Times New Roman" pitchFamily="18" charset="0"/>
                <a:cs typeface="Times New Roman" pitchFamily="18" charset="0"/>
              </a:rPr>
              <a:t>, t.</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query hyperthyroid:		</a:t>
            </a:r>
            <a:r>
              <a:rPr lang="en-IN" sz="1600" dirty="0" smtClean="0">
                <a:latin typeface="Times New Roman" pitchFamily="18" charset="0"/>
                <a:cs typeface="Times New Roman" pitchFamily="18" charset="0"/>
              </a:rPr>
              <a:t>   f</a:t>
            </a:r>
            <a:r>
              <a:rPr lang="en-IN" sz="1600" dirty="0">
                <a:latin typeface="Times New Roman" pitchFamily="18" charset="0"/>
                <a:cs typeface="Times New Roman" pitchFamily="18" charset="0"/>
              </a:rPr>
              <a:t>, t.</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lithium:			</a:t>
            </a:r>
            <a:r>
              <a:rPr lang="en-IN" sz="1600" dirty="0" smtClean="0">
                <a:latin typeface="Times New Roman" pitchFamily="18" charset="0"/>
                <a:cs typeface="Times New Roman" pitchFamily="18" charset="0"/>
              </a:rPr>
              <a:t>            f</a:t>
            </a:r>
            <a:r>
              <a:rPr lang="en-IN" sz="1600" dirty="0">
                <a:latin typeface="Times New Roman" pitchFamily="18" charset="0"/>
                <a:cs typeface="Times New Roman" pitchFamily="18" charset="0"/>
              </a:rPr>
              <a:t>, t.</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goitre:				</a:t>
            </a:r>
            <a:r>
              <a:rPr lang="en-IN" sz="1600" dirty="0" smtClean="0">
                <a:latin typeface="Times New Roman" pitchFamily="18" charset="0"/>
                <a:cs typeface="Times New Roman" pitchFamily="18" charset="0"/>
              </a:rPr>
              <a:t>   f</a:t>
            </a:r>
            <a:r>
              <a:rPr lang="en-IN" sz="1600" dirty="0">
                <a:latin typeface="Times New Roman" pitchFamily="18" charset="0"/>
                <a:cs typeface="Times New Roman" pitchFamily="18" charset="0"/>
              </a:rPr>
              <a:t>, t.</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tumor:				</a:t>
            </a:r>
            <a:r>
              <a:rPr lang="en-IN" sz="1600" dirty="0" smtClean="0">
                <a:latin typeface="Times New Roman" pitchFamily="18" charset="0"/>
                <a:cs typeface="Times New Roman" pitchFamily="18" charset="0"/>
              </a:rPr>
              <a:t>   f</a:t>
            </a:r>
            <a:r>
              <a:rPr lang="en-IN" sz="1600" dirty="0">
                <a:latin typeface="Times New Roman" pitchFamily="18" charset="0"/>
                <a:cs typeface="Times New Roman" pitchFamily="18" charset="0"/>
              </a:rPr>
              <a:t>, t.</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hypopituitary:			</a:t>
            </a:r>
            <a:r>
              <a:rPr lang="en-IN" sz="1600" dirty="0" smtClean="0">
                <a:latin typeface="Times New Roman" pitchFamily="18" charset="0"/>
                <a:cs typeface="Times New Roman" pitchFamily="18" charset="0"/>
              </a:rPr>
              <a:t>   f</a:t>
            </a:r>
            <a:r>
              <a:rPr lang="en-IN" sz="1600" dirty="0">
                <a:latin typeface="Times New Roman" pitchFamily="18" charset="0"/>
                <a:cs typeface="Times New Roman" pitchFamily="18" charset="0"/>
              </a:rPr>
              <a:t>, t.</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psych:				</a:t>
            </a:r>
            <a:r>
              <a:rPr lang="en-IN" sz="1600" dirty="0" smtClean="0">
                <a:latin typeface="Times New Roman" pitchFamily="18" charset="0"/>
                <a:cs typeface="Times New Roman" pitchFamily="18" charset="0"/>
              </a:rPr>
              <a:t>   f</a:t>
            </a:r>
            <a:r>
              <a:rPr lang="en-IN" sz="1600" dirty="0">
                <a:latin typeface="Times New Roman" pitchFamily="18" charset="0"/>
                <a:cs typeface="Times New Roman" pitchFamily="18" charset="0"/>
              </a:rPr>
              <a:t>, t.</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TSH measured:			</a:t>
            </a:r>
            <a:r>
              <a:rPr lang="en-IN" sz="1600" dirty="0" smtClean="0">
                <a:latin typeface="Times New Roman" pitchFamily="18" charset="0"/>
                <a:cs typeface="Times New Roman" pitchFamily="18" charset="0"/>
              </a:rPr>
              <a:t>   f</a:t>
            </a:r>
            <a:r>
              <a:rPr lang="en-IN" sz="1600" dirty="0">
                <a:latin typeface="Times New Roman" pitchFamily="18" charset="0"/>
                <a:cs typeface="Times New Roman" pitchFamily="18" charset="0"/>
              </a:rPr>
              <a:t>, t.</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TSH:				</a:t>
            </a:r>
            <a:r>
              <a:rPr lang="en-IN" sz="1600" dirty="0" smtClean="0">
                <a:latin typeface="Times New Roman" pitchFamily="18" charset="0"/>
                <a:cs typeface="Times New Roman" pitchFamily="18" charset="0"/>
              </a:rPr>
              <a:t>     continuous</a:t>
            </a:r>
            <a:r>
              <a:rPr lang="en-IN" sz="1600"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T3 measured:			</a:t>
            </a:r>
            <a:r>
              <a:rPr lang="en-IN" sz="1600" dirty="0" smtClean="0">
                <a:latin typeface="Times New Roman" pitchFamily="18" charset="0"/>
                <a:cs typeface="Times New Roman" pitchFamily="18" charset="0"/>
              </a:rPr>
              <a:t>   f</a:t>
            </a:r>
            <a:r>
              <a:rPr lang="en-IN" sz="1600" dirty="0">
                <a:latin typeface="Times New Roman" pitchFamily="18" charset="0"/>
                <a:cs typeface="Times New Roman" pitchFamily="18" charset="0"/>
              </a:rPr>
              <a:t>, t</a:t>
            </a:r>
            <a:r>
              <a:rPr lang="en-IN"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7" name="Rectangle 6"/>
          <p:cNvSpPr/>
          <p:nvPr/>
        </p:nvSpPr>
        <p:spPr>
          <a:xfrm>
            <a:off x="4495800" y="1676400"/>
            <a:ext cx="4114800" cy="2308324"/>
          </a:xfrm>
          <a:prstGeom prst="rect">
            <a:avLst/>
          </a:prstGeom>
        </p:spPr>
        <p:txBody>
          <a:bodyPr wrap="square">
            <a:spAutoFit/>
          </a:bodyPr>
          <a:lstStyle/>
          <a:p>
            <a:r>
              <a:rPr lang="en-IN" sz="1600" dirty="0" smtClean="0">
                <a:latin typeface="Times New Roman" pitchFamily="18" charset="0"/>
                <a:cs typeface="Times New Roman" pitchFamily="18" charset="0"/>
              </a:rPr>
              <a:t>T3</a:t>
            </a: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     continuous</a:t>
            </a:r>
            <a:r>
              <a:rPr lang="en-IN" sz="1600"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TT4 measured:		</a:t>
            </a:r>
            <a:r>
              <a:rPr lang="en-IN" sz="1600" dirty="0" smtClean="0">
                <a:latin typeface="Times New Roman" pitchFamily="18" charset="0"/>
                <a:cs typeface="Times New Roman" pitchFamily="18" charset="0"/>
              </a:rPr>
              <a:t>          f</a:t>
            </a:r>
            <a:r>
              <a:rPr lang="en-IN" sz="1600" dirty="0">
                <a:latin typeface="Times New Roman" pitchFamily="18" charset="0"/>
                <a:cs typeface="Times New Roman" pitchFamily="18" charset="0"/>
              </a:rPr>
              <a:t>, t.</a:t>
            </a:r>
            <a:endParaRPr lang="en-US"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TT4:				</a:t>
            </a:r>
            <a:r>
              <a:rPr lang="en-IN" sz="1600" dirty="0" smtClean="0">
                <a:latin typeface="Times New Roman" pitchFamily="18" charset="0"/>
                <a:cs typeface="Times New Roman" pitchFamily="18" charset="0"/>
              </a:rPr>
              <a:t>     continuous</a:t>
            </a:r>
            <a:r>
              <a:rPr lang="en-IN" sz="1600"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T4U measured:		</a:t>
            </a:r>
            <a:r>
              <a:rPr lang="en-IN" sz="1600" dirty="0" smtClean="0">
                <a:latin typeface="Times New Roman" pitchFamily="18" charset="0"/>
                <a:cs typeface="Times New Roman" pitchFamily="18" charset="0"/>
              </a:rPr>
              <a:t>          f</a:t>
            </a:r>
            <a:r>
              <a:rPr lang="en-IN" sz="1600" dirty="0">
                <a:latin typeface="Times New Roman" pitchFamily="18" charset="0"/>
                <a:cs typeface="Times New Roman" pitchFamily="18" charset="0"/>
              </a:rPr>
              <a:t>, t.</a:t>
            </a:r>
            <a:endParaRPr lang="en-US"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T4U:				</a:t>
            </a:r>
            <a:r>
              <a:rPr lang="en-IN" sz="1600" dirty="0" smtClean="0">
                <a:latin typeface="Times New Roman" pitchFamily="18" charset="0"/>
                <a:cs typeface="Times New Roman" pitchFamily="18" charset="0"/>
              </a:rPr>
              <a:t>     continuous</a:t>
            </a:r>
            <a:r>
              <a:rPr lang="en-IN" sz="1600"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FTI measured:			</a:t>
            </a:r>
            <a:r>
              <a:rPr lang="en-IN" sz="1600" dirty="0" smtClean="0">
                <a:latin typeface="Times New Roman" pitchFamily="18" charset="0"/>
                <a:cs typeface="Times New Roman" pitchFamily="18" charset="0"/>
              </a:rPr>
              <a:t> f</a:t>
            </a:r>
            <a:r>
              <a:rPr lang="en-IN" sz="1600" dirty="0">
                <a:latin typeface="Times New Roman" pitchFamily="18" charset="0"/>
                <a:cs typeface="Times New Roman" pitchFamily="18" charset="0"/>
              </a:rPr>
              <a:t>, t.</a:t>
            </a:r>
            <a:endParaRPr lang="en-US"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FTI:				</a:t>
            </a:r>
            <a:r>
              <a:rPr lang="en-IN" sz="1600" dirty="0" smtClean="0">
                <a:latin typeface="Times New Roman" pitchFamily="18" charset="0"/>
                <a:cs typeface="Times New Roman" pitchFamily="18" charset="0"/>
              </a:rPr>
              <a:t>     continuous</a:t>
            </a:r>
            <a:r>
              <a:rPr lang="en-IN" sz="1600"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TBG measured:		</a:t>
            </a:r>
            <a:r>
              <a:rPr lang="en-IN" sz="1600" dirty="0" smtClean="0">
                <a:latin typeface="Times New Roman" pitchFamily="18" charset="0"/>
                <a:cs typeface="Times New Roman" pitchFamily="18" charset="0"/>
              </a:rPr>
              <a:t>          f</a:t>
            </a:r>
            <a:r>
              <a:rPr lang="en-IN" sz="1600" dirty="0">
                <a:latin typeface="Times New Roman" pitchFamily="18" charset="0"/>
                <a:cs typeface="Times New Roman" pitchFamily="18" charset="0"/>
              </a:rPr>
              <a:t>, t.</a:t>
            </a:r>
            <a:endParaRPr lang="en-US"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TBG:				continuous</a:t>
            </a:r>
            <a:r>
              <a:rPr lang="en-IN"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9D657D53-CD89-4C44-970A-7E4ECA3D7B6E}" type="slidenum">
              <a:rPr lang="en-US" smtClean="0"/>
              <a:pPr/>
              <a:t>8</a:t>
            </a:fld>
            <a:endParaRPr lang="en-US" dirty="0"/>
          </a:p>
        </p:txBody>
      </p:sp>
    </p:spTree>
    <p:extLst>
      <p:ext uri="{BB962C8B-B14F-4D97-AF65-F5344CB8AC3E}">
        <p14:creationId xmlns:p14="http://schemas.microsoft.com/office/powerpoint/2010/main" val="23247264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1"/>
            <a:ext cx="7055380" cy="457200"/>
          </a:xfrm>
        </p:spPr>
        <p:txBody>
          <a:bodyPr/>
          <a:lstStyle/>
          <a:p>
            <a:pPr algn="ctr"/>
            <a:r>
              <a:rPr lang="en-US" sz="2000" b="1" dirty="0" smtClean="0">
                <a:latin typeface="Times New Roman" panose="02020603050405020304" pitchFamily="18" charset="0"/>
                <a:cs typeface="Times New Roman" panose="02020603050405020304" pitchFamily="18" charset="0"/>
              </a:rPr>
              <a:t>Visualization</a:t>
            </a:r>
            <a:endParaRPr lang="en-US" sz="2000"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9D657D53-CD89-4C44-970A-7E4ECA3D7B6E}" type="slidenum">
              <a:rPr lang="en-US" smtClean="0"/>
              <a:pPr/>
              <a:t>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2209800"/>
            <a:ext cx="3657600" cy="35814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09800"/>
            <a:ext cx="3581399" cy="3581400"/>
          </a:xfrm>
          <a:prstGeom prst="rect">
            <a:avLst/>
          </a:prstGeom>
        </p:spPr>
      </p:pic>
    </p:spTree>
    <p:extLst>
      <p:ext uri="{BB962C8B-B14F-4D97-AF65-F5344CB8AC3E}">
        <p14:creationId xmlns:p14="http://schemas.microsoft.com/office/powerpoint/2010/main" val="16769520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3061</TotalTime>
  <Words>1049</Words>
  <Application>Microsoft Office PowerPoint</Application>
  <PresentationFormat>On-screen Show (4:3)</PresentationFormat>
  <Paragraphs>221</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Georgia</vt:lpstr>
      <vt:lpstr>Mangal</vt:lpstr>
      <vt:lpstr>Tahoma</vt:lpstr>
      <vt:lpstr>Times New Roman</vt:lpstr>
      <vt:lpstr>Wingdings</vt:lpstr>
      <vt:lpstr>Retrospect</vt:lpstr>
      <vt:lpstr>PowerPoint Presentation</vt:lpstr>
      <vt:lpstr>PowerPoint Presentation</vt:lpstr>
      <vt:lpstr>INTRODUCTION</vt:lpstr>
      <vt:lpstr>OBJECTIVE </vt:lpstr>
      <vt:lpstr>User Interface</vt:lpstr>
      <vt:lpstr>TECHNIQUE AND ALGORITHMS </vt:lpstr>
      <vt:lpstr>.</vt:lpstr>
      <vt:lpstr>PowerPoint Presentation</vt:lpstr>
      <vt:lpstr>Visualization</vt:lpstr>
      <vt:lpstr>K Nearest Neighbor</vt:lpstr>
      <vt:lpstr>Support Vector Machine( SVM)</vt:lpstr>
      <vt:lpstr>Decision Tree</vt:lpstr>
      <vt:lpstr>Random Forest</vt:lpstr>
      <vt:lpstr>PowerPoint Presentation</vt:lpstr>
      <vt:lpstr>REQUIREMENTS</vt:lpstr>
      <vt:lpstr>Input/ Output</vt:lpstr>
      <vt:lpstr>Output with example</vt:lpstr>
      <vt:lpstr>PowerPoint Presentation</vt:lpstr>
      <vt:lpstr>PowerPoint Presentation</vt:lpstr>
      <vt:lpstr>PowerPoint Presentation</vt:lpstr>
      <vt:lpstr>PowerPoint Presentation</vt:lpstr>
      <vt:lpstr>PowerPoint Presentation</vt:lpstr>
      <vt:lpstr>PowerPoint Presentation</vt:lpstr>
    </vt:vector>
  </TitlesOfParts>
  <Company>by 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IT</dc:creator>
  <cp:lastModifiedBy>Windows User</cp:lastModifiedBy>
  <cp:revision>243</cp:revision>
  <dcterms:created xsi:type="dcterms:W3CDTF">2019-10-13T15:56:00Z</dcterms:created>
  <dcterms:modified xsi:type="dcterms:W3CDTF">2021-08-08T20:07:06Z</dcterms:modified>
</cp:coreProperties>
</file>