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305" r:id="rId3"/>
    <p:sldId id="259" r:id="rId4"/>
    <p:sldId id="306" r:id="rId5"/>
    <p:sldId id="297" r:id="rId6"/>
    <p:sldId id="309" r:id="rId7"/>
    <p:sldId id="298" r:id="rId8"/>
    <p:sldId id="300" r:id="rId9"/>
    <p:sldId id="301" r:id="rId10"/>
    <p:sldId id="311" r:id="rId11"/>
    <p:sldId id="302" r:id="rId12"/>
    <p:sldId id="313" r:id="rId13"/>
    <p:sldId id="314" r:id="rId14"/>
    <p:sldId id="288" r:id="rId15"/>
    <p:sldId id="310" r:id="rId16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Quicksand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9893" autoAdjust="0"/>
  </p:normalViewPr>
  <p:slideViewPr>
    <p:cSldViewPr snapToGrid="0">
      <p:cViewPr>
        <p:scale>
          <a:sx n="100" d="100"/>
          <a:sy n="100" d="100"/>
        </p:scale>
        <p:origin x="-516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4FBBA-9AC9-476B-8F5C-C4355A0F62B3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58CD81B4-3C43-4548-9D08-E8DDFD4047AB}">
      <dgm:prSet phldrT="[Texto]"/>
      <dgm:spPr/>
      <dgm:t>
        <a:bodyPr/>
        <a:lstStyle/>
        <a:p>
          <a:r>
            <a:rPr lang="pt-PT" dirty="0"/>
            <a:t> </a:t>
          </a:r>
        </a:p>
      </dgm:t>
    </dgm:pt>
    <dgm:pt modelId="{CE92E4C8-B410-44E5-804F-C642B6B74D67}" type="parTrans" cxnId="{633D271D-5C4D-4939-8E47-252955727C37}">
      <dgm:prSet/>
      <dgm:spPr/>
      <dgm:t>
        <a:bodyPr/>
        <a:lstStyle/>
        <a:p>
          <a:endParaRPr lang="pt-PT"/>
        </a:p>
      </dgm:t>
    </dgm:pt>
    <dgm:pt modelId="{E8B657A7-A48C-4DFC-B99D-94D82ECD16A5}" type="sibTrans" cxnId="{633D271D-5C4D-4939-8E47-252955727C37}">
      <dgm:prSet/>
      <dgm:spPr/>
      <dgm:t>
        <a:bodyPr/>
        <a:lstStyle/>
        <a:p>
          <a:endParaRPr lang="pt-PT"/>
        </a:p>
      </dgm:t>
    </dgm:pt>
    <dgm:pt modelId="{3FAED862-FC68-486A-A32C-42B31194EB6C}">
      <dgm:prSet phldrT="[Texto]"/>
      <dgm:spPr/>
      <dgm:t>
        <a:bodyPr/>
        <a:lstStyle/>
        <a:p>
          <a:r>
            <a:rPr lang="pt-PT" dirty="0"/>
            <a:t> </a:t>
          </a:r>
        </a:p>
      </dgm:t>
    </dgm:pt>
    <dgm:pt modelId="{C8BBBAB1-F2C5-4138-BDE0-27205350A671}" type="parTrans" cxnId="{F108932D-BDDF-48C1-9D51-7E9DB8559A46}">
      <dgm:prSet/>
      <dgm:spPr/>
      <dgm:t>
        <a:bodyPr/>
        <a:lstStyle/>
        <a:p>
          <a:endParaRPr lang="pt-PT"/>
        </a:p>
      </dgm:t>
    </dgm:pt>
    <dgm:pt modelId="{022FDE48-EB75-4801-997A-F97F45A73D54}" type="sibTrans" cxnId="{F108932D-BDDF-48C1-9D51-7E9DB8559A46}">
      <dgm:prSet/>
      <dgm:spPr/>
      <dgm:t>
        <a:bodyPr/>
        <a:lstStyle/>
        <a:p>
          <a:endParaRPr lang="pt-PT"/>
        </a:p>
      </dgm:t>
    </dgm:pt>
    <dgm:pt modelId="{46AB9507-CB36-4C90-8E51-8C7C6EEE62C5}">
      <dgm:prSet phldrT="[Texto]"/>
      <dgm:spPr/>
      <dgm:t>
        <a:bodyPr/>
        <a:lstStyle/>
        <a:p>
          <a:r>
            <a:rPr lang="pt-PT" dirty="0"/>
            <a:t> </a:t>
          </a:r>
        </a:p>
      </dgm:t>
    </dgm:pt>
    <dgm:pt modelId="{33F7B472-3ED1-41A5-98D2-2044D95E40F3}" type="sibTrans" cxnId="{01C523F3-C387-4077-853B-4964747332D2}">
      <dgm:prSet/>
      <dgm:spPr/>
      <dgm:t>
        <a:bodyPr/>
        <a:lstStyle/>
        <a:p>
          <a:endParaRPr lang="pt-PT"/>
        </a:p>
      </dgm:t>
    </dgm:pt>
    <dgm:pt modelId="{7215B18A-520F-4290-9AA2-224B227C98F6}" type="parTrans" cxnId="{01C523F3-C387-4077-853B-4964747332D2}">
      <dgm:prSet/>
      <dgm:spPr/>
      <dgm:t>
        <a:bodyPr/>
        <a:lstStyle/>
        <a:p>
          <a:endParaRPr lang="pt-PT"/>
        </a:p>
      </dgm:t>
    </dgm:pt>
    <dgm:pt modelId="{EB01EB18-1BBD-4730-B0EB-5E23975DFB61}" type="pres">
      <dgm:prSet presAssocID="{AB74FBBA-9AC9-476B-8F5C-C4355A0F62B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29076E7-5EFC-47E8-88C7-862867CDEF15}" type="pres">
      <dgm:prSet presAssocID="{58CD81B4-3C43-4548-9D08-E8DDFD4047A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AE2D94C-8ACE-4AF1-AB8B-F378E6101A42}" type="pres">
      <dgm:prSet presAssocID="{58CD81B4-3C43-4548-9D08-E8DDFD4047AB}" presName="gear1srcNode" presStyleLbl="node1" presStyleIdx="0" presStyleCnt="3"/>
      <dgm:spPr/>
      <dgm:t>
        <a:bodyPr/>
        <a:lstStyle/>
        <a:p>
          <a:endParaRPr lang="pt-PT"/>
        </a:p>
      </dgm:t>
    </dgm:pt>
    <dgm:pt modelId="{DDC82C0B-F267-41D9-AE32-85E7FE528E8A}" type="pres">
      <dgm:prSet presAssocID="{58CD81B4-3C43-4548-9D08-E8DDFD4047AB}" presName="gear1dstNode" presStyleLbl="node1" presStyleIdx="0" presStyleCnt="3"/>
      <dgm:spPr/>
      <dgm:t>
        <a:bodyPr/>
        <a:lstStyle/>
        <a:p>
          <a:endParaRPr lang="pt-PT"/>
        </a:p>
      </dgm:t>
    </dgm:pt>
    <dgm:pt modelId="{335F2266-7503-4F81-AB1E-CB36E39BAE89}" type="pres">
      <dgm:prSet presAssocID="{3FAED862-FC68-486A-A32C-42B31194EB6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988F503-C8AE-43B2-AEE4-9099041D488D}" type="pres">
      <dgm:prSet presAssocID="{3FAED862-FC68-486A-A32C-42B31194EB6C}" presName="gear2srcNode" presStyleLbl="node1" presStyleIdx="1" presStyleCnt="3"/>
      <dgm:spPr/>
      <dgm:t>
        <a:bodyPr/>
        <a:lstStyle/>
        <a:p>
          <a:endParaRPr lang="pt-PT"/>
        </a:p>
      </dgm:t>
    </dgm:pt>
    <dgm:pt modelId="{1A681216-1A6C-4F96-8D23-610E2E866036}" type="pres">
      <dgm:prSet presAssocID="{3FAED862-FC68-486A-A32C-42B31194EB6C}" presName="gear2dstNode" presStyleLbl="node1" presStyleIdx="1" presStyleCnt="3"/>
      <dgm:spPr/>
      <dgm:t>
        <a:bodyPr/>
        <a:lstStyle/>
        <a:p>
          <a:endParaRPr lang="pt-PT"/>
        </a:p>
      </dgm:t>
    </dgm:pt>
    <dgm:pt modelId="{68851A55-849C-4F26-BB90-420025BC305C}" type="pres">
      <dgm:prSet presAssocID="{46AB9507-CB36-4C90-8E51-8C7C6EEE62C5}" presName="gear3" presStyleLbl="node1" presStyleIdx="2" presStyleCnt="3"/>
      <dgm:spPr/>
      <dgm:t>
        <a:bodyPr/>
        <a:lstStyle/>
        <a:p>
          <a:endParaRPr lang="pt-PT"/>
        </a:p>
      </dgm:t>
    </dgm:pt>
    <dgm:pt modelId="{92688F9F-EE7B-4079-8DB5-51C5270748B0}" type="pres">
      <dgm:prSet presAssocID="{46AB9507-CB36-4C90-8E51-8C7C6EEE62C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0123CC7-F908-4A34-B6A8-A73FB5EC4E3B}" type="pres">
      <dgm:prSet presAssocID="{46AB9507-CB36-4C90-8E51-8C7C6EEE62C5}" presName="gear3srcNode" presStyleLbl="node1" presStyleIdx="2" presStyleCnt="3"/>
      <dgm:spPr/>
      <dgm:t>
        <a:bodyPr/>
        <a:lstStyle/>
        <a:p>
          <a:endParaRPr lang="pt-PT"/>
        </a:p>
      </dgm:t>
    </dgm:pt>
    <dgm:pt modelId="{50D08296-C37A-41E8-8EB4-68CDAF575803}" type="pres">
      <dgm:prSet presAssocID="{46AB9507-CB36-4C90-8E51-8C7C6EEE62C5}" presName="gear3dstNode" presStyleLbl="node1" presStyleIdx="2" presStyleCnt="3"/>
      <dgm:spPr/>
      <dgm:t>
        <a:bodyPr/>
        <a:lstStyle/>
        <a:p>
          <a:endParaRPr lang="pt-PT"/>
        </a:p>
      </dgm:t>
    </dgm:pt>
    <dgm:pt modelId="{CB0B0374-F02B-429D-8B30-FDB131832E1B}" type="pres">
      <dgm:prSet presAssocID="{E8B657A7-A48C-4DFC-B99D-94D82ECD16A5}" presName="connector1" presStyleLbl="sibTrans2D1" presStyleIdx="0" presStyleCnt="3"/>
      <dgm:spPr/>
      <dgm:t>
        <a:bodyPr/>
        <a:lstStyle/>
        <a:p>
          <a:endParaRPr lang="pt-PT"/>
        </a:p>
      </dgm:t>
    </dgm:pt>
    <dgm:pt modelId="{97B74FD8-139B-4CE0-8AC0-262DF130CB11}" type="pres">
      <dgm:prSet presAssocID="{022FDE48-EB75-4801-997A-F97F45A73D54}" presName="connector2" presStyleLbl="sibTrans2D1" presStyleIdx="1" presStyleCnt="3"/>
      <dgm:spPr/>
      <dgm:t>
        <a:bodyPr/>
        <a:lstStyle/>
        <a:p>
          <a:endParaRPr lang="pt-PT"/>
        </a:p>
      </dgm:t>
    </dgm:pt>
    <dgm:pt modelId="{87D43D58-7FA1-49A2-90D9-02709BE6361B}" type="pres">
      <dgm:prSet presAssocID="{33F7B472-3ED1-41A5-98D2-2044D95E40F3}" presName="connector3" presStyleLbl="sibTrans2D1" presStyleIdx="2" presStyleCnt="3"/>
      <dgm:spPr/>
      <dgm:t>
        <a:bodyPr/>
        <a:lstStyle/>
        <a:p>
          <a:endParaRPr lang="pt-PT"/>
        </a:p>
      </dgm:t>
    </dgm:pt>
  </dgm:ptLst>
  <dgm:cxnLst>
    <dgm:cxn modelId="{9861E0F5-2125-43EC-B41C-B163E72E5B8E}" type="presOf" srcId="{33F7B472-3ED1-41A5-98D2-2044D95E40F3}" destId="{87D43D58-7FA1-49A2-90D9-02709BE6361B}" srcOrd="0" destOrd="0" presId="urn:microsoft.com/office/officeart/2005/8/layout/gear1"/>
    <dgm:cxn modelId="{57536A66-9BF3-4FC6-92D2-3006C07C4957}" type="presOf" srcId="{46AB9507-CB36-4C90-8E51-8C7C6EEE62C5}" destId="{50D08296-C37A-41E8-8EB4-68CDAF575803}" srcOrd="3" destOrd="0" presId="urn:microsoft.com/office/officeart/2005/8/layout/gear1"/>
    <dgm:cxn modelId="{F108932D-BDDF-48C1-9D51-7E9DB8559A46}" srcId="{AB74FBBA-9AC9-476B-8F5C-C4355A0F62B3}" destId="{3FAED862-FC68-486A-A32C-42B31194EB6C}" srcOrd="1" destOrd="0" parTransId="{C8BBBAB1-F2C5-4138-BDE0-27205350A671}" sibTransId="{022FDE48-EB75-4801-997A-F97F45A73D54}"/>
    <dgm:cxn modelId="{1999D870-9ABC-41AF-87C8-9B21FEA2D9AB}" type="presOf" srcId="{E8B657A7-A48C-4DFC-B99D-94D82ECD16A5}" destId="{CB0B0374-F02B-429D-8B30-FDB131832E1B}" srcOrd="0" destOrd="0" presId="urn:microsoft.com/office/officeart/2005/8/layout/gear1"/>
    <dgm:cxn modelId="{633D271D-5C4D-4939-8E47-252955727C37}" srcId="{AB74FBBA-9AC9-476B-8F5C-C4355A0F62B3}" destId="{58CD81B4-3C43-4548-9D08-E8DDFD4047AB}" srcOrd="0" destOrd="0" parTransId="{CE92E4C8-B410-44E5-804F-C642B6B74D67}" sibTransId="{E8B657A7-A48C-4DFC-B99D-94D82ECD16A5}"/>
    <dgm:cxn modelId="{D9205634-3494-4245-8949-4AE16E9A082D}" type="presOf" srcId="{46AB9507-CB36-4C90-8E51-8C7C6EEE62C5}" destId="{68851A55-849C-4F26-BB90-420025BC305C}" srcOrd="0" destOrd="0" presId="urn:microsoft.com/office/officeart/2005/8/layout/gear1"/>
    <dgm:cxn modelId="{15B7CAA2-3C0D-4BE4-A406-A4E7DF28A915}" type="presOf" srcId="{3FAED862-FC68-486A-A32C-42B31194EB6C}" destId="{3988F503-C8AE-43B2-AEE4-9099041D488D}" srcOrd="1" destOrd="0" presId="urn:microsoft.com/office/officeart/2005/8/layout/gear1"/>
    <dgm:cxn modelId="{4A1FCC8F-094B-4570-B831-DB57FA775C77}" type="presOf" srcId="{022FDE48-EB75-4801-997A-F97F45A73D54}" destId="{97B74FD8-139B-4CE0-8AC0-262DF130CB11}" srcOrd="0" destOrd="0" presId="urn:microsoft.com/office/officeart/2005/8/layout/gear1"/>
    <dgm:cxn modelId="{2E7602B1-CCCB-4C82-B414-B2FF160DB991}" type="presOf" srcId="{46AB9507-CB36-4C90-8E51-8C7C6EEE62C5}" destId="{92688F9F-EE7B-4079-8DB5-51C5270748B0}" srcOrd="1" destOrd="0" presId="urn:microsoft.com/office/officeart/2005/8/layout/gear1"/>
    <dgm:cxn modelId="{AE87D984-00EA-4213-989F-E679AEC2FCB5}" type="presOf" srcId="{46AB9507-CB36-4C90-8E51-8C7C6EEE62C5}" destId="{A0123CC7-F908-4A34-B6A8-A73FB5EC4E3B}" srcOrd="2" destOrd="0" presId="urn:microsoft.com/office/officeart/2005/8/layout/gear1"/>
    <dgm:cxn modelId="{87AB3BAC-3DB5-4F5F-B524-DDBFE495AC8A}" type="presOf" srcId="{AB74FBBA-9AC9-476B-8F5C-C4355A0F62B3}" destId="{EB01EB18-1BBD-4730-B0EB-5E23975DFB61}" srcOrd="0" destOrd="0" presId="urn:microsoft.com/office/officeart/2005/8/layout/gear1"/>
    <dgm:cxn modelId="{CABCBDCF-68FE-4BFF-86E0-EA73222D7D10}" type="presOf" srcId="{3FAED862-FC68-486A-A32C-42B31194EB6C}" destId="{335F2266-7503-4F81-AB1E-CB36E39BAE89}" srcOrd="0" destOrd="0" presId="urn:microsoft.com/office/officeart/2005/8/layout/gear1"/>
    <dgm:cxn modelId="{AB286669-AAC0-4A1A-87F2-EA55EDB159D6}" type="presOf" srcId="{58CD81B4-3C43-4548-9D08-E8DDFD4047AB}" destId="{E29076E7-5EFC-47E8-88C7-862867CDEF15}" srcOrd="0" destOrd="0" presId="urn:microsoft.com/office/officeart/2005/8/layout/gear1"/>
    <dgm:cxn modelId="{46811E1C-9AC1-4D33-8386-9F66C2D47CBB}" type="presOf" srcId="{3FAED862-FC68-486A-A32C-42B31194EB6C}" destId="{1A681216-1A6C-4F96-8D23-610E2E866036}" srcOrd="2" destOrd="0" presId="urn:microsoft.com/office/officeart/2005/8/layout/gear1"/>
    <dgm:cxn modelId="{D5BABB3A-FC79-4FDD-B451-C8E4F4E05EE8}" type="presOf" srcId="{58CD81B4-3C43-4548-9D08-E8DDFD4047AB}" destId="{FAE2D94C-8ACE-4AF1-AB8B-F378E6101A42}" srcOrd="1" destOrd="0" presId="urn:microsoft.com/office/officeart/2005/8/layout/gear1"/>
    <dgm:cxn modelId="{BA881464-E4E2-4AC8-A6AB-272987E0F107}" type="presOf" srcId="{58CD81B4-3C43-4548-9D08-E8DDFD4047AB}" destId="{DDC82C0B-F267-41D9-AE32-85E7FE528E8A}" srcOrd="2" destOrd="0" presId="urn:microsoft.com/office/officeart/2005/8/layout/gear1"/>
    <dgm:cxn modelId="{01C523F3-C387-4077-853B-4964747332D2}" srcId="{AB74FBBA-9AC9-476B-8F5C-C4355A0F62B3}" destId="{46AB9507-CB36-4C90-8E51-8C7C6EEE62C5}" srcOrd="2" destOrd="0" parTransId="{7215B18A-520F-4290-9AA2-224B227C98F6}" sibTransId="{33F7B472-3ED1-41A5-98D2-2044D95E40F3}"/>
    <dgm:cxn modelId="{2B323AC2-EF4F-482C-B4A0-5B028C964228}" type="presParOf" srcId="{EB01EB18-1BBD-4730-B0EB-5E23975DFB61}" destId="{E29076E7-5EFC-47E8-88C7-862867CDEF15}" srcOrd="0" destOrd="0" presId="urn:microsoft.com/office/officeart/2005/8/layout/gear1"/>
    <dgm:cxn modelId="{CA208FF0-CEC3-423E-B7C9-B693F6539EF0}" type="presParOf" srcId="{EB01EB18-1BBD-4730-B0EB-5E23975DFB61}" destId="{FAE2D94C-8ACE-4AF1-AB8B-F378E6101A42}" srcOrd="1" destOrd="0" presId="urn:microsoft.com/office/officeart/2005/8/layout/gear1"/>
    <dgm:cxn modelId="{FC099A92-A423-4EA9-900F-5CAD7BEA95A4}" type="presParOf" srcId="{EB01EB18-1BBD-4730-B0EB-5E23975DFB61}" destId="{DDC82C0B-F267-41D9-AE32-85E7FE528E8A}" srcOrd="2" destOrd="0" presId="urn:microsoft.com/office/officeart/2005/8/layout/gear1"/>
    <dgm:cxn modelId="{4C35A1A1-4A9F-449F-B1A0-28D056F1306E}" type="presParOf" srcId="{EB01EB18-1BBD-4730-B0EB-5E23975DFB61}" destId="{335F2266-7503-4F81-AB1E-CB36E39BAE89}" srcOrd="3" destOrd="0" presId="urn:microsoft.com/office/officeart/2005/8/layout/gear1"/>
    <dgm:cxn modelId="{A83BAB4C-2C59-419C-A306-591D24AFD77B}" type="presParOf" srcId="{EB01EB18-1BBD-4730-B0EB-5E23975DFB61}" destId="{3988F503-C8AE-43B2-AEE4-9099041D488D}" srcOrd="4" destOrd="0" presId="urn:microsoft.com/office/officeart/2005/8/layout/gear1"/>
    <dgm:cxn modelId="{9A3A2052-BEFC-4C20-883D-82C5FF6D13DD}" type="presParOf" srcId="{EB01EB18-1BBD-4730-B0EB-5E23975DFB61}" destId="{1A681216-1A6C-4F96-8D23-610E2E866036}" srcOrd="5" destOrd="0" presId="urn:microsoft.com/office/officeart/2005/8/layout/gear1"/>
    <dgm:cxn modelId="{5A792DF3-B23B-492E-9783-86B9A83485C6}" type="presParOf" srcId="{EB01EB18-1BBD-4730-B0EB-5E23975DFB61}" destId="{68851A55-849C-4F26-BB90-420025BC305C}" srcOrd="6" destOrd="0" presId="urn:microsoft.com/office/officeart/2005/8/layout/gear1"/>
    <dgm:cxn modelId="{85446B31-ADA5-4541-89F5-7C71CA070988}" type="presParOf" srcId="{EB01EB18-1BBD-4730-B0EB-5E23975DFB61}" destId="{92688F9F-EE7B-4079-8DB5-51C5270748B0}" srcOrd="7" destOrd="0" presId="urn:microsoft.com/office/officeart/2005/8/layout/gear1"/>
    <dgm:cxn modelId="{EF52CA38-4FDF-4AEC-BA41-3E5517131375}" type="presParOf" srcId="{EB01EB18-1BBD-4730-B0EB-5E23975DFB61}" destId="{A0123CC7-F908-4A34-B6A8-A73FB5EC4E3B}" srcOrd="8" destOrd="0" presId="urn:microsoft.com/office/officeart/2005/8/layout/gear1"/>
    <dgm:cxn modelId="{28D45CF2-8FAE-49BA-B2EC-361B7BA1EF58}" type="presParOf" srcId="{EB01EB18-1BBD-4730-B0EB-5E23975DFB61}" destId="{50D08296-C37A-41E8-8EB4-68CDAF575803}" srcOrd="9" destOrd="0" presId="urn:microsoft.com/office/officeart/2005/8/layout/gear1"/>
    <dgm:cxn modelId="{AE7B8EA0-6624-4CB6-9337-D2BF4B8A1504}" type="presParOf" srcId="{EB01EB18-1BBD-4730-B0EB-5E23975DFB61}" destId="{CB0B0374-F02B-429D-8B30-FDB131832E1B}" srcOrd="10" destOrd="0" presId="urn:microsoft.com/office/officeart/2005/8/layout/gear1"/>
    <dgm:cxn modelId="{946DEEE1-6E13-4A87-A53D-61C3F4975CE5}" type="presParOf" srcId="{EB01EB18-1BBD-4730-B0EB-5E23975DFB61}" destId="{97B74FD8-139B-4CE0-8AC0-262DF130CB11}" srcOrd="11" destOrd="0" presId="urn:microsoft.com/office/officeart/2005/8/layout/gear1"/>
    <dgm:cxn modelId="{DF9A0167-46BC-4F6F-BD7A-23B14CAB61BE}" type="presParOf" srcId="{EB01EB18-1BBD-4730-B0EB-5E23975DFB61}" destId="{87D43D58-7FA1-49A2-90D9-02709BE6361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076E7-5EFC-47E8-88C7-862867CDEF15}">
      <dsp:nvSpPr>
        <dsp:cNvPr id="0" name=""/>
        <dsp:cNvSpPr/>
      </dsp:nvSpPr>
      <dsp:spPr>
        <a:xfrm>
          <a:off x="2801964" y="1854275"/>
          <a:ext cx="2266336" cy="226633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100" kern="1200" dirty="0"/>
            <a:t> </a:t>
          </a:r>
        </a:p>
      </dsp:txBody>
      <dsp:txXfrm>
        <a:off x="3257598" y="2385153"/>
        <a:ext cx="1355068" cy="1164944"/>
      </dsp:txXfrm>
    </dsp:sp>
    <dsp:sp modelId="{335F2266-7503-4F81-AB1E-CB36E39BAE89}">
      <dsp:nvSpPr>
        <dsp:cNvPr id="0" name=""/>
        <dsp:cNvSpPr/>
      </dsp:nvSpPr>
      <dsp:spPr>
        <a:xfrm>
          <a:off x="1483368" y="1318595"/>
          <a:ext cx="1648244" cy="16482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100" kern="1200" dirty="0"/>
            <a:t> </a:t>
          </a:r>
        </a:p>
      </dsp:txBody>
      <dsp:txXfrm>
        <a:off x="1898318" y="1736053"/>
        <a:ext cx="818344" cy="813328"/>
      </dsp:txXfrm>
    </dsp:sp>
    <dsp:sp modelId="{68851A55-849C-4F26-BB90-420025BC305C}">
      <dsp:nvSpPr>
        <dsp:cNvPr id="0" name=""/>
        <dsp:cNvSpPr/>
      </dsp:nvSpPr>
      <dsp:spPr>
        <a:xfrm rot="20700000">
          <a:off x="2406553" y="181475"/>
          <a:ext cx="1614943" cy="161494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100" kern="1200" dirty="0"/>
            <a:t> </a:t>
          </a:r>
        </a:p>
      </dsp:txBody>
      <dsp:txXfrm rot="-20700000">
        <a:off x="2760758" y="535679"/>
        <a:ext cx="906534" cy="906534"/>
      </dsp:txXfrm>
    </dsp:sp>
    <dsp:sp modelId="{CB0B0374-F02B-429D-8B30-FDB131832E1B}">
      <dsp:nvSpPr>
        <dsp:cNvPr id="0" name=""/>
        <dsp:cNvSpPr/>
      </dsp:nvSpPr>
      <dsp:spPr>
        <a:xfrm>
          <a:off x="2626893" y="1512747"/>
          <a:ext cx="2900910" cy="2900910"/>
        </a:xfrm>
        <a:prstGeom prst="circularArrow">
          <a:avLst>
            <a:gd name="adj1" fmla="val 4687"/>
            <a:gd name="adj2" fmla="val 299029"/>
            <a:gd name="adj3" fmla="val 2514478"/>
            <a:gd name="adj4" fmla="val 1586491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74FD8-139B-4CE0-8AC0-262DF130CB11}">
      <dsp:nvSpPr>
        <dsp:cNvPr id="0" name=""/>
        <dsp:cNvSpPr/>
      </dsp:nvSpPr>
      <dsp:spPr>
        <a:xfrm>
          <a:off x="1191467" y="954217"/>
          <a:ext cx="2107693" cy="210769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43D58-7FA1-49A2-90D9-02709BE6361B}">
      <dsp:nvSpPr>
        <dsp:cNvPr id="0" name=""/>
        <dsp:cNvSpPr/>
      </dsp:nvSpPr>
      <dsp:spPr>
        <a:xfrm>
          <a:off x="2033000" y="-171941"/>
          <a:ext cx="2272517" cy="22725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988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Bom dia, nos somos o Filipe Santos e Ricardo Silva, membros da empresa Learning FP (Learning </a:t>
            </a:r>
            <a:r>
              <a:rPr lang="pt-PT" dirty="0" err="1"/>
              <a:t>Fire</a:t>
            </a:r>
            <a:r>
              <a:rPr lang="pt-PT" dirty="0"/>
              <a:t> Prevention)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nossa empresa presta serviços de consultoria para empresas, temos cerca de 10 anos de experiencia e nos últimos anos temos feito um grande investimento na área de prevenção e gestão de incendios florestais. Por tanto, a nossa ideia é dar a conhecer algumas das nossas características como empresa.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Alguns exemplos de resultados , dizer o que estamos a trazer de novo </a:t>
            </a:r>
          </a:p>
        </p:txBody>
      </p:sp>
    </p:spTree>
    <p:extLst>
      <p:ext uri="{BB962C8B-B14F-4D97-AF65-F5344CB8AC3E}">
        <p14:creationId xmlns:p14="http://schemas.microsoft.com/office/powerpoint/2010/main" val="91928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Conheça a nossa equipa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243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a quem está destinado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o que oferecemos como serviço</a:t>
            </a:r>
          </a:p>
        </p:txBody>
      </p:sp>
    </p:spTree>
    <p:extLst>
      <p:ext uri="{BB962C8B-B14F-4D97-AF65-F5344CB8AC3E}">
        <p14:creationId xmlns:p14="http://schemas.microsoft.com/office/powerpoint/2010/main" val="387152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como o fazemos</a:t>
            </a:r>
          </a:p>
        </p:txBody>
      </p:sp>
    </p:spTree>
    <p:extLst>
      <p:ext uri="{BB962C8B-B14F-4D97-AF65-F5344CB8AC3E}">
        <p14:creationId xmlns:p14="http://schemas.microsoft.com/office/powerpoint/2010/main" val="338368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como o fazemos (ETL) 3.5s ao realizar o processo</a:t>
            </a:r>
          </a:p>
        </p:txBody>
      </p:sp>
    </p:spTree>
    <p:extLst>
      <p:ext uri="{BB962C8B-B14F-4D97-AF65-F5344CB8AC3E}">
        <p14:creationId xmlns:p14="http://schemas.microsoft.com/office/powerpoint/2010/main" val="285952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como o fazemos (</a:t>
            </a:r>
            <a:r>
              <a:rPr lang="pt-PT" dirty="0" err="1"/>
              <a:t>Dashboards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51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como o fazemos (</a:t>
            </a:r>
            <a:r>
              <a:rPr lang="pt-PT" dirty="0" err="1"/>
              <a:t>Dashboards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31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como o fazemos (Analisar)</a:t>
            </a:r>
          </a:p>
        </p:txBody>
      </p:sp>
    </p:spTree>
    <p:extLst>
      <p:ext uri="{BB962C8B-B14F-4D97-AF65-F5344CB8AC3E}">
        <p14:creationId xmlns:p14="http://schemas.microsoft.com/office/powerpoint/2010/main" val="230168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Alguns exemplos de resultados , dizer o que estamos a trazer de novo </a:t>
            </a:r>
          </a:p>
        </p:txBody>
      </p:sp>
    </p:spTree>
    <p:extLst>
      <p:ext uri="{BB962C8B-B14F-4D97-AF65-F5344CB8AC3E}">
        <p14:creationId xmlns:p14="http://schemas.microsoft.com/office/powerpoint/2010/main" val="103354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237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Prevenção e gestão de incêndios florestais</a:t>
            </a:r>
            <a:endParaRPr dirty="0"/>
          </a:p>
        </p:txBody>
      </p:sp>
      <p:pic>
        <p:nvPicPr>
          <p:cNvPr id="3" name="Google Shape;47;p1">
            <a:extLst>
              <a:ext uri="{FF2B5EF4-FFF2-40B4-BE49-F238E27FC236}">
                <a16:creationId xmlns="" xmlns:a16="http://schemas.microsoft.com/office/drawing/2014/main" id="{2E2AC82C-F12A-4F40-A085-79C873A325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8669" y="3511481"/>
            <a:ext cx="1875331" cy="163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9EED8B6D-C1AF-4043-A927-D9CCD4A33587}"/>
              </a:ext>
            </a:extLst>
          </p:cNvPr>
          <p:cNvSpPr txBox="1"/>
          <p:nvPr/>
        </p:nvSpPr>
        <p:spPr>
          <a:xfrm>
            <a:off x="953690" y="4543336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400" b="1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Filipe Miguel Fonseca dos Santos – 2017271196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Ricardo David da Silva Briceño – 2020173503</a:t>
            </a:r>
            <a:endParaRPr lang="pt-PT" sz="1400" b="1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Google Shape;71;p12">
            <a:extLst>
              <a:ext uri="{FF2B5EF4-FFF2-40B4-BE49-F238E27FC236}">
                <a16:creationId xmlns="" xmlns:a16="http://schemas.microsoft.com/office/drawing/2014/main" id="{D04A437B-E56E-41A1-8647-9AB95EBE6C81}"/>
              </a:ext>
            </a:extLst>
          </p:cNvPr>
          <p:cNvSpPr txBox="1">
            <a:spLocks/>
          </p:cNvSpPr>
          <p:nvPr/>
        </p:nvSpPr>
        <p:spPr>
          <a:xfrm>
            <a:off x="-1" y="1884328"/>
            <a:ext cx="9143999" cy="81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pt-PT" sz="2400" dirty="0">
                <a:solidFill>
                  <a:schemeClr val="bg1"/>
                </a:solidFill>
              </a:rPr>
              <a:t>Business Intelligence</a:t>
            </a:r>
          </a:p>
          <a:p>
            <a:pPr algn="ctr"/>
            <a:r>
              <a:rPr lang="pt-PT" sz="1800" dirty="0">
                <a:solidFill>
                  <a:schemeClr val="bg1"/>
                </a:solidFill>
              </a:rPr>
              <a:t>2020/2021</a:t>
            </a:r>
          </a:p>
          <a:p>
            <a:pPr algn="ctr"/>
            <a:endParaRPr lang="pt-PT" sz="2400" dirty="0"/>
          </a:p>
        </p:txBody>
      </p:sp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81FD1F05-A472-4CC7-9EE4-3FFBC11ECF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76712" y="2700337"/>
            <a:ext cx="3190571" cy="151391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46B5E550-F7D8-46B6-829D-EABC471BC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/>
          </a:p>
        </p:txBody>
      </p:sp>
      <p:sp>
        <p:nvSpPr>
          <p:cNvPr id="6" name="Google Shape;96;p15">
            <a:extLst>
              <a:ext uri="{FF2B5EF4-FFF2-40B4-BE49-F238E27FC236}">
                <a16:creationId xmlns="" xmlns:a16="http://schemas.microsoft.com/office/drawing/2014/main" id="{2D4F7800-5755-4715-A50B-547FEC76372B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  <p:sp>
        <p:nvSpPr>
          <p:cNvPr id="9" name="Google Shape;539;p44">
            <a:extLst>
              <a:ext uri="{FF2B5EF4-FFF2-40B4-BE49-F238E27FC236}">
                <a16:creationId xmlns="" xmlns:a16="http://schemas.microsoft.com/office/drawing/2014/main" id="{329B1778-49A0-4A64-8844-502206E5ABEF}"/>
              </a:ext>
            </a:extLst>
          </p:cNvPr>
          <p:cNvSpPr txBox="1">
            <a:spLocks/>
          </p:cNvSpPr>
          <p:nvPr/>
        </p:nvSpPr>
        <p:spPr>
          <a:xfrm>
            <a:off x="1143000" y="382008"/>
            <a:ext cx="6858000" cy="98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3000" b="1" dirty="0"/>
              <a:t>Como o fazemos?</a:t>
            </a:r>
          </a:p>
          <a:p>
            <a:r>
              <a:rPr lang="pt-PT" sz="2400" b="1" dirty="0">
                <a:solidFill>
                  <a:schemeClr val="bg1"/>
                </a:solidFill>
              </a:rPr>
              <a:t>Apresentação dos Dados e Análise - </a:t>
            </a:r>
            <a:r>
              <a:rPr lang="pt-PT" sz="2400" b="1" dirty="0" err="1">
                <a:solidFill>
                  <a:schemeClr val="bg1"/>
                </a:solidFill>
              </a:rPr>
              <a:t>Tableau</a:t>
            </a:r>
            <a:endParaRPr lang="pt-PT" sz="2400" b="1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2E85F361-A810-4247-8072-779D8BC9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86" y="268156"/>
            <a:ext cx="885823" cy="8858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D5C7BD3A-9466-4E66-A6D4-612BB8432A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83874" y="1495955"/>
            <a:ext cx="6810318" cy="3274641"/>
          </a:xfrm>
          <a:prstGeom prst="roundRect">
            <a:avLst>
              <a:gd name="adj" fmla="val 15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088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46B5E550-F7D8-46B6-829D-EABC471BC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/>
          </a:p>
        </p:txBody>
      </p:sp>
      <p:sp>
        <p:nvSpPr>
          <p:cNvPr id="6" name="Google Shape;96;p15">
            <a:extLst>
              <a:ext uri="{FF2B5EF4-FFF2-40B4-BE49-F238E27FC236}">
                <a16:creationId xmlns="" xmlns:a16="http://schemas.microsoft.com/office/drawing/2014/main" id="{2D4F7800-5755-4715-A50B-547FEC76372B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  <p:sp>
        <p:nvSpPr>
          <p:cNvPr id="9" name="Google Shape;539;p44">
            <a:extLst>
              <a:ext uri="{FF2B5EF4-FFF2-40B4-BE49-F238E27FC236}">
                <a16:creationId xmlns="" xmlns:a16="http://schemas.microsoft.com/office/drawing/2014/main" id="{329B1778-49A0-4A64-8844-502206E5ABEF}"/>
              </a:ext>
            </a:extLst>
          </p:cNvPr>
          <p:cNvSpPr txBox="1">
            <a:spLocks/>
          </p:cNvSpPr>
          <p:nvPr/>
        </p:nvSpPr>
        <p:spPr>
          <a:xfrm>
            <a:off x="1143000" y="382008"/>
            <a:ext cx="6858000" cy="98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3000" b="1" dirty="0"/>
              <a:t>Como o fazemos?</a:t>
            </a:r>
          </a:p>
          <a:p>
            <a:r>
              <a:rPr lang="pt-PT" sz="2400" b="1" dirty="0">
                <a:solidFill>
                  <a:schemeClr val="bg1"/>
                </a:solidFill>
              </a:rPr>
              <a:t>Machine Learning/Data Mining – Python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FA7D63DE-DB72-4DCA-84FF-7ADAFE7B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54" y="2080764"/>
            <a:ext cx="981971" cy="98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easuring Forecast Accuracy: The Complete Guide | RELEX Solutions">
            <a:extLst>
              <a:ext uri="{FF2B5EF4-FFF2-40B4-BE49-F238E27FC236}">
                <a16:creationId xmlns="" xmlns:a16="http://schemas.microsoft.com/office/drawing/2014/main" id="{CD6CF95F-E810-4BAB-9B33-E960E37E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661" y="1688777"/>
            <a:ext cx="4179064" cy="17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71B40C9B-21D5-4503-ABD9-469B2BC64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12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="" xmlns:a16="http://schemas.microsoft.com/office/drawing/2014/main" id="{7D9A79D6-491E-4E01-B9FC-13C2E5B38091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539;p44">
            <a:extLst>
              <a:ext uri="{FF2B5EF4-FFF2-40B4-BE49-F238E27FC236}">
                <a16:creationId xmlns="" xmlns:a16="http://schemas.microsoft.com/office/drawing/2014/main" id="{38FEDCBD-B825-4C28-BD83-F0A881C38100}"/>
              </a:ext>
            </a:extLst>
          </p:cNvPr>
          <p:cNvSpPr txBox="1">
            <a:spLocks/>
          </p:cNvSpPr>
          <p:nvPr/>
        </p:nvSpPr>
        <p:spPr>
          <a:xfrm>
            <a:off x="1143000" y="0"/>
            <a:ext cx="6858000" cy="98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3000" b="1" dirty="0"/>
              <a:t>Resultados</a:t>
            </a:r>
          </a:p>
        </p:txBody>
      </p:sp>
      <p:sp>
        <p:nvSpPr>
          <p:cNvPr id="8" name="Google Shape;96;p15">
            <a:extLst>
              <a:ext uri="{FF2B5EF4-FFF2-40B4-BE49-F238E27FC236}">
                <a16:creationId xmlns="" xmlns:a16="http://schemas.microsoft.com/office/drawing/2014/main" id="{228FD7B1-11EA-49AC-B872-5F26E888CF0E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D4919CD6-98B8-4EA2-B5D4-8380335B8F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11423" y="1477058"/>
            <a:ext cx="4464914" cy="3084574"/>
          </a:xfrm>
          <a:prstGeom prst="roundRect">
            <a:avLst>
              <a:gd name="adj" fmla="val 21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5AD0DBCC-E740-4EB5-AA47-87DEB826436F}"/>
              </a:ext>
            </a:extLst>
          </p:cNvPr>
          <p:cNvSpPr txBox="1"/>
          <p:nvPr/>
        </p:nvSpPr>
        <p:spPr>
          <a:xfrm>
            <a:off x="3245292" y="1038333"/>
            <a:ext cx="3397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Classification – f1 score Comparison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71B40C9B-21D5-4503-ABD9-469B2BC64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13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="" xmlns:a16="http://schemas.microsoft.com/office/drawing/2014/main" id="{7D9A79D6-491E-4E01-B9FC-13C2E5B38091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539;p44">
            <a:extLst>
              <a:ext uri="{FF2B5EF4-FFF2-40B4-BE49-F238E27FC236}">
                <a16:creationId xmlns="" xmlns:a16="http://schemas.microsoft.com/office/drawing/2014/main" id="{38FEDCBD-B825-4C28-BD83-F0A881C38100}"/>
              </a:ext>
            </a:extLst>
          </p:cNvPr>
          <p:cNvSpPr txBox="1">
            <a:spLocks/>
          </p:cNvSpPr>
          <p:nvPr/>
        </p:nvSpPr>
        <p:spPr>
          <a:xfrm>
            <a:off x="1143000" y="0"/>
            <a:ext cx="6858000" cy="98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3000" b="1" dirty="0"/>
              <a:t>Resultados</a:t>
            </a:r>
          </a:p>
        </p:txBody>
      </p:sp>
      <p:sp>
        <p:nvSpPr>
          <p:cNvPr id="8" name="Google Shape;96;p15">
            <a:extLst>
              <a:ext uri="{FF2B5EF4-FFF2-40B4-BE49-F238E27FC236}">
                <a16:creationId xmlns="" xmlns:a16="http://schemas.microsoft.com/office/drawing/2014/main" id="{228FD7B1-11EA-49AC-B872-5F26E888CF0E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5AD0DBCC-E740-4EB5-AA47-87DEB826436F}"/>
              </a:ext>
            </a:extLst>
          </p:cNvPr>
          <p:cNvSpPr txBox="1"/>
          <p:nvPr/>
        </p:nvSpPr>
        <p:spPr>
          <a:xfrm>
            <a:off x="2662761" y="1317535"/>
            <a:ext cx="4713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Regression – Root Mean Squared Error Comparison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="" xmlns:a16="http://schemas.microsoft.com/office/drawing/2014/main" id="{6F81BECB-7283-4260-BB77-EB01032DA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2437"/>
              </p:ext>
            </p:extLst>
          </p:nvPr>
        </p:nvGraphicFramePr>
        <p:xfrm>
          <a:off x="1904872" y="1701225"/>
          <a:ext cx="6175374" cy="24778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028993">
                  <a:extLst>
                    <a:ext uri="{9D8B030D-6E8A-4147-A177-3AD203B41FA5}">
                      <a16:colId xmlns="" xmlns:a16="http://schemas.microsoft.com/office/drawing/2014/main" val="4002179418"/>
                    </a:ext>
                  </a:extLst>
                </a:gridCol>
                <a:gridCol w="1028993">
                  <a:extLst>
                    <a:ext uri="{9D8B030D-6E8A-4147-A177-3AD203B41FA5}">
                      <a16:colId xmlns="" xmlns:a16="http://schemas.microsoft.com/office/drawing/2014/main" val="803950745"/>
                    </a:ext>
                  </a:extLst>
                </a:gridCol>
                <a:gridCol w="1028993">
                  <a:extLst>
                    <a:ext uri="{9D8B030D-6E8A-4147-A177-3AD203B41FA5}">
                      <a16:colId xmlns="" xmlns:a16="http://schemas.microsoft.com/office/drawing/2014/main" val="1026038238"/>
                    </a:ext>
                  </a:extLst>
                </a:gridCol>
                <a:gridCol w="1028993">
                  <a:extLst>
                    <a:ext uri="{9D8B030D-6E8A-4147-A177-3AD203B41FA5}">
                      <a16:colId xmlns="" xmlns:a16="http://schemas.microsoft.com/office/drawing/2014/main" val="3727663778"/>
                    </a:ext>
                  </a:extLst>
                </a:gridCol>
                <a:gridCol w="1029701">
                  <a:extLst>
                    <a:ext uri="{9D8B030D-6E8A-4147-A177-3AD203B41FA5}">
                      <a16:colId xmlns="" xmlns:a16="http://schemas.microsoft.com/office/drawing/2014/main" val="940004078"/>
                    </a:ext>
                  </a:extLst>
                </a:gridCol>
                <a:gridCol w="1029701">
                  <a:extLst>
                    <a:ext uri="{9D8B030D-6E8A-4147-A177-3AD203B41FA5}">
                      <a16:colId xmlns="" xmlns:a16="http://schemas.microsoft.com/office/drawing/2014/main" val="2162268108"/>
                    </a:ext>
                  </a:extLst>
                </a:gridCol>
              </a:tblGrid>
              <a:tr h="412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pt-PT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LT</a:t>
                      </a:r>
                      <a:endParaRPr lang="pt-PT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LTM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LTCM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LCM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40223735"/>
                  </a:ext>
                </a:extLst>
              </a:tr>
              <a:tr h="412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LR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42.659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43.441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43.287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42.820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42.426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06314806"/>
                  </a:ext>
                </a:extLst>
              </a:tr>
              <a:tr h="412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Ridge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42.654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43.395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43.210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42.788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42.395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4284223"/>
                  </a:ext>
                </a:extLst>
              </a:tr>
              <a:tr h="412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KNN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61.531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57.527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63.845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63.705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57.239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82195866"/>
                  </a:ext>
                </a:extLst>
              </a:tr>
              <a:tr h="412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CART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68.042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67.922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78.816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67.710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70.563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96999034"/>
                  </a:ext>
                </a:extLst>
              </a:tr>
              <a:tr h="412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SVM</a:t>
                      </a:r>
                      <a:endParaRPr lang="pt-PT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</a:rPr>
                        <a:t>38.479</a:t>
                      </a:r>
                      <a:endParaRPr lang="pt-PT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</a:rPr>
                        <a:t>38.433</a:t>
                      </a:r>
                      <a:endParaRPr lang="pt-PT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</a:rPr>
                        <a:t>38.404</a:t>
                      </a:r>
                      <a:endParaRPr lang="pt-PT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</a:rPr>
                        <a:t>38.372</a:t>
                      </a:r>
                      <a:endParaRPr lang="pt-PT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</a:rPr>
                        <a:t>38.243</a:t>
                      </a:r>
                      <a:endParaRPr lang="pt-PT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1906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Conheça a nossa equipa! </a:t>
            </a:r>
            <a:endParaRPr sz="3000" b="1" dirty="0"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42" name="Google Shape;542;p44"/>
          <p:cNvSpPr txBox="1"/>
          <p:nvPr/>
        </p:nvSpPr>
        <p:spPr>
          <a:xfrm>
            <a:off x="3125161" y="4402880"/>
            <a:ext cx="1489200" cy="50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Filipe Santos</a:t>
            </a:r>
            <a:r>
              <a:rPr lang="pt-PT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pt-PT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pt-PT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Business Intelligence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Project Manager</a:t>
            </a:r>
          </a:p>
        </p:txBody>
      </p:sp>
      <p:pic>
        <p:nvPicPr>
          <p:cNvPr id="543" name="Google Shape;543;p44"/>
          <p:cNvPicPr preferRelativeResize="0"/>
          <p:nvPr/>
        </p:nvPicPr>
        <p:blipFill>
          <a:blip r:embed="rId3"/>
          <a:srcRect t="312" b="312"/>
          <a:stretch/>
        </p:blipFill>
        <p:spPr>
          <a:xfrm>
            <a:off x="5099861" y="278385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5104886" y="4402880"/>
            <a:ext cx="1489200" cy="50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Ricardo Briceño</a:t>
            </a:r>
            <a: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pt-PT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Business Intelligence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Project Manager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1728FA3F-A8B4-4EE6-A2E3-79C1D8C7C2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12366" y="590724"/>
            <a:ext cx="4622006" cy="2193131"/>
          </a:xfrm>
          <a:prstGeom prst="rect">
            <a:avLst/>
          </a:prstGeom>
        </p:spPr>
      </p:pic>
      <p:pic>
        <p:nvPicPr>
          <p:cNvPr id="9" name="Google Shape;543;p44">
            <a:extLst>
              <a:ext uri="{FF2B5EF4-FFF2-40B4-BE49-F238E27FC236}">
                <a16:creationId xmlns="" xmlns:a16="http://schemas.microsoft.com/office/drawing/2014/main" id="{23312F3C-B159-4F1D-A603-7AA7B7B47AB1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61" y="2783855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6582BD2-63AD-44B1-8FDA-E16F807E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504" y="2571750"/>
            <a:ext cx="6858000" cy="345000"/>
          </a:xfrm>
        </p:spPr>
        <p:txBody>
          <a:bodyPr/>
          <a:lstStyle/>
          <a:p>
            <a:r>
              <a:rPr lang="pt-PT" sz="4800" b="1" dirty="0"/>
              <a:t>Obrigado!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="" xmlns:a16="http://schemas.microsoft.com/office/drawing/2014/main" id="{2606A02C-2688-49BD-B427-9D233AE32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1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A64008E-0CF1-492D-97E5-4006F61C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256" y="1674941"/>
            <a:ext cx="5798457" cy="2598057"/>
          </a:xfrm>
        </p:spPr>
        <p:txBody>
          <a:bodyPr/>
          <a:lstStyle/>
          <a:p>
            <a:pPr algn="ctr"/>
            <a:r>
              <a:rPr lang="pt-PT" b="0" i="0" u="none" strike="noStrike" cap="none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Os incêndios florestais são um grande problema em termos </a:t>
            </a:r>
            <a:r>
              <a:rPr lang="pt-PT" b="0" i="0" u="sng" strike="noStrike" cap="none" dirty="0">
                <a:latin typeface="Corbel"/>
                <a:ea typeface="Corbel"/>
                <a:cs typeface="Corbel"/>
                <a:sym typeface="Corbel"/>
              </a:rPr>
              <a:t>ambientais</a:t>
            </a:r>
            <a:r>
              <a:rPr lang="pt-PT" b="0" i="0" u="none" strike="noStrike" cap="none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, criando danos </a:t>
            </a:r>
            <a:r>
              <a:rPr lang="pt-PT" b="0" i="0" u="sng" strike="noStrike" cap="none" dirty="0" smtClean="0">
                <a:latin typeface="Corbel"/>
                <a:ea typeface="Corbel"/>
                <a:cs typeface="Corbel"/>
                <a:sym typeface="Corbel"/>
              </a:rPr>
              <a:t>económicos</a:t>
            </a:r>
            <a:r>
              <a:rPr lang="pt-PT" dirty="0" smtClean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,</a:t>
            </a:r>
            <a:r>
              <a:rPr lang="pt-PT" b="0" i="0" u="none" strike="noStrike" cap="none" dirty="0" smtClean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PT" b="0" i="0" u="sng" strike="noStrike" cap="none" dirty="0" smtClean="0">
                <a:latin typeface="Corbel"/>
                <a:ea typeface="Corbel"/>
                <a:cs typeface="Corbel"/>
                <a:sym typeface="Corbel"/>
              </a:rPr>
              <a:t>ecológicos</a:t>
            </a:r>
            <a:r>
              <a:rPr lang="pt-PT" b="0" i="0" u="none" strike="noStrike" cap="none" dirty="0" smtClean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 e </a:t>
            </a:r>
            <a:r>
              <a:rPr lang="pt-PT" b="0" i="0" u="none" strike="noStrike" cap="none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colocando em </a:t>
            </a:r>
            <a:r>
              <a:rPr lang="pt-PT" b="0" i="0" u="sng" strike="noStrike" cap="none" dirty="0">
                <a:latin typeface="Corbel"/>
                <a:ea typeface="Corbel"/>
                <a:cs typeface="Corbel"/>
                <a:sym typeface="Corbel"/>
              </a:rPr>
              <a:t>risco vidas humanas.</a:t>
            </a:r>
            <a:r>
              <a:rPr lang="pt-PT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/>
            </a:r>
            <a:br>
              <a:rPr lang="pt-PT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/>
            </a:r>
            <a:br>
              <a:rPr lang="en-US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080A5E03-772C-457E-B557-9653EED63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="" xmlns:a16="http://schemas.microsoft.com/office/drawing/2014/main" id="{9F998292-6534-4A04-8999-A0006ABCCA7D}"/>
              </a:ext>
            </a:extLst>
          </p:cNvPr>
          <p:cNvSpPr txBox="1"/>
          <p:nvPr/>
        </p:nvSpPr>
        <p:spPr>
          <a:xfrm>
            <a:off x="526358" y="2156556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“”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2654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188450" y="444153"/>
            <a:ext cx="722403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 quem se destina a nossa solução?</a:t>
            </a:r>
            <a:endParaRPr b="1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445188CD-85F9-449C-AC16-6519FB12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65" y="1792236"/>
            <a:ext cx="711387" cy="93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0">
            <a:extLst>
              <a:ext uri="{FF2B5EF4-FFF2-40B4-BE49-F238E27FC236}">
                <a16:creationId xmlns="" xmlns:a16="http://schemas.microsoft.com/office/drawing/2014/main" id="{422AF9A2-1318-4173-83AE-CFD3491F8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" name="Picture 14" descr="Espécies invasoras florestais (Inventário Florestal Nacional)">
            <a:extLst>
              <a:ext uri="{FF2B5EF4-FFF2-40B4-BE49-F238E27FC236}">
                <a16:creationId xmlns="" xmlns:a16="http://schemas.microsoft.com/office/drawing/2014/main" id="{BC1048F6-DA4D-42BC-A29D-1BE9C9A72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49" y="1911259"/>
            <a:ext cx="2145622" cy="7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="" xmlns:a16="http://schemas.microsoft.com/office/drawing/2014/main" id="{CEDA59AE-91D1-42D1-8919-BB132FC8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396" y="1789034"/>
            <a:ext cx="1035065" cy="10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="" xmlns:a16="http://schemas.microsoft.com/office/drawing/2014/main" id="{D8093348-13A8-4B80-81F4-CB458D904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6" y="3402439"/>
            <a:ext cx="741241" cy="9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="" xmlns:a16="http://schemas.microsoft.com/office/drawing/2014/main" id="{CBA83CA4-8CC0-4B61-8A7B-1D3631466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53" y="3406959"/>
            <a:ext cx="871208" cy="87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>
            <a:extLst>
              <a:ext uri="{FF2B5EF4-FFF2-40B4-BE49-F238E27FC236}">
                <a16:creationId xmlns="" xmlns:a16="http://schemas.microsoft.com/office/drawing/2014/main" id="{0A222D7E-31D0-4A50-A1A7-9AF87764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07" y="3402439"/>
            <a:ext cx="741241" cy="9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35;gcd138dfb72_0_14">
            <a:extLst>
              <a:ext uri="{FF2B5EF4-FFF2-40B4-BE49-F238E27FC236}">
                <a16:creationId xmlns="" xmlns:a16="http://schemas.microsoft.com/office/drawing/2014/main" id="{C9615B28-4B70-4B25-9F4C-F840D99B4EC9}"/>
              </a:ext>
            </a:extLst>
          </p:cNvPr>
          <p:cNvSpPr txBox="1"/>
          <p:nvPr/>
        </p:nvSpPr>
        <p:spPr>
          <a:xfrm>
            <a:off x="555759" y="2728271"/>
            <a:ext cx="30909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PT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Serviço Nacional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PT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 Bombeiros</a:t>
            </a:r>
            <a:endParaRPr sz="1100" b="1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5;gcd138dfb72_0_14">
            <a:extLst>
              <a:ext uri="{FF2B5EF4-FFF2-40B4-BE49-F238E27FC236}">
                <a16:creationId xmlns="" xmlns:a16="http://schemas.microsoft.com/office/drawing/2014/main" id="{8A208D7F-C21F-49E9-9C92-C90180364C80}"/>
              </a:ext>
            </a:extLst>
          </p:cNvPr>
          <p:cNvSpPr txBox="1"/>
          <p:nvPr/>
        </p:nvSpPr>
        <p:spPr>
          <a:xfrm>
            <a:off x="3144052" y="2725889"/>
            <a:ext cx="30909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PT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Instituto da Conservação da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PT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Natureza e das Florestas </a:t>
            </a:r>
            <a:endParaRPr sz="1200" b="1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5;gcd138dfb72_0_14">
            <a:extLst>
              <a:ext uri="{FF2B5EF4-FFF2-40B4-BE49-F238E27FC236}">
                <a16:creationId xmlns="" xmlns:a16="http://schemas.microsoft.com/office/drawing/2014/main" id="{C1F11CF9-0D3F-40C3-B8EC-CA6B2497BCE1}"/>
              </a:ext>
            </a:extLst>
          </p:cNvPr>
          <p:cNvSpPr txBox="1"/>
          <p:nvPr/>
        </p:nvSpPr>
        <p:spPr>
          <a:xfrm>
            <a:off x="3117461" y="4364065"/>
            <a:ext cx="309099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PT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Governo</a:t>
            </a:r>
            <a:endParaRPr sz="1200" b="1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5;gcd138dfb72_0_14">
            <a:extLst>
              <a:ext uri="{FF2B5EF4-FFF2-40B4-BE49-F238E27FC236}">
                <a16:creationId xmlns="" xmlns:a16="http://schemas.microsoft.com/office/drawing/2014/main" id="{71EBBE61-A8CC-4BF1-A3B0-7031EE5A28C6}"/>
              </a:ext>
            </a:extLst>
          </p:cNvPr>
          <p:cNvSpPr txBox="1"/>
          <p:nvPr/>
        </p:nvSpPr>
        <p:spPr>
          <a:xfrm>
            <a:off x="526358" y="4323236"/>
            <a:ext cx="30909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PT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Direção Geral de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PT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Recursos Florestais</a:t>
            </a:r>
            <a:endParaRPr sz="1200" b="1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35;gcd138dfb72_0_14">
            <a:extLst>
              <a:ext uri="{FF2B5EF4-FFF2-40B4-BE49-F238E27FC236}">
                <a16:creationId xmlns="" xmlns:a16="http://schemas.microsoft.com/office/drawing/2014/main" id="{D2031C76-25B1-426B-A976-560F4A584A46}"/>
              </a:ext>
            </a:extLst>
          </p:cNvPr>
          <p:cNvSpPr txBox="1"/>
          <p:nvPr/>
        </p:nvSpPr>
        <p:spPr>
          <a:xfrm>
            <a:off x="6039428" y="2836309"/>
            <a:ext cx="309099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PT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Proteção Civil</a:t>
            </a:r>
            <a:endParaRPr sz="1200" b="1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35;gcd138dfb72_0_14">
            <a:extLst>
              <a:ext uri="{FF2B5EF4-FFF2-40B4-BE49-F238E27FC236}">
                <a16:creationId xmlns="" xmlns:a16="http://schemas.microsoft.com/office/drawing/2014/main" id="{55491B08-1590-4541-A11F-575631FFD669}"/>
              </a:ext>
            </a:extLst>
          </p:cNvPr>
          <p:cNvSpPr txBox="1"/>
          <p:nvPr/>
        </p:nvSpPr>
        <p:spPr>
          <a:xfrm>
            <a:off x="6053003" y="4413186"/>
            <a:ext cx="309099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PT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GNR</a:t>
            </a:r>
            <a:endParaRPr sz="1200" b="1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2" name="Google Shape;96;p15">
            <a:extLst>
              <a:ext uri="{FF2B5EF4-FFF2-40B4-BE49-F238E27FC236}">
                <a16:creationId xmlns="" xmlns:a16="http://schemas.microsoft.com/office/drawing/2014/main" id="{2058E922-EE7B-4C7C-B3C5-49065AC76C66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66C7D2A3-38BC-464A-AAD5-937D905CEC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  <p:sp>
        <p:nvSpPr>
          <p:cNvPr id="7" name="Google Shape;539;p44">
            <a:extLst>
              <a:ext uri="{FF2B5EF4-FFF2-40B4-BE49-F238E27FC236}">
                <a16:creationId xmlns="" xmlns:a16="http://schemas.microsoft.com/office/drawing/2014/main" id="{D75A6F36-F522-475B-8A2B-234B245FBF24}"/>
              </a:ext>
            </a:extLst>
          </p:cNvPr>
          <p:cNvSpPr txBox="1">
            <a:spLocks/>
          </p:cNvSpPr>
          <p:nvPr/>
        </p:nvSpPr>
        <p:spPr>
          <a:xfrm>
            <a:off x="1089275" y="215091"/>
            <a:ext cx="6858000" cy="89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3000" b="1" dirty="0"/>
              <a:t>Objetivos</a:t>
            </a:r>
          </a:p>
          <a:p>
            <a:r>
              <a:rPr lang="pt-PT" sz="2400" b="1" dirty="0">
                <a:solidFill>
                  <a:schemeClr val="bg1"/>
                </a:solidFill>
              </a:rPr>
              <a:t>Big Questions</a:t>
            </a:r>
          </a:p>
        </p:txBody>
      </p:sp>
      <p:pic>
        <p:nvPicPr>
          <p:cNvPr id="9" name="Gráfico 8" descr="Ponto de interrogação com preenchimento sólido">
            <a:extLst>
              <a:ext uri="{FF2B5EF4-FFF2-40B4-BE49-F238E27FC236}">
                <a16:creationId xmlns="" xmlns:a16="http://schemas.microsoft.com/office/drawing/2014/main" id="{7BBA6F5F-9260-4B1B-A23F-53AEB9A6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943" y="2346778"/>
            <a:ext cx="449943" cy="4499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200B6D66-046C-479C-900D-E7B4F6B60D2F}"/>
              </a:ext>
            </a:extLst>
          </p:cNvPr>
          <p:cNvSpPr txBox="1"/>
          <p:nvPr/>
        </p:nvSpPr>
        <p:spPr>
          <a:xfrm>
            <a:off x="1240557" y="1825134"/>
            <a:ext cx="8034572" cy="1493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/>
              </a:buClr>
              <a:buSzPct val="135000"/>
              <a:buFont typeface="+mj-lt"/>
              <a:buAutoNum type="arabicPeriod"/>
            </a:pPr>
            <a:r>
              <a:rPr lang="pt-PT" sz="1600" dirty="0">
                <a:solidFill>
                  <a:schemeClr val="bg1"/>
                </a:solidFill>
              </a:rPr>
              <a:t>“Em quais lugares e momentos os incêndios são mais prováveis de ocorrer?”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SzPct val="135000"/>
              <a:buFont typeface="+mj-lt"/>
              <a:buAutoNum type="arabicPeriod"/>
            </a:pPr>
            <a:r>
              <a:rPr lang="pt-PT" sz="1600" dirty="0">
                <a:solidFill>
                  <a:schemeClr val="bg1"/>
                </a:solidFill>
              </a:rPr>
              <a:t>“O dia da semana tem uma influência significativa na ocorrência de incêndios?” 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SzPct val="135000"/>
              <a:buFont typeface="+mj-lt"/>
              <a:buAutoNum type="arabicPeriod"/>
            </a:pPr>
            <a:r>
              <a:rPr lang="pt-PT" sz="1600" dirty="0">
                <a:solidFill>
                  <a:schemeClr val="bg1"/>
                </a:solidFill>
              </a:rPr>
              <a:t>“Quanto é que as condições meteorológicas afetam a propagação dos incêndios?”</a:t>
            </a:r>
          </a:p>
        </p:txBody>
      </p:sp>
    </p:spTree>
    <p:extLst>
      <p:ext uri="{BB962C8B-B14F-4D97-AF65-F5344CB8AC3E}">
        <p14:creationId xmlns:p14="http://schemas.microsoft.com/office/powerpoint/2010/main" val="22005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46B5E550-F7D8-46B6-829D-EABC471BC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84511FD-146A-4AF5-82C9-DC2C6A17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027" y="1589830"/>
            <a:ext cx="4131945" cy="3249394"/>
          </a:xfrm>
          <a:prstGeom prst="rect">
            <a:avLst/>
          </a:prstGeom>
        </p:spPr>
      </p:pic>
      <p:sp>
        <p:nvSpPr>
          <p:cNvPr id="6" name="Google Shape;96;p15">
            <a:extLst>
              <a:ext uri="{FF2B5EF4-FFF2-40B4-BE49-F238E27FC236}">
                <a16:creationId xmlns="" xmlns:a16="http://schemas.microsoft.com/office/drawing/2014/main" id="{2D4F7800-5755-4715-A50B-547FEC76372B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Google Shape;539;p44">
            <a:extLst>
              <a:ext uri="{FF2B5EF4-FFF2-40B4-BE49-F238E27FC236}">
                <a16:creationId xmlns="" xmlns:a16="http://schemas.microsoft.com/office/drawing/2014/main" id="{590F2B9B-733C-40FD-B6BA-5E9E7D3CEE71}"/>
              </a:ext>
            </a:extLst>
          </p:cNvPr>
          <p:cNvSpPr txBox="1">
            <a:spLocks/>
          </p:cNvSpPr>
          <p:nvPr/>
        </p:nvSpPr>
        <p:spPr>
          <a:xfrm>
            <a:off x="1089275" y="215091"/>
            <a:ext cx="6858000" cy="89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3000" b="1" dirty="0"/>
              <a:t>Como podemos ajudar? </a:t>
            </a:r>
          </a:p>
          <a:p>
            <a:r>
              <a:rPr lang="pt-PT" sz="2400" b="1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8" name="Google Shape;95;p15">
            <a:extLst>
              <a:ext uri="{FF2B5EF4-FFF2-40B4-BE49-F238E27FC236}">
                <a16:creationId xmlns="" xmlns:a16="http://schemas.microsoft.com/office/drawing/2014/main" id="{4A02237B-1F63-4F42-AFD2-6254757222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3590" y="1173235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u="sng" dirty="0"/>
              <a:t>Serviço de prevenção e gestão de incêndio</a:t>
            </a:r>
            <a:endParaRPr b="1" u="sng" dirty="0"/>
          </a:p>
        </p:txBody>
      </p:sp>
    </p:spTree>
    <p:extLst>
      <p:ext uri="{BB962C8B-B14F-4D97-AF65-F5344CB8AC3E}">
        <p14:creationId xmlns:p14="http://schemas.microsoft.com/office/powerpoint/2010/main" val="13205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C2296595-F4BF-46BF-8CA5-A58A400662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  <p:sp>
        <p:nvSpPr>
          <p:cNvPr id="5" name="Google Shape;539;p44">
            <a:extLst>
              <a:ext uri="{FF2B5EF4-FFF2-40B4-BE49-F238E27FC236}">
                <a16:creationId xmlns="" xmlns:a16="http://schemas.microsoft.com/office/drawing/2014/main" id="{3602FFAE-EE1B-486A-A2BD-435E2F7AE0F5}"/>
              </a:ext>
            </a:extLst>
          </p:cNvPr>
          <p:cNvSpPr txBox="1">
            <a:spLocks/>
          </p:cNvSpPr>
          <p:nvPr/>
        </p:nvSpPr>
        <p:spPr>
          <a:xfrm>
            <a:off x="1089275" y="215091"/>
            <a:ext cx="6858000" cy="89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3000" b="1" dirty="0"/>
              <a:t>Como podemos ajudar? </a:t>
            </a:r>
          </a:p>
          <a:p>
            <a:r>
              <a:rPr lang="pt-PT" sz="2400" b="1" dirty="0">
                <a:solidFill>
                  <a:schemeClr val="bg1"/>
                </a:solidFill>
              </a:rPr>
              <a:t>Solução – Vantagens</a:t>
            </a:r>
          </a:p>
        </p:txBody>
      </p:sp>
      <p:sp>
        <p:nvSpPr>
          <p:cNvPr id="6" name="Google Shape;96;p15">
            <a:extLst>
              <a:ext uri="{FF2B5EF4-FFF2-40B4-BE49-F238E27FC236}">
                <a16:creationId xmlns="" xmlns:a16="http://schemas.microsoft.com/office/drawing/2014/main" id="{CAE54DD7-FCB7-4DA9-AB9C-8CA55A45715B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" name="Gráfico 7" descr="Estatísticas destaque">
            <a:extLst>
              <a:ext uri="{FF2B5EF4-FFF2-40B4-BE49-F238E27FC236}">
                <a16:creationId xmlns="" xmlns:a16="http://schemas.microsoft.com/office/drawing/2014/main" id="{4243D695-C6A4-4FC1-B244-73AE2C8E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9873" y="2012417"/>
            <a:ext cx="1072925" cy="1072925"/>
          </a:xfrm>
          <a:prstGeom prst="rect">
            <a:avLst/>
          </a:prstGeom>
        </p:spPr>
      </p:pic>
      <p:pic>
        <p:nvPicPr>
          <p:cNvPr id="10" name="Gráfico 9" descr="Filantropia destaque">
            <a:extLst>
              <a:ext uri="{FF2B5EF4-FFF2-40B4-BE49-F238E27FC236}">
                <a16:creationId xmlns="" xmlns:a16="http://schemas.microsoft.com/office/drawing/2014/main" id="{3329B7A8-3588-4076-A95E-F02FEF901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0513" y="2114550"/>
            <a:ext cx="914400" cy="914400"/>
          </a:xfrm>
          <a:prstGeom prst="rect">
            <a:avLst/>
          </a:prstGeom>
        </p:spPr>
      </p:pic>
      <p:pic>
        <p:nvPicPr>
          <p:cNvPr id="12" name="Gráfico 11" descr="Mão aberta com uma planta destaque">
            <a:extLst>
              <a:ext uri="{FF2B5EF4-FFF2-40B4-BE49-F238E27FC236}">
                <a16:creationId xmlns="" xmlns:a16="http://schemas.microsoft.com/office/drawing/2014/main" id="{E59D80DB-B907-4AE7-AE88-FA8A824DE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4456" y="2091680"/>
            <a:ext cx="914400" cy="914400"/>
          </a:xfrm>
          <a:prstGeom prst="rect">
            <a:avLst/>
          </a:prstGeom>
        </p:spPr>
      </p:pic>
      <p:pic>
        <p:nvPicPr>
          <p:cNvPr id="17" name="Gráfico 16" descr="Seta: Reta destaque">
            <a:extLst>
              <a:ext uri="{FF2B5EF4-FFF2-40B4-BE49-F238E27FC236}">
                <a16:creationId xmlns="" xmlns:a16="http://schemas.microsoft.com/office/drawing/2014/main" id="{9199158E-BC22-4993-AAD3-63106D638A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3656513" y="2300084"/>
            <a:ext cx="824229" cy="497590"/>
          </a:xfrm>
          <a:prstGeom prst="rect">
            <a:avLst/>
          </a:prstGeom>
        </p:spPr>
      </p:pic>
      <p:pic>
        <p:nvPicPr>
          <p:cNvPr id="18" name="Gráfico 17" descr="Seta: Reta destaque">
            <a:extLst>
              <a:ext uri="{FF2B5EF4-FFF2-40B4-BE49-F238E27FC236}">
                <a16:creationId xmlns="" xmlns:a16="http://schemas.microsoft.com/office/drawing/2014/main" id="{21574BCB-8072-4F51-8A63-F67BEEFBA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662570" y="2322956"/>
            <a:ext cx="824229" cy="497590"/>
          </a:xfrm>
          <a:prstGeom prst="rect">
            <a:avLst/>
          </a:prstGeom>
        </p:spPr>
      </p:pic>
      <p:pic>
        <p:nvPicPr>
          <p:cNvPr id="9" name="Gráfico 8" descr="Cuidados com preenchimento sólido">
            <a:extLst>
              <a:ext uri="{FF2B5EF4-FFF2-40B4-BE49-F238E27FC236}">
                <a16:creationId xmlns="" xmlns:a16="http://schemas.microsoft.com/office/drawing/2014/main" id="{C9EA56E1-E50A-4171-9376-D47A10764D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83828" y="1940379"/>
            <a:ext cx="1088571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46B5E550-F7D8-46B6-829D-EABC471BC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sp>
        <p:nvSpPr>
          <p:cNvPr id="6" name="Google Shape;96;p15">
            <a:extLst>
              <a:ext uri="{FF2B5EF4-FFF2-40B4-BE49-F238E27FC236}">
                <a16:creationId xmlns="" xmlns:a16="http://schemas.microsoft.com/office/drawing/2014/main" id="{2D4F7800-5755-4715-A50B-547FEC76372B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="" xmlns:a16="http://schemas.microsoft.com/office/drawing/2014/main" id="{6824628C-11CA-4C42-9E32-05379F53F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293243"/>
              </p:ext>
            </p:extLst>
          </p:nvPr>
        </p:nvGraphicFramePr>
        <p:xfrm>
          <a:off x="1853565" y="789169"/>
          <a:ext cx="6015990" cy="412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539;p44">
            <a:extLst>
              <a:ext uri="{FF2B5EF4-FFF2-40B4-BE49-F238E27FC236}">
                <a16:creationId xmlns="" xmlns:a16="http://schemas.microsoft.com/office/drawing/2014/main" id="{329B1778-49A0-4A64-8844-502206E5ABEF}"/>
              </a:ext>
            </a:extLst>
          </p:cNvPr>
          <p:cNvSpPr txBox="1">
            <a:spLocks/>
          </p:cNvSpPr>
          <p:nvPr/>
        </p:nvSpPr>
        <p:spPr>
          <a:xfrm>
            <a:off x="1143000" y="382008"/>
            <a:ext cx="6858000" cy="98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3000" b="1" dirty="0"/>
              <a:t>Como o fazemos?</a:t>
            </a:r>
          </a:p>
          <a:p>
            <a:r>
              <a:rPr lang="pt-PT" sz="2400" b="1" dirty="0">
                <a:solidFill>
                  <a:schemeClr val="bg1"/>
                </a:solidFill>
              </a:rPr>
              <a:t>Ferramentas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AF80DEFF-DC5C-4FC6-9202-21C741F7F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863" y="1280155"/>
            <a:ext cx="981970" cy="9819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B8E63EA5-0902-49B3-A486-A14A7BEC3B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6040" y="2491804"/>
            <a:ext cx="885823" cy="885823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="" xmlns:a16="http://schemas.microsoft.com/office/drawing/2014/main" id="{0FD35040-6792-4D54-9D4B-57F3CB848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52" y="3220959"/>
            <a:ext cx="1117126" cy="111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6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46B5E550-F7D8-46B6-829D-EABC471BC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sp>
        <p:nvSpPr>
          <p:cNvPr id="6" name="Google Shape;96;p15">
            <a:extLst>
              <a:ext uri="{FF2B5EF4-FFF2-40B4-BE49-F238E27FC236}">
                <a16:creationId xmlns="" xmlns:a16="http://schemas.microsoft.com/office/drawing/2014/main" id="{2D4F7800-5755-4715-A50B-547FEC76372B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  <p:sp>
        <p:nvSpPr>
          <p:cNvPr id="9" name="Google Shape;539;p44">
            <a:extLst>
              <a:ext uri="{FF2B5EF4-FFF2-40B4-BE49-F238E27FC236}">
                <a16:creationId xmlns="" xmlns:a16="http://schemas.microsoft.com/office/drawing/2014/main" id="{329B1778-49A0-4A64-8844-502206E5ABEF}"/>
              </a:ext>
            </a:extLst>
          </p:cNvPr>
          <p:cNvSpPr txBox="1">
            <a:spLocks/>
          </p:cNvSpPr>
          <p:nvPr/>
        </p:nvSpPr>
        <p:spPr>
          <a:xfrm>
            <a:off x="1143000" y="382008"/>
            <a:ext cx="6858000" cy="98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3000" b="1" dirty="0"/>
              <a:t>Como o fazemos?</a:t>
            </a:r>
          </a:p>
          <a:p>
            <a:r>
              <a:rPr lang="pt-PT" sz="2400" b="1" dirty="0">
                <a:solidFill>
                  <a:schemeClr val="bg1"/>
                </a:solidFill>
              </a:rPr>
              <a:t>ETL – Pentaho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AF80DEFF-DC5C-4FC6-9202-21C741F7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98" y="2080765"/>
            <a:ext cx="981970" cy="9819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204A7E30-76C6-4F8E-83F4-FBC760F5C2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03078" y="1683832"/>
            <a:ext cx="5400040" cy="2757805"/>
          </a:xfrm>
          <a:prstGeom prst="roundRect">
            <a:avLst>
              <a:gd name="adj" fmla="val 24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037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46B5E550-F7D8-46B6-829D-EABC471BC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  <p:sp>
        <p:nvSpPr>
          <p:cNvPr id="6" name="Google Shape;96;p15">
            <a:extLst>
              <a:ext uri="{FF2B5EF4-FFF2-40B4-BE49-F238E27FC236}">
                <a16:creationId xmlns="" xmlns:a16="http://schemas.microsoft.com/office/drawing/2014/main" id="{2D4F7800-5755-4715-A50B-547FEC76372B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  <p:sp>
        <p:nvSpPr>
          <p:cNvPr id="9" name="Google Shape;539;p44">
            <a:extLst>
              <a:ext uri="{FF2B5EF4-FFF2-40B4-BE49-F238E27FC236}">
                <a16:creationId xmlns="" xmlns:a16="http://schemas.microsoft.com/office/drawing/2014/main" id="{329B1778-49A0-4A64-8844-502206E5ABEF}"/>
              </a:ext>
            </a:extLst>
          </p:cNvPr>
          <p:cNvSpPr txBox="1">
            <a:spLocks/>
          </p:cNvSpPr>
          <p:nvPr/>
        </p:nvSpPr>
        <p:spPr>
          <a:xfrm>
            <a:off x="1143000" y="382008"/>
            <a:ext cx="6858000" cy="98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3000" b="1" dirty="0"/>
              <a:t>Como o fazemos?</a:t>
            </a:r>
          </a:p>
          <a:p>
            <a:r>
              <a:rPr lang="pt-PT" sz="2400" b="1" dirty="0" smtClean="0">
                <a:solidFill>
                  <a:schemeClr val="bg1"/>
                </a:solidFill>
              </a:rPr>
              <a:t>Apresentação dos Dados e Análise </a:t>
            </a:r>
            <a:r>
              <a:rPr lang="pt-PT" sz="2400" b="1" dirty="0">
                <a:solidFill>
                  <a:schemeClr val="bg1"/>
                </a:solidFill>
              </a:rPr>
              <a:t>- </a:t>
            </a:r>
            <a:r>
              <a:rPr lang="pt-PT" sz="2400" b="1" dirty="0" err="1">
                <a:solidFill>
                  <a:schemeClr val="bg1"/>
                </a:solidFill>
              </a:rPr>
              <a:t>Tableau</a:t>
            </a:r>
            <a:endParaRPr lang="pt-PT" sz="2400" b="1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2E85F361-A810-4247-8072-779D8BC9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60" y="2128838"/>
            <a:ext cx="885823" cy="8858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5A4422AD-9B26-4CCA-AD5E-3DF6F036E4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36962" y="1363979"/>
            <a:ext cx="5400040" cy="3579495"/>
          </a:xfrm>
          <a:prstGeom prst="roundRect">
            <a:avLst>
              <a:gd name="adj" fmla="val 17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749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415</Words>
  <Application>Microsoft Office PowerPoint</Application>
  <PresentationFormat>Apresentação no Ecrã (16:9)</PresentationFormat>
  <Paragraphs>123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Corbel</vt:lpstr>
      <vt:lpstr>Quicksand</vt:lpstr>
      <vt:lpstr>Times New Roman</vt:lpstr>
      <vt:lpstr>Calibri</vt:lpstr>
      <vt:lpstr>Eleanor template</vt:lpstr>
      <vt:lpstr>Prevenção e gestão de incêndios florestais</vt:lpstr>
      <vt:lpstr>Os incêndios florestais são um grande problema em termos ambientais, criando danos económicos, ecológicos e colocando em risco vidas humanas.   </vt:lpstr>
      <vt:lpstr>A quem se destina a nossa solução?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Conheça a nossa equipa! 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Prevenção e gestão de incêndios florestais</dc:title>
  <cp:lastModifiedBy>Filipe Miguel</cp:lastModifiedBy>
  <cp:revision>38</cp:revision>
  <dcterms:modified xsi:type="dcterms:W3CDTF">2021-05-16T16:28:45Z</dcterms:modified>
</cp:coreProperties>
</file>